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8" r:id="rId7"/>
  </p:sldIdLst>
  <p:sldSz cx="6858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1F00"/>
    <a:srgbClr val="D3A72A"/>
    <a:srgbClr val="660033"/>
    <a:srgbClr val="993300"/>
    <a:srgbClr val="66666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p:scale>
          <a:sx n="66" d="100"/>
          <a:sy n="66" d="100"/>
        </p:scale>
        <p:origin x="222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122363"/>
            <a:ext cx="58293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3602038"/>
            <a:ext cx="51435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6E181D-DEF6-40E9-88CB-D34D13BCF6F6}" type="datetimeFigureOut">
              <a:rPr lang="en-PH" smtClean="0"/>
              <a:t>13/11/2019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07007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6E181D-DEF6-40E9-88CB-D34D13BCF6F6}" type="datetimeFigureOut">
              <a:rPr lang="en-PH" smtClean="0"/>
              <a:t>13/11/2019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84116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365125"/>
            <a:ext cx="435054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6E181D-DEF6-40E9-88CB-D34D13BCF6F6}" type="datetimeFigureOut">
              <a:rPr lang="en-PH" smtClean="0"/>
              <a:t>13/11/2019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697366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6E181D-DEF6-40E9-88CB-D34D13BCF6F6}" type="datetimeFigureOut">
              <a:rPr lang="en-PH" smtClean="0"/>
              <a:t>13/11/2019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48486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709740"/>
            <a:ext cx="5915025"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4589465"/>
            <a:ext cx="5915025"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6E181D-DEF6-40E9-88CB-D34D13BCF6F6}" type="datetimeFigureOut">
              <a:rPr lang="en-PH" smtClean="0"/>
              <a:t>13/11/2019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607940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1825625"/>
            <a:ext cx="29146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1825625"/>
            <a:ext cx="29146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6E181D-DEF6-40E9-88CB-D34D13BCF6F6}" type="datetimeFigureOut">
              <a:rPr lang="en-PH" smtClean="0"/>
              <a:t>13/11/2019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86238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365127"/>
            <a:ext cx="59150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1681163"/>
            <a:ext cx="2901255"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2505075"/>
            <a:ext cx="290125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1681163"/>
            <a:ext cx="2915543"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2505075"/>
            <a:ext cx="291554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6E181D-DEF6-40E9-88CB-D34D13BCF6F6}" type="datetimeFigureOut">
              <a:rPr lang="en-PH" smtClean="0"/>
              <a:t>13/11/2019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05903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6E181D-DEF6-40E9-88CB-D34D13BCF6F6}" type="datetimeFigureOut">
              <a:rPr lang="en-PH" smtClean="0"/>
              <a:t>13/11/2019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58168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E181D-DEF6-40E9-88CB-D34D13BCF6F6}" type="datetimeFigureOut">
              <a:rPr lang="en-PH" smtClean="0"/>
              <a:t>13/11/2019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20119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457200"/>
            <a:ext cx="2211884"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987427"/>
            <a:ext cx="3471863"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057400"/>
            <a:ext cx="221188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06E181D-DEF6-40E9-88CB-D34D13BCF6F6}" type="datetimeFigureOut">
              <a:rPr lang="en-PH" smtClean="0"/>
              <a:t>13/11/2019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2068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457200"/>
            <a:ext cx="2211884"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987427"/>
            <a:ext cx="3471863"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057400"/>
            <a:ext cx="221188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06E181D-DEF6-40E9-88CB-D34D13BCF6F6}" type="datetimeFigureOut">
              <a:rPr lang="en-PH" smtClean="0"/>
              <a:t>13/11/2019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95125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2000">
              <a:srgbClr val="00B0F0"/>
            </a:gs>
            <a:gs pos="61000">
              <a:srgbClr val="0070C0"/>
            </a:gs>
            <a:gs pos="97000">
              <a:srgbClr val="00206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365127"/>
            <a:ext cx="59150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1825625"/>
            <a:ext cx="59150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6356352"/>
            <a:ext cx="15430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06E181D-DEF6-40E9-88CB-D34D13BCF6F6}" type="datetimeFigureOut">
              <a:rPr lang="en-PH" smtClean="0"/>
              <a:t>13/11/2019</a:t>
            </a:fld>
            <a:endParaRPr lang="en-PH"/>
          </a:p>
        </p:txBody>
      </p:sp>
      <p:sp>
        <p:nvSpPr>
          <p:cNvPr id="5" name="Footer Placeholder 4"/>
          <p:cNvSpPr>
            <a:spLocks noGrp="1"/>
          </p:cNvSpPr>
          <p:nvPr>
            <p:ph type="ftr" sz="quarter" idx="3"/>
          </p:nvPr>
        </p:nvSpPr>
        <p:spPr>
          <a:xfrm>
            <a:off x="2271713" y="6356352"/>
            <a:ext cx="2314575"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4843463" y="6356352"/>
            <a:ext cx="15430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C9CAEB-D5FD-4FF5-829B-3AE978556A0D}" type="slidenum">
              <a:rPr lang="en-PH" smtClean="0"/>
              <a:t>‹#›</a:t>
            </a:fld>
            <a:endParaRPr lang="en-PH"/>
          </a:p>
        </p:txBody>
      </p:sp>
    </p:spTree>
    <p:extLst>
      <p:ext uri="{BB962C8B-B14F-4D97-AF65-F5344CB8AC3E}">
        <p14:creationId xmlns:p14="http://schemas.microsoft.com/office/powerpoint/2010/main" val="20782020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56000">
              <a:srgbClr val="0070C0"/>
            </a:gs>
            <a:gs pos="97000">
              <a:srgbClr val="002060"/>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06614DE-AD27-4193-95B7-345FF47F3F76}"/>
              </a:ext>
            </a:extLst>
          </p:cNvPr>
          <p:cNvGrpSpPr/>
          <p:nvPr/>
        </p:nvGrpSpPr>
        <p:grpSpPr>
          <a:xfrm>
            <a:off x="-572573" y="1118385"/>
            <a:ext cx="8225331" cy="4338463"/>
            <a:chOff x="-673241" y="1279491"/>
            <a:chExt cx="8225331" cy="4041724"/>
          </a:xfrm>
        </p:grpSpPr>
        <p:sp>
          <p:nvSpPr>
            <p:cNvPr id="9" name="Rectangle 8">
              <a:extLst>
                <a:ext uri="{FF2B5EF4-FFF2-40B4-BE49-F238E27FC236}">
                  <a16:creationId xmlns:a16="http://schemas.microsoft.com/office/drawing/2014/main" id="{982DE616-6257-44D6-9773-5C5AB0C2DFA2}"/>
                </a:ext>
              </a:extLst>
            </p:cNvPr>
            <p:cNvSpPr/>
            <p:nvPr/>
          </p:nvSpPr>
          <p:spPr>
            <a:xfrm rot="21358232">
              <a:off x="-652390" y="1279491"/>
              <a:ext cx="8204480" cy="404172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E1DB7E7-F933-4B14-9516-0A58C2B15ACC}"/>
                </a:ext>
              </a:extLst>
            </p:cNvPr>
            <p:cNvSpPr/>
            <p:nvPr/>
          </p:nvSpPr>
          <p:spPr>
            <a:xfrm rot="21358232">
              <a:off x="-673239" y="1447072"/>
              <a:ext cx="8204480" cy="370656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9110E8C-39A7-42BA-8103-06E605889484}"/>
                </a:ext>
              </a:extLst>
            </p:cNvPr>
            <p:cNvSpPr/>
            <p:nvPr/>
          </p:nvSpPr>
          <p:spPr>
            <a:xfrm rot="21358232">
              <a:off x="-673241" y="1633985"/>
              <a:ext cx="8204480" cy="333273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Subtitle 2">
            <a:extLst>
              <a:ext uri="{FF2B5EF4-FFF2-40B4-BE49-F238E27FC236}">
                <a16:creationId xmlns:a16="http://schemas.microsoft.com/office/drawing/2014/main" id="{2115A172-17A9-49FA-9640-1D0307CC33DE}"/>
              </a:ext>
            </a:extLst>
          </p:cNvPr>
          <p:cNvSpPr txBox="1">
            <a:spLocks/>
          </p:cNvSpPr>
          <p:nvPr/>
        </p:nvSpPr>
        <p:spPr>
          <a:xfrm>
            <a:off x="-1" y="2095225"/>
            <a:ext cx="6858000" cy="1029993"/>
          </a:xfrm>
          <a:prstGeom prst="rect">
            <a:avLst/>
          </a:prstGeom>
          <a:noFill/>
          <a:effectLst/>
        </p:spPr>
        <p:txBody>
          <a:bodyPr vert="horz" lIns="24110" tIns="12055" rIns="24110" bIns="12055"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6000" b="1" i="1" dirty="0">
                <a:solidFill>
                  <a:srgbClr val="FFC000"/>
                </a:solidFill>
                <a:effectLst>
                  <a:outerShdw dist="38100" dir="1800000" algn="ctr" rotWithShape="0">
                    <a:schemeClr val="tx1"/>
                  </a:outerShdw>
                </a:effectLst>
                <a:latin typeface="Bahnschrift Condensed" panose="020B0502040204020203" pitchFamily="34" charset="0"/>
              </a:rPr>
              <a:t>PHOTOMETRIC STEREO</a:t>
            </a:r>
          </a:p>
        </p:txBody>
      </p:sp>
      <p:sp>
        <p:nvSpPr>
          <p:cNvPr id="124" name="Subtitle 2">
            <a:extLst>
              <a:ext uri="{FF2B5EF4-FFF2-40B4-BE49-F238E27FC236}">
                <a16:creationId xmlns:a16="http://schemas.microsoft.com/office/drawing/2014/main" id="{6A892663-8899-46D9-BC6C-BAB965BD562A}"/>
              </a:ext>
            </a:extLst>
          </p:cNvPr>
          <p:cNvSpPr txBox="1">
            <a:spLocks/>
          </p:cNvSpPr>
          <p:nvPr/>
        </p:nvSpPr>
        <p:spPr>
          <a:xfrm>
            <a:off x="2707695" y="5791200"/>
            <a:ext cx="3722347" cy="775545"/>
          </a:xfrm>
          <a:prstGeom prst="rect">
            <a:avLst/>
          </a:prstGeom>
        </p:spPr>
        <p:txBody>
          <a:bodyPr vert="horz" lIns="24110" tIns="12055" rIns="24110" bIns="12055"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0"/>
              </a:spcBef>
            </a:pPr>
            <a:r>
              <a:rPr lang="en-PH" sz="2000" dirty="0">
                <a:solidFill>
                  <a:schemeClr val="bg1"/>
                </a:solidFill>
                <a:highlight>
                  <a:srgbClr val="000000"/>
                </a:highlight>
                <a:latin typeface="Eras Light ITC" panose="020B0402030504020804" pitchFamily="34" charset="0"/>
              </a:rPr>
              <a:t>RENE L. PRINCIPE JR.</a:t>
            </a:r>
          </a:p>
          <a:p>
            <a:pPr algn="r">
              <a:lnSpc>
                <a:spcPct val="100000"/>
              </a:lnSpc>
              <a:spcBef>
                <a:spcPts val="0"/>
              </a:spcBef>
            </a:pPr>
            <a:r>
              <a:rPr lang="en-PH" sz="2000" dirty="0">
                <a:solidFill>
                  <a:schemeClr val="bg1"/>
                </a:solidFill>
                <a:highlight>
                  <a:srgbClr val="000000"/>
                </a:highlight>
                <a:latin typeface="Eras Light ITC" panose="020B0402030504020804" pitchFamily="34" charset="0"/>
              </a:rPr>
              <a:t>2015-04622</a:t>
            </a:r>
          </a:p>
        </p:txBody>
      </p:sp>
      <p:sp>
        <p:nvSpPr>
          <p:cNvPr id="62" name="Subtitle 2">
            <a:extLst>
              <a:ext uri="{FF2B5EF4-FFF2-40B4-BE49-F238E27FC236}">
                <a16:creationId xmlns:a16="http://schemas.microsoft.com/office/drawing/2014/main" id="{3586EDB5-FFE7-4E45-A559-31B94FAC6F15}"/>
              </a:ext>
            </a:extLst>
          </p:cNvPr>
          <p:cNvSpPr txBox="1">
            <a:spLocks/>
          </p:cNvSpPr>
          <p:nvPr/>
        </p:nvSpPr>
        <p:spPr>
          <a:xfrm>
            <a:off x="476183" y="291255"/>
            <a:ext cx="4417739" cy="1889309"/>
          </a:xfrm>
          <a:prstGeom prst="rect">
            <a:avLst/>
          </a:prstGeom>
        </p:spPr>
        <p:txBody>
          <a:bodyPr vert="horz" lIns="24110" tIns="12055" rIns="24110" bIns="12055"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1800" dirty="0">
                <a:solidFill>
                  <a:schemeClr val="bg1"/>
                </a:solidFill>
                <a:highlight>
                  <a:srgbClr val="000000"/>
                </a:highlight>
                <a:latin typeface="Eras Light ITC" panose="020B0402030504020804" pitchFamily="34" charset="0"/>
              </a:rPr>
              <a:t>APPLIED PHYSICS 187</a:t>
            </a:r>
          </a:p>
          <a:p>
            <a:pPr algn="l">
              <a:lnSpc>
                <a:spcPct val="100000"/>
              </a:lnSpc>
              <a:spcBef>
                <a:spcPts val="0"/>
              </a:spcBef>
            </a:pPr>
            <a:r>
              <a:rPr lang="en-PH" sz="1800" dirty="0">
                <a:solidFill>
                  <a:schemeClr val="bg1"/>
                </a:solidFill>
                <a:highlight>
                  <a:srgbClr val="000000"/>
                </a:highlight>
                <a:latin typeface="Eras Light ITC" panose="020B0402030504020804" pitchFamily="34" charset="0"/>
              </a:rPr>
              <a:t>DR. MARICOR SORIANO</a:t>
            </a:r>
          </a:p>
        </p:txBody>
      </p:sp>
      <p:sp>
        <p:nvSpPr>
          <p:cNvPr id="64" name="Subtitle 2">
            <a:extLst>
              <a:ext uri="{FF2B5EF4-FFF2-40B4-BE49-F238E27FC236}">
                <a16:creationId xmlns:a16="http://schemas.microsoft.com/office/drawing/2014/main" id="{A8FA2CD8-0972-46F8-A34C-0EC485884208}"/>
              </a:ext>
            </a:extLst>
          </p:cNvPr>
          <p:cNvSpPr txBox="1">
            <a:spLocks/>
          </p:cNvSpPr>
          <p:nvPr/>
        </p:nvSpPr>
        <p:spPr>
          <a:xfrm>
            <a:off x="1735653" y="1456245"/>
            <a:ext cx="3386691" cy="638980"/>
          </a:xfrm>
          <a:prstGeom prst="rect">
            <a:avLst/>
          </a:prstGeom>
        </p:spPr>
        <p:txBody>
          <a:bodyPr vert="horz" lIns="24110" tIns="12055" rIns="24110" bIns="12055"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PH" sz="6600" dirty="0">
                <a:solidFill>
                  <a:srgbClr val="FFC000"/>
                </a:solidFill>
                <a:latin typeface="Palace Script MT" panose="030303020206070C0B05" pitchFamily="66" charset="0"/>
                <a:ea typeface="Verdana" panose="020B0604030504040204" pitchFamily="34" charset="0"/>
              </a:rPr>
              <a:t>Activity 13</a:t>
            </a:r>
          </a:p>
        </p:txBody>
      </p:sp>
      <p:pic>
        <p:nvPicPr>
          <p:cNvPr id="1026" name="Picture 2">
            <a:extLst>
              <a:ext uri="{FF2B5EF4-FFF2-40B4-BE49-F238E27FC236}">
                <a16:creationId xmlns:a16="http://schemas.microsoft.com/office/drawing/2014/main" id="{7DCD5E86-2B55-4728-BB64-985A860BB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2" y="3125218"/>
            <a:ext cx="5695952" cy="1421352"/>
          </a:xfrm>
          <a:prstGeom prst="rect">
            <a:avLst/>
          </a:prstGeom>
          <a:noFill/>
          <a:effectLst>
            <a:outerShdw blurRad="292100" algn="ctr" rotWithShape="0">
              <a:prstClr val="black"/>
            </a:outerShdw>
          </a:effectLst>
          <a:extLst>
            <a:ext uri="{909E8E84-426E-40DD-AFC4-6F175D3DCCD1}">
              <a14:hiddenFill xmlns:a14="http://schemas.microsoft.com/office/drawing/2010/main">
                <a:solidFill>
                  <a:srgbClr val="FFFFFF"/>
                </a:solidFill>
              </a14:hiddenFill>
            </a:ext>
          </a:extLst>
        </p:spPr>
      </p:pic>
      <p:sp>
        <p:nvSpPr>
          <p:cNvPr id="12" name="Subtitle 2">
            <a:extLst>
              <a:ext uri="{FF2B5EF4-FFF2-40B4-BE49-F238E27FC236}">
                <a16:creationId xmlns:a16="http://schemas.microsoft.com/office/drawing/2014/main" id="{EF190B11-DBD4-4953-B633-C4F884903E9C}"/>
              </a:ext>
            </a:extLst>
          </p:cNvPr>
          <p:cNvSpPr txBox="1">
            <a:spLocks/>
          </p:cNvSpPr>
          <p:nvPr/>
        </p:nvSpPr>
        <p:spPr>
          <a:xfrm>
            <a:off x="650122" y="4636073"/>
            <a:ext cx="5800791" cy="775545"/>
          </a:xfrm>
          <a:prstGeom prst="rect">
            <a:avLst/>
          </a:prstGeom>
        </p:spPr>
        <p:txBody>
          <a:bodyPr vert="horz" lIns="24110" tIns="12055" rIns="24110" bIns="12055"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1400" b="1" dirty="0">
                <a:solidFill>
                  <a:schemeClr val="bg1"/>
                </a:solidFill>
                <a:latin typeface="Eras Light ITC" panose="020B0402030504020804" pitchFamily="34" charset="0"/>
              </a:rPr>
              <a:t>Figure 1</a:t>
            </a:r>
            <a:r>
              <a:rPr lang="en-PH" sz="1400" dirty="0">
                <a:solidFill>
                  <a:schemeClr val="bg1"/>
                </a:solidFill>
                <a:latin typeface="Eras Light ITC" panose="020B0402030504020804" pitchFamily="34" charset="0"/>
              </a:rPr>
              <a:t>.Synthetic images at a different point source location [1].</a:t>
            </a:r>
          </a:p>
        </p:txBody>
      </p:sp>
    </p:spTree>
    <p:extLst>
      <p:ext uri="{BB962C8B-B14F-4D97-AF65-F5344CB8AC3E}">
        <p14:creationId xmlns:p14="http://schemas.microsoft.com/office/powerpoint/2010/main" val="1190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222CEFA-3001-49AE-89ED-426FAE13E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67919"/>
            <a:ext cx="5486400" cy="1770385"/>
          </a:xfrm>
          <a:prstGeom prst="rect">
            <a:avLst/>
          </a:prstGeom>
          <a:noFill/>
          <a:effectLst>
            <a:outerShdw blurRad="558800" algn="ctr" rotWithShape="0">
              <a:prstClr val="black"/>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335E9AE-F736-43C2-9723-746BA4EA9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278238"/>
            <a:ext cx="5486400" cy="2208530"/>
          </a:xfrm>
          <a:prstGeom prst="rect">
            <a:avLst/>
          </a:prstGeom>
          <a:noFill/>
          <a:effectLst>
            <a:outerShdw blurRad="1270000" sx="102000" sy="102000" algn="ctr" rotWithShape="0">
              <a:schemeClr val="tx1">
                <a:alpha val="0"/>
              </a:schemeClr>
            </a:outerShdw>
          </a:effectLst>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7D9EC1BC-49A4-406F-8F8B-7B927F631123}"/>
              </a:ext>
            </a:extLst>
          </p:cNvPr>
          <p:cNvSpPr txBox="1">
            <a:spLocks/>
          </p:cNvSpPr>
          <p:nvPr/>
        </p:nvSpPr>
        <p:spPr>
          <a:xfrm>
            <a:off x="393984" y="196153"/>
            <a:ext cx="6070032" cy="1470087"/>
          </a:xfrm>
          <a:prstGeom prst="rect">
            <a:avLst/>
          </a:prstGeom>
        </p:spPr>
        <p:txBody>
          <a:bodyPr vert="horz" lIns="24110" tIns="12055" rIns="24110" bIns="12055"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PH" sz="1500" b="1" dirty="0">
                <a:solidFill>
                  <a:schemeClr val="bg1"/>
                </a:solidFill>
                <a:effectLst>
                  <a:outerShdw blurRad="38100" dist="38100" dir="2700000" algn="tl">
                    <a:srgbClr val="000000">
                      <a:alpha val="43137"/>
                    </a:srgbClr>
                  </a:outerShdw>
                </a:effectLst>
                <a:latin typeface="Eras Light ITC" panose="020B0402030504020804" pitchFamily="34" charset="0"/>
              </a:rPr>
              <a:t>In this activity, a 3D reconstruction technique is implemented using images of the object with 4 different point source locations as shown in Fig, 1. We are literally generating the shape from the shadows casted by point source. By multiplying the source vector and the images and getting its normal, a surface normal matrix can be generated as shown in Fig. 2 [1].</a:t>
            </a:r>
          </a:p>
        </p:txBody>
      </p:sp>
      <p:sp>
        <p:nvSpPr>
          <p:cNvPr id="5" name="Subtitle 2">
            <a:extLst>
              <a:ext uri="{FF2B5EF4-FFF2-40B4-BE49-F238E27FC236}">
                <a16:creationId xmlns:a16="http://schemas.microsoft.com/office/drawing/2014/main" id="{962228D2-E6AD-4D0A-9D4C-6D3BA37451F8}"/>
              </a:ext>
            </a:extLst>
          </p:cNvPr>
          <p:cNvSpPr txBox="1">
            <a:spLocks/>
          </p:cNvSpPr>
          <p:nvPr/>
        </p:nvSpPr>
        <p:spPr>
          <a:xfrm>
            <a:off x="528604" y="3138305"/>
            <a:ext cx="5800791" cy="290696"/>
          </a:xfrm>
          <a:prstGeom prst="rect">
            <a:avLst/>
          </a:prstGeom>
        </p:spPr>
        <p:txBody>
          <a:bodyPr vert="horz" lIns="24110" tIns="12055" rIns="24110" bIns="12055"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1400" b="1" dirty="0">
                <a:highlight>
                  <a:srgbClr val="FFFF00"/>
                </a:highlight>
                <a:latin typeface="Eras Light ITC" panose="020B0402030504020804" pitchFamily="34" charset="0"/>
              </a:rPr>
              <a:t>Figure 2. </a:t>
            </a:r>
            <a:r>
              <a:rPr lang="en-PH" sz="1400" dirty="0">
                <a:highlight>
                  <a:srgbClr val="FFFF00"/>
                </a:highlight>
                <a:latin typeface="Eras Light ITC" panose="020B0402030504020804" pitchFamily="34" charset="0"/>
              </a:rPr>
              <a:t>Surface </a:t>
            </a:r>
            <a:r>
              <a:rPr lang="en-PH" sz="1400" dirty="0" err="1">
                <a:highlight>
                  <a:srgbClr val="FFFF00"/>
                </a:highlight>
                <a:latin typeface="Eras Light ITC" panose="020B0402030504020804" pitchFamily="34" charset="0"/>
              </a:rPr>
              <a:t>normals</a:t>
            </a:r>
            <a:r>
              <a:rPr lang="en-PH" sz="1400" dirty="0">
                <a:highlight>
                  <a:srgbClr val="FFFF00"/>
                </a:highlight>
                <a:latin typeface="Eras Light ITC" panose="020B0402030504020804" pitchFamily="34" charset="0"/>
              </a:rPr>
              <a:t> </a:t>
            </a:r>
            <a:r>
              <a:rPr lang="en-PH" sz="1400" b="1" dirty="0">
                <a:highlight>
                  <a:srgbClr val="FFFF00"/>
                </a:highlight>
                <a:latin typeface="Eras Light ITC" panose="020B0402030504020804" pitchFamily="34" charset="0"/>
              </a:rPr>
              <a:t>n</a:t>
            </a:r>
            <a:r>
              <a:rPr lang="en-PH" sz="1400" dirty="0">
                <a:highlight>
                  <a:srgbClr val="FFFF00"/>
                </a:highlight>
                <a:latin typeface="Eras Light ITC" panose="020B0402030504020804" pitchFamily="34" charset="0"/>
              </a:rPr>
              <a:t> (</a:t>
            </a:r>
            <a:r>
              <a:rPr lang="en-PH" sz="1400" dirty="0" err="1">
                <a:highlight>
                  <a:srgbClr val="FFFF00"/>
                </a:highlight>
                <a:latin typeface="Eras Light ITC" panose="020B0402030504020804" pitchFamily="34" charset="0"/>
              </a:rPr>
              <a:t>nx</a:t>
            </a:r>
            <a:r>
              <a:rPr lang="en-PH" sz="1400" dirty="0">
                <a:highlight>
                  <a:srgbClr val="FFFF00"/>
                </a:highlight>
                <a:latin typeface="Eras Light ITC" panose="020B0402030504020804" pitchFamily="34" charset="0"/>
              </a:rPr>
              <a:t> </a:t>
            </a:r>
            <a:r>
              <a:rPr lang="en-PH" sz="1400" dirty="0" err="1">
                <a:highlight>
                  <a:srgbClr val="FFFF00"/>
                </a:highlight>
                <a:latin typeface="Eras Light ITC" panose="020B0402030504020804" pitchFamily="34" charset="0"/>
              </a:rPr>
              <a:t>ny</a:t>
            </a:r>
            <a:r>
              <a:rPr lang="en-PH" sz="1400" dirty="0">
                <a:highlight>
                  <a:srgbClr val="FFFF00"/>
                </a:highlight>
                <a:latin typeface="Eras Light ITC" panose="020B0402030504020804" pitchFamily="34" charset="0"/>
              </a:rPr>
              <a:t> </a:t>
            </a:r>
            <a:r>
              <a:rPr lang="en-PH" sz="1400" dirty="0" err="1">
                <a:highlight>
                  <a:srgbClr val="FFFF00"/>
                </a:highlight>
                <a:latin typeface="Eras Light ITC" panose="020B0402030504020804" pitchFamily="34" charset="0"/>
              </a:rPr>
              <a:t>nz</a:t>
            </a:r>
            <a:r>
              <a:rPr lang="en-PH" sz="1400" dirty="0">
                <a:highlight>
                  <a:srgbClr val="FFFF00"/>
                </a:highlight>
                <a:latin typeface="Eras Light ITC" panose="020B0402030504020804" pitchFamily="34" charset="0"/>
              </a:rPr>
              <a:t>) calculated using photometric stereo</a:t>
            </a:r>
          </a:p>
        </p:txBody>
      </p:sp>
      <p:sp>
        <p:nvSpPr>
          <p:cNvPr id="6" name="Subtitle 2">
            <a:extLst>
              <a:ext uri="{FF2B5EF4-FFF2-40B4-BE49-F238E27FC236}">
                <a16:creationId xmlns:a16="http://schemas.microsoft.com/office/drawing/2014/main" id="{98AC23E0-33A0-4A08-B40C-DD635EE08FF6}"/>
              </a:ext>
            </a:extLst>
          </p:cNvPr>
          <p:cNvSpPr txBox="1">
            <a:spLocks/>
          </p:cNvSpPr>
          <p:nvPr/>
        </p:nvSpPr>
        <p:spPr>
          <a:xfrm>
            <a:off x="393983" y="3430979"/>
            <a:ext cx="6070032" cy="1470087"/>
          </a:xfrm>
          <a:prstGeom prst="rect">
            <a:avLst/>
          </a:prstGeom>
        </p:spPr>
        <p:txBody>
          <a:bodyPr vert="horz" lIns="24110" tIns="12055" rIns="24110" bIns="12055"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PH" sz="1500" b="1" dirty="0">
                <a:solidFill>
                  <a:schemeClr val="bg1"/>
                </a:solidFill>
                <a:effectLst>
                  <a:outerShdw blurRad="38100" dist="38100" dir="2700000" algn="tl">
                    <a:srgbClr val="000000">
                      <a:alpha val="43137"/>
                    </a:srgbClr>
                  </a:outerShdw>
                </a:effectLst>
                <a:latin typeface="Eras Light ITC" panose="020B0402030504020804" pitchFamily="34" charset="0"/>
              </a:rPr>
              <a:t>Once the surface </a:t>
            </a:r>
            <a:r>
              <a:rPr lang="en-PH" sz="1500" b="1" dirty="0" err="1">
                <a:solidFill>
                  <a:schemeClr val="bg1"/>
                </a:solidFill>
                <a:effectLst>
                  <a:outerShdw blurRad="38100" dist="38100" dir="2700000" algn="tl">
                    <a:srgbClr val="000000">
                      <a:alpha val="43137"/>
                    </a:srgbClr>
                  </a:outerShdw>
                </a:effectLst>
                <a:latin typeface="Eras Light ITC" panose="020B0402030504020804" pitchFamily="34" charset="0"/>
              </a:rPr>
              <a:t>normals</a:t>
            </a:r>
            <a:r>
              <a:rPr lang="en-PH" sz="1500" b="1" dirty="0">
                <a:solidFill>
                  <a:schemeClr val="bg1"/>
                </a:solidFill>
                <a:effectLst>
                  <a:outerShdw blurRad="38100" dist="38100" dir="2700000" algn="tl">
                    <a:srgbClr val="000000">
                      <a:alpha val="43137"/>
                    </a:srgbClr>
                  </a:outerShdw>
                </a:effectLst>
                <a:latin typeface="Eras Light ITC" panose="020B0402030504020804" pitchFamily="34" charset="0"/>
              </a:rPr>
              <a:t> are calculated, the partial derivatives of the surface is related to- </a:t>
            </a:r>
            <a:r>
              <a:rPr lang="en-PH" sz="1500" b="1" dirty="0" err="1">
                <a:solidFill>
                  <a:schemeClr val="bg1"/>
                </a:solidFill>
                <a:effectLst>
                  <a:outerShdw blurRad="38100" dist="38100" dir="2700000" algn="tl">
                    <a:srgbClr val="000000">
                      <a:alpha val="43137"/>
                    </a:srgbClr>
                  </a:outerShdw>
                </a:effectLst>
                <a:latin typeface="Eras Light ITC" panose="020B0402030504020804" pitchFamily="34" charset="0"/>
              </a:rPr>
              <a:t>nx</a:t>
            </a:r>
            <a:r>
              <a:rPr lang="en-PH" sz="1500" b="1" dirty="0">
                <a:solidFill>
                  <a:schemeClr val="bg1"/>
                </a:solidFill>
                <a:effectLst>
                  <a:outerShdw blurRad="38100" dist="38100" dir="2700000" algn="tl">
                    <a:srgbClr val="000000">
                      <a:alpha val="43137"/>
                    </a:srgbClr>
                  </a:outerShdw>
                </a:effectLst>
                <a:latin typeface="Eras Light ITC" panose="020B0402030504020804" pitchFamily="34" charset="0"/>
              </a:rPr>
              <a:t>/</a:t>
            </a:r>
            <a:r>
              <a:rPr lang="en-PH" sz="1500" b="1" dirty="0" err="1">
                <a:solidFill>
                  <a:schemeClr val="bg1"/>
                </a:solidFill>
                <a:effectLst>
                  <a:outerShdw blurRad="38100" dist="38100" dir="2700000" algn="tl">
                    <a:srgbClr val="000000">
                      <a:alpha val="43137"/>
                    </a:srgbClr>
                  </a:outerShdw>
                </a:effectLst>
                <a:latin typeface="Eras Light ITC" panose="020B0402030504020804" pitchFamily="34" charset="0"/>
              </a:rPr>
              <a:t>nz</a:t>
            </a:r>
            <a:r>
              <a:rPr lang="en-PH" sz="1500" b="1" dirty="0">
                <a:solidFill>
                  <a:schemeClr val="bg1"/>
                </a:solidFill>
                <a:effectLst>
                  <a:outerShdw blurRad="38100" dist="38100" dir="2700000" algn="tl">
                    <a:srgbClr val="000000">
                      <a:alpha val="43137"/>
                    </a:srgbClr>
                  </a:outerShdw>
                </a:effectLst>
                <a:latin typeface="Eras Light ITC" panose="020B0402030504020804" pitchFamily="34" charset="0"/>
              </a:rPr>
              <a:t> and –</a:t>
            </a:r>
            <a:r>
              <a:rPr lang="en-PH" sz="1500" b="1" dirty="0" err="1">
                <a:solidFill>
                  <a:schemeClr val="bg1"/>
                </a:solidFill>
                <a:effectLst>
                  <a:outerShdw blurRad="38100" dist="38100" dir="2700000" algn="tl">
                    <a:srgbClr val="000000">
                      <a:alpha val="43137"/>
                    </a:srgbClr>
                  </a:outerShdw>
                </a:effectLst>
                <a:latin typeface="Eras Light ITC" panose="020B0402030504020804" pitchFamily="34" charset="0"/>
              </a:rPr>
              <a:t>ny</a:t>
            </a:r>
            <a:r>
              <a:rPr lang="en-PH" sz="1500" b="1" dirty="0">
                <a:solidFill>
                  <a:schemeClr val="bg1"/>
                </a:solidFill>
                <a:effectLst>
                  <a:outerShdw blurRad="38100" dist="38100" dir="2700000" algn="tl">
                    <a:srgbClr val="000000">
                      <a:alpha val="43137"/>
                    </a:srgbClr>
                  </a:outerShdw>
                </a:effectLst>
                <a:latin typeface="Eras Light ITC" panose="020B0402030504020804" pitchFamily="34" charset="0"/>
              </a:rPr>
              <a:t>/</a:t>
            </a:r>
            <a:r>
              <a:rPr lang="en-PH" sz="1500" b="1" dirty="0" err="1">
                <a:solidFill>
                  <a:schemeClr val="bg1"/>
                </a:solidFill>
                <a:effectLst>
                  <a:outerShdw blurRad="38100" dist="38100" dir="2700000" algn="tl">
                    <a:srgbClr val="000000">
                      <a:alpha val="43137"/>
                    </a:srgbClr>
                  </a:outerShdw>
                </a:effectLst>
                <a:latin typeface="Eras Light ITC" panose="020B0402030504020804" pitchFamily="34" charset="0"/>
              </a:rPr>
              <a:t>nz</a:t>
            </a:r>
            <a:r>
              <a:rPr lang="en-PH" sz="1500" b="1" dirty="0">
                <a:solidFill>
                  <a:schemeClr val="bg1"/>
                </a:solidFill>
                <a:effectLst>
                  <a:outerShdw blurRad="38100" dist="38100" dir="2700000" algn="tl">
                    <a:srgbClr val="000000">
                      <a:alpha val="43137"/>
                    </a:srgbClr>
                  </a:outerShdw>
                </a:effectLst>
                <a:latin typeface="Eras Light ITC" panose="020B0402030504020804" pitchFamily="34" charset="0"/>
              </a:rPr>
              <a:t> respectively and they are shown in Fig. 3. To reconstruct the surface, a line integration shall be evaluated. </a:t>
            </a:r>
          </a:p>
        </p:txBody>
      </p:sp>
      <p:sp>
        <p:nvSpPr>
          <p:cNvPr id="7" name="Subtitle 2">
            <a:extLst>
              <a:ext uri="{FF2B5EF4-FFF2-40B4-BE49-F238E27FC236}">
                <a16:creationId xmlns:a16="http://schemas.microsoft.com/office/drawing/2014/main" id="{5D4C51FE-CB70-4807-90A9-567741E4604E}"/>
              </a:ext>
            </a:extLst>
          </p:cNvPr>
          <p:cNvSpPr txBox="1">
            <a:spLocks/>
          </p:cNvSpPr>
          <p:nvPr/>
        </p:nvSpPr>
        <p:spPr>
          <a:xfrm>
            <a:off x="528604" y="6516499"/>
            <a:ext cx="5800791" cy="290696"/>
          </a:xfrm>
          <a:prstGeom prst="rect">
            <a:avLst/>
          </a:prstGeom>
        </p:spPr>
        <p:txBody>
          <a:bodyPr vert="horz" lIns="24110" tIns="12055" rIns="24110" bIns="12055"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1400" b="1" dirty="0">
                <a:highlight>
                  <a:srgbClr val="FFFF00"/>
                </a:highlight>
                <a:latin typeface="Eras Light ITC" panose="020B0402030504020804" pitchFamily="34" charset="0"/>
              </a:rPr>
              <a:t>Figure 3. </a:t>
            </a:r>
            <a:r>
              <a:rPr lang="en-PH" sz="1400" dirty="0">
                <a:highlight>
                  <a:srgbClr val="FFFF00"/>
                </a:highlight>
                <a:latin typeface="Eras Light ITC" panose="020B0402030504020804" pitchFamily="34" charset="0"/>
              </a:rPr>
              <a:t>Partial derivative plot of the surface along x and y respectively.</a:t>
            </a:r>
          </a:p>
        </p:txBody>
      </p:sp>
    </p:spTree>
    <p:extLst>
      <p:ext uri="{BB962C8B-B14F-4D97-AF65-F5344CB8AC3E}">
        <p14:creationId xmlns:p14="http://schemas.microsoft.com/office/powerpoint/2010/main" val="86337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6" name="Picture 14">
            <a:extLst>
              <a:ext uri="{FF2B5EF4-FFF2-40B4-BE49-F238E27FC236}">
                <a16:creationId xmlns:a16="http://schemas.microsoft.com/office/drawing/2014/main" id="{A4DFBA6E-34A7-4EFA-AFF2-2C9DA4A7C8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65"/>
          <a:stretch/>
        </p:blipFill>
        <p:spPr bwMode="auto">
          <a:xfrm>
            <a:off x="3385663" y="207120"/>
            <a:ext cx="3472337" cy="2579372"/>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22307916-6175-44C0-B8D3-6D5D75AEA527}"/>
              </a:ext>
            </a:extLst>
          </p:cNvPr>
          <p:cNvSpPr txBox="1">
            <a:spLocks/>
          </p:cNvSpPr>
          <p:nvPr/>
        </p:nvSpPr>
        <p:spPr>
          <a:xfrm>
            <a:off x="92266" y="2921384"/>
            <a:ext cx="6673467" cy="906173"/>
          </a:xfrm>
          <a:prstGeom prst="rect">
            <a:avLst/>
          </a:prstGeom>
        </p:spPr>
        <p:txBody>
          <a:bodyPr vert="horz" lIns="24110" tIns="12055" rIns="24110" bIns="12055"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1200" b="1" dirty="0">
                <a:highlight>
                  <a:srgbClr val="FFFF00"/>
                </a:highlight>
                <a:latin typeface="Eras Light ITC" panose="020B0402030504020804" pitchFamily="34" charset="0"/>
              </a:rPr>
              <a:t>Figure 4. </a:t>
            </a:r>
            <a:r>
              <a:rPr lang="en-PH" sz="1200" dirty="0">
                <a:highlight>
                  <a:srgbClr val="FFFF00"/>
                </a:highlight>
                <a:latin typeface="Eras Light ITC" panose="020B0402030504020804" pitchFamily="34" charset="0"/>
              </a:rPr>
              <a:t>A simple cumulative sum operation  instead of line integral can almost represent the 3D surface oaf our object as shown on the left image. A more comprehensive line integral calculation using </a:t>
            </a:r>
            <a:r>
              <a:rPr lang="en-PH" sz="1200" b="1" dirty="0" err="1">
                <a:highlight>
                  <a:srgbClr val="FFFF00"/>
                </a:highlight>
                <a:latin typeface="Eras Light ITC" panose="020B0402030504020804" pitchFamily="34" charset="0"/>
              </a:rPr>
              <a:t>Frankot-Chellappa</a:t>
            </a:r>
            <a:r>
              <a:rPr lang="en-PH" sz="1200" b="1" dirty="0">
                <a:highlight>
                  <a:srgbClr val="FFFF00"/>
                </a:highlight>
                <a:latin typeface="Eras Light ITC" panose="020B0402030504020804" pitchFamily="34" charset="0"/>
              </a:rPr>
              <a:t> algorithm </a:t>
            </a:r>
            <a:r>
              <a:rPr lang="en-PH" sz="1200" dirty="0">
                <a:highlight>
                  <a:srgbClr val="FFFF00"/>
                </a:highlight>
                <a:latin typeface="Eras Light ITC" panose="020B0402030504020804" pitchFamily="34" charset="0"/>
              </a:rPr>
              <a:t>results to a smoother hemisphere reconstruction as shown on the right, [2].</a:t>
            </a:r>
            <a:endParaRPr lang="en-PH" sz="1200" b="1" dirty="0">
              <a:highlight>
                <a:srgbClr val="FFFF00"/>
              </a:highlight>
              <a:latin typeface="Eras Light ITC" panose="020B0402030504020804" pitchFamily="34" charset="0"/>
            </a:endParaRPr>
          </a:p>
        </p:txBody>
      </p:sp>
      <p:pic>
        <p:nvPicPr>
          <p:cNvPr id="3084" name="Picture 12">
            <a:extLst>
              <a:ext uri="{FF2B5EF4-FFF2-40B4-BE49-F238E27FC236}">
                <a16:creationId xmlns:a16="http://schemas.microsoft.com/office/drawing/2014/main" id="{F39C29B8-80D0-4DBA-A366-BB2178A187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415"/>
          <a:stretch/>
        </p:blipFill>
        <p:spPr bwMode="auto">
          <a:xfrm>
            <a:off x="0" y="125205"/>
            <a:ext cx="3657825" cy="2743201"/>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455441A1-E7B7-4E7C-A6AA-9BFE6C8BC873}"/>
              </a:ext>
            </a:extLst>
          </p:cNvPr>
          <p:cNvSpPr txBox="1">
            <a:spLocks/>
          </p:cNvSpPr>
          <p:nvPr/>
        </p:nvSpPr>
        <p:spPr>
          <a:xfrm>
            <a:off x="199121" y="3622875"/>
            <a:ext cx="6459756" cy="3109919"/>
          </a:xfrm>
          <a:prstGeom prst="rect">
            <a:avLst/>
          </a:prstGeom>
        </p:spPr>
        <p:txBody>
          <a:bodyPr vert="horz" lIns="24110" tIns="12055" rIns="24110" bIns="12055"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PH" sz="1500" b="1" dirty="0">
                <a:solidFill>
                  <a:schemeClr val="bg1"/>
                </a:solidFill>
                <a:effectLst>
                  <a:outerShdw blurRad="38100" dist="38100" dir="2700000" algn="tl">
                    <a:srgbClr val="000000">
                      <a:alpha val="43137"/>
                    </a:srgbClr>
                  </a:outerShdw>
                </a:effectLst>
                <a:latin typeface="Eras Light ITC" panose="020B0402030504020804" pitchFamily="34" charset="0"/>
              </a:rPr>
              <a:t>Two ways were used to evaluate the integral, one is exploiting its analogy to summation and the other is using an algorithm which used Fourier Transforms [2]. Both results were shown in Fig. 4. Using 2D images, a 3D image was reconstructed by the shadows casted on different point source location.</a:t>
            </a:r>
          </a:p>
          <a:p>
            <a:pPr algn="just">
              <a:lnSpc>
                <a:spcPct val="100000"/>
              </a:lnSpc>
              <a:spcBef>
                <a:spcPts val="0"/>
              </a:spcBef>
            </a:pPr>
            <a:endParaRPr lang="en-PH" sz="1500" b="1" dirty="0">
              <a:solidFill>
                <a:schemeClr val="bg1"/>
              </a:solidFill>
              <a:effectLst>
                <a:outerShdw blurRad="38100" dist="38100" dir="2700000" algn="tl">
                  <a:srgbClr val="000000">
                    <a:alpha val="43137"/>
                  </a:srgbClr>
                </a:outerShdw>
              </a:effectLst>
              <a:latin typeface="Eras Light ITC" panose="020B0402030504020804" pitchFamily="34" charset="0"/>
            </a:endParaRPr>
          </a:p>
          <a:p>
            <a:pPr algn="just">
              <a:lnSpc>
                <a:spcPct val="100000"/>
              </a:lnSpc>
              <a:spcBef>
                <a:spcPts val="0"/>
              </a:spcBef>
            </a:pPr>
            <a:r>
              <a:rPr lang="en-PH" sz="1500" b="1" dirty="0">
                <a:solidFill>
                  <a:schemeClr val="bg1"/>
                </a:solidFill>
                <a:effectLst>
                  <a:outerShdw blurRad="38100" dist="38100" dir="2700000" algn="tl">
                    <a:srgbClr val="000000">
                      <a:alpha val="43137"/>
                    </a:srgbClr>
                  </a:outerShdw>
                </a:effectLst>
                <a:latin typeface="Eras Light ITC" panose="020B0402030504020804" pitchFamily="34" charset="0"/>
              </a:rPr>
              <a:t>I’d like to thank Kenneth Domingo for helping me implement the </a:t>
            </a:r>
            <a:r>
              <a:rPr lang="en-PH" sz="1500" b="1" dirty="0" err="1">
                <a:solidFill>
                  <a:schemeClr val="bg1"/>
                </a:solidFill>
                <a:effectLst>
                  <a:outerShdw blurRad="38100" dist="38100" dir="2700000" algn="tl">
                    <a:srgbClr val="000000">
                      <a:alpha val="43137"/>
                    </a:srgbClr>
                  </a:outerShdw>
                </a:effectLst>
                <a:latin typeface="Eras Light ITC" panose="020B0402030504020804" pitchFamily="34" charset="0"/>
              </a:rPr>
              <a:t>Frankot-Chellappa</a:t>
            </a:r>
            <a:r>
              <a:rPr lang="en-PH" sz="1500" b="1" dirty="0">
                <a:solidFill>
                  <a:schemeClr val="bg1"/>
                </a:solidFill>
                <a:effectLst>
                  <a:outerShdw blurRad="38100" dist="38100" dir="2700000" algn="tl">
                    <a:srgbClr val="000000">
                      <a:alpha val="43137"/>
                    </a:srgbClr>
                  </a:outerShdw>
                </a:effectLst>
                <a:latin typeface="Eras Light ITC" panose="020B0402030504020804" pitchFamily="34" charset="0"/>
              </a:rPr>
              <a:t> algorithm.</a:t>
            </a:r>
          </a:p>
          <a:p>
            <a:pPr algn="just">
              <a:lnSpc>
                <a:spcPct val="100000"/>
              </a:lnSpc>
              <a:spcBef>
                <a:spcPts val="0"/>
              </a:spcBef>
            </a:pPr>
            <a:endParaRPr lang="en-PH" sz="1500" b="1" dirty="0">
              <a:solidFill>
                <a:schemeClr val="bg1"/>
              </a:solidFill>
              <a:effectLst>
                <a:outerShdw blurRad="38100" dist="38100" dir="2700000" algn="tl">
                  <a:srgbClr val="000000">
                    <a:alpha val="43137"/>
                  </a:srgbClr>
                </a:outerShdw>
              </a:effectLst>
              <a:latin typeface="Eras Light ITC" panose="020B0402030504020804" pitchFamily="34" charset="0"/>
            </a:endParaRPr>
          </a:p>
          <a:p>
            <a:pPr algn="just">
              <a:lnSpc>
                <a:spcPct val="100000"/>
              </a:lnSpc>
              <a:spcBef>
                <a:spcPts val="0"/>
              </a:spcBef>
            </a:pPr>
            <a:r>
              <a:rPr lang="en-PH" sz="1500" b="1" dirty="0">
                <a:solidFill>
                  <a:schemeClr val="bg1"/>
                </a:solidFill>
                <a:effectLst>
                  <a:outerShdw blurRad="38100" dist="38100" dir="2700000" algn="tl">
                    <a:srgbClr val="000000">
                      <a:alpha val="43137"/>
                    </a:srgbClr>
                  </a:outerShdw>
                </a:effectLst>
                <a:latin typeface="Eras Light ITC" panose="020B0402030504020804" pitchFamily="34" charset="0"/>
              </a:rPr>
              <a:t>References:</a:t>
            </a:r>
          </a:p>
          <a:p>
            <a:pPr algn="just">
              <a:lnSpc>
                <a:spcPct val="100000"/>
              </a:lnSpc>
              <a:spcBef>
                <a:spcPts val="0"/>
              </a:spcBef>
            </a:pPr>
            <a:r>
              <a:rPr lang="en-PH" sz="1500" b="1" dirty="0">
                <a:solidFill>
                  <a:schemeClr val="bg1"/>
                </a:solidFill>
                <a:effectLst>
                  <a:outerShdw blurRad="38100" dist="38100" dir="2700000" algn="tl">
                    <a:srgbClr val="000000">
                      <a:alpha val="43137"/>
                    </a:srgbClr>
                  </a:outerShdw>
                </a:effectLst>
                <a:latin typeface="Eras Light ITC" panose="020B0402030504020804" pitchFamily="34" charset="0"/>
              </a:rPr>
              <a:t>[1] Soriano, M. (2019). Photometric stereo.</a:t>
            </a:r>
          </a:p>
          <a:p>
            <a:pPr algn="just">
              <a:lnSpc>
                <a:spcPct val="100000"/>
              </a:lnSpc>
              <a:spcBef>
                <a:spcPts val="0"/>
              </a:spcBef>
            </a:pPr>
            <a:r>
              <a:rPr lang="en-US" sz="1500" b="1" dirty="0">
                <a:solidFill>
                  <a:schemeClr val="bg1"/>
                </a:solidFill>
                <a:effectLst>
                  <a:outerShdw blurRad="38100" dist="38100" dir="2700000" algn="tl">
                    <a:srgbClr val="000000">
                      <a:alpha val="43137"/>
                    </a:srgbClr>
                  </a:outerShdw>
                </a:effectLst>
                <a:latin typeface="Eras Light ITC" panose="020B0402030504020804" pitchFamily="34" charset="0"/>
              </a:rPr>
              <a:t>[2] </a:t>
            </a:r>
            <a:r>
              <a:rPr lang="en-US" sz="1500" b="1" dirty="0" err="1">
                <a:solidFill>
                  <a:schemeClr val="bg1"/>
                </a:solidFill>
                <a:effectLst>
                  <a:outerShdw blurRad="38100" dist="38100" dir="2700000" algn="tl">
                    <a:srgbClr val="000000">
                      <a:alpha val="43137"/>
                    </a:srgbClr>
                  </a:outerShdw>
                </a:effectLst>
                <a:latin typeface="Eras Light ITC" panose="020B0402030504020804" pitchFamily="34" charset="0"/>
              </a:rPr>
              <a:t>Frankot</a:t>
            </a:r>
            <a:r>
              <a:rPr lang="en-US" sz="1500" b="1" dirty="0">
                <a:solidFill>
                  <a:schemeClr val="bg1"/>
                </a:solidFill>
                <a:effectLst>
                  <a:outerShdw blurRad="38100" dist="38100" dir="2700000" algn="tl">
                    <a:srgbClr val="000000">
                      <a:alpha val="43137"/>
                    </a:srgbClr>
                  </a:outerShdw>
                </a:effectLst>
                <a:latin typeface="Eras Light ITC" panose="020B0402030504020804" pitchFamily="34" charset="0"/>
              </a:rPr>
              <a:t>, R. T., &amp; </a:t>
            </a:r>
            <a:r>
              <a:rPr lang="en-US" sz="1500" b="1" dirty="0" err="1">
                <a:solidFill>
                  <a:schemeClr val="bg1"/>
                </a:solidFill>
                <a:effectLst>
                  <a:outerShdw blurRad="38100" dist="38100" dir="2700000" algn="tl">
                    <a:srgbClr val="000000">
                      <a:alpha val="43137"/>
                    </a:srgbClr>
                  </a:outerShdw>
                </a:effectLst>
                <a:latin typeface="Eras Light ITC" panose="020B0402030504020804" pitchFamily="34" charset="0"/>
              </a:rPr>
              <a:t>Chellappa</a:t>
            </a:r>
            <a:r>
              <a:rPr lang="en-US" sz="1500" b="1" dirty="0">
                <a:solidFill>
                  <a:schemeClr val="bg1"/>
                </a:solidFill>
                <a:effectLst>
                  <a:outerShdw blurRad="38100" dist="38100" dir="2700000" algn="tl">
                    <a:srgbClr val="000000">
                      <a:alpha val="43137"/>
                    </a:srgbClr>
                  </a:outerShdw>
                </a:effectLst>
                <a:latin typeface="Eras Light ITC" panose="020B0402030504020804" pitchFamily="34" charset="0"/>
              </a:rPr>
              <a:t>, R. (1988). A method for enforcing integrability in shape from shading algorithms. IEEE Transactions on pattern analysis and machine intelligence, 10(4), 439451. </a:t>
            </a:r>
            <a:endParaRPr lang="en-PH" sz="1500" b="1" dirty="0">
              <a:solidFill>
                <a:schemeClr val="bg1"/>
              </a:solidFill>
              <a:effectLst>
                <a:outerShdw blurRad="38100" dist="38100" dir="2700000" algn="tl">
                  <a:srgbClr val="000000">
                    <a:alpha val="43137"/>
                  </a:srgbClr>
                </a:outerShdw>
              </a:effectLst>
              <a:latin typeface="Eras Light ITC" panose="020B0402030504020804" pitchFamily="34" charset="0"/>
            </a:endParaRPr>
          </a:p>
        </p:txBody>
      </p:sp>
    </p:spTree>
    <p:extLst>
      <p:ext uri="{BB962C8B-B14F-4D97-AF65-F5344CB8AC3E}">
        <p14:creationId xmlns:p14="http://schemas.microsoft.com/office/powerpoint/2010/main" val="42797336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699E4358321A4FBFBCFBDB94B2748D" ma:contentTypeVersion="2" ma:contentTypeDescription="Create a new document." ma:contentTypeScope="" ma:versionID="00b2111a058ebced0b003cfc4275778c">
  <xsd:schema xmlns:xsd="http://www.w3.org/2001/XMLSchema" xmlns:xs="http://www.w3.org/2001/XMLSchema" xmlns:p="http://schemas.microsoft.com/office/2006/metadata/properties" xmlns:ns3="f3eb4074-24aa-4486-9f24-4d27e147b143" targetNamespace="http://schemas.microsoft.com/office/2006/metadata/properties" ma:root="true" ma:fieldsID="3f1e1dd0fe056fe9b221c1a6531c1c17" ns3:_="">
    <xsd:import namespace="f3eb4074-24aa-4486-9f24-4d27e147b14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eb4074-24aa-4486-9f24-4d27e147b1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04D5AC-D0F5-4A6E-A80D-E868C1C9A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eb4074-24aa-4486-9f24-4d27e147b1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4D2C21-AC43-40DE-B7D7-3ECB19D87574}">
  <ds:schemaRefs>
    <ds:schemaRef ds:uri="http://schemas.microsoft.com/sharepoint/v3/contenttype/forms"/>
  </ds:schemaRefs>
</ds:datastoreItem>
</file>

<file path=customXml/itemProps3.xml><?xml version="1.0" encoding="utf-8"?>
<ds:datastoreItem xmlns:ds="http://schemas.openxmlformats.org/officeDocument/2006/customXml" ds:itemID="{CEFFC093-2DD1-4AEE-B5F2-BE187ED346FE}">
  <ds:schemaRefs>
    <ds:schemaRef ds:uri="f3eb4074-24aa-4486-9f24-4d27e147b14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1826</TotalTime>
  <Words>359</Words>
  <Application>Microsoft Office PowerPoint</Application>
  <PresentationFormat>Custom</PresentationFormat>
  <Paragraphs>19</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Bahnschrift Condensed</vt:lpstr>
      <vt:lpstr>Calibri</vt:lpstr>
      <vt:lpstr>Calibri Light</vt:lpstr>
      <vt:lpstr>Eras Light ITC</vt:lpstr>
      <vt:lpstr>Palace Script MT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87</cp:revision>
  <dcterms:created xsi:type="dcterms:W3CDTF">2019-08-27T13:25:33Z</dcterms:created>
  <dcterms:modified xsi:type="dcterms:W3CDTF">2019-11-13T15:51:40Z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0x010100AD699E4358321A4FBFBCFBDB94B2748D</vt:lpwstr>
  </property>
</Properties>
</file>