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4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Render image color given spectral information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Find hyperspectral image databases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22D27171-349F-466E-A2ED-632B31F515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Demonstrate how color changes under varying illumination</a:t>
          </a:r>
        </a:p>
      </dgm:t>
    </dgm:pt>
    <dgm:pt modelId="{78FF87D8-8D48-4890-9C3C-A8F8C0DD1BD9}" type="parTrans" cxnId="{AD3A632D-75F9-49FE-BA36-BC180FE3BFC0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93FE6D79-0859-41E7-AE82-8B9B6B13C777}" type="sibTrans" cxnId="{AD3A632D-75F9-49FE-BA36-BC180FE3BFC0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3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3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3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3">
        <dgm:presLayoutVars>
          <dgm:chMax val="1"/>
          <dgm:chPref val="1"/>
        </dgm:presLayoutVars>
      </dgm:prSet>
      <dgm:spPr/>
    </dgm:pt>
    <dgm:pt modelId="{5088FC95-CFBE-4193-8E4D-E64BD4D2FAEF}" type="pres">
      <dgm:prSet presAssocID="{6A5FA6F0-6D0E-4B26-A577-772DBF81108F}" presName="sibTrans" presStyleLbl="sibTrans2D1" presStyleIdx="0" presStyleCnt="0"/>
      <dgm:spPr/>
    </dgm:pt>
    <dgm:pt modelId="{DFE2A5F5-CE82-4B0E-AC00-00E724A0D850}" type="pres">
      <dgm:prSet presAssocID="{22D27171-349F-466E-A2ED-632B31F515D0}" presName="compNode" presStyleCnt="0"/>
      <dgm:spPr/>
    </dgm:pt>
    <dgm:pt modelId="{788031F0-84DF-4629-A068-EC765445B250}" type="pres">
      <dgm:prSet presAssocID="{22D27171-349F-466E-A2ED-632B31F515D0}" presName="iconBgRect" presStyleLbl="bgShp" presStyleIdx="2" presStyleCnt="3"/>
      <dgm:spPr>
        <a:solidFill>
          <a:srgbClr val="467599"/>
        </a:solidFill>
      </dgm:spPr>
    </dgm:pt>
    <dgm:pt modelId="{5AFFF14F-1E11-4FEF-B840-9E031ED088FE}" type="pres">
      <dgm:prSet presAssocID="{22D27171-349F-466E-A2ED-632B31F515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5C40F744-464E-4E58-AA12-35E140CECFAF}" type="pres">
      <dgm:prSet presAssocID="{22D27171-349F-466E-A2ED-632B31F515D0}" presName="spaceRect" presStyleCnt="0"/>
      <dgm:spPr/>
    </dgm:pt>
    <dgm:pt modelId="{7D64BE0E-EA48-4D06-8AF9-8ACEA5319979}" type="pres">
      <dgm:prSet presAssocID="{22D27171-349F-466E-A2ED-632B31F515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AD3A632D-75F9-49FE-BA36-BC180FE3BFC0}" srcId="{51CC4933-CF4A-4002-B801-7796356061A7}" destId="{22D27171-349F-466E-A2ED-632B31F515D0}" srcOrd="2" destOrd="0" parTransId="{78FF87D8-8D48-4890-9C3C-A8F8C0DD1BD9}" sibTransId="{93FE6D79-0859-41E7-AE82-8B9B6B13C777}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CB8EE56E-E4C1-4A77-BD01-6FFC457ACAF3}" type="presOf" srcId="{6A5FA6F0-6D0E-4B26-A577-772DBF81108F}" destId="{5088FC95-CFBE-4193-8E4D-E64BD4D2FAEF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CE508EC0-BC70-4AF6-9260-A7AD8D22817F}" type="presOf" srcId="{22D27171-349F-466E-A2ED-632B31F515D0}" destId="{7D64BE0E-EA48-4D06-8AF9-8ACEA5319979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  <dgm:cxn modelId="{872684BA-8099-43E5-BE26-136D6B48194A}" type="presParOf" srcId="{B329C662-D9B8-4415-A9C8-CABB02D5EE1D}" destId="{5088FC95-CFBE-4193-8E4D-E64BD4D2FAEF}" srcOrd="3" destOrd="0" presId="urn:microsoft.com/office/officeart/2018/2/layout/IconCircleList"/>
    <dgm:cxn modelId="{0DB4527B-BCCE-4A7F-9688-63B048739AD1}" type="presParOf" srcId="{B329C662-D9B8-4415-A9C8-CABB02D5EE1D}" destId="{DFE2A5F5-CE82-4B0E-AC00-00E724A0D850}" srcOrd="4" destOrd="0" presId="urn:microsoft.com/office/officeart/2018/2/layout/IconCircleList"/>
    <dgm:cxn modelId="{8B0D3F98-7B20-4F36-8480-08FEF5C92DFB}" type="presParOf" srcId="{DFE2A5F5-CE82-4B0E-AC00-00E724A0D850}" destId="{788031F0-84DF-4629-A068-EC765445B250}" srcOrd="0" destOrd="0" presId="urn:microsoft.com/office/officeart/2018/2/layout/IconCircleList"/>
    <dgm:cxn modelId="{674492F0-5A3D-4419-862C-0C24A4DFB36D}" type="presParOf" srcId="{DFE2A5F5-CE82-4B0E-AC00-00E724A0D850}" destId="{5AFFF14F-1E11-4FEF-B840-9E031ED088FE}" srcOrd="1" destOrd="0" presId="urn:microsoft.com/office/officeart/2018/2/layout/IconCircleList"/>
    <dgm:cxn modelId="{F6578E0A-EAD1-4AE3-B1EE-14C5155AF8C3}" type="presParOf" srcId="{DFE2A5F5-CE82-4B0E-AC00-00E724A0D850}" destId="{5C40F744-464E-4E58-AA12-35E140CECFAF}" srcOrd="2" destOrd="0" presId="urn:microsoft.com/office/officeart/2018/2/layout/IconCircleList"/>
    <dgm:cxn modelId="{84F6874B-4523-4B5B-9D91-7DAC563A2815}" type="presParOf" srcId="{DFE2A5F5-CE82-4B0E-AC00-00E724A0D850}" destId="{7D64BE0E-EA48-4D06-8AF9-8ACEA53199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243003" y="740646"/>
          <a:ext cx="656408" cy="656408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380849" y="878491"/>
          <a:ext cx="380717" cy="3807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040071" y="740646"/>
          <a:ext cx="1547249" cy="65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Render image color given spectral information</a:t>
          </a:r>
        </a:p>
      </dsp:txBody>
      <dsp:txXfrm>
        <a:off x="1040071" y="740646"/>
        <a:ext cx="1547249" cy="656408"/>
      </dsp:txXfrm>
    </dsp:sp>
    <dsp:sp modelId="{433CB220-DB28-457A-865E-1489E0AC2747}">
      <dsp:nvSpPr>
        <dsp:cNvPr id="0" name=""/>
        <dsp:cNvSpPr/>
      </dsp:nvSpPr>
      <dsp:spPr>
        <a:xfrm>
          <a:off x="2856916" y="740646"/>
          <a:ext cx="656408" cy="656408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2994762" y="878491"/>
          <a:ext cx="380717" cy="3807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3653984" y="740646"/>
          <a:ext cx="1547249" cy="65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Find hyperspectral image databases</a:t>
          </a:r>
        </a:p>
      </dsp:txBody>
      <dsp:txXfrm>
        <a:off x="3653984" y="740646"/>
        <a:ext cx="1547249" cy="656408"/>
      </dsp:txXfrm>
    </dsp:sp>
    <dsp:sp modelId="{788031F0-84DF-4629-A068-EC765445B250}">
      <dsp:nvSpPr>
        <dsp:cNvPr id="0" name=""/>
        <dsp:cNvSpPr/>
      </dsp:nvSpPr>
      <dsp:spPr>
        <a:xfrm>
          <a:off x="5470830" y="740646"/>
          <a:ext cx="656408" cy="656408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FF14F-1E11-4FEF-B840-9E031ED088FE}">
      <dsp:nvSpPr>
        <dsp:cNvPr id="0" name=""/>
        <dsp:cNvSpPr/>
      </dsp:nvSpPr>
      <dsp:spPr>
        <a:xfrm>
          <a:off x="5608676" y="878491"/>
          <a:ext cx="380717" cy="3807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4BE0E-EA48-4D06-8AF9-8ACEA5319979}">
      <dsp:nvSpPr>
        <dsp:cNvPr id="0" name=""/>
        <dsp:cNvSpPr/>
      </dsp:nvSpPr>
      <dsp:spPr>
        <a:xfrm>
          <a:off x="6267898" y="740646"/>
          <a:ext cx="1547249" cy="65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Demonstrate how color changes under varying illumination</a:t>
          </a:r>
        </a:p>
      </dsp:txBody>
      <dsp:txXfrm>
        <a:off x="6267898" y="740646"/>
        <a:ext cx="1547249" cy="656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555336" y="2894570"/>
            <a:ext cx="5307925" cy="1862048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1500" spc="12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IMAGING</a:t>
            </a:r>
            <a:endParaRPr lang="en-PH" sz="8800" spc="12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02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624284" y="1652896"/>
            <a:ext cx="5957740" cy="1908215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11800" spc="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SPECTRAL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Relationship Id="rId27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Color information is affected by light source, object spectral property, and sensor sensitivity.</a:t>
            </a:r>
          </a:p>
          <a:p>
            <a:r>
              <a:rPr lang="en-US"/>
              <a:t>Spectral information is a more stable descriptor of an object.</a:t>
            </a:r>
          </a:p>
          <a:p>
            <a:r>
              <a:rPr lang="en-US"/>
              <a:t>There is a variety pf hyperspectral databases available.</a:t>
            </a:r>
          </a:p>
          <a:p>
            <a:r>
              <a:rPr lang="en-US"/>
              <a:t>Converting spectral information into color is necessary for many reasons.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objectives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573729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Trinity of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Sensor Model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Graphic 28" descr="Wave with solid fill">
            <a:extLst>
              <a:ext uri="{FF2B5EF4-FFF2-40B4-BE49-F238E27FC236}">
                <a16:creationId xmlns:a16="http://schemas.microsoft.com/office/drawing/2014/main" id="{066F6316-D3DD-3314-7A79-9A7CC7FEFE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619" b="16908"/>
          <a:stretch/>
        </p:blipFill>
        <p:spPr>
          <a:xfrm>
            <a:off x="2597515" y="2774116"/>
            <a:ext cx="2183787" cy="452985"/>
          </a:xfrm>
          <a:prstGeom prst="rect">
            <a:avLst/>
          </a:prstGeom>
          <a:scene3d>
            <a:camera prst="orthographicFront">
              <a:rot lat="21599992" lon="0" rev="20999999"/>
            </a:camera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 descr="Sun with solid fill">
            <a:extLst>
              <a:ext uri="{FF2B5EF4-FFF2-40B4-BE49-F238E27FC236}">
                <a16:creationId xmlns:a16="http://schemas.microsoft.com/office/drawing/2014/main" id="{AC6F474B-7851-3159-A114-29958A5EA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2288" y="47836"/>
            <a:ext cx="1451137" cy="1451137"/>
          </a:xfrm>
          <a:prstGeom prst="rect">
            <a:avLst/>
          </a:prstGeom>
        </p:spPr>
      </p:pic>
      <p:pic>
        <p:nvPicPr>
          <p:cNvPr id="15" name="Graphic 14" descr="Wave with solid fill">
            <a:extLst>
              <a:ext uri="{FF2B5EF4-FFF2-40B4-BE49-F238E27FC236}">
                <a16:creationId xmlns:a16="http://schemas.microsoft.com/office/drawing/2014/main" id="{A8F10FCD-C265-0BF7-466A-834320ACC6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2619" b="16908"/>
          <a:stretch/>
        </p:blipFill>
        <p:spPr>
          <a:xfrm>
            <a:off x="3206342" y="2389289"/>
            <a:ext cx="2183787" cy="452985"/>
          </a:xfrm>
          <a:prstGeom prst="rect">
            <a:avLst/>
          </a:prstGeom>
          <a:scene3d>
            <a:camera prst="orthographicFront">
              <a:rot lat="21599992" lon="0" rev="20999999"/>
            </a:camera>
            <a:lightRig rig="threePt" dir="t"/>
          </a:scene3d>
        </p:spPr>
      </p:pic>
      <p:pic>
        <p:nvPicPr>
          <p:cNvPr id="16" name="Graphic 15" descr="Wave with solid fill">
            <a:extLst>
              <a:ext uri="{FF2B5EF4-FFF2-40B4-BE49-F238E27FC236}">
                <a16:creationId xmlns:a16="http://schemas.microsoft.com/office/drawing/2014/main" id="{64149EF6-FA25-2B49-BDD2-AC94D3FEF5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72619" b="16908"/>
          <a:stretch/>
        </p:blipFill>
        <p:spPr>
          <a:xfrm>
            <a:off x="5390129" y="836187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17" name="Graphic 16" descr="Wave with solid fill">
            <a:extLst>
              <a:ext uri="{FF2B5EF4-FFF2-40B4-BE49-F238E27FC236}">
                <a16:creationId xmlns:a16="http://schemas.microsoft.com/office/drawing/2014/main" id="{D925377E-60E9-299C-410A-F998F3452A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72619" b="16908"/>
          <a:stretch/>
        </p:blipFill>
        <p:spPr>
          <a:xfrm>
            <a:off x="5517949" y="1146799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18" name="Graphic 17" descr="Wave with solid fill">
            <a:extLst>
              <a:ext uri="{FF2B5EF4-FFF2-40B4-BE49-F238E27FC236}">
                <a16:creationId xmlns:a16="http://schemas.microsoft.com/office/drawing/2014/main" id="{39EB0B05-FD40-625E-41C4-0D72B56D15E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72619" b="16908"/>
          <a:stretch/>
        </p:blipFill>
        <p:spPr>
          <a:xfrm>
            <a:off x="5670349" y="1461124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19" name="Graphic 18" descr="Wave with solid fill">
            <a:extLst>
              <a:ext uri="{FF2B5EF4-FFF2-40B4-BE49-F238E27FC236}">
                <a16:creationId xmlns:a16="http://schemas.microsoft.com/office/drawing/2014/main" id="{750BA0EC-D7EE-A347-9A7F-CCFDA88BD48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72619" b="16908"/>
          <a:stretch/>
        </p:blipFill>
        <p:spPr>
          <a:xfrm>
            <a:off x="5813018" y="1755897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20" name="Graphic 19" descr="Wave with solid fill">
            <a:extLst>
              <a:ext uri="{FF2B5EF4-FFF2-40B4-BE49-F238E27FC236}">
                <a16:creationId xmlns:a16="http://schemas.microsoft.com/office/drawing/2014/main" id="{EFF9D3F0-A57D-773E-C5CA-6CD4D1E1CD6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72619" b="16908"/>
          <a:stretch/>
        </p:blipFill>
        <p:spPr>
          <a:xfrm>
            <a:off x="5940838" y="2056984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21" name="Graphic 20" descr="Wave with solid fill">
            <a:extLst>
              <a:ext uri="{FF2B5EF4-FFF2-40B4-BE49-F238E27FC236}">
                <a16:creationId xmlns:a16="http://schemas.microsoft.com/office/drawing/2014/main" id="{3BA1AA92-4AE6-2630-90AD-11902603E274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t="72619" b="16908"/>
          <a:stretch/>
        </p:blipFill>
        <p:spPr>
          <a:xfrm>
            <a:off x="6093238" y="2352259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22" name="Graphic 21" descr="Wave with solid fill">
            <a:extLst>
              <a:ext uri="{FF2B5EF4-FFF2-40B4-BE49-F238E27FC236}">
                <a16:creationId xmlns:a16="http://schemas.microsoft.com/office/drawing/2014/main" id="{4EA03268-BE49-B221-1DD1-B31A5EFAD85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t="72619" b="16908"/>
          <a:stretch/>
        </p:blipFill>
        <p:spPr>
          <a:xfrm>
            <a:off x="6240975" y="2620802"/>
            <a:ext cx="2183787" cy="452985"/>
          </a:xfrm>
          <a:prstGeom prst="rect">
            <a:avLst/>
          </a:prstGeom>
          <a:scene3d>
            <a:camera prst="orthographicFront">
              <a:rot lat="21599992" lon="0" rev="2100000"/>
            </a:camera>
            <a:lightRig rig="threePt" dir="t"/>
          </a:scene3d>
        </p:spPr>
      </p:pic>
      <p:pic>
        <p:nvPicPr>
          <p:cNvPr id="28" name="Graphic 27" descr="An apple and half an apple">
            <a:extLst>
              <a:ext uri="{FF2B5EF4-FFF2-40B4-BE49-F238E27FC236}">
                <a16:creationId xmlns:a16="http://schemas.microsoft.com/office/drawing/2014/main" id="{3EA31C42-E2F4-E3E5-14C5-AA3D0B55A43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28693" y="2056984"/>
            <a:ext cx="1828800" cy="1828800"/>
          </a:xfrm>
          <a:prstGeom prst="rect">
            <a:avLst/>
          </a:prstGeom>
        </p:spPr>
      </p:pic>
      <p:pic>
        <p:nvPicPr>
          <p:cNvPr id="26" name="Graphic 25" descr="An orange with a slice of orange">
            <a:extLst>
              <a:ext uri="{FF2B5EF4-FFF2-40B4-BE49-F238E27FC236}">
                <a16:creationId xmlns:a16="http://schemas.microsoft.com/office/drawing/2014/main" id="{254021BD-B83C-7740-6F0F-FEAC804A30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96890" y="2525552"/>
            <a:ext cx="1553360" cy="1553360"/>
          </a:xfrm>
          <a:prstGeom prst="rect">
            <a:avLst/>
          </a:prstGeom>
        </p:spPr>
      </p:pic>
      <p:pic>
        <p:nvPicPr>
          <p:cNvPr id="31" name="Graphic 30" descr="Video camera with solid fill">
            <a:extLst>
              <a:ext uri="{FF2B5EF4-FFF2-40B4-BE49-F238E27FC236}">
                <a16:creationId xmlns:a16="http://schemas.microsoft.com/office/drawing/2014/main" id="{4A7D1F9E-208E-69A9-F930-1C4BE46FBB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513037">
            <a:off x="1008643" y="1369385"/>
            <a:ext cx="1871984" cy="18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p:pic>
        <p:nvPicPr>
          <p:cNvPr id="33" name="Content Placeholder 32" descr="Graphical user interface&#10;&#10;Description automatically generated">
            <a:extLst>
              <a:ext uri="{FF2B5EF4-FFF2-40B4-BE49-F238E27FC236}">
                <a16:creationId xmlns:a16="http://schemas.microsoft.com/office/drawing/2014/main" id="{030CE403-67C7-BE7E-2014-24226515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95855"/>
            <a:ext cx="7886700" cy="2917141"/>
          </a:xfrm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112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Calibri</vt:lpstr>
      <vt:lpstr>Cambria Math</vt:lpstr>
      <vt:lpstr>Wingdings</vt:lpstr>
      <vt:lpstr>Office Theme</vt:lpstr>
      <vt:lpstr>PowerPoint Presentation</vt:lpstr>
      <vt:lpstr>  objectives</vt:lpstr>
      <vt:lpstr>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3</cp:revision>
  <dcterms:created xsi:type="dcterms:W3CDTF">2022-05-28T03:01:51Z</dcterms:created>
  <dcterms:modified xsi:type="dcterms:W3CDTF">2022-05-28T07:01:49Z</dcterms:modified>
</cp:coreProperties>
</file>