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66" r:id="rId3"/>
    <p:sldId id="261" r:id="rId4"/>
    <p:sldId id="262" r:id="rId5"/>
    <p:sldId id="263" r:id="rId6"/>
    <p:sldId id="264" r:id="rId7"/>
    <p:sldId id="265" r:id="rId8"/>
    <p:sldId id="256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54"/>
    <a:srgbClr val="D64045"/>
    <a:srgbClr val="467599"/>
    <a:srgbClr val="FFCCCC"/>
    <a:srgbClr val="FCE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8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378" y="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410A8-943D-474B-9433-55C219E3AE2B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AF6B6-BFC0-439C-BBAE-204AD9C8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1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bg>
      <p:bgPr>
        <a:pattFill prst="dotGrid">
          <a:fgClr>
            <a:schemeClr val="bg1">
              <a:lumMod val="65000"/>
            </a:schemeClr>
          </a:fgClr>
          <a:bgClr>
            <a:schemeClr val="bg1"/>
          </a:bgClr>
        </a:patt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40" descr="An organic corner shape">
            <a:extLst>
              <a:ext uri="{FF2B5EF4-FFF2-40B4-BE49-F238E27FC236}">
                <a16:creationId xmlns:a16="http://schemas.microsoft.com/office/drawing/2014/main" id="{1159EBC6-266C-47B0-92B8-20DE23628B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pic>
        <p:nvPicPr>
          <p:cNvPr id="42" name="Graphic 41" descr="An organic corner shape">
            <a:extLst>
              <a:ext uri="{FF2B5EF4-FFF2-40B4-BE49-F238E27FC236}">
                <a16:creationId xmlns:a16="http://schemas.microsoft.com/office/drawing/2014/main" id="{17CCD8CD-18A2-4A55-9411-E1E762D2CB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C2A2102-E30C-4CA4-8DDF-620AA7A9628E}"/>
              </a:ext>
            </a:extLst>
          </p:cNvPr>
          <p:cNvSpPr txBox="1"/>
          <p:nvPr userDrawn="1"/>
        </p:nvSpPr>
        <p:spPr>
          <a:xfrm>
            <a:off x="3545979" y="3442388"/>
            <a:ext cx="4899613" cy="1323439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8000" spc="450" baseline="0" dirty="0">
                <a:solidFill>
                  <a:srgbClr val="D64045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PROCESSING</a:t>
            </a:r>
            <a:endParaRPr lang="en-PH" sz="7200" spc="450" baseline="0" dirty="0">
              <a:solidFill>
                <a:srgbClr val="D64045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53EF95-5B92-4C8B-8D66-134DAC539C6B}"/>
              </a:ext>
            </a:extLst>
          </p:cNvPr>
          <p:cNvSpPr txBox="1"/>
          <p:nvPr userDrawn="1"/>
        </p:nvSpPr>
        <p:spPr>
          <a:xfrm>
            <a:off x="1089022" y="1951757"/>
            <a:ext cx="2370471" cy="341632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21600" spc="450" baseline="0" dirty="0">
                <a:solidFill>
                  <a:srgbClr val="D64045"/>
                </a:solidFill>
                <a:effectLst>
                  <a:outerShdw dist="88900" dir="8100000" algn="tl">
                    <a:srgbClr val="467599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</a:rPr>
              <a:t>01</a:t>
            </a:r>
            <a:endParaRPr lang="en-PH" sz="18000" spc="450" baseline="0" dirty="0">
              <a:solidFill>
                <a:srgbClr val="D64045"/>
              </a:solidFill>
              <a:effectLst>
                <a:outerShdw dist="88900" dir="8100000" algn="tl">
                  <a:srgbClr val="467599"/>
                </a:outerShdw>
              </a:effectLst>
              <a:latin typeface="Bahnschrift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17DD7A-3ED4-4473-8228-08E8281DC81B}"/>
              </a:ext>
            </a:extLst>
          </p:cNvPr>
          <p:cNvSpPr txBox="1"/>
          <p:nvPr userDrawn="1"/>
        </p:nvSpPr>
        <p:spPr>
          <a:xfrm>
            <a:off x="981207" y="2281569"/>
            <a:ext cx="2776634" cy="400110"/>
          </a:xfrm>
          <a:prstGeom prst="rect">
            <a:avLst/>
          </a:prstGeom>
          <a:noFill/>
          <a:scene3d>
            <a:camera prst="orthographicFront">
              <a:rot lat="20652000" lon="864000" rev="6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2000" b="0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ACTIVITY</a:t>
            </a:r>
            <a:r>
              <a:rPr lang="en-PH" sz="2000" b="0" spc="600" baseline="0" dirty="0">
                <a:solidFill>
                  <a:srgbClr val="D64045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45" name="Graphic 44" descr="A bicycle">
            <a:extLst>
              <a:ext uri="{FF2B5EF4-FFF2-40B4-BE49-F238E27FC236}">
                <a16:creationId xmlns:a16="http://schemas.microsoft.com/office/drawing/2014/main" id="{C72457FF-E562-4551-A28F-11E346387D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92485">
            <a:off x="5589797" y="4542375"/>
            <a:ext cx="2247659" cy="2247659"/>
          </a:xfrm>
          <a:prstGeom prst="rect">
            <a:avLst/>
          </a:prstGeom>
        </p:spPr>
      </p:pic>
      <p:pic>
        <p:nvPicPr>
          <p:cNvPr id="46" name="Graphic 45" descr="A flying paper airplane">
            <a:extLst>
              <a:ext uri="{FF2B5EF4-FFF2-40B4-BE49-F238E27FC236}">
                <a16:creationId xmlns:a16="http://schemas.microsoft.com/office/drawing/2014/main" id="{166B10F7-96DE-4F1E-B3AA-C9EA534C60F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1608">
            <a:off x="2416941" y="1088686"/>
            <a:ext cx="1540489" cy="154048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B76AEFF-EF22-42D6-81AB-FF3552EEF68B}"/>
              </a:ext>
            </a:extLst>
          </p:cNvPr>
          <p:cNvSpPr txBox="1"/>
          <p:nvPr userDrawn="1"/>
        </p:nvSpPr>
        <p:spPr>
          <a:xfrm>
            <a:off x="2574339" y="1455144"/>
            <a:ext cx="5957740" cy="2708434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17000" spc="450" baseline="0" dirty="0">
                <a:solidFill>
                  <a:srgbClr val="467599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COLOR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5F5FE9-DD98-4101-9CE2-CC894522C43C}"/>
              </a:ext>
            </a:extLst>
          </p:cNvPr>
          <p:cNvSpPr txBox="1"/>
          <p:nvPr userDrawn="1"/>
        </p:nvSpPr>
        <p:spPr>
          <a:xfrm>
            <a:off x="4340816" y="144121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PHYSICS 301</a:t>
            </a:r>
          </a:p>
          <a:p>
            <a:pPr algn="r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Advanced Signal and</a:t>
            </a:r>
            <a:b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</a:br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 Image Processing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B7E57F-1972-45A8-ABED-31C8598A06A3}"/>
              </a:ext>
            </a:extLst>
          </p:cNvPr>
          <p:cNvSpPr txBox="1"/>
          <p:nvPr userDrawn="1"/>
        </p:nvSpPr>
        <p:spPr>
          <a:xfrm>
            <a:off x="201529" y="6007206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Rene L. Principe Jr.</a:t>
            </a:r>
          </a:p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2015-04622</a:t>
            </a:r>
            <a:endParaRPr lang="en-PH" sz="1400" b="1" spc="600" baseline="0" dirty="0">
              <a:solidFill>
                <a:schemeClr val="bg1"/>
              </a:solidFill>
              <a:effectLst/>
              <a:highlight>
                <a:srgbClr val="D64045"/>
              </a:highlight>
              <a:latin typeface="Bahnschrift" panose="020B0502040204020203" pitchFamily="34" charset="0"/>
              <a:ea typeface="Verdana" panose="020B0604030504040204" pitchFamily="34" charset="0"/>
            </a:endParaRPr>
          </a:p>
          <a:p>
            <a:pPr algn="l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Dr. Maricor N. Soriano</a:t>
            </a:r>
          </a:p>
        </p:txBody>
      </p:sp>
    </p:spTree>
    <p:extLst>
      <p:ext uri="{BB962C8B-B14F-4D97-AF65-F5344CB8AC3E}">
        <p14:creationId xmlns:p14="http://schemas.microsoft.com/office/powerpoint/2010/main" val="402005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45E95-5B0E-4D97-80F5-F73B863619F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/>
              <a:t>Physics 301: 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B3D29-1F81-41AB-B449-95FED47C128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223BEE4-7172-435F-BED8-F7D7E8D3404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C6602D-0523-4A83-A12A-C97A9E225D7F}"/>
              </a:ext>
            </a:extLst>
          </p:cNvPr>
          <p:cNvGrpSpPr/>
          <p:nvPr/>
        </p:nvGrpSpPr>
        <p:grpSpPr>
          <a:xfrm>
            <a:off x="444500" y="408980"/>
            <a:ext cx="2753437" cy="638648"/>
            <a:chOff x="610335" y="1953839"/>
            <a:chExt cx="2753437" cy="638648"/>
          </a:xfrm>
        </p:grpSpPr>
        <p:sp>
          <p:nvSpPr>
            <p:cNvPr id="6" name="Google Shape;127;p2">
              <a:extLst>
                <a:ext uri="{FF2B5EF4-FFF2-40B4-BE49-F238E27FC236}">
                  <a16:creationId xmlns:a16="http://schemas.microsoft.com/office/drawing/2014/main" id="{CA4EDDFF-62D2-4F23-B5E1-C6CDB65CDB08}"/>
                </a:ext>
              </a:extLst>
            </p:cNvPr>
            <p:cNvSpPr/>
            <p:nvPr/>
          </p:nvSpPr>
          <p:spPr>
            <a:xfrm>
              <a:off x="785191" y="1953839"/>
              <a:ext cx="2578581" cy="43960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Helvetica Neue"/>
                <a:buNone/>
              </a:pPr>
              <a:r>
                <a:rPr lang="en-US" sz="2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ea typeface="Helvetica Neue"/>
                  <a:cs typeface="Helvetica" panose="020B0604020202020204" pitchFamily="34" charset="0"/>
                  <a:sym typeface="Helvetica Neue"/>
                </a:rPr>
                <a:t>  EXAMPLE</a:t>
              </a:r>
              <a:endParaRPr 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Calibri"/>
                <a:cs typeface="Helvetica" panose="020B0604020202020204" pitchFamily="34" charset="0"/>
                <a:sym typeface="Calibri"/>
              </a:endParaRPr>
            </a:p>
          </p:txBody>
        </p:sp>
        <p:pic>
          <p:nvPicPr>
            <p:cNvPr id="7" name="Graphic 6" descr="Lightbulb and pencil with solid fill">
              <a:extLst>
                <a:ext uri="{FF2B5EF4-FFF2-40B4-BE49-F238E27FC236}">
                  <a16:creationId xmlns:a16="http://schemas.microsoft.com/office/drawing/2014/main" id="{B92E68F4-3826-4513-B8A4-526CA9139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610335" y="1953839"/>
              <a:ext cx="638648" cy="63864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0F8BE-9B36-450F-BEE9-270536B96036}"/>
              </a:ext>
            </a:extLst>
          </p:cNvPr>
          <p:cNvGrpSpPr/>
          <p:nvPr/>
        </p:nvGrpSpPr>
        <p:grpSpPr>
          <a:xfrm>
            <a:off x="406161" y="1129994"/>
            <a:ext cx="5338577" cy="572658"/>
            <a:chOff x="577441" y="2055315"/>
            <a:chExt cx="5338577" cy="572658"/>
          </a:xfrm>
        </p:grpSpPr>
        <p:sp>
          <p:nvSpPr>
            <p:cNvPr id="9" name="Google Shape;127;p2">
              <a:extLst>
                <a:ext uri="{FF2B5EF4-FFF2-40B4-BE49-F238E27FC236}">
                  <a16:creationId xmlns:a16="http://schemas.microsoft.com/office/drawing/2014/main" id="{D6C6EE73-AA50-4EFA-ADA7-A7C77DC48071}"/>
                </a:ext>
              </a:extLst>
            </p:cNvPr>
            <p:cNvSpPr/>
            <p:nvPr/>
          </p:nvSpPr>
          <p:spPr>
            <a:xfrm>
              <a:off x="702444" y="2055315"/>
              <a:ext cx="5213574" cy="43960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Helvetica Neue"/>
                <a:buNone/>
              </a:pPr>
              <a:r>
                <a:rPr lang="en-US" sz="2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ea typeface="Helvetica Neue"/>
                  <a:cs typeface="Helvetica" panose="020B0604020202020204" pitchFamily="34" charset="0"/>
                  <a:sym typeface="Helvetica Neue"/>
                </a:rPr>
                <a:t>   Table 1. SI Base Units</a:t>
              </a:r>
              <a:endParaRPr 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Calibri"/>
                <a:cs typeface="Helvetica" panose="020B0604020202020204" pitchFamily="34" charset="0"/>
                <a:sym typeface="Calibri"/>
              </a:endParaRPr>
            </a:p>
          </p:txBody>
        </p:sp>
        <p:pic>
          <p:nvPicPr>
            <p:cNvPr id="10" name="Graphic 9" descr="Bar graph with upward trend with solid fill">
              <a:extLst>
                <a:ext uri="{FF2B5EF4-FFF2-40B4-BE49-F238E27FC236}">
                  <a16:creationId xmlns:a16="http://schemas.microsoft.com/office/drawing/2014/main" id="{650AB2C1-FD4C-4A83-8602-3BB4C042B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7441" y="2087973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59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301: 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EE4-7172-435F-BED8-F7D7E8D3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325161"/>
            <a:ext cx="8401711" cy="21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6" name="Google Shape;29;p31">
            <a:extLst>
              <a:ext uri="{FF2B5EF4-FFF2-40B4-BE49-F238E27FC236}">
                <a16:creationId xmlns:a16="http://schemas.microsoft.com/office/drawing/2014/main" id="{7837D806-4E64-23EB-B7EF-422D3E295C48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457200" y="4648558"/>
            <a:ext cx="8401711" cy="14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Condense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objectives</a:t>
            </a:r>
            <a:endParaRPr dirty="0"/>
          </a:p>
        </p:txBody>
      </p:sp>
      <p:sp>
        <p:nvSpPr>
          <p:cNvPr id="28" name="Google Shape;28;p31">
            <a:extLst>
              <a:ext uri="{FF2B5EF4-FFF2-40B4-BE49-F238E27FC236}">
                <a16:creationId xmlns:a16="http://schemas.microsoft.com/office/drawing/2014/main" id="{C97DEDAA-1D77-0A63-E92F-51EF6203FDCA}"/>
              </a:ext>
            </a:extLst>
          </p:cNvPr>
          <p:cNvSpPr txBox="1">
            <a:spLocks/>
          </p:cNvSpPr>
          <p:nvPr userDrawn="1"/>
        </p:nvSpPr>
        <p:spPr>
          <a:xfrm>
            <a:off x="457200" y="3791354"/>
            <a:ext cx="4884021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  <a:defRPr sz="6000" b="1" i="0" u="none" strike="noStrike" cap="none">
                <a:ln w="0">
                  <a:noFill/>
                </a:ln>
                <a:solidFill>
                  <a:srgbClr val="D64045"/>
                </a:solidFill>
                <a:effectLst>
                  <a:outerShdw dist="38100" dir="8100000" algn="tr" rotWithShape="0">
                    <a:srgbClr val="467599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	key questions</a:t>
            </a:r>
          </a:p>
        </p:txBody>
      </p:sp>
      <p:sp>
        <p:nvSpPr>
          <p:cNvPr id="29" name="Google Shape;14;p29">
            <a:extLst>
              <a:ext uri="{FF2B5EF4-FFF2-40B4-BE49-F238E27FC236}">
                <a16:creationId xmlns:a16="http://schemas.microsoft.com/office/drawing/2014/main" id="{66E72EDD-0419-BAC4-285F-F96CBEFEC04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176342" y="6414920"/>
            <a:ext cx="57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 spc="300" baseline="0">
                <a:solidFill>
                  <a:srgbClr val="D64045"/>
                </a:solidFill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n-US" dirty="0"/>
              <a:t>Physics 301:  Advanced Signal and Image Processing</a:t>
            </a:r>
          </a:p>
        </p:txBody>
      </p:sp>
      <p:sp>
        <p:nvSpPr>
          <p:cNvPr id="30" name="Google Shape;15;p29">
            <a:extLst>
              <a:ext uri="{FF2B5EF4-FFF2-40B4-BE49-F238E27FC236}">
                <a16:creationId xmlns:a16="http://schemas.microsoft.com/office/drawing/2014/main" id="{BC268FF0-FCEA-EB0C-83E4-C12984E484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18116" y="6403719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D64045"/>
                </a:solidFill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n-US" dirty="0"/>
              <a:t>//</a:t>
            </a:r>
            <a:fld id="{0223BEE4-7172-435F-BED8-F7D7E8D340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2" name="Graphic 41" descr="A puzzle">
            <a:extLst>
              <a:ext uri="{FF2B5EF4-FFF2-40B4-BE49-F238E27FC236}">
                <a16:creationId xmlns:a16="http://schemas.microsoft.com/office/drawing/2014/main" id="{7B11378C-27AA-1673-7712-BDE19253E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9" y="-242655"/>
            <a:ext cx="1939156" cy="1939156"/>
          </a:xfrm>
          <a:prstGeom prst="rect">
            <a:avLst/>
          </a:prstGeom>
          <a:effectLst>
            <a:outerShdw dist="25400" dir="8100000" algn="tr" rotWithShape="0">
              <a:srgbClr val="D64045"/>
            </a:outerShdw>
          </a:effectLst>
        </p:spPr>
      </p:pic>
      <p:pic>
        <p:nvPicPr>
          <p:cNvPr id="46" name="Graphic 45" descr="A lightbulb">
            <a:extLst>
              <a:ext uri="{FF2B5EF4-FFF2-40B4-BE49-F238E27FC236}">
                <a16:creationId xmlns:a16="http://schemas.microsoft.com/office/drawing/2014/main" id="{A0A226B9-CBEE-72E7-130E-A2EF0BE7B0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030" t="10286" r="16030" b="10286"/>
          <a:stretch/>
        </p:blipFill>
        <p:spPr>
          <a:xfrm>
            <a:off x="457200" y="3429000"/>
            <a:ext cx="978154" cy="1143536"/>
          </a:xfrm>
          <a:prstGeom prst="rect">
            <a:avLst/>
          </a:prstGeom>
          <a:effectLst>
            <a:outerShdw dist="25400" dir="8100000" algn="tr" rotWithShape="0">
              <a:srgbClr val="467599"/>
            </a:outerShdw>
          </a:effectLst>
        </p:spPr>
      </p:pic>
    </p:spTree>
    <p:extLst>
      <p:ext uri="{BB962C8B-B14F-4D97-AF65-F5344CB8AC3E}">
        <p14:creationId xmlns:p14="http://schemas.microsoft.com/office/powerpoint/2010/main" val="131195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1_Title and Content">
    <p:bg>
      <p:bgPr>
        <a:pattFill prst="dotGrid">
          <a:fgClr>
            <a:srgbClr val="FCEFE4"/>
          </a:fgClr>
          <a:bgClr>
            <a:schemeClr val="bg1"/>
          </a:bgClr>
        </a:patt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9C466E8C-AEB3-34A1-0272-15A2E608D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pic>
        <p:nvPicPr>
          <p:cNvPr id="6" name="Graphic 5" descr="An organic corner shape">
            <a:extLst>
              <a:ext uri="{FF2B5EF4-FFF2-40B4-BE49-F238E27FC236}">
                <a16:creationId xmlns:a16="http://schemas.microsoft.com/office/drawing/2014/main" id="{A4A4E247-CCC3-38B2-D7BE-5A6A2A0F90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>
                <a:ln w="0">
                  <a:noFill/>
                </a:ln>
                <a:solidFill>
                  <a:srgbClr val="D64045"/>
                </a:solidFill>
                <a:effectLst>
                  <a:outerShdw dist="38100" dir="8100000" algn="tr" rotWithShape="0">
                    <a:srgbClr val="467599"/>
                  </a:outerShdw>
                </a:effectLst>
                <a:latin typeface="Bahnschrift Condense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39800"/>
            <a:ext cx="7901609" cy="540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D64045"/>
              </a:buClr>
              <a:buSzPct val="100000"/>
              <a:buFont typeface="Wingdings" panose="05000000000000000000" pitchFamily="2" charset="2"/>
              <a:buChar char="§"/>
              <a:defRPr sz="2100"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10" name="Google Shape;14;p29">
            <a:extLst>
              <a:ext uri="{FF2B5EF4-FFF2-40B4-BE49-F238E27FC236}">
                <a16:creationId xmlns:a16="http://schemas.microsoft.com/office/drawing/2014/main" id="{1B8CE02E-195C-1E4D-26F0-679C850B8E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176342" y="6414920"/>
            <a:ext cx="57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 spc="300" baseline="0">
                <a:solidFill>
                  <a:srgbClr val="D64045"/>
                </a:solidFill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n-US" dirty="0"/>
              <a:t>Physics 301:  Advanced Signal and Image Processing</a:t>
            </a:r>
          </a:p>
        </p:txBody>
      </p:sp>
      <p:sp>
        <p:nvSpPr>
          <p:cNvPr id="11" name="Google Shape;15;p29">
            <a:extLst>
              <a:ext uri="{FF2B5EF4-FFF2-40B4-BE49-F238E27FC236}">
                <a16:creationId xmlns:a16="http://schemas.microsoft.com/office/drawing/2014/main" id="{B3CA34FC-608B-E885-66F0-B43900B891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18116" y="6403719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D64045"/>
                </a:solidFill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n-US" dirty="0"/>
              <a:t>//</a:t>
            </a:r>
            <a:fld id="{0223BEE4-7172-435F-BED8-F7D7E8D340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9C466E8C-AEB3-34A1-0272-15A2E608D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pic>
        <p:nvPicPr>
          <p:cNvPr id="6" name="Graphic 5" descr="An organic corner shape">
            <a:extLst>
              <a:ext uri="{FF2B5EF4-FFF2-40B4-BE49-F238E27FC236}">
                <a16:creationId xmlns:a16="http://schemas.microsoft.com/office/drawing/2014/main" id="{A4A4E247-CCC3-38B2-D7BE-5A6A2A0F90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4000" b="1">
                <a:ln w="0">
                  <a:solidFill>
                    <a:srgbClr val="1D3354"/>
                  </a:solidFill>
                </a:ln>
                <a:solidFill>
                  <a:srgbClr val="D64045">
                    <a:alpha val="50000"/>
                  </a:srgbClr>
                </a:solidFill>
                <a:effectLst>
                  <a:outerShdw dist="25400" dir="8100000" algn="tl">
                    <a:srgbClr val="467599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39800"/>
            <a:ext cx="7901609" cy="540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D64045"/>
              </a:buClr>
              <a:buSzPct val="100000"/>
              <a:buFont typeface="Wingdings" panose="05000000000000000000" pitchFamily="2" charset="2"/>
              <a:buChar char="§"/>
              <a:defRPr sz="2100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10" name="Google Shape;14;p29">
            <a:extLst>
              <a:ext uri="{FF2B5EF4-FFF2-40B4-BE49-F238E27FC236}">
                <a16:creationId xmlns:a16="http://schemas.microsoft.com/office/drawing/2014/main" id="{1B8CE02E-195C-1E4D-26F0-679C850B8E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176342" y="6414920"/>
            <a:ext cx="57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 spc="300" baseline="0">
                <a:solidFill>
                  <a:srgbClr val="D64045"/>
                </a:solidFill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n-US" dirty="0"/>
              <a:t>Physics 301:  Advanced Signal and Image Processing</a:t>
            </a:r>
          </a:p>
        </p:txBody>
      </p:sp>
      <p:sp>
        <p:nvSpPr>
          <p:cNvPr id="11" name="Google Shape;15;p29">
            <a:extLst>
              <a:ext uri="{FF2B5EF4-FFF2-40B4-BE49-F238E27FC236}">
                <a16:creationId xmlns:a16="http://schemas.microsoft.com/office/drawing/2014/main" id="{B3CA34FC-608B-E885-66F0-B43900B891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18116" y="6403719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D64045"/>
                </a:solidFill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n-US" dirty="0"/>
              <a:t>//</a:t>
            </a:r>
            <a:fld id="{0223BEE4-7172-435F-BED8-F7D7E8D340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0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9C466E8C-AEB3-34A1-0272-15A2E608D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pic>
        <p:nvPicPr>
          <p:cNvPr id="6" name="Graphic 5" descr="An organic corner shape">
            <a:extLst>
              <a:ext uri="{FF2B5EF4-FFF2-40B4-BE49-F238E27FC236}">
                <a16:creationId xmlns:a16="http://schemas.microsoft.com/office/drawing/2014/main" id="{A4A4E247-CCC3-38B2-D7BE-5A6A2A0F90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1330036" y="6423533"/>
            <a:ext cx="6213765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pc="0">
                <a:solidFill>
                  <a:srgbClr val="46759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Physics 301:  Advanced Signal and Image Processing</a:t>
            </a:r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7961243" y="6423533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highlight>
                  <a:srgbClr val="467599"/>
                </a:highlight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223BEE4-7172-435F-BED8-F7D7E8D340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Graphic 2" descr="Periodic Graph with solid fill">
            <a:extLst>
              <a:ext uri="{FF2B5EF4-FFF2-40B4-BE49-F238E27FC236}">
                <a16:creationId xmlns:a16="http://schemas.microsoft.com/office/drawing/2014/main" id="{A768CEE7-0F42-8645-CFB4-6E01CFB0AC9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179" y="6421322"/>
            <a:ext cx="365760" cy="365760"/>
          </a:xfrm>
          <a:prstGeom prst="rect">
            <a:avLst/>
          </a:prstGeom>
        </p:spPr>
      </p:pic>
      <p:pic>
        <p:nvPicPr>
          <p:cNvPr id="9" name="Graphic 8" descr="Images with solid fill">
            <a:extLst>
              <a:ext uri="{FF2B5EF4-FFF2-40B4-BE49-F238E27FC236}">
                <a16:creationId xmlns:a16="http://schemas.microsoft.com/office/drawing/2014/main" id="{074207F4-C6EB-EF04-399F-58377F65494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1974" y="6421322"/>
            <a:ext cx="365760" cy="365760"/>
          </a:xfrm>
          <a:prstGeom prst="rect">
            <a:avLst/>
          </a:prstGeom>
        </p:spPr>
      </p:pic>
      <p:pic>
        <p:nvPicPr>
          <p:cNvPr id="10" name="Graphic 9" descr="Seven small daisies">
            <a:extLst>
              <a:ext uri="{FF2B5EF4-FFF2-40B4-BE49-F238E27FC236}">
                <a16:creationId xmlns:a16="http://schemas.microsoft.com/office/drawing/2014/main" id="{CC2B7B7E-037F-E849-7D99-D0104508EB1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424" y="273903"/>
            <a:ext cx="2859995" cy="2859995"/>
          </a:xfrm>
          <a:prstGeom prst="rect">
            <a:avLst/>
          </a:prstGeom>
        </p:spPr>
      </p:pic>
      <p:pic>
        <p:nvPicPr>
          <p:cNvPr id="11" name="Graphic 10" descr="A puzzle piece">
            <a:extLst>
              <a:ext uri="{FF2B5EF4-FFF2-40B4-BE49-F238E27FC236}">
                <a16:creationId xmlns:a16="http://schemas.microsoft.com/office/drawing/2014/main" id="{3D40E13D-42A1-3040-C3F2-9F7C386343C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37734" y="106271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31">
            <a:extLst>
              <a:ext uri="{FF2B5EF4-FFF2-40B4-BE49-F238E27FC236}">
                <a16:creationId xmlns:a16="http://schemas.microsoft.com/office/drawing/2014/main" id="{EB4848C7-20D5-444A-8BA5-8C3655B0BEE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562100" y="203200"/>
            <a:ext cx="7124700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600" b="1">
                <a:solidFill>
                  <a:srgbClr val="FFC000"/>
                </a:solidFill>
                <a:effectLst>
                  <a:outerShdw dist="50800" dir="8100000" algn="tl">
                    <a:schemeClr val="tx1">
                      <a:lumMod val="75000"/>
                      <a:lumOff val="25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OBJECTIVES</a:t>
            </a:r>
            <a:endParaRPr dirty="0"/>
          </a:p>
        </p:txBody>
      </p:sp>
      <p:sp>
        <p:nvSpPr>
          <p:cNvPr id="6" name="Google Shape;29;p31">
            <a:extLst>
              <a:ext uri="{FF2B5EF4-FFF2-40B4-BE49-F238E27FC236}">
                <a16:creationId xmlns:a16="http://schemas.microsoft.com/office/drawing/2014/main" id="{92412CB4-1ABF-4061-81D1-B248E8391317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624008"/>
            <a:ext cx="7901609" cy="471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270"/>
              </a:spcBef>
              <a:spcAft>
                <a:spcPts val="0"/>
              </a:spcAft>
              <a:buClr>
                <a:srgbClr val="C00000"/>
              </a:buClr>
              <a:buSzPts val="1530"/>
              <a:buFont typeface="Wingdings" panose="05000000000000000000" pitchFamily="2" charset="2"/>
              <a:buChar char="§"/>
              <a:defRPr sz="2100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270"/>
              </a:spcBef>
              <a:spcAft>
                <a:spcPts val="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270"/>
              </a:spcBef>
              <a:spcAft>
                <a:spcPts val="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270"/>
              </a:spcBef>
              <a:spcAft>
                <a:spcPts val="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270"/>
              </a:spcBef>
              <a:spcAft>
                <a:spcPts val="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079500" lvl="5" indent="-723900" algn="l">
              <a:spcBef>
                <a:spcPts val="270"/>
              </a:spcBef>
              <a:spcAft>
                <a:spcPts val="0"/>
              </a:spcAft>
              <a:buClr>
                <a:srgbClr val="FFC000"/>
              </a:buClr>
              <a:buSzPct val="140000"/>
              <a:buFont typeface="Verdana" panose="020B0604030504040204" pitchFamily="34" charset="0"/>
              <a:buChar char="□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5"/>
            <a:r>
              <a:rPr lang="en-PH" dirty="0"/>
              <a:t>Objective 1.</a:t>
            </a:r>
          </a:p>
          <a:p>
            <a:pPr lvl="5"/>
            <a:r>
              <a:rPr lang="en-PH" dirty="0"/>
              <a:t>Objective 2.</a:t>
            </a:r>
          </a:p>
        </p:txBody>
      </p:sp>
      <p:pic>
        <p:nvPicPr>
          <p:cNvPr id="8" name="Graphic 7" descr="Clipboard Checked with solid fill">
            <a:extLst>
              <a:ext uri="{FF2B5EF4-FFF2-40B4-BE49-F238E27FC236}">
                <a16:creationId xmlns:a16="http://schemas.microsoft.com/office/drawing/2014/main" id="{FA15D000-E052-41B8-ABE9-1D1477C97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292" y="0"/>
            <a:ext cx="1420808" cy="1420808"/>
          </a:xfrm>
          <a:prstGeom prst="rect">
            <a:avLst/>
          </a:prstGeom>
          <a:effectLst>
            <a:outerShdw dist="38100" dir="8100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9" name="Google Shape;58;p35">
            <a:extLst>
              <a:ext uri="{FF2B5EF4-FFF2-40B4-BE49-F238E27FC236}">
                <a16:creationId xmlns:a16="http://schemas.microsoft.com/office/drawing/2014/main" id="{A0CFCBDC-B312-44B4-9641-BB2C6CE19B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61243" y="6423533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223BEE4-7172-435F-BED8-F7D7E8D340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Google Shape;31;p31">
            <a:extLst>
              <a:ext uri="{FF2B5EF4-FFF2-40B4-BE49-F238E27FC236}">
                <a16:creationId xmlns:a16="http://schemas.microsoft.com/office/drawing/2014/main" id="{FDAA00CC-B36E-4D51-9759-C650BCE2C4B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182757" y="6423533"/>
            <a:ext cx="6361043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C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Physics 301:  Advanced Signal and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01591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sldNum" idx="12"/>
          </p:nvPr>
        </p:nvSpPr>
        <p:spPr>
          <a:xfrm>
            <a:off x="7961243" y="6423533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223BEE4-7172-435F-BED8-F7D7E8D3404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Google Shape;31;p31">
            <a:extLst>
              <a:ext uri="{FF2B5EF4-FFF2-40B4-BE49-F238E27FC236}">
                <a16:creationId xmlns:a16="http://schemas.microsoft.com/office/drawing/2014/main" id="{1A529C04-976F-4669-A9D7-FDEF940F1E7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182757" y="6423533"/>
            <a:ext cx="6361043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C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Physics 301:  Advanced Signal and Image Processing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E44F16-DE54-4008-8884-ED63ACF4CE26}"/>
              </a:ext>
            </a:extLst>
          </p:cNvPr>
          <p:cNvGrpSpPr/>
          <p:nvPr/>
        </p:nvGrpSpPr>
        <p:grpSpPr>
          <a:xfrm>
            <a:off x="504529" y="105283"/>
            <a:ext cx="3172121" cy="838200"/>
            <a:chOff x="504529" y="105283"/>
            <a:chExt cx="3172121" cy="838200"/>
          </a:xfrm>
        </p:grpSpPr>
        <p:sp>
          <p:nvSpPr>
            <p:cNvPr id="6" name="Google Shape;127;p2">
              <a:extLst>
                <a:ext uri="{FF2B5EF4-FFF2-40B4-BE49-F238E27FC236}">
                  <a16:creationId xmlns:a16="http://schemas.microsoft.com/office/drawing/2014/main" id="{46CF9464-30CC-4E77-8882-7AA8587516C6}"/>
                </a:ext>
              </a:extLst>
            </p:cNvPr>
            <p:cNvSpPr/>
            <p:nvPr/>
          </p:nvSpPr>
          <p:spPr>
            <a:xfrm>
              <a:off x="504529" y="187697"/>
              <a:ext cx="3172121" cy="70140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Helvetica Neue"/>
                <a:buNone/>
              </a:pPr>
              <a:r>
                <a:rPr kumimoji="0" 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1C5"/>
                  </a:solidFill>
                  <a:effectLst>
                    <a:outerShdw dist="50800" dir="8100000" algn="tl">
                      <a:srgbClr val="000000">
                        <a:lumMod val="75000"/>
                        <a:lumOff val="25000"/>
                      </a:srgbClr>
                    </a:outerShdw>
                  </a:effectLst>
                  <a:uLnTx/>
                  <a:uFillTx/>
                  <a:latin typeface="Helvetica" panose="020B0604020202020204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rPr>
                <a:t>QUIZ</a:t>
              </a:r>
              <a:endParaRPr lang="en-US" b="1" spc="600" dirty="0">
                <a:solidFill>
                  <a:srgbClr val="FFF1C5"/>
                </a:solidFill>
                <a:latin typeface="Helvetica" panose="020B0604020202020204" pitchFamily="34" charset="0"/>
                <a:ea typeface="Calibri"/>
                <a:cs typeface="Helvetica" panose="020B0604020202020204" pitchFamily="34" charset="0"/>
                <a:sym typeface="Calibri"/>
              </a:endParaRPr>
            </a:p>
          </p:txBody>
        </p:sp>
        <p:pic>
          <p:nvPicPr>
            <p:cNvPr id="7" name="Graphic 6" descr="Questions with solid fill">
              <a:extLst>
                <a:ext uri="{FF2B5EF4-FFF2-40B4-BE49-F238E27FC236}">
                  <a16:creationId xmlns:a16="http://schemas.microsoft.com/office/drawing/2014/main" id="{EBEE5158-DC72-4D17-832A-A2E156873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504529" y="105283"/>
              <a:ext cx="838200" cy="838200"/>
            </a:xfrm>
            <a:prstGeom prst="rect">
              <a:avLst/>
            </a:prstGeom>
          </p:spPr>
        </p:pic>
      </p:grpSp>
      <p:sp>
        <p:nvSpPr>
          <p:cNvPr id="9" name="Google Shape;29;p31">
            <a:extLst>
              <a:ext uri="{FF2B5EF4-FFF2-40B4-BE49-F238E27FC236}">
                <a16:creationId xmlns:a16="http://schemas.microsoft.com/office/drawing/2014/main" id="{D5ABFEA5-532C-49F9-AB51-E7696B82A7F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130300"/>
            <a:ext cx="7901609" cy="521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 sz="2100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  <a:p>
            <a:pPr lvl="5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7389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3BFEC3-38E7-4869-A517-A4F31CF1E006}"/>
              </a:ext>
            </a:extLst>
          </p:cNvPr>
          <p:cNvGrpSpPr/>
          <p:nvPr/>
        </p:nvGrpSpPr>
        <p:grpSpPr>
          <a:xfrm>
            <a:off x="457200" y="0"/>
            <a:ext cx="4351354" cy="1016000"/>
            <a:chOff x="457200" y="0"/>
            <a:chExt cx="4351354" cy="1016000"/>
          </a:xfrm>
        </p:grpSpPr>
        <p:sp>
          <p:nvSpPr>
            <p:cNvPr id="12" name="Google Shape;127;p2">
              <a:extLst>
                <a:ext uri="{FF2B5EF4-FFF2-40B4-BE49-F238E27FC236}">
                  <a16:creationId xmlns:a16="http://schemas.microsoft.com/office/drawing/2014/main" id="{91A27EB3-1D68-4489-B1B2-23F77D25FD5D}"/>
                </a:ext>
              </a:extLst>
            </p:cNvPr>
            <p:cNvSpPr/>
            <p:nvPr/>
          </p:nvSpPr>
          <p:spPr>
            <a:xfrm>
              <a:off x="504529" y="187697"/>
              <a:ext cx="4304025" cy="701406"/>
            </a:xfrm>
            <a:prstGeom prst="roundRect">
              <a:avLst>
                <a:gd name="adj" fmla="val 50000"/>
              </a:avLst>
            </a:prstGeom>
            <a:solidFill>
              <a:srgbClr val="FFF1C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Helvetica Neue"/>
                <a:buNone/>
              </a:pPr>
              <a:r>
                <a:rPr kumimoji="0" 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>
                    <a:outerShdw dist="50800" dir="8100000" algn="tl">
                      <a:srgbClr val="000000">
                        <a:lumMod val="75000"/>
                        <a:lumOff val="25000"/>
                      </a:srgbClr>
                    </a:outerShdw>
                  </a:effectLst>
                  <a:uLnTx/>
                  <a:uFillTx/>
                  <a:latin typeface="Helvetica" panose="020B0604020202020204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rPr>
                <a:t>    SOLUTION</a:t>
              </a:r>
              <a:endParaRPr lang="en-US" b="1" spc="600" dirty="0">
                <a:solidFill>
                  <a:srgbClr val="FFC000"/>
                </a:solidFill>
                <a:latin typeface="Helvetica" panose="020B0604020202020204" pitchFamily="34" charset="0"/>
                <a:ea typeface="Calibri"/>
                <a:cs typeface="Helvetica" panose="020B0604020202020204" pitchFamily="34" charset="0"/>
                <a:sym typeface="Calibri"/>
              </a:endParaRPr>
            </a:p>
          </p:txBody>
        </p:sp>
        <p:pic>
          <p:nvPicPr>
            <p:cNvPr id="13" name="Graphic 12" descr="Signature with solid fill">
              <a:extLst>
                <a:ext uri="{FF2B5EF4-FFF2-40B4-BE49-F238E27FC236}">
                  <a16:creationId xmlns:a16="http://schemas.microsoft.com/office/drawing/2014/main" id="{75D221DD-F146-4343-80E4-0D8C8B025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0"/>
              <a:ext cx="1016000" cy="1016000"/>
            </a:xfrm>
            <a:prstGeom prst="rect">
              <a:avLst/>
            </a:prstGeom>
          </p:spPr>
        </p:pic>
      </p:grpSp>
      <p:sp>
        <p:nvSpPr>
          <p:cNvPr id="58" name="Google Shape;58;p35"/>
          <p:cNvSpPr txBox="1">
            <a:spLocks noGrp="1"/>
          </p:cNvSpPr>
          <p:nvPr>
            <p:ph type="sldNum" idx="12"/>
          </p:nvPr>
        </p:nvSpPr>
        <p:spPr>
          <a:xfrm>
            <a:off x="7961243" y="6423533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  <p:sp>
        <p:nvSpPr>
          <p:cNvPr id="5" name="Google Shape;31;p31">
            <a:extLst>
              <a:ext uri="{FF2B5EF4-FFF2-40B4-BE49-F238E27FC236}">
                <a16:creationId xmlns:a16="http://schemas.microsoft.com/office/drawing/2014/main" id="{1A529C04-976F-4669-A9D7-FDEF940F1E7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182757" y="6423533"/>
            <a:ext cx="6361043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C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Physics 301:  Advanced Signal and Image Processing</a:t>
            </a:r>
            <a:endParaRPr lang="en-US" dirty="0"/>
          </a:p>
        </p:txBody>
      </p:sp>
      <p:sp>
        <p:nvSpPr>
          <p:cNvPr id="15" name="Google Shape;29;p31">
            <a:extLst>
              <a:ext uri="{FF2B5EF4-FFF2-40B4-BE49-F238E27FC236}">
                <a16:creationId xmlns:a16="http://schemas.microsoft.com/office/drawing/2014/main" id="{E1FAE2D3-A855-48EC-9D78-6E4DC425AA1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130300"/>
            <a:ext cx="7901609" cy="521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 sz="2100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  <a:p>
            <a:pPr lvl="5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6701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25D9B-36B4-48D7-A334-47C60D63840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/>
              <a:t>Physics 301: 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EC7AC-C551-4548-B2BC-8E587932249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223BEE4-7172-435F-BED8-F7D7E8D3404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8448DA-AB54-4199-891E-4D45C0D39494}"/>
              </a:ext>
            </a:extLst>
          </p:cNvPr>
          <p:cNvSpPr/>
          <p:nvPr/>
        </p:nvSpPr>
        <p:spPr>
          <a:xfrm>
            <a:off x="229908" y="847674"/>
            <a:ext cx="5400000" cy="3941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C0C9FF-BF0E-45A9-A371-22E7F33B7554}"/>
              </a:ext>
            </a:extLst>
          </p:cNvPr>
          <p:cNvSpPr/>
          <p:nvPr/>
        </p:nvSpPr>
        <p:spPr>
          <a:xfrm>
            <a:off x="222250" y="1274153"/>
            <a:ext cx="5400000" cy="39414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77780C-26EE-40A0-A2C6-5050EB5BEEA0}"/>
              </a:ext>
            </a:extLst>
          </p:cNvPr>
          <p:cNvSpPr/>
          <p:nvPr/>
        </p:nvSpPr>
        <p:spPr>
          <a:xfrm>
            <a:off x="222250" y="1700632"/>
            <a:ext cx="5400000" cy="394146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FB1E80-726E-4898-99AF-1A26D89103C7}"/>
              </a:ext>
            </a:extLst>
          </p:cNvPr>
          <p:cNvSpPr/>
          <p:nvPr/>
        </p:nvSpPr>
        <p:spPr>
          <a:xfrm>
            <a:off x="222250" y="2127111"/>
            <a:ext cx="5400000" cy="3941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8B7F07-6E57-43DD-8272-93708FC11938}"/>
              </a:ext>
            </a:extLst>
          </p:cNvPr>
          <p:cNvSpPr txBox="1">
            <a:spLocks/>
          </p:cNvSpPr>
          <p:nvPr/>
        </p:nvSpPr>
        <p:spPr>
          <a:xfrm>
            <a:off x="222250" y="2696653"/>
            <a:ext cx="5798092" cy="371826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500" b="1" i="0" u="none" strike="noStrike" cap="none">
                <a:ln>
                  <a:noFill/>
                </a:ln>
                <a:solidFill>
                  <a:srgbClr val="FF6464"/>
                </a:solidFill>
                <a:effectLst>
                  <a:outerShdw dist="38100" dir="81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FFC000"/>
                </a:solidFill>
              </a:rPr>
              <a:t>TITLE FONT: HELVETICA</a:t>
            </a:r>
          </a:p>
          <a:p>
            <a:r>
              <a:rPr lang="en-US" sz="3200" b="0" dirty="0">
                <a:solidFill>
                  <a:srgbClr val="FFC000"/>
                </a:solidFill>
                <a:effectLst>
                  <a:outerShdw blurRad="38100" dist="38100" dir="8100000" algn="ctr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body font: </a:t>
            </a:r>
            <a:r>
              <a:rPr lang="en-US" sz="3200" b="0" dirty="0" err="1">
                <a:solidFill>
                  <a:srgbClr val="FFC000"/>
                </a:solidFill>
                <a:effectLst>
                  <a:outerShdw blurRad="38100" dist="38100" dir="8100000" algn="ctr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verdana</a:t>
            </a:r>
            <a:endParaRPr lang="en-US" sz="3200" b="0" dirty="0">
              <a:solidFill>
                <a:srgbClr val="FFC000"/>
              </a:solidFill>
              <a:effectLst>
                <a:outerShdw blurRad="38100" dist="38100" dir="8100000" algn="ctr" rotWithShape="0">
                  <a:prstClr val="black">
                    <a:alpha val="40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0" dirty="0">
                <a:solidFill>
                  <a:srgbClr val="FFC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body font: </a:t>
            </a:r>
            <a:r>
              <a:rPr lang="en-US" sz="28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verdana</a:t>
            </a:r>
            <a:endParaRPr lang="en-US" sz="28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C0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body font</a:t>
            </a:r>
            <a:r>
              <a:rPr lang="en-US" sz="2800" b="0" dirty="0">
                <a:solidFill>
                  <a:srgbClr val="FFC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2800" b="1" dirty="0" err="1">
                <a:solidFill>
                  <a:srgbClr val="FFC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verdana</a:t>
            </a:r>
            <a:br>
              <a:rPr lang="en-US" sz="28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28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0" spc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verdana</a:t>
            </a:r>
            <a:r>
              <a:rPr lang="en-US" sz="18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(normal spacing)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0" spc="3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verdana</a:t>
            </a:r>
            <a:r>
              <a:rPr lang="en-US" sz="1800" b="0" spc="3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(loose spacing)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60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verdana</a:t>
            </a:r>
            <a:r>
              <a:rPr kumimoji="0" lang="en-US" sz="1800" b="0" i="0" u="none" strike="noStrike" kern="0" cap="none" spc="6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 (very loose spacing)</a:t>
            </a: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C100F3E7-3479-4F63-B470-4E178156A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463" y="3429000"/>
            <a:ext cx="1800000" cy="2361637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3E0844FC-AE0A-4BAB-A961-54803175A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699224"/>
            <a:ext cx="1800000" cy="239696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AD6733-A694-493C-ACE3-98EF794A5FA7}"/>
              </a:ext>
            </a:extLst>
          </p:cNvPr>
          <p:cNvCxnSpPr>
            <a:cxnSpLocks/>
          </p:cNvCxnSpPr>
          <p:nvPr/>
        </p:nvCxnSpPr>
        <p:spPr>
          <a:xfrm flipV="1">
            <a:off x="6020342" y="2583421"/>
            <a:ext cx="505586" cy="381160"/>
          </a:xfrm>
          <a:prstGeom prst="straightConnector1">
            <a:avLst/>
          </a:prstGeom>
          <a:ln w="76200">
            <a:solidFill>
              <a:srgbClr val="FF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38EBC5-00D6-4C2E-A39E-2EE03E55ACE8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4437246" y="3549612"/>
            <a:ext cx="1583096" cy="1006175"/>
          </a:xfrm>
          <a:prstGeom prst="straightConnector1">
            <a:avLst/>
          </a:prstGeom>
          <a:ln w="76200">
            <a:solidFill>
              <a:srgbClr val="FF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22A4330-67D8-48AA-BDC8-7763887C789A}"/>
              </a:ext>
            </a:extLst>
          </p:cNvPr>
          <p:cNvSpPr/>
          <p:nvPr/>
        </p:nvSpPr>
        <p:spPr>
          <a:xfrm>
            <a:off x="222250" y="419080"/>
            <a:ext cx="5400000" cy="394146"/>
          </a:xfrm>
          <a:prstGeom prst="rect">
            <a:avLst/>
          </a:prstGeom>
          <a:solidFill>
            <a:srgbClr val="FFF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32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 txBox="1">
            <a:spLocks noGrp="1"/>
          </p:cNvSpPr>
          <p:nvPr>
            <p:ph type="ftr" idx="11"/>
          </p:nvPr>
        </p:nvSpPr>
        <p:spPr>
          <a:xfrm>
            <a:off x="1176342" y="6414920"/>
            <a:ext cx="57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 spc="300" baseline="0">
                <a:solidFill>
                  <a:srgbClr val="D64045"/>
                </a:solidFill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n-US" dirty="0"/>
              <a:t>Physics 301:  Advanced Signal and Image Processing</a:t>
            </a:r>
          </a:p>
        </p:txBody>
      </p:sp>
      <p:sp>
        <p:nvSpPr>
          <p:cNvPr id="15" name="Google Shape;15;p29"/>
          <p:cNvSpPr txBox="1">
            <a:spLocks noGrp="1"/>
          </p:cNvSpPr>
          <p:nvPr>
            <p:ph type="sldNum" idx="12"/>
          </p:nvPr>
        </p:nvSpPr>
        <p:spPr>
          <a:xfrm>
            <a:off x="7918116" y="6403719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D64045"/>
                </a:solidFill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n-US" dirty="0"/>
              <a:t>//</a:t>
            </a:r>
            <a:fld id="{0223BEE4-7172-435F-BED8-F7D7E8D340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Google Shape;28;p31">
            <a:extLst>
              <a:ext uri="{FF2B5EF4-FFF2-40B4-BE49-F238E27FC236}">
                <a16:creationId xmlns:a16="http://schemas.microsoft.com/office/drawing/2014/main" id="{FA7D6702-CDD2-481E-8141-BFC8BD9C2EFB}"/>
              </a:ext>
            </a:extLst>
          </p:cNvPr>
          <p:cNvSpPr txBox="1">
            <a:spLocks/>
          </p:cNvSpPr>
          <p:nvPr/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  <a:defRPr sz="4000" b="1" i="0" u="none" strike="noStrike" cap="none">
                <a:ln>
                  <a:noFill/>
                </a:ln>
                <a:solidFill>
                  <a:srgbClr val="FF6464"/>
                </a:solidFill>
                <a:effectLst>
                  <a:outerShdw dist="38100" dir="8100000" algn="tl">
                    <a:schemeClr val="tx1">
                      <a:lumMod val="75000"/>
                      <a:lumOff val="25000"/>
                    </a:scheme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PH" sz="3000" dirty="0"/>
          </a:p>
        </p:txBody>
      </p:sp>
      <p:pic>
        <p:nvPicPr>
          <p:cNvPr id="36" name="Graphic 35" descr="Grid lines">
            <a:extLst>
              <a:ext uri="{FF2B5EF4-FFF2-40B4-BE49-F238E27FC236}">
                <a16:creationId xmlns:a16="http://schemas.microsoft.com/office/drawing/2014/main" id="{AFA099DD-3F59-4744-BA34-074265F63B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846" y="0"/>
            <a:ext cx="1089668" cy="1089668"/>
          </a:xfrm>
          <a:prstGeom prst="rect">
            <a:avLst/>
          </a:prstGeom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296EF9B4-4B0D-C21B-0B5B-E95EBE3A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Click to edit Master title style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ADECD-5F28-8765-1517-B85DFAB70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98811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83" r:id="rId5"/>
    <p:sldLayoutId id="2147483675" r:id="rId6"/>
    <p:sldLayoutId id="2147483676" r:id="rId7"/>
    <p:sldLayoutId id="2147483677" r:id="rId8"/>
    <p:sldLayoutId id="2147483679" r:id="rId9"/>
    <p:sldLayoutId id="2147483680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000" b="0" i="0" u="none" strike="noStrike" cap="none">
          <a:ln>
            <a:noFill/>
          </a:ln>
          <a:solidFill>
            <a:schemeClr val="tx2">
              <a:lumMod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Helvetica" panose="020B0604020202020204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C00000"/>
        </a:buClr>
        <a:buFont typeface="Wingdings" panose="05000000000000000000" pitchFamily="2" charset="2"/>
        <a:buChar char="§"/>
        <a:defRPr sz="2000" b="0" i="0" u="none" strike="noStrike" cap="none">
          <a:solidFill>
            <a:srgbClr val="000000"/>
          </a:solidFill>
          <a:latin typeface="Bahnschrift Light" panose="020B0502040204020203" pitchFamily="34" charset="0"/>
          <a:ea typeface="Verdana" panose="020B0604030504040204" pitchFamily="34" charset="0"/>
          <a:cs typeface="Helvetica" panose="020B0604020202020204" pitchFamily="34" charset="0"/>
          <a:sym typeface="Arial"/>
        </a:defRPr>
      </a:lvl1pPr>
      <a:lvl2pPr marL="342900" marR="0" lvl="1" indent="-34290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C00000"/>
        </a:buClr>
        <a:buFont typeface="Wingdings" panose="05000000000000000000" pitchFamily="2" charset="2"/>
        <a:buChar char="§"/>
        <a:defRPr sz="2000" b="0" i="0" u="none" strike="noStrike" cap="none">
          <a:solidFill>
            <a:srgbClr val="000000"/>
          </a:solidFill>
          <a:latin typeface="Bahnschrift Light" panose="020B0502040204020203" pitchFamily="34" charset="0"/>
          <a:ea typeface="Verdana" panose="020B0604030504040204" pitchFamily="34" charset="0"/>
          <a:cs typeface="Arial"/>
          <a:sym typeface="Arial"/>
        </a:defRPr>
      </a:lvl2pPr>
      <a:lvl3pPr marL="342900" marR="0" lvl="2" indent="-34290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C00000"/>
        </a:buClr>
        <a:buFont typeface="Wingdings" panose="05000000000000000000" pitchFamily="2" charset="2"/>
        <a:buChar char="§"/>
        <a:defRPr sz="2000" b="0" i="0" u="none" strike="noStrike" cap="none">
          <a:solidFill>
            <a:srgbClr val="000000"/>
          </a:solidFill>
          <a:latin typeface="Bahnschrift Light" panose="020B0502040204020203" pitchFamily="34" charset="0"/>
          <a:ea typeface="Verdana" panose="020B0604030504040204" pitchFamily="34" charset="0"/>
          <a:cs typeface="Arial"/>
          <a:sym typeface="Arial"/>
        </a:defRPr>
      </a:lvl3pPr>
      <a:lvl4pPr marL="342900" marR="0" lvl="3" indent="-34290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C00000"/>
        </a:buClr>
        <a:buFont typeface="Wingdings" panose="05000000000000000000" pitchFamily="2" charset="2"/>
        <a:buChar char="§"/>
        <a:defRPr sz="2000" b="0" i="0" u="none" strike="noStrike" cap="none">
          <a:solidFill>
            <a:srgbClr val="000000"/>
          </a:solidFill>
          <a:latin typeface="Bahnschrift Light" panose="020B0502040204020203" pitchFamily="34" charset="0"/>
          <a:ea typeface="Verdana" panose="020B0604030504040204" pitchFamily="34" charset="0"/>
          <a:cs typeface="Arial"/>
          <a:sym typeface="Arial"/>
        </a:defRPr>
      </a:lvl4pPr>
      <a:lvl5pPr marL="342900" marR="0" lvl="4" indent="-34290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C00000"/>
        </a:buClr>
        <a:buFont typeface="Wingdings" panose="05000000000000000000" pitchFamily="2" charset="2"/>
        <a:buChar char="§"/>
        <a:defRPr sz="2000" b="0" i="0" u="none" strike="noStrike" cap="none">
          <a:solidFill>
            <a:srgbClr val="000000"/>
          </a:solidFill>
          <a:latin typeface="Bahnschrift Light" panose="020B0502040204020203" pitchFamily="34" charset="0"/>
          <a:ea typeface="Verdana" panose="020B0604030504040204" pitchFamily="34" charset="0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49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DC5F9D-0705-37F2-F41D-A2745E93E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55783" indent="-457200">
              <a:buFont typeface="+mj-lt"/>
              <a:buAutoNum type="arabicPeriod"/>
            </a:pPr>
            <a:r>
              <a:rPr lang="en-US" spc="0" dirty="0"/>
              <a:t>Use digital color histograms to segment regions of interest in an image.</a:t>
            </a:r>
          </a:p>
          <a:p>
            <a:pPr marL="555783" indent="-457200">
              <a:buFont typeface="+mj-lt"/>
              <a:buAutoNum type="arabicPeriod"/>
            </a:pPr>
            <a:r>
              <a:rPr lang="en-US" sz="2000" b="0" i="0" u="none" strike="noStrike" baseline="0" dirty="0"/>
              <a:t>Demonstrate how color changes under varying illumination. </a:t>
            </a:r>
            <a:endParaRPr lang="en-US" spc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5E02C-A608-77E3-33BA-84B1BEC0106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err="1"/>
              <a:t>asd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D24130-8F20-1972-B0BE-B235CB7E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objectives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0A675-A2B2-A56D-639D-AF051D1471A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Physics 301:  Advanced Signal and Image Processing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D80C9-0B7C-5B95-FDFD-83F3A88F9D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//</a:t>
            </a:r>
            <a:fld id="{0223BEE4-7172-435F-BED8-F7D7E8D340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1706-76E7-68B2-8F74-1638BD2B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5F5AB-A5B0-FB25-FF2C-05086CA03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</a:t>
            </a:r>
            <a:endParaRPr lang="en-US" dirty="0"/>
          </a:p>
          <a:p>
            <a:pPr lvl="1"/>
            <a:r>
              <a:rPr lang="en-US" dirty="0" err="1"/>
              <a:t>Fdsafas</a:t>
            </a:r>
            <a:endParaRPr lang="en-US" dirty="0"/>
          </a:p>
          <a:p>
            <a:pPr lvl="2"/>
            <a:r>
              <a:rPr lang="en-US" dirty="0" err="1"/>
              <a:t>Dffafsa</a:t>
            </a:r>
            <a:endParaRPr lang="en-US" dirty="0"/>
          </a:p>
          <a:p>
            <a:pPr lvl="3"/>
            <a:r>
              <a:rPr lang="en-US" dirty="0" err="1"/>
              <a:t>fsdafa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BC880-5873-3AB3-3D68-8D1C9825A0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Physics 301:  Advanced Signal and Image Processing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44441-AE6F-EAF4-F66B-58E481125A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//</a:t>
            </a:r>
            <a:fld id="{0223BEE4-7172-435F-BED8-F7D7E8D3404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Graphic 8" descr="Graph paper with paints, pencil, and a ruler">
            <a:extLst>
              <a:ext uri="{FF2B5EF4-FFF2-40B4-BE49-F238E27FC236}">
                <a16:creationId xmlns:a16="http://schemas.microsoft.com/office/drawing/2014/main" id="{724EB34B-6C59-1BAE-105A-A6059C1B0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8808" y="-392463"/>
            <a:ext cx="4276713" cy="427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1706-76E7-68B2-8F74-1638BD2B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29C126-E262-A755-790D-6F5F6781C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BC880-5873-3AB3-3D68-8D1C9825A0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Physics 301:  Advanced Signal and Image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A497-0D06-4982-74A1-A2E57AF6A9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//</a:t>
            </a:r>
            <a:fld id="{0223BEE4-7172-435F-BED8-F7D7E8D340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0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1706-76E7-68B2-8F74-1638BD2B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F43D3C-1451-8B85-1B6C-D38750489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BC880-5873-3AB3-3D68-8D1C9825A0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Physics 301:  Advanced Signal and Image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03B0B-C562-C93F-F389-B8B203306F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//</a:t>
            </a:r>
            <a:fld id="{0223BEE4-7172-435F-BED8-F7D7E8D340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4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1706-76E7-68B2-8F74-1638BD2B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6F57A-2BE3-3B79-DF3D-F3F41535E0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BC880-5873-3AB3-3D68-8D1C9825A0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Physics 301:  Advanced Signal and Image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7C840-E175-A919-1108-395FA6DE84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//</a:t>
            </a:r>
            <a:fld id="{0223BEE4-7172-435F-BED8-F7D7E8D3404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2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1706-76E7-68B2-8F74-1638BD2B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F892D3-C8BD-6E39-250E-AECE57DB2D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BC880-5873-3AB3-3D68-8D1C9825A0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Physics 301:  Advanced Signal and Image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5FCE1-7AE6-8318-6E22-4A9518F7A8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//</a:t>
            </a:r>
            <a:fld id="{0223BEE4-7172-435F-BED8-F7D7E8D3404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9252-6195-4E9E-BC14-9A627D90E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23503-31D2-46EF-A01B-500D26505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FD1B2-B636-DA64-0A5D-9336EFC8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301:  Advanced Signal and Image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472ED-749B-71FD-7B7D-1E31684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BEE4-7172-435F-BED8-F7D7E8D340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65565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s-71-Master-Template-Yellow">
  <a:themeElements>
    <a:clrScheme name="Genesis">
      <a:dk1>
        <a:srgbClr val="000000"/>
      </a:dk1>
      <a:lt1>
        <a:srgbClr val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ysics-71-Master-Template-Yellow" id="{D17ED1AD-199E-45F5-B34D-423776C18727}" vid="{BD783E62-0AE9-4A48-8811-917D21602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Physics-71-Master-Template-Yellow</Template>
  <TotalTime>575</TotalTime>
  <Words>103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Avenir</vt:lpstr>
      <vt:lpstr>Bahnschrift</vt:lpstr>
      <vt:lpstr>Bahnschrift Condensed</vt:lpstr>
      <vt:lpstr>Bahnschrift Light</vt:lpstr>
      <vt:lpstr>Calibri</vt:lpstr>
      <vt:lpstr>Helvetica</vt:lpstr>
      <vt:lpstr>Helvetica Neue</vt:lpstr>
      <vt:lpstr>Verdana</vt:lpstr>
      <vt:lpstr>Wingdings</vt:lpstr>
      <vt:lpstr>Physics-71-Master-Template-Yellow</vt:lpstr>
      <vt:lpstr>PowerPoint Presentation</vt:lpstr>
      <vt:lpstr> objectives</vt:lpstr>
      <vt:lpstr>Methodology</vt:lpstr>
      <vt:lpstr>Experimental Setup</vt:lpstr>
      <vt:lpstr>Results</vt:lpstr>
      <vt:lpstr>Analysis</vt:lpstr>
      <vt:lpstr>Reflection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Jr Principe</dc:creator>
  <cp:lastModifiedBy>Rene Jr Principe</cp:lastModifiedBy>
  <cp:revision>6</cp:revision>
  <dcterms:created xsi:type="dcterms:W3CDTF">2022-04-20T15:27:22Z</dcterms:created>
  <dcterms:modified xsi:type="dcterms:W3CDTF">2022-05-28T03:11:51Z</dcterms:modified>
</cp:coreProperties>
</file>