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76" r:id="rId4"/>
    <p:sldId id="258" r:id="rId5"/>
    <p:sldId id="277" r:id="rId6"/>
    <p:sldId id="278" r:id="rId7"/>
    <p:sldId id="279" r:id="rId8"/>
    <p:sldId id="280" r:id="rId9"/>
    <p:sldId id="281" r:id="rId10"/>
    <p:sldId id="27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4045"/>
    <a:srgbClr val="FFEE9E"/>
    <a:srgbClr val="467599"/>
    <a:srgbClr val="EBA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0" d="100"/>
          <a:sy n="80" d="100"/>
        </p:scale>
        <p:origin x="749" y="67"/>
      </p:cViewPr>
      <p:guideLst>
        <p:guide orient="horz" pos="2136"/>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CC4933-CF4A-4002-B801-7796356061A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C11749E-DFC5-4C25-89F5-8F8F8943BBEF}">
      <dgm:prSet custT="1"/>
      <dgm:spPr/>
      <dgm:t>
        <a:bodyPr/>
        <a:lstStyle/>
        <a:p>
          <a:pPr>
            <a:lnSpc>
              <a:spcPct val="100000"/>
            </a:lnSpc>
          </a:pPr>
          <a:r>
            <a:rPr lang="en-US" sz="1400" dirty="0">
              <a:latin typeface="Bahnschrift Light" panose="020B0502040204020203" pitchFamily="34" charset="0"/>
            </a:rPr>
            <a:t>Acquire live images from webcam to facilitate optical flow and face detection</a:t>
          </a:r>
        </a:p>
      </dgm:t>
    </dgm:pt>
    <dgm:pt modelId="{E28BA7AA-496D-4FC4-90CD-E0CC115D9517}" type="parTrans" cxnId="{254C3BFE-1CEE-428D-9EE8-611E71783EF7}">
      <dgm:prSet/>
      <dgm:spPr/>
      <dgm:t>
        <a:bodyPr/>
        <a:lstStyle/>
        <a:p>
          <a:endParaRPr lang="en-US" sz="2000">
            <a:latin typeface="Bahnschrift Light" panose="020B0502040204020203" pitchFamily="34" charset="0"/>
          </a:endParaRPr>
        </a:p>
      </dgm:t>
    </dgm:pt>
    <dgm:pt modelId="{DD2FEAB1-5F6F-410E-9AB3-C1B602FAB8FF}" type="sibTrans" cxnId="{254C3BFE-1CEE-428D-9EE8-611E71783EF7}">
      <dgm:prSet/>
      <dgm:spPr/>
      <dgm:t>
        <a:bodyPr/>
        <a:lstStyle/>
        <a:p>
          <a:pPr>
            <a:lnSpc>
              <a:spcPct val="100000"/>
            </a:lnSpc>
          </a:pPr>
          <a:endParaRPr lang="en-US" sz="2000">
            <a:latin typeface="Bahnschrift Light" panose="020B0502040204020203" pitchFamily="34" charset="0"/>
          </a:endParaRPr>
        </a:p>
      </dgm:t>
    </dgm:pt>
    <dgm:pt modelId="{45B455F6-6F02-4A1C-B810-933BCD2DC383}">
      <dgm:prSet custT="1"/>
      <dgm:spPr/>
      <dgm:t>
        <a:bodyPr/>
        <a:lstStyle/>
        <a:p>
          <a:pPr>
            <a:lnSpc>
              <a:spcPct val="100000"/>
            </a:lnSpc>
          </a:pPr>
          <a:r>
            <a:rPr lang="en-US" sz="1400" dirty="0">
              <a:latin typeface="Bahnschrift Light" panose="020B0502040204020203" pitchFamily="34" charset="0"/>
            </a:rPr>
            <a:t>Apply color segmentation on camera feed to track colored objects</a:t>
          </a:r>
        </a:p>
      </dgm:t>
    </dgm:pt>
    <dgm:pt modelId="{9CC483B7-CD31-4434-B653-027015793129}" type="parTrans" cxnId="{09F2BF20-C8E3-44BE-AEEC-1E7CF4BB2125}">
      <dgm:prSet/>
      <dgm:spPr/>
      <dgm:t>
        <a:bodyPr/>
        <a:lstStyle/>
        <a:p>
          <a:endParaRPr lang="en-US" sz="2000">
            <a:latin typeface="Bahnschrift Light" panose="020B0502040204020203" pitchFamily="34" charset="0"/>
          </a:endParaRPr>
        </a:p>
      </dgm:t>
    </dgm:pt>
    <dgm:pt modelId="{6A5FA6F0-6D0E-4B26-A577-772DBF81108F}" type="sibTrans" cxnId="{09F2BF20-C8E3-44BE-AEEC-1E7CF4BB2125}">
      <dgm:prSet/>
      <dgm:spPr/>
      <dgm:t>
        <a:bodyPr/>
        <a:lstStyle/>
        <a:p>
          <a:pPr>
            <a:lnSpc>
              <a:spcPct val="100000"/>
            </a:lnSpc>
          </a:pPr>
          <a:endParaRPr lang="en-US" sz="2000">
            <a:latin typeface="Bahnschrift Light" panose="020B0502040204020203" pitchFamily="34" charset="0"/>
          </a:endParaRPr>
        </a:p>
      </dgm:t>
    </dgm:pt>
    <dgm:pt modelId="{745D4B58-A246-4302-940E-DDE989239F1B}" type="pres">
      <dgm:prSet presAssocID="{51CC4933-CF4A-4002-B801-7796356061A7}" presName="root" presStyleCnt="0">
        <dgm:presLayoutVars>
          <dgm:dir/>
          <dgm:resizeHandles val="exact"/>
        </dgm:presLayoutVars>
      </dgm:prSet>
      <dgm:spPr/>
    </dgm:pt>
    <dgm:pt modelId="{B329C662-D9B8-4415-A9C8-CABB02D5EE1D}" type="pres">
      <dgm:prSet presAssocID="{51CC4933-CF4A-4002-B801-7796356061A7}" presName="container" presStyleCnt="0">
        <dgm:presLayoutVars>
          <dgm:dir/>
          <dgm:resizeHandles val="exact"/>
        </dgm:presLayoutVars>
      </dgm:prSet>
      <dgm:spPr/>
    </dgm:pt>
    <dgm:pt modelId="{FC2108D5-0690-4805-90D4-9873824CE4EC}" type="pres">
      <dgm:prSet presAssocID="{AC11749E-DFC5-4C25-89F5-8F8F8943BBEF}" presName="compNode" presStyleCnt="0"/>
      <dgm:spPr/>
    </dgm:pt>
    <dgm:pt modelId="{20123FB0-AC33-43B8-8F90-34FCF5C4BA59}" type="pres">
      <dgm:prSet presAssocID="{AC11749E-DFC5-4C25-89F5-8F8F8943BBEF}" presName="iconBgRect" presStyleLbl="bgShp" presStyleIdx="0" presStyleCnt="2"/>
      <dgm:spPr>
        <a:solidFill>
          <a:srgbClr val="467599"/>
        </a:solidFill>
      </dgm:spPr>
    </dgm:pt>
    <dgm:pt modelId="{83F23582-A5D4-46FC-AFC4-93D1C27C657F}" type="pres">
      <dgm:prSet presAssocID="{AC11749E-DFC5-4C25-89F5-8F8F8943BBEF}"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Aperture with solid fill"/>
        </a:ext>
      </dgm:extLst>
    </dgm:pt>
    <dgm:pt modelId="{DBA4E431-0CEA-4587-A5AF-604E52610392}" type="pres">
      <dgm:prSet presAssocID="{AC11749E-DFC5-4C25-89F5-8F8F8943BBEF}" presName="spaceRect" presStyleCnt="0"/>
      <dgm:spPr/>
    </dgm:pt>
    <dgm:pt modelId="{FDD5F411-AEE6-475E-9D34-E04012D9A1F7}" type="pres">
      <dgm:prSet presAssocID="{AC11749E-DFC5-4C25-89F5-8F8F8943BBEF}" presName="textRect" presStyleLbl="revTx" presStyleIdx="0" presStyleCnt="2">
        <dgm:presLayoutVars>
          <dgm:chMax val="1"/>
          <dgm:chPref val="1"/>
        </dgm:presLayoutVars>
      </dgm:prSet>
      <dgm:spPr/>
    </dgm:pt>
    <dgm:pt modelId="{C1502FDB-8F44-4C92-96E6-963642C49B06}" type="pres">
      <dgm:prSet presAssocID="{DD2FEAB1-5F6F-410E-9AB3-C1B602FAB8FF}" presName="sibTrans" presStyleLbl="sibTrans2D1" presStyleIdx="0" presStyleCnt="0"/>
      <dgm:spPr/>
    </dgm:pt>
    <dgm:pt modelId="{3F7885DC-ABB4-4D35-83FB-F9C8FFF6A0DF}" type="pres">
      <dgm:prSet presAssocID="{45B455F6-6F02-4A1C-B810-933BCD2DC383}" presName="compNode" presStyleCnt="0"/>
      <dgm:spPr/>
    </dgm:pt>
    <dgm:pt modelId="{433CB220-DB28-457A-865E-1489E0AC2747}" type="pres">
      <dgm:prSet presAssocID="{45B455F6-6F02-4A1C-B810-933BCD2DC383}" presName="iconBgRect" presStyleLbl="bgShp" presStyleIdx="1" presStyleCnt="2"/>
      <dgm:spPr>
        <a:solidFill>
          <a:srgbClr val="467599"/>
        </a:solidFill>
      </dgm:spPr>
    </dgm:pt>
    <dgm:pt modelId="{9B9E8DB2-9469-4AB0-AEA5-44E34FA44EB4}" type="pres">
      <dgm:prSet presAssocID="{45B455F6-6F02-4A1C-B810-933BCD2DC383}"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Handprint with solid fill"/>
        </a:ext>
      </dgm:extLst>
    </dgm:pt>
    <dgm:pt modelId="{26048E04-07F6-459E-8E64-3E7D620ABF79}" type="pres">
      <dgm:prSet presAssocID="{45B455F6-6F02-4A1C-B810-933BCD2DC383}" presName="spaceRect" presStyleCnt="0"/>
      <dgm:spPr/>
    </dgm:pt>
    <dgm:pt modelId="{1267F325-12BC-405E-BB2C-0B3DDCC85A44}" type="pres">
      <dgm:prSet presAssocID="{45B455F6-6F02-4A1C-B810-933BCD2DC383}" presName="textRect" presStyleLbl="revTx" presStyleIdx="1" presStyleCnt="2">
        <dgm:presLayoutVars>
          <dgm:chMax val="1"/>
          <dgm:chPref val="1"/>
        </dgm:presLayoutVars>
      </dgm:prSet>
      <dgm:spPr/>
    </dgm:pt>
  </dgm:ptLst>
  <dgm:cxnLst>
    <dgm:cxn modelId="{09F2BF20-C8E3-44BE-AEEC-1E7CF4BB2125}" srcId="{51CC4933-CF4A-4002-B801-7796356061A7}" destId="{45B455F6-6F02-4A1C-B810-933BCD2DC383}" srcOrd="1" destOrd="0" parTransId="{9CC483B7-CD31-4434-B653-027015793129}" sibTransId="{6A5FA6F0-6D0E-4B26-A577-772DBF81108F}"/>
    <dgm:cxn modelId="{559FB121-993F-402C-81CE-C0CD1FFF89A0}" type="presOf" srcId="{45B455F6-6F02-4A1C-B810-933BCD2DC383}" destId="{1267F325-12BC-405E-BB2C-0B3DDCC85A44}" srcOrd="0" destOrd="0" presId="urn:microsoft.com/office/officeart/2018/2/layout/IconCircleList"/>
    <dgm:cxn modelId="{212D4F63-B1D5-4ADA-A043-BD36C8102F61}" type="presOf" srcId="{DD2FEAB1-5F6F-410E-9AB3-C1B602FAB8FF}" destId="{C1502FDB-8F44-4C92-96E6-963642C49B06}" srcOrd="0" destOrd="0" presId="urn:microsoft.com/office/officeart/2018/2/layout/IconCircleList"/>
    <dgm:cxn modelId="{2C967C8F-38E7-4664-9492-9F68BAEF9A17}" type="presOf" srcId="{51CC4933-CF4A-4002-B801-7796356061A7}" destId="{745D4B58-A246-4302-940E-DDE989239F1B}" srcOrd="0" destOrd="0" presId="urn:microsoft.com/office/officeart/2018/2/layout/IconCircleList"/>
    <dgm:cxn modelId="{C0B0369C-1EAC-4640-99F0-9CAA5EB9FE64}" type="presOf" srcId="{AC11749E-DFC5-4C25-89F5-8F8F8943BBEF}" destId="{FDD5F411-AEE6-475E-9D34-E04012D9A1F7}" srcOrd="0" destOrd="0" presId="urn:microsoft.com/office/officeart/2018/2/layout/IconCircleList"/>
    <dgm:cxn modelId="{254C3BFE-1CEE-428D-9EE8-611E71783EF7}" srcId="{51CC4933-CF4A-4002-B801-7796356061A7}" destId="{AC11749E-DFC5-4C25-89F5-8F8F8943BBEF}" srcOrd="0" destOrd="0" parTransId="{E28BA7AA-496D-4FC4-90CD-E0CC115D9517}" sibTransId="{DD2FEAB1-5F6F-410E-9AB3-C1B602FAB8FF}"/>
    <dgm:cxn modelId="{1AD8700B-9DB1-4304-B71F-8335460A6987}" type="presParOf" srcId="{745D4B58-A246-4302-940E-DDE989239F1B}" destId="{B329C662-D9B8-4415-A9C8-CABB02D5EE1D}" srcOrd="0" destOrd="0" presId="urn:microsoft.com/office/officeart/2018/2/layout/IconCircleList"/>
    <dgm:cxn modelId="{54621141-F2C6-4153-A0E0-09098E07A57A}" type="presParOf" srcId="{B329C662-D9B8-4415-A9C8-CABB02D5EE1D}" destId="{FC2108D5-0690-4805-90D4-9873824CE4EC}" srcOrd="0" destOrd="0" presId="urn:microsoft.com/office/officeart/2018/2/layout/IconCircleList"/>
    <dgm:cxn modelId="{D2CEF47F-1ED2-4CF1-8128-6D60071039C1}" type="presParOf" srcId="{FC2108D5-0690-4805-90D4-9873824CE4EC}" destId="{20123FB0-AC33-43B8-8F90-34FCF5C4BA59}" srcOrd="0" destOrd="0" presId="urn:microsoft.com/office/officeart/2018/2/layout/IconCircleList"/>
    <dgm:cxn modelId="{FC4A5AA1-7FA7-4658-94FF-98F252756ED4}" type="presParOf" srcId="{FC2108D5-0690-4805-90D4-9873824CE4EC}" destId="{83F23582-A5D4-46FC-AFC4-93D1C27C657F}" srcOrd="1" destOrd="0" presId="urn:microsoft.com/office/officeart/2018/2/layout/IconCircleList"/>
    <dgm:cxn modelId="{9B723E9A-3A43-46FF-8544-7CD6F19A01EB}" type="presParOf" srcId="{FC2108D5-0690-4805-90D4-9873824CE4EC}" destId="{DBA4E431-0CEA-4587-A5AF-604E52610392}" srcOrd="2" destOrd="0" presId="urn:microsoft.com/office/officeart/2018/2/layout/IconCircleList"/>
    <dgm:cxn modelId="{9ED8437D-6BCC-444B-9373-E22B52D55329}" type="presParOf" srcId="{FC2108D5-0690-4805-90D4-9873824CE4EC}" destId="{FDD5F411-AEE6-475E-9D34-E04012D9A1F7}" srcOrd="3" destOrd="0" presId="urn:microsoft.com/office/officeart/2018/2/layout/IconCircleList"/>
    <dgm:cxn modelId="{F3284BED-DC7E-4B2A-9EEA-38043F1D6243}" type="presParOf" srcId="{B329C662-D9B8-4415-A9C8-CABB02D5EE1D}" destId="{C1502FDB-8F44-4C92-96E6-963642C49B06}" srcOrd="1" destOrd="0" presId="urn:microsoft.com/office/officeart/2018/2/layout/IconCircleList"/>
    <dgm:cxn modelId="{C9C70DE8-DB3C-4476-A365-C2F8E4CCF3E9}" type="presParOf" srcId="{B329C662-D9B8-4415-A9C8-CABB02D5EE1D}" destId="{3F7885DC-ABB4-4D35-83FB-F9C8FFF6A0DF}" srcOrd="2" destOrd="0" presId="urn:microsoft.com/office/officeart/2018/2/layout/IconCircleList"/>
    <dgm:cxn modelId="{3C810ACE-C03B-441F-936D-F83C1BCDF037}" type="presParOf" srcId="{3F7885DC-ABB4-4D35-83FB-F9C8FFF6A0DF}" destId="{433CB220-DB28-457A-865E-1489E0AC2747}" srcOrd="0" destOrd="0" presId="urn:microsoft.com/office/officeart/2018/2/layout/IconCircleList"/>
    <dgm:cxn modelId="{014212B0-91A0-4D79-B8FC-58260EC5933A}" type="presParOf" srcId="{3F7885DC-ABB4-4D35-83FB-F9C8FFF6A0DF}" destId="{9B9E8DB2-9469-4AB0-AEA5-44E34FA44EB4}" srcOrd="1" destOrd="0" presId="urn:microsoft.com/office/officeart/2018/2/layout/IconCircleList"/>
    <dgm:cxn modelId="{2364ECF7-8CD5-4408-98C4-2FF1E873A776}" type="presParOf" srcId="{3F7885DC-ABB4-4D35-83FB-F9C8FFF6A0DF}" destId="{26048E04-07F6-459E-8E64-3E7D620ABF79}" srcOrd="2" destOrd="0" presId="urn:microsoft.com/office/officeart/2018/2/layout/IconCircleList"/>
    <dgm:cxn modelId="{BA6D92ED-3A89-4D6E-BA1A-2641988B2C41}" type="presParOf" srcId="{3F7885DC-ABB4-4D35-83FB-F9C8FFF6A0DF}" destId="{1267F325-12BC-405E-BB2C-0B3DDCC85A4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123FB0-AC33-43B8-8F90-34FCF5C4BA59}">
      <dsp:nvSpPr>
        <dsp:cNvPr id="0" name=""/>
        <dsp:cNvSpPr/>
      </dsp:nvSpPr>
      <dsp:spPr>
        <a:xfrm>
          <a:off x="965213" y="663232"/>
          <a:ext cx="811235" cy="811235"/>
        </a:xfrm>
        <a:prstGeom prst="ellipse">
          <a:avLst/>
        </a:prstGeom>
        <a:solidFill>
          <a:srgbClr val="467599"/>
        </a:solidFill>
        <a:ln>
          <a:noFill/>
        </a:ln>
        <a:effectLst/>
      </dsp:spPr>
      <dsp:style>
        <a:lnRef idx="0">
          <a:scrgbClr r="0" g="0" b="0"/>
        </a:lnRef>
        <a:fillRef idx="1">
          <a:scrgbClr r="0" g="0" b="0"/>
        </a:fillRef>
        <a:effectRef idx="0">
          <a:scrgbClr r="0" g="0" b="0"/>
        </a:effectRef>
        <a:fontRef idx="minor"/>
      </dsp:style>
    </dsp:sp>
    <dsp:sp modelId="{83F23582-A5D4-46FC-AFC4-93D1C27C657F}">
      <dsp:nvSpPr>
        <dsp:cNvPr id="0" name=""/>
        <dsp:cNvSpPr/>
      </dsp:nvSpPr>
      <dsp:spPr>
        <a:xfrm>
          <a:off x="1135573" y="833592"/>
          <a:ext cx="470516" cy="47051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D5F411-AEE6-475E-9D34-E04012D9A1F7}">
      <dsp:nvSpPr>
        <dsp:cNvPr id="0" name=""/>
        <dsp:cNvSpPr/>
      </dsp:nvSpPr>
      <dsp:spPr>
        <a:xfrm>
          <a:off x="1950285" y="663232"/>
          <a:ext cx="1912197" cy="811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Bahnschrift Light" panose="020B0502040204020203" pitchFamily="34" charset="0"/>
            </a:rPr>
            <a:t>Acquire live images from webcam to facilitate optical flow and face detection</a:t>
          </a:r>
        </a:p>
      </dsp:txBody>
      <dsp:txXfrm>
        <a:off x="1950285" y="663232"/>
        <a:ext cx="1912197" cy="811235"/>
      </dsp:txXfrm>
    </dsp:sp>
    <dsp:sp modelId="{433CB220-DB28-457A-865E-1489E0AC2747}">
      <dsp:nvSpPr>
        <dsp:cNvPr id="0" name=""/>
        <dsp:cNvSpPr/>
      </dsp:nvSpPr>
      <dsp:spPr>
        <a:xfrm>
          <a:off x="4195668" y="663232"/>
          <a:ext cx="811235" cy="811235"/>
        </a:xfrm>
        <a:prstGeom prst="ellipse">
          <a:avLst/>
        </a:prstGeom>
        <a:solidFill>
          <a:srgbClr val="467599"/>
        </a:solidFill>
        <a:ln>
          <a:noFill/>
        </a:ln>
        <a:effectLst/>
      </dsp:spPr>
      <dsp:style>
        <a:lnRef idx="0">
          <a:scrgbClr r="0" g="0" b="0"/>
        </a:lnRef>
        <a:fillRef idx="1">
          <a:scrgbClr r="0" g="0" b="0"/>
        </a:fillRef>
        <a:effectRef idx="0">
          <a:scrgbClr r="0" g="0" b="0"/>
        </a:effectRef>
        <a:fontRef idx="minor"/>
      </dsp:style>
    </dsp:sp>
    <dsp:sp modelId="{9B9E8DB2-9469-4AB0-AEA5-44E34FA44EB4}">
      <dsp:nvSpPr>
        <dsp:cNvPr id="0" name=""/>
        <dsp:cNvSpPr/>
      </dsp:nvSpPr>
      <dsp:spPr>
        <a:xfrm>
          <a:off x="4366027" y="833592"/>
          <a:ext cx="470516" cy="47051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67F325-12BC-405E-BB2C-0B3DDCC85A44}">
      <dsp:nvSpPr>
        <dsp:cNvPr id="0" name=""/>
        <dsp:cNvSpPr/>
      </dsp:nvSpPr>
      <dsp:spPr>
        <a:xfrm>
          <a:off x="5180739" y="663232"/>
          <a:ext cx="1912197" cy="811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Bahnschrift Light" panose="020B0502040204020203" pitchFamily="34" charset="0"/>
            </a:rPr>
            <a:t>Apply color segmentation on camera feed to track colored objects</a:t>
          </a:r>
        </a:p>
      </dsp:txBody>
      <dsp:txXfrm>
        <a:off x="5180739" y="663232"/>
        <a:ext cx="1912197" cy="81123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1B11F4-4A81-4A1F-8746-8659FC968F94}" type="datetimeFigureOut">
              <a:rPr lang="en-US" smtClean="0"/>
              <a:t>6/8/2022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E90C9-F2F6-494D-85E2-0EDE07CE7BCD}" type="slidenum">
              <a:rPr lang="en-US" smtClean="0"/>
              <a:t>‹#›</a:t>
            </a:fld>
            <a:endParaRPr lang="en-US"/>
          </a:p>
        </p:txBody>
      </p:sp>
    </p:spTree>
    <p:extLst>
      <p:ext uri="{BB962C8B-B14F-4D97-AF65-F5344CB8AC3E}">
        <p14:creationId xmlns:p14="http://schemas.microsoft.com/office/powerpoint/2010/main" val="3759081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pattFill prst="pct5">
          <a:fgClr>
            <a:srgbClr val="EBA0A2"/>
          </a:fgClr>
          <a:bgClr>
            <a:schemeClr val="bg1"/>
          </a:bgClr>
        </a:pattFill>
        <a:effectLst/>
      </p:bgPr>
    </p:bg>
    <p:spTree>
      <p:nvGrpSpPr>
        <p:cNvPr id="1" name=""/>
        <p:cNvGrpSpPr/>
        <p:nvPr/>
      </p:nvGrpSpPr>
      <p:grpSpPr>
        <a:xfrm>
          <a:off x="0" y="0"/>
          <a:ext cx="0" cy="0"/>
          <a:chOff x="0" y="0"/>
          <a:chExt cx="0" cy="0"/>
        </a:xfrm>
      </p:grpSpPr>
      <p:pic>
        <p:nvPicPr>
          <p:cNvPr id="7" name="Graphic 6" descr="An organic corner shape">
            <a:extLst>
              <a:ext uri="{FF2B5EF4-FFF2-40B4-BE49-F238E27FC236}">
                <a16:creationId xmlns:a16="http://schemas.microsoft.com/office/drawing/2014/main" id="{1E6B18D6-0BB5-F497-2255-DB222DF821D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flipH="1">
            <a:off x="-1" y="0"/>
            <a:ext cx="3459494" cy="3459494"/>
          </a:xfrm>
          <a:prstGeom prst="rect">
            <a:avLst/>
          </a:prstGeom>
        </p:spPr>
      </p:pic>
      <p:pic>
        <p:nvPicPr>
          <p:cNvPr id="8" name="Graphic 7" descr="An organic corner shape">
            <a:extLst>
              <a:ext uri="{FF2B5EF4-FFF2-40B4-BE49-F238E27FC236}">
                <a16:creationId xmlns:a16="http://schemas.microsoft.com/office/drawing/2014/main" id="{FBA53775-DCD4-0509-C714-D3F696A4CF4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5197339" y="2920077"/>
            <a:ext cx="3947160" cy="3947160"/>
          </a:xfrm>
          <a:prstGeom prst="rect">
            <a:avLst/>
          </a:prstGeom>
        </p:spPr>
      </p:pic>
      <p:sp>
        <p:nvSpPr>
          <p:cNvPr id="9" name="TextBox 8">
            <a:extLst>
              <a:ext uri="{FF2B5EF4-FFF2-40B4-BE49-F238E27FC236}">
                <a16:creationId xmlns:a16="http://schemas.microsoft.com/office/drawing/2014/main" id="{947C7F35-EA8D-750D-9AF5-DF556ABB4BD4}"/>
              </a:ext>
            </a:extLst>
          </p:cNvPr>
          <p:cNvSpPr txBox="1"/>
          <p:nvPr userDrawn="1"/>
        </p:nvSpPr>
        <p:spPr>
          <a:xfrm>
            <a:off x="3585518" y="3370154"/>
            <a:ext cx="5767773" cy="1323439"/>
          </a:xfrm>
          <a:prstGeom prst="rect">
            <a:avLst/>
          </a:prstGeom>
          <a:noFill/>
          <a:scene3d>
            <a:camera prst="orthographicFront">
              <a:rot lat="20651912" lon="861116" rev="7765"/>
            </a:camera>
            <a:lightRig rig="threePt" dir="t"/>
          </a:scene3d>
        </p:spPr>
        <p:txBody>
          <a:bodyPr wrap="square">
            <a:spAutoFit/>
          </a:bodyPr>
          <a:lstStyle/>
          <a:p>
            <a:pPr algn="l"/>
            <a:r>
              <a:rPr lang="en-PH" sz="8000" spc="600" baseline="0" dirty="0">
                <a:solidFill>
                  <a:srgbClr val="D64045"/>
                </a:solidFill>
                <a:effectLst>
                  <a:outerShdw dist="38100" dir="9600000" algn="r" rotWithShape="0">
                    <a:prstClr val="black"/>
                  </a:outerShdw>
                </a:effectLst>
                <a:latin typeface="Bahnschrift Condensed" panose="020B0502040204020203" pitchFamily="34" charset="0"/>
                <a:ea typeface="Verdana" panose="020B0604030504040204" pitchFamily="34" charset="0"/>
                <a:cs typeface="Helvetica" panose="020B0604020202020204" pitchFamily="34" charset="0"/>
              </a:rPr>
              <a:t>PROCESSING</a:t>
            </a:r>
          </a:p>
        </p:txBody>
      </p:sp>
      <p:sp>
        <p:nvSpPr>
          <p:cNvPr id="10" name="TextBox 9">
            <a:extLst>
              <a:ext uri="{FF2B5EF4-FFF2-40B4-BE49-F238E27FC236}">
                <a16:creationId xmlns:a16="http://schemas.microsoft.com/office/drawing/2014/main" id="{CF405AA2-CACB-0AA9-D622-1A49222629B9}"/>
              </a:ext>
            </a:extLst>
          </p:cNvPr>
          <p:cNvSpPr txBox="1"/>
          <p:nvPr userDrawn="1"/>
        </p:nvSpPr>
        <p:spPr>
          <a:xfrm>
            <a:off x="532031" y="1951757"/>
            <a:ext cx="3182796" cy="3416320"/>
          </a:xfrm>
          <a:prstGeom prst="rect">
            <a:avLst/>
          </a:prstGeom>
          <a:noFill/>
          <a:scene3d>
            <a:camera prst="orthographicFront">
              <a:rot lat="20651912" lon="861116" rev="7765"/>
            </a:camera>
            <a:lightRig rig="threePt" dir="t"/>
          </a:scene3d>
        </p:spPr>
        <p:txBody>
          <a:bodyPr wrap="square">
            <a:spAutoFit/>
          </a:bodyPr>
          <a:lstStyle/>
          <a:p>
            <a:pPr algn="r"/>
            <a:r>
              <a:rPr lang="en-PH" sz="21600" spc="450" baseline="0" dirty="0">
                <a:solidFill>
                  <a:srgbClr val="D64045"/>
                </a:solidFill>
                <a:effectLst>
                  <a:outerShdw dist="88900" dir="8100000" algn="tl">
                    <a:srgbClr val="467599"/>
                  </a:outerShdw>
                </a:effectLst>
                <a:latin typeface="Bahnschrift Condensed" panose="020B0502040204020203" pitchFamily="34" charset="0"/>
                <a:ea typeface="Verdana" panose="020B0604030504040204" pitchFamily="34" charset="0"/>
              </a:rPr>
              <a:t>05</a:t>
            </a:r>
            <a:endParaRPr lang="en-PH" sz="18000" spc="450" baseline="0" dirty="0">
              <a:solidFill>
                <a:srgbClr val="D64045"/>
              </a:solidFill>
              <a:effectLst>
                <a:outerShdw dist="88900" dir="8100000" algn="tl">
                  <a:srgbClr val="467599"/>
                </a:outerShdw>
              </a:effectLst>
              <a:latin typeface="Bahnschrift Condensed" panose="020B0502040204020203" pitchFamily="34" charset="0"/>
              <a:ea typeface="Verdana" panose="020B0604030504040204" pitchFamily="34" charset="0"/>
            </a:endParaRPr>
          </a:p>
        </p:txBody>
      </p:sp>
      <p:sp>
        <p:nvSpPr>
          <p:cNvPr id="11" name="TextBox 10">
            <a:extLst>
              <a:ext uri="{FF2B5EF4-FFF2-40B4-BE49-F238E27FC236}">
                <a16:creationId xmlns:a16="http://schemas.microsoft.com/office/drawing/2014/main" id="{1B5401AC-CDC4-6541-9706-B0C3C0DF8980}"/>
              </a:ext>
            </a:extLst>
          </p:cNvPr>
          <p:cNvSpPr txBox="1"/>
          <p:nvPr userDrawn="1"/>
        </p:nvSpPr>
        <p:spPr>
          <a:xfrm>
            <a:off x="981207" y="2281569"/>
            <a:ext cx="2776634" cy="400110"/>
          </a:xfrm>
          <a:prstGeom prst="rect">
            <a:avLst/>
          </a:prstGeom>
          <a:noFill/>
          <a:scene3d>
            <a:camera prst="orthographicFront">
              <a:rot lat="20652000" lon="864000" rev="6000"/>
            </a:camera>
            <a:lightRig rig="threePt" dir="t"/>
          </a:scene3d>
        </p:spPr>
        <p:txBody>
          <a:bodyPr wrap="square">
            <a:spAutoFit/>
          </a:bodyPr>
          <a:lstStyle/>
          <a:p>
            <a:pPr algn="ctr"/>
            <a:r>
              <a:rPr lang="en-PH" sz="2000" b="0" spc="600" baseline="0" dirty="0">
                <a:solidFill>
                  <a:schemeClr val="bg1"/>
                </a:solidFill>
                <a:effectLst/>
                <a:highlight>
                  <a:srgbClr val="D64045"/>
                </a:highlight>
                <a:latin typeface="Bahnschrift" panose="020B0502040204020203" pitchFamily="34" charset="0"/>
                <a:ea typeface="Verdana" panose="020B0604030504040204" pitchFamily="34" charset="0"/>
              </a:rPr>
              <a:t> ACTIVITY</a:t>
            </a:r>
            <a:r>
              <a:rPr lang="en-PH" sz="2000" b="0" spc="600" baseline="0" dirty="0">
                <a:solidFill>
                  <a:srgbClr val="D64045"/>
                </a:solidFill>
                <a:effectLst/>
                <a:highlight>
                  <a:srgbClr val="D64045"/>
                </a:highlight>
                <a:latin typeface="Bahnschrift" panose="020B0502040204020203" pitchFamily="34" charset="0"/>
                <a:ea typeface="Verdana" panose="020B0604030504040204" pitchFamily="34" charset="0"/>
              </a:rPr>
              <a:t>.</a:t>
            </a:r>
          </a:p>
        </p:txBody>
      </p:sp>
      <p:pic>
        <p:nvPicPr>
          <p:cNvPr id="12" name="Graphic 11" descr="A bicycle">
            <a:extLst>
              <a:ext uri="{FF2B5EF4-FFF2-40B4-BE49-F238E27FC236}">
                <a16:creationId xmlns:a16="http://schemas.microsoft.com/office/drawing/2014/main" id="{13A3FE6E-6DF2-F0E6-7937-9F588181488C}"/>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892485">
            <a:off x="5589797" y="4542375"/>
            <a:ext cx="2247659" cy="2247659"/>
          </a:xfrm>
          <a:prstGeom prst="rect">
            <a:avLst/>
          </a:prstGeom>
        </p:spPr>
      </p:pic>
      <p:pic>
        <p:nvPicPr>
          <p:cNvPr id="13" name="Graphic 12" descr="A flying paper airplane">
            <a:extLst>
              <a:ext uri="{FF2B5EF4-FFF2-40B4-BE49-F238E27FC236}">
                <a16:creationId xmlns:a16="http://schemas.microsoft.com/office/drawing/2014/main" id="{E2C6845B-5E15-2A9C-9E89-55FA3B165CA2}"/>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81608">
            <a:off x="2416941" y="1088686"/>
            <a:ext cx="1540489" cy="1540489"/>
          </a:xfrm>
          <a:prstGeom prst="rect">
            <a:avLst/>
          </a:prstGeom>
        </p:spPr>
      </p:pic>
      <p:sp>
        <p:nvSpPr>
          <p:cNvPr id="14" name="TextBox 13">
            <a:extLst>
              <a:ext uri="{FF2B5EF4-FFF2-40B4-BE49-F238E27FC236}">
                <a16:creationId xmlns:a16="http://schemas.microsoft.com/office/drawing/2014/main" id="{E670B408-8A73-CABA-E1F7-F58EEBB57794}"/>
              </a:ext>
            </a:extLst>
          </p:cNvPr>
          <p:cNvSpPr txBox="1"/>
          <p:nvPr userDrawn="1"/>
        </p:nvSpPr>
        <p:spPr>
          <a:xfrm>
            <a:off x="3499607" y="1409705"/>
            <a:ext cx="5957740" cy="2646878"/>
          </a:xfrm>
          <a:prstGeom prst="rect">
            <a:avLst/>
          </a:prstGeom>
          <a:noFill/>
          <a:scene3d>
            <a:camera prst="orthographicFront">
              <a:rot lat="20651912" lon="861116" rev="7765"/>
            </a:camera>
            <a:lightRig rig="threePt" dir="t"/>
          </a:scene3d>
        </p:spPr>
        <p:txBody>
          <a:bodyPr wrap="square">
            <a:spAutoFit/>
          </a:bodyPr>
          <a:lstStyle/>
          <a:p>
            <a:pPr algn="l"/>
            <a:r>
              <a:rPr lang="en-PH" sz="16600" spc="2000" baseline="0" dirty="0">
                <a:solidFill>
                  <a:srgbClr val="467599"/>
                </a:solidFill>
                <a:effectLst>
                  <a:outerShdw dist="38100" dir="9600000" algn="r" rotWithShape="0">
                    <a:prstClr val="black"/>
                  </a:outerShdw>
                </a:effectLst>
                <a:latin typeface="Bahnschrift Condensed" panose="020B0502040204020203" pitchFamily="34" charset="0"/>
                <a:ea typeface="Verdana" panose="020B0604030504040204" pitchFamily="34" charset="0"/>
                <a:cs typeface="Helvetica" panose="020B0604020202020204" pitchFamily="34" charset="0"/>
              </a:rPr>
              <a:t>VIDEO</a:t>
            </a:r>
            <a:endParaRPr lang="en-PH" sz="13800" spc="2000" baseline="0" dirty="0">
              <a:solidFill>
                <a:srgbClr val="467599"/>
              </a:solidFill>
              <a:effectLst>
                <a:outerShdw dist="38100" dir="9600000" algn="r" rotWithShape="0">
                  <a:prstClr val="black"/>
                </a:outerShdw>
              </a:effectLst>
              <a:latin typeface="Bahnschrift Condensed" panose="020B0502040204020203" pitchFamily="34" charset="0"/>
              <a:ea typeface="Verdana" panose="020B0604030504040204" pitchFamily="34" charset="0"/>
              <a:cs typeface="Helvetica" panose="020B0604020202020204" pitchFamily="34" charset="0"/>
            </a:endParaRPr>
          </a:p>
        </p:txBody>
      </p:sp>
      <p:sp>
        <p:nvSpPr>
          <p:cNvPr id="15" name="TextBox 14">
            <a:extLst>
              <a:ext uri="{FF2B5EF4-FFF2-40B4-BE49-F238E27FC236}">
                <a16:creationId xmlns:a16="http://schemas.microsoft.com/office/drawing/2014/main" id="{8C04A42D-AE94-8346-1BE4-49CE0719908A}"/>
              </a:ext>
            </a:extLst>
          </p:cNvPr>
          <p:cNvSpPr txBox="1"/>
          <p:nvPr userDrawn="1"/>
        </p:nvSpPr>
        <p:spPr>
          <a:xfrm>
            <a:off x="4340816" y="144121"/>
            <a:ext cx="4745620" cy="738664"/>
          </a:xfrm>
          <a:prstGeom prst="rect">
            <a:avLst/>
          </a:prstGeom>
          <a:noFill/>
        </p:spPr>
        <p:txBody>
          <a:bodyPr wrap="square">
            <a:spAutoFit/>
          </a:bodyPr>
          <a:lstStyle/>
          <a:p>
            <a:pPr algn="r"/>
            <a:r>
              <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rPr>
              <a:t> PHYSICS 301</a:t>
            </a:r>
          </a:p>
          <a:p>
            <a:pPr algn="r"/>
            <a:r>
              <a:rPr lang="en-PH" sz="1400" b="0" spc="600" baseline="0" dirty="0">
                <a:solidFill>
                  <a:srgbClr val="D64045"/>
                </a:solidFill>
                <a:effectLst/>
                <a:latin typeface="Bahnschrift" panose="020B0502040204020203" pitchFamily="34" charset="0"/>
                <a:ea typeface="Verdana" panose="020B0604030504040204" pitchFamily="34" charset="0"/>
              </a:rPr>
              <a:t>Advanced Signal and</a:t>
            </a:r>
            <a:br>
              <a:rPr lang="en-PH" sz="1400" b="0" spc="600" baseline="0" dirty="0">
                <a:solidFill>
                  <a:srgbClr val="D64045"/>
                </a:solidFill>
                <a:effectLst/>
                <a:latin typeface="Bahnschrift" panose="020B0502040204020203" pitchFamily="34" charset="0"/>
                <a:ea typeface="Verdana" panose="020B0604030504040204" pitchFamily="34" charset="0"/>
              </a:rPr>
            </a:br>
            <a:r>
              <a:rPr lang="en-PH" sz="1400" b="0" spc="600" baseline="0" dirty="0">
                <a:solidFill>
                  <a:srgbClr val="D64045"/>
                </a:solidFill>
                <a:effectLst/>
                <a:latin typeface="Bahnschrift" panose="020B0502040204020203" pitchFamily="34" charset="0"/>
                <a:ea typeface="Verdana" panose="020B0604030504040204" pitchFamily="34" charset="0"/>
              </a:rPr>
              <a:t> Image Processing </a:t>
            </a:r>
          </a:p>
        </p:txBody>
      </p:sp>
      <p:sp>
        <p:nvSpPr>
          <p:cNvPr id="16" name="TextBox 15">
            <a:extLst>
              <a:ext uri="{FF2B5EF4-FFF2-40B4-BE49-F238E27FC236}">
                <a16:creationId xmlns:a16="http://schemas.microsoft.com/office/drawing/2014/main" id="{DD38BE78-C231-5B31-4D94-74991908A518}"/>
              </a:ext>
            </a:extLst>
          </p:cNvPr>
          <p:cNvSpPr txBox="1"/>
          <p:nvPr userDrawn="1"/>
        </p:nvSpPr>
        <p:spPr>
          <a:xfrm>
            <a:off x="201529" y="6007206"/>
            <a:ext cx="4745620" cy="738664"/>
          </a:xfrm>
          <a:prstGeom prst="rect">
            <a:avLst/>
          </a:prstGeom>
          <a:noFill/>
        </p:spPr>
        <p:txBody>
          <a:bodyPr wrap="square">
            <a:spAutoFit/>
          </a:bodyPr>
          <a:lstStyle/>
          <a:p>
            <a:pPr lvl="1" algn="l"/>
            <a:r>
              <a:rPr lang="en-PH" sz="1400" b="0" spc="600" baseline="0" dirty="0">
                <a:solidFill>
                  <a:srgbClr val="D64045"/>
                </a:solidFill>
                <a:effectLst/>
                <a:latin typeface="Bahnschrift" panose="020B0502040204020203" pitchFamily="34" charset="0"/>
                <a:ea typeface="Verdana" panose="020B0604030504040204" pitchFamily="34" charset="0"/>
              </a:rPr>
              <a:t>Rene L. Principe Jr.</a:t>
            </a:r>
          </a:p>
          <a:p>
            <a:pPr lvl="1" algn="l"/>
            <a:r>
              <a:rPr lang="en-PH" sz="1400" b="0" spc="600" baseline="0" dirty="0">
                <a:solidFill>
                  <a:srgbClr val="D64045"/>
                </a:solidFill>
                <a:effectLst/>
                <a:latin typeface="Bahnschrift" panose="020B0502040204020203" pitchFamily="34" charset="0"/>
                <a:ea typeface="Verdana" panose="020B0604030504040204" pitchFamily="34" charset="0"/>
              </a:rPr>
              <a:t>2015-04622</a:t>
            </a:r>
            <a:endPar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endParaRPr>
          </a:p>
          <a:p>
            <a:pPr algn="l"/>
            <a:r>
              <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rPr>
              <a:t> Dr. Maricor N. Soriano</a:t>
            </a:r>
          </a:p>
        </p:txBody>
      </p:sp>
    </p:spTree>
    <p:extLst>
      <p:ext uri="{BB962C8B-B14F-4D97-AF65-F5344CB8AC3E}">
        <p14:creationId xmlns:p14="http://schemas.microsoft.com/office/powerpoint/2010/main" val="104061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a:t>Physics 301 - Advanced Signal and Image Processing</a:t>
            </a:r>
          </a:p>
        </p:txBody>
      </p:sp>
      <p:sp>
        <p:nvSpPr>
          <p:cNvPr id="4" name="Slide Number Placeholder 3"/>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604995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4138949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694324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675387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51174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bg1"/>
        </a:solidFill>
        <a:effectLst/>
      </p:bgPr>
    </p:bg>
    <p:spTree>
      <p:nvGrpSpPr>
        <p:cNvPr id="1" name="Shape 27"/>
        <p:cNvGrpSpPr/>
        <p:nvPr/>
      </p:nvGrpSpPr>
      <p:grpSpPr>
        <a:xfrm>
          <a:off x="0" y="0"/>
          <a:ext cx="0" cy="0"/>
          <a:chOff x="0" y="0"/>
          <a:chExt cx="0" cy="0"/>
        </a:xfrm>
      </p:grpSpPr>
      <p:sp>
        <p:nvSpPr>
          <p:cNvPr id="25" name="Google Shape;29;p31">
            <a:extLst>
              <a:ext uri="{FF2B5EF4-FFF2-40B4-BE49-F238E27FC236}">
                <a16:creationId xmlns:a16="http://schemas.microsoft.com/office/drawing/2014/main" id="{D933B60E-9596-75BF-40EF-1D954957F451}"/>
              </a:ext>
            </a:extLst>
          </p:cNvPr>
          <p:cNvSpPr txBox="1">
            <a:spLocks noGrp="1"/>
          </p:cNvSpPr>
          <p:nvPr>
            <p:ph type="body" idx="1" hasCustomPrompt="1"/>
          </p:nvPr>
        </p:nvSpPr>
        <p:spPr>
          <a:xfrm>
            <a:off x="628649" y="1325161"/>
            <a:ext cx="8058151" cy="2137701"/>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1D3354"/>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6" name="Google Shape;29;p31">
            <a:extLst>
              <a:ext uri="{FF2B5EF4-FFF2-40B4-BE49-F238E27FC236}">
                <a16:creationId xmlns:a16="http://schemas.microsoft.com/office/drawing/2014/main" id="{7837D806-4E64-23EB-B7EF-422D3E295C48}"/>
              </a:ext>
            </a:extLst>
          </p:cNvPr>
          <p:cNvSpPr txBox="1">
            <a:spLocks noGrp="1"/>
          </p:cNvSpPr>
          <p:nvPr>
            <p:ph type="body" idx="10" hasCustomPrompt="1"/>
          </p:nvPr>
        </p:nvSpPr>
        <p:spPr>
          <a:xfrm>
            <a:off x="628649" y="3825216"/>
            <a:ext cx="8058152" cy="2263067"/>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C00000"/>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7" name="Google Shape;28;p31">
            <a:extLst>
              <a:ext uri="{FF2B5EF4-FFF2-40B4-BE49-F238E27FC236}">
                <a16:creationId xmlns:a16="http://schemas.microsoft.com/office/drawing/2014/main" id="{F9EBFDC1-A551-FD54-3832-55F976F86CE4}"/>
              </a:ext>
            </a:extLst>
          </p:cNvPr>
          <p:cNvSpPr txBox="1">
            <a:spLocks noGrp="1"/>
          </p:cNvSpPr>
          <p:nvPr>
            <p:ph type="title" hasCustomPrompt="1"/>
          </p:nvPr>
        </p:nvSpPr>
        <p:spPr>
          <a:xfrm>
            <a:off x="457200" y="187697"/>
            <a:ext cx="8229600" cy="6198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00000"/>
              </a:buClr>
              <a:buSzPts val="1800"/>
              <a:buNone/>
              <a:defRPr sz="6000" b="1">
                <a:ln w="0">
                  <a:noFill/>
                </a:ln>
                <a:solidFill>
                  <a:srgbClr val="467599"/>
                </a:solidFill>
                <a:effectLst>
                  <a:outerShdw dist="38100" dir="8100000" algn="tr" rotWithShape="0">
                    <a:srgbClr val="D64045"/>
                  </a:outerShdw>
                </a:effectLst>
                <a:latin typeface="Bahnschrift Condensed" panose="020B0502040204020203" pitchFamily="34" charset="0"/>
                <a:cs typeface="Helvetica"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	 objectives</a:t>
            </a:r>
            <a:endParaRPr dirty="0"/>
          </a:p>
        </p:txBody>
      </p:sp>
      <p:pic>
        <p:nvPicPr>
          <p:cNvPr id="42" name="Graphic 41" descr="A puzzle">
            <a:extLst>
              <a:ext uri="{FF2B5EF4-FFF2-40B4-BE49-F238E27FC236}">
                <a16:creationId xmlns:a16="http://schemas.microsoft.com/office/drawing/2014/main" id="{7B11378C-27AA-1673-7712-BDE19253E1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79" y="-242655"/>
            <a:ext cx="1939156" cy="1939156"/>
          </a:xfrm>
          <a:prstGeom prst="rect">
            <a:avLst/>
          </a:prstGeom>
          <a:effectLst>
            <a:outerShdw dist="25400" dir="8100000" algn="tr" rotWithShape="0">
              <a:srgbClr val="D64045"/>
            </a:outerShdw>
          </a:effectLst>
        </p:spPr>
      </p:pic>
      <p:grpSp>
        <p:nvGrpSpPr>
          <p:cNvPr id="2" name="Group 1">
            <a:extLst>
              <a:ext uri="{FF2B5EF4-FFF2-40B4-BE49-F238E27FC236}">
                <a16:creationId xmlns:a16="http://schemas.microsoft.com/office/drawing/2014/main" id="{D114E981-5F8C-7BA9-CF82-44AEC5F9E084}"/>
              </a:ext>
            </a:extLst>
          </p:cNvPr>
          <p:cNvGrpSpPr/>
          <p:nvPr userDrawn="1"/>
        </p:nvGrpSpPr>
        <p:grpSpPr>
          <a:xfrm>
            <a:off x="457200" y="2618293"/>
            <a:ext cx="5773918" cy="1143536"/>
            <a:chOff x="457200" y="3429000"/>
            <a:chExt cx="5773918" cy="1143536"/>
          </a:xfrm>
        </p:grpSpPr>
        <p:sp>
          <p:nvSpPr>
            <p:cNvPr id="28" name="Google Shape;28;p31">
              <a:extLst>
                <a:ext uri="{FF2B5EF4-FFF2-40B4-BE49-F238E27FC236}">
                  <a16:creationId xmlns:a16="http://schemas.microsoft.com/office/drawing/2014/main" id="{C97DEDAA-1D77-0A63-E92F-51EF6203FDCA}"/>
                </a:ext>
              </a:extLst>
            </p:cNvPr>
            <p:cNvSpPr txBox="1">
              <a:spLocks/>
            </p:cNvSpPr>
            <p:nvPr userDrawn="1"/>
          </p:nvSpPr>
          <p:spPr>
            <a:xfrm>
              <a:off x="457200" y="3791354"/>
              <a:ext cx="5773918" cy="61982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C00000"/>
                </a:buClr>
                <a:buSzPts val="1800"/>
                <a:buFont typeface="Arial"/>
                <a:buNone/>
                <a:defRPr sz="6000" b="1" i="0" u="none" strike="noStrike" cap="none">
                  <a:ln w="0">
                    <a:noFill/>
                  </a:ln>
                  <a:solidFill>
                    <a:srgbClr val="D64045"/>
                  </a:solidFill>
                  <a:effectLst>
                    <a:outerShdw dist="38100" dir="8100000" algn="tr" rotWithShape="0">
                      <a:srgbClr val="467599"/>
                    </a:outerShdw>
                  </a:effectLst>
                  <a:latin typeface="Bahnschrift Condensed" panose="020B0502040204020203" pitchFamily="34" charset="0"/>
                  <a:ea typeface="Verdana" panose="020B0604030504040204" pitchFamily="34" charset="0"/>
                  <a:cs typeface="Helvetica" panose="020B0604020202020204" pitchFamily="34" charset="0"/>
                  <a:sym typeface="Arial"/>
                </a:defRPr>
              </a:lvl1pPr>
              <a:lvl2pPr marR="0" lvl="1"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algn="l"/>
              <a:r>
                <a:rPr lang="en-US" dirty="0"/>
                <a:t>		 key take-aways</a:t>
              </a:r>
            </a:p>
          </p:txBody>
        </p:sp>
        <p:pic>
          <p:nvPicPr>
            <p:cNvPr id="46" name="Graphic 45" descr="A lightbulb">
              <a:extLst>
                <a:ext uri="{FF2B5EF4-FFF2-40B4-BE49-F238E27FC236}">
                  <a16:creationId xmlns:a16="http://schemas.microsoft.com/office/drawing/2014/main" id="{A0A226B9-CBEE-72E7-130E-A2EF0BE7B0AF}"/>
                </a:ext>
              </a:extLst>
            </p:cNvPr>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6030" t="10286" r="16030" b="10286"/>
            <a:stretch/>
          </p:blipFill>
          <p:spPr>
            <a:xfrm>
              <a:off x="457200" y="3429000"/>
              <a:ext cx="978154" cy="1143536"/>
            </a:xfrm>
            <a:prstGeom prst="rect">
              <a:avLst/>
            </a:prstGeom>
            <a:effectLst>
              <a:outerShdw dist="25400" dir="8100000" algn="tr" rotWithShape="0">
                <a:srgbClr val="467599"/>
              </a:outerShdw>
            </a:effectLst>
          </p:spPr>
        </p:pic>
      </p:grpSp>
      <p:sp>
        <p:nvSpPr>
          <p:cNvPr id="10" name="Footer Placeholder 4">
            <a:extLst>
              <a:ext uri="{FF2B5EF4-FFF2-40B4-BE49-F238E27FC236}">
                <a16:creationId xmlns:a16="http://schemas.microsoft.com/office/drawing/2014/main" id="{0C0EA192-0932-FEAE-9E17-3AF1158A6950}"/>
              </a:ext>
            </a:extLst>
          </p:cNvPr>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11" name="Slide Number Placeholder 5">
            <a:extLst>
              <a:ext uri="{FF2B5EF4-FFF2-40B4-BE49-F238E27FC236}">
                <a16:creationId xmlns:a16="http://schemas.microsoft.com/office/drawing/2014/main" id="{5997149A-AE92-98E3-B00D-1C6E247F5246}"/>
              </a:ext>
            </a:extLst>
          </p:cNvPr>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Tree>
    <p:extLst>
      <p:ext uri="{BB962C8B-B14F-4D97-AF65-F5344CB8AC3E}">
        <p14:creationId xmlns:p14="http://schemas.microsoft.com/office/powerpoint/2010/main" val="33943592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bg1"/>
        </a:solidFill>
        <a:effectLst/>
      </p:bgPr>
    </p:bg>
    <p:spTree>
      <p:nvGrpSpPr>
        <p:cNvPr id="1" name="Shape 27"/>
        <p:cNvGrpSpPr/>
        <p:nvPr/>
      </p:nvGrpSpPr>
      <p:grpSpPr>
        <a:xfrm>
          <a:off x="0" y="0"/>
          <a:ext cx="0" cy="0"/>
          <a:chOff x="0" y="0"/>
          <a:chExt cx="0" cy="0"/>
        </a:xfrm>
      </p:grpSpPr>
      <p:sp>
        <p:nvSpPr>
          <p:cNvPr id="25" name="Google Shape;29;p31">
            <a:extLst>
              <a:ext uri="{FF2B5EF4-FFF2-40B4-BE49-F238E27FC236}">
                <a16:creationId xmlns:a16="http://schemas.microsoft.com/office/drawing/2014/main" id="{D933B60E-9596-75BF-40EF-1D954957F451}"/>
              </a:ext>
            </a:extLst>
          </p:cNvPr>
          <p:cNvSpPr txBox="1">
            <a:spLocks noGrp="1"/>
          </p:cNvSpPr>
          <p:nvPr>
            <p:ph type="body" idx="1" hasCustomPrompt="1"/>
          </p:nvPr>
        </p:nvSpPr>
        <p:spPr>
          <a:xfrm>
            <a:off x="628649" y="949242"/>
            <a:ext cx="8058151" cy="1177612"/>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1D3354"/>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7" name="Google Shape;28;p31">
            <a:extLst>
              <a:ext uri="{FF2B5EF4-FFF2-40B4-BE49-F238E27FC236}">
                <a16:creationId xmlns:a16="http://schemas.microsoft.com/office/drawing/2014/main" id="{F9EBFDC1-A551-FD54-3832-55F976F86CE4}"/>
              </a:ext>
            </a:extLst>
          </p:cNvPr>
          <p:cNvSpPr txBox="1">
            <a:spLocks noGrp="1"/>
          </p:cNvSpPr>
          <p:nvPr>
            <p:ph type="title" hasCustomPrompt="1"/>
          </p:nvPr>
        </p:nvSpPr>
        <p:spPr>
          <a:xfrm>
            <a:off x="457200" y="187697"/>
            <a:ext cx="8229600" cy="6198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00000"/>
              </a:buClr>
              <a:buSzPts val="1800"/>
              <a:buNone/>
              <a:defRPr sz="6000" b="1" spc="-300">
                <a:ln w="0">
                  <a:noFill/>
                </a:ln>
                <a:solidFill>
                  <a:srgbClr val="467599"/>
                </a:solidFill>
                <a:effectLst>
                  <a:outerShdw dist="38100" dir="8100000" algn="tr" rotWithShape="0">
                    <a:srgbClr val="D64045"/>
                  </a:outerShdw>
                </a:effectLst>
                <a:latin typeface="Bahnschrift SemiBold" panose="020B0502040204020203" pitchFamily="34" charset="0"/>
                <a:cs typeface="Helvetica"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	 objectives</a:t>
            </a:r>
            <a:endParaRPr dirty="0"/>
          </a:p>
        </p:txBody>
      </p:sp>
      <p:pic>
        <p:nvPicPr>
          <p:cNvPr id="42" name="Graphic 41" descr="A puzzle">
            <a:extLst>
              <a:ext uri="{FF2B5EF4-FFF2-40B4-BE49-F238E27FC236}">
                <a16:creationId xmlns:a16="http://schemas.microsoft.com/office/drawing/2014/main" id="{7B11378C-27AA-1673-7712-BDE19253E1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79" y="-242655"/>
            <a:ext cx="1939156" cy="1939156"/>
          </a:xfrm>
          <a:prstGeom prst="rect">
            <a:avLst/>
          </a:prstGeom>
          <a:effectLst>
            <a:outerShdw dist="25400" dir="8100000" algn="tr" rotWithShape="0">
              <a:srgbClr val="D64045"/>
            </a:outerShdw>
          </a:effectLst>
        </p:spPr>
      </p:pic>
      <p:sp>
        <p:nvSpPr>
          <p:cNvPr id="10" name="Footer Placeholder 4">
            <a:extLst>
              <a:ext uri="{FF2B5EF4-FFF2-40B4-BE49-F238E27FC236}">
                <a16:creationId xmlns:a16="http://schemas.microsoft.com/office/drawing/2014/main" id="{0C0EA192-0932-FEAE-9E17-3AF1158A6950}"/>
              </a:ext>
            </a:extLst>
          </p:cNvPr>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11" name="Slide Number Placeholder 5">
            <a:extLst>
              <a:ext uri="{FF2B5EF4-FFF2-40B4-BE49-F238E27FC236}">
                <a16:creationId xmlns:a16="http://schemas.microsoft.com/office/drawing/2014/main" id="{5997149A-AE92-98E3-B00D-1C6E247F5246}"/>
              </a:ext>
            </a:extLst>
          </p:cNvPr>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grpSp>
        <p:nvGrpSpPr>
          <p:cNvPr id="12" name="Group 11">
            <a:extLst>
              <a:ext uri="{FF2B5EF4-FFF2-40B4-BE49-F238E27FC236}">
                <a16:creationId xmlns:a16="http://schemas.microsoft.com/office/drawing/2014/main" id="{A4693759-34FC-FBCE-ABBE-AA6FD7E86521}"/>
              </a:ext>
            </a:extLst>
          </p:cNvPr>
          <p:cNvGrpSpPr/>
          <p:nvPr userDrawn="1"/>
        </p:nvGrpSpPr>
        <p:grpSpPr>
          <a:xfrm>
            <a:off x="457200" y="2078912"/>
            <a:ext cx="6480928" cy="1143536"/>
            <a:chOff x="457200" y="3429000"/>
            <a:chExt cx="6480928" cy="1143536"/>
          </a:xfrm>
        </p:grpSpPr>
        <p:sp>
          <p:nvSpPr>
            <p:cNvPr id="13" name="Google Shape;28;p31">
              <a:extLst>
                <a:ext uri="{FF2B5EF4-FFF2-40B4-BE49-F238E27FC236}">
                  <a16:creationId xmlns:a16="http://schemas.microsoft.com/office/drawing/2014/main" id="{69155587-274E-3D4D-6FAB-37A2307CD7B0}"/>
                </a:ext>
              </a:extLst>
            </p:cNvPr>
            <p:cNvSpPr txBox="1">
              <a:spLocks/>
            </p:cNvSpPr>
            <p:nvPr userDrawn="1"/>
          </p:nvSpPr>
          <p:spPr>
            <a:xfrm>
              <a:off x="457200" y="3791354"/>
              <a:ext cx="6480928" cy="61982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C00000"/>
                </a:buClr>
                <a:buSzPts val="1800"/>
                <a:buFont typeface="Arial"/>
                <a:buNone/>
                <a:defRPr sz="6000" b="1" i="0" u="none" strike="noStrike" cap="none">
                  <a:ln w="0">
                    <a:noFill/>
                  </a:ln>
                  <a:solidFill>
                    <a:srgbClr val="D64045"/>
                  </a:solidFill>
                  <a:effectLst>
                    <a:outerShdw dist="38100" dir="8100000" algn="tr" rotWithShape="0">
                      <a:srgbClr val="467599"/>
                    </a:outerShdw>
                  </a:effectLst>
                  <a:latin typeface="Bahnschrift Condensed" panose="020B0502040204020203" pitchFamily="34" charset="0"/>
                  <a:ea typeface="Verdana" panose="020B0604030504040204" pitchFamily="34" charset="0"/>
                  <a:cs typeface="Helvetica" panose="020B0604020202020204" pitchFamily="34" charset="0"/>
                  <a:sym typeface="Arial"/>
                </a:defRPr>
              </a:lvl1pPr>
              <a:lvl2pPr marR="0" lvl="1"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algn="l"/>
              <a:r>
                <a:rPr lang="en-US" spc="-300" dirty="0">
                  <a:latin typeface="Bahnschrift SemiBold" panose="020B0502040204020203" pitchFamily="34" charset="0"/>
                </a:rPr>
                <a:t>		 key take-aways</a:t>
              </a:r>
            </a:p>
          </p:txBody>
        </p:sp>
        <p:pic>
          <p:nvPicPr>
            <p:cNvPr id="14" name="Graphic 13" descr="A lightbulb">
              <a:extLst>
                <a:ext uri="{FF2B5EF4-FFF2-40B4-BE49-F238E27FC236}">
                  <a16:creationId xmlns:a16="http://schemas.microsoft.com/office/drawing/2014/main" id="{4C2D8F07-5D0C-A510-D9CA-C7FEBE01B735}"/>
                </a:ext>
              </a:extLst>
            </p:cNvPr>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6030" t="10286" r="16030" b="10286"/>
            <a:stretch/>
          </p:blipFill>
          <p:spPr>
            <a:xfrm>
              <a:off x="457200" y="3429000"/>
              <a:ext cx="978154" cy="1143536"/>
            </a:xfrm>
            <a:prstGeom prst="rect">
              <a:avLst/>
            </a:prstGeom>
            <a:effectLst>
              <a:outerShdw dist="25400" dir="8100000" algn="tr" rotWithShape="0">
                <a:srgbClr val="467599"/>
              </a:outerShdw>
            </a:effectLst>
          </p:spPr>
        </p:pic>
      </p:grpSp>
      <p:sp>
        <p:nvSpPr>
          <p:cNvPr id="15" name="Google Shape;29;p31">
            <a:extLst>
              <a:ext uri="{FF2B5EF4-FFF2-40B4-BE49-F238E27FC236}">
                <a16:creationId xmlns:a16="http://schemas.microsoft.com/office/drawing/2014/main" id="{8DE1B49A-DE74-91FA-2C55-7A926302AD4F}"/>
              </a:ext>
            </a:extLst>
          </p:cNvPr>
          <p:cNvSpPr txBox="1">
            <a:spLocks noGrp="1"/>
          </p:cNvSpPr>
          <p:nvPr>
            <p:ph type="body" idx="10" hasCustomPrompt="1"/>
          </p:nvPr>
        </p:nvSpPr>
        <p:spPr>
          <a:xfrm>
            <a:off x="628649" y="3293354"/>
            <a:ext cx="8058152" cy="2151781"/>
          </a:xfrm>
          <a:prstGeom prst="rect">
            <a:avLst/>
          </a:prstGeom>
          <a:noFill/>
          <a:ln>
            <a:noFill/>
          </a:ln>
        </p:spPr>
        <p:txBody>
          <a:bodyPr spcFirstLastPara="1" wrap="square" lIns="91425" tIns="45700" rIns="91425" bIns="45700" anchor="t" anchorCtr="0">
            <a:normAutofit/>
          </a:bodyPr>
          <a:lstStyle>
            <a:lvl1pPr marL="312896" lvl="0" indent="-214313" algn="l">
              <a:spcBef>
                <a:spcPts val="0"/>
              </a:spcBef>
              <a:spcAft>
                <a:spcPts val="0"/>
              </a:spcAft>
              <a:buClr>
                <a:srgbClr val="C00000"/>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16" name="Google Shape;29;p31">
            <a:extLst>
              <a:ext uri="{FF2B5EF4-FFF2-40B4-BE49-F238E27FC236}">
                <a16:creationId xmlns:a16="http://schemas.microsoft.com/office/drawing/2014/main" id="{D8622480-41A5-CA42-51F1-3E2BDB6802F4}"/>
              </a:ext>
            </a:extLst>
          </p:cNvPr>
          <p:cNvSpPr txBox="1">
            <a:spLocks noGrp="1"/>
          </p:cNvSpPr>
          <p:nvPr>
            <p:ph type="body" idx="11" hasCustomPrompt="1"/>
          </p:nvPr>
        </p:nvSpPr>
        <p:spPr>
          <a:xfrm>
            <a:off x="628648" y="5816603"/>
            <a:ext cx="8058152" cy="468841"/>
          </a:xfrm>
          <a:prstGeom prst="rect">
            <a:avLst/>
          </a:prstGeom>
          <a:noFill/>
          <a:ln>
            <a:noFill/>
          </a:ln>
        </p:spPr>
        <p:txBody>
          <a:bodyPr spcFirstLastPara="1" wrap="square" lIns="91425" tIns="45700" rIns="91425" bIns="45700" anchor="t" anchorCtr="0">
            <a:noAutofit/>
          </a:bodyPr>
          <a:lstStyle>
            <a:lvl1pPr marL="270033" lvl="0" indent="-171450" algn="l">
              <a:spcBef>
                <a:spcPts val="0"/>
              </a:spcBef>
              <a:spcAft>
                <a:spcPts val="0"/>
              </a:spcAft>
              <a:buClr>
                <a:srgbClr val="467599"/>
              </a:buClr>
              <a:buSzPct val="100000"/>
              <a:buFont typeface="Wingdings" panose="05000000000000000000" pitchFamily="2" charset="2"/>
              <a:buChar char="§"/>
              <a:defRPr sz="1200" spc="0">
                <a:solidFill>
                  <a:srgbClr val="467599"/>
                </a:solidFill>
                <a:effectLst/>
                <a:latin typeface="Bahnschrift Semi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GITHUB:</a:t>
            </a:r>
          </a:p>
          <a:p>
            <a:r>
              <a:rPr lang="en-PH" dirty="0"/>
              <a:t>GOOGLE DRIVE:</a:t>
            </a:r>
          </a:p>
          <a:p>
            <a:endParaRPr lang="en-PH" dirty="0"/>
          </a:p>
        </p:txBody>
      </p:sp>
      <p:sp>
        <p:nvSpPr>
          <p:cNvPr id="17" name="TextBox 16">
            <a:extLst>
              <a:ext uri="{FF2B5EF4-FFF2-40B4-BE49-F238E27FC236}">
                <a16:creationId xmlns:a16="http://schemas.microsoft.com/office/drawing/2014/main" id="{A8B4850B-96CC-FEF3-5F30-A7761AB3B5A0}"/>
              </a:ext>
            </a:extLst>
          </p:cNvPr>
          <p:cNvSpPr txBox="1"/>
          <p:nvPr userDrawn="1"/>
        </p:nvSpPr>
        <p:spPr>
          <a:xfrm>
            <a:off x="536051" y="5447271"/>
            <a:ext cx="4572000" cy="369332"/>
          </a:xfrm>
          <a:prstGeom prst="rect">
            <a:avLst/>
          </a:prstGeom>
          <a:noFill/>
        </p:spPr>
        <p:txBody>
          <a:bodyPr wrap="square">
            <a:spAutoFit/>
          </a:bodyPr>
          <a:lstStyle/>
          <a:p>
            <a:pPr algn="l"/>
            <a:r>
              <a:rPr lang="en-PH" sz="1800" b="1" spc="600" baseline="0" dirty="0">
                <a:solidFill>
                  <a:schemeClr val="bg1"/>
                </a:solidFill>
                <a:effectLst/>
                <a:highlight>
                  <a:srgbClr val="467599"/>
                </a:highlight>
                <a:latin typeface="Bahnschrift" panose="020B0502040204020203" pitchFamily="34" charset="0"/>
                <a:ea typeface="Verdana" panose="020B0604030504040204" pitchFamily="34" charset="0"/>
              </a:rPr>
              <a:t> SOURCE CODE</a:t>
            </a:r>
          </a:p>
        </p:txBody>
      </p:sp>
    </p:spTree>
    <p:extLst>
      <p:ext uri="{BB962C8B-B14F-4D97-AF65-F5344CB8AC3E}">
        <p14:creationId xmlns:p14="http://schemas.microsoft.com/office/powerpoint/2010/main" val="176109311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bg1"/>
        </a:solidFill>
        <a:effectLst/>
      </p:bgPr>
    </p:bg>
    <p:spTree>
      <p:nvGrpSpPr>
        <p:cNvPr id="1" name="Shape 27"/>
        <p:cNvGrpSpPr/>
        <p:nvPr/>
      </p:nvGrpSpPr>
      <p:grpSpPr>
        <a:xfrm>
          <a:off x="0" y="0"/>
          <a:ext cx="0" cy="0"/>
          <a:chOff x="0" y="0"/>
          <a:chExt cx="0" cy="0"/>
        </a:xfrm>
      </p:grpSpPr>
      <p:sp>
        <p:nvSpPr>
          <p:cNvPr id="25" name="Google Shape;29;p31">
            <a:extLst>
              <a:ext uri="{FF2B5EF4-FFF2-40B4-BE49-F238E27FC236}">
                <a16:creationId xmlns:a16="http://schemas.microsoft.com/office/drawing/2014/main" id="{D933B60E-9596-75BF-40EF-1D954957F451}"/>
              </a:ext>
            </a:extLst>
          </p:cNvPr>
          <p:cNvSpPr txBox="1">
            <a:spLocks noGrp="1"/>
          </p:cNvSpPr>
          <p:nvPr>
            <p:ph type="body" idx="1" hasCustomPrompt="1"/>
          </p:nvPr>
        </p:nvSpPr>
        <p:spPr>
          <a:xfrm>
            <a:off x="628649" y="1325161"/>
            <a:ext cx="8058151" cy="2137701"/>
          </a:xfrm>
          <a:prstGeom prst="rect">
            <a:avLst/>
          </a:prstGeom>
          <a:noFill/>
          <a:ln>
            <a:noFill/>
          </a:ln>
        </p:spPr>
        <p:txBody>
          <a:bodyPr spcFirstLastPara="1" wrap="square" lIns="91425" tIns="45700" rIns="91425" bIns="45700" anchor="t" anchorCtr="0">
            <a:noAutofit/>
          </a:bodyPr>
          <a:lstStyle>
            <a:lvl1pPr marL="312896" lvl="0" indent="-214313" algn="l">
              <a:spcBef>
                <a:spcPts val="0"/>
              </a:spcBef>
              <a:spcAft>
                <a:spcPts val="600"/>
              </a:spcAft>
              <a:buClr>
                <a:srgbClr val="1D3354"/>
              </a:buClr>
              <a:buSzPct val="100000"/>
              <a:buFont typeface="Wingdings" panose="05000000000000000000" pitchFamily="2" charset="2"/>
              <a:buChar char="§"/>
              <a:defRPr sz="14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7" name="Google Shape;28;p31">
            <a:extLst>
              <a:ext uri="{FF2B5EF4-FFF2-40B4-BE49-F238E27FC236}">
                <a16:creationId xmlns:a16="http://schemas.microsoft.com/office/drawing/2014/main" id="{F9EBFDC1-A551-FD54-3832-55F976F86CE4}"/>
              </a:ext>
            </a:extLst>
          </p:cNvPr>
          <p:cNvSpPr txBox="1">
            <a:spLocks noGrp="1"/>
          </p:cNvSpPr>
          <p:nvPr>
            <p:ph type="title" hasCustomPrompt="1"/>
          </p:nvPr>
        </p:nvSpPr>
        <p:spPr>
          <a:xfrm>
            <a:off x="628648" y="592963"/>
            <a:ext cx="8058151" cy="6198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00000"/>
              </a:buClr>
              <a:buSzPts val="1800"/>
              <a:buNone/>
              <a:defRPr sz="6000" b="1" spc="-300">
                <a:ln w="0">
                  <a:noFill/>
                </a:ln>
                <a:solidFill>
                  <a:srgbClr val="467599"/>
                </a:solidFill>
                <a:effectLst>
                  <a:outerShdw dist="38100" dir="8100000" algn="tr" rotWithShape="0">
                    <a:srgbClr val="D64045"/>
                  </a:outerShdw>
                </a:effectLst>
                <a:latin typeface="Bahnschrift SemiBold" panose="020B0502040204020203" pitchFamily="34" charset="0"/>
                <a:cs typeface="Helvetica"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	reflection</a:t>
            </a:r>
            <a:endParaRPr dirty="0"/>
          </a:p>
        </p:txBody>
      </p:sp>
      <p:sp>
        <p:nvSpPr>
          <p:cNvPr id="10" name="Footer Placeholder 4">
            <a:extLst>
              <a:ext uri="{FF2B5EF4-FFF2-40B4-BE49-F238E27FC236}">
                <a16:creationId xmlns:a16="http://schemas.microsoft.com/office/drawing/2014/main" id="{0C0EA192-0932-FEAE-9E17-3AF1158A6950}"/>
              </a:ext>
            </a:extLst>
          </p:cNvPr>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11" name="Slide Number Placeholder 5">
            <a:extLst>
              <a:ext uri="{FF2B5EF4-FFF2-40B4-BE49-F238E27FC236}">
                <a16:creationId xmlns:a16="http://schemas.microsoft.com/office/drawing/2014/main" id="{5997149A-AE92-98E3-B00D-1C6E247F5246}"/>
              </a:ext>
            </a:extLst>
          </p:cNvPr>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
        <p:nvSpPr>
          <p:cNvPr id="15" name="Google Shape;29;p31">
            <a:extLst>
              <a:ext uri="{FF2B5EF4-FFF2-40B4-BE49-F238E27FC236}">
                <a16:creationId xmlns:a16="http://schemas.microsoft.com/office/drawing/2014/main" id="{8DE1B49A-DE74-91FA-2C55-7A926302AD4F}"/>
              </a:ext>
            </a:extLst>
          </p:cNvPr>
          <p:cNvSpPr txBox="1">
            <a:spLocks noGrp="1"/>
          </p:cNvSpPr>
          <p:nvPr>
            <p:ph type="body" idx="10" hasCustomPrompt="1"/>
          </p:nvPr>
        </p:nvSpPr>
        <p:spPr>
          <a:xfrm>
            <a:off x="628649" y="4218650"/>
            <a:ext cx="8058152" cy="2046387"/>
          </a:xfrm>
          <a:prstGeom prst="rect">
            <a:avLst/>
          </a:prstGeom>
          <a:noFill/>
          <a:ln>
            <a:noFill/>
          </a:ln>
        </p:spPr>
        <p:txBody>
          <a:bodyPr spcFirstLastPara="1" wrap="square" lIns="91425" tIns="45700" rIns="91425" bIns="45700" anchor="t" anchorCtr="0">
            <a:noAutofit/>
          </a:bodyPr>
          <a:lstStyle>
            <a:lvl1pPr marL="312896" lvl="0" indent="-214313" algn="l">
              <a:lnSpc>
                <a:spcPct val="100000"/>
              </a:lnSpc>
              <a:spcBef>
                <a:spcPts val="0"/>
              </a:spcBef>
              <a:spcAft>
                <a:spcPts val="0"/>
              </a:spcAft>
              <a:buClr>
                <a:srgbClr val="C00000"/>
              </a:buClr>
              <a:buSzPct val="100000"/>
              <a:buFont typeface="Wingdings" panose="05000000000000000000" pitchFamily="2" charset="2"/>
              <a:buChar char="§"/>
              <a:defRPr sz="14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pic>
        <p:nvPicPr>
          <p:cNvPr id="3" name="Graphic 2" descr="Quill with solid fill">
            <a:extLst>
              <a:ext uri="{FF2B5EF4-FFF2-40B4-BE49-F238E27FC236}">
                <a16:creationId xmlns:a16="http://schemas.microsoft.com/office/drawing/2014/main" id="{B9FFA53B-2F18-9DF8-3F6A-763705EA42D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648" y="108870"/>
            <a:ext cx="1216291" cy="1216291"/>
          </a:xfrm>
          <a:prstGeom prst="rect">
            <a:avLst/>
          </a:prstGeom>
          <a:effectLst>
            <a:outerShdw dist="38100" dir="8100000" algn="tr" rotWithShape="0">
              <a:srgbClr val="D64045"/>
            </a:outerShdw>
          </a:effectLst>
        </p:spPr>
      </p:pic>
      <p:grpSp>
        <p:nvGrpSpPr>
          <p:cNvPr id="2" name="Group 1">
            <a:extLst>
              <a:ext uri="{FF2B5EF4-FFF2-40B4-BE49-F238E27FC236}">
                <a16:creationId xmlns:a16="http://schemas.microsoft.com/office/drawing/2014/main" id="{BDEF291E-D32F-A650-73A0-C6F41F2BDFAB}"/>
              </a:ext>
            </a:extLst>
          </p:cNvPr>
          <p:cNvGrpSpPr/>
          <p:nvPr userDrawn="1"/>
        </p:nvGrpSpPr>
        <p:grpSpPr>
          <a:xfrm>
            <a:off x="457200" y="3207152"/>
            <a:ext cx="5773918" cy="1057912"/>
            <a:chOff x="457200" y="3196343"/>
            <a:chExt cx="5773918" cy="1057912"/>
          </a:xfrm>
        </p:grpSpPr>
        <p:sp>
          <p:nvSpPr>
            <p:cNvPr id="13" name="Google Shape;28;p31">
              <a:extLst>
                <a:ext uri="{FF2B5EF4-FFF2-40B4-BE49-F238E27FC236}">
                  <a16:creationId xmlns:a16="http://schemas.microsoft.com/office/drawing/2014/main" id="{69155587-274E-3D4D-6FAB-37A2307CD7B0}"/>
                </a:ext>
              </a:extLst>
            </p:cNvPr>
            <p:cNvSpPr txBox="1">
              <a:spLocks/>
            </p:cNvSpPr>
            <p:nvPr userDrawn="1"/>
          </p:nvSpPr>
          <p:spPr>
            <a:xfrm>
              <a:off x="457200" y="3442604"/>
              <a:ext cx="5773918" cy="61982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C00000"/>
                </a:buClr>
                <a:buSzPts val="1800"/>
                <a:buFont typeface="Arial"/>
                <a:buNone/>
                <a:defRPr sz="6000" b="1" i="0" u="none" strike="noStrike" cap="none">
                  <a:ln w="0">
                    <a:noFill/>
                  </a:ln>
                  <a:solidFill>
                    <a:srgbClr val="D64045"/>
                  </a:solidFill>
                  <a:effectLst>
                    <a:outerShdw dist="38100" dir="8100000" algn="tr" rotWithShape="0">
                      <a:srgbClr val="467599"/>
                    </a:outerShdw>
                  </a:effectLst>
                  <a:latin typeface="Bahnschrift Condensed" panose="020B0502040204020203" pitchFamily="34" charset="0"/>
                  <a:ea typeface="Verdana" panose="020B0604030504040204" pitchFamily="34" charset="0"/>
                  <a:cs typeface="Helvetica" panose="020B0604020202020204" pitchFamily="34" charset="0"/>
                  <a:sym typeface="Arial"/>
                </a:defRPr>
              </a:lvl1pPr>
              <a:lvl2pPr marR="0" lvl="1"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algn="l"/>
              <a:r>
                <a:rPr lang="en-US" spc="-300" dirty="0">
                  <a:latin typeface="Bahnschrift SemiBold" panose="020B0502040204020203" pitchFamily="34" charset="0"/>
                </a:rPr>
                <a:t>		 references</a:t>
              </a:r>
            </a:p>
          </p:txBody>
        </p:sp>
        <p:pic>
          <p:nvPicPr>
            <p:cNvPr id="5" name="Graphic 4" descr="Books on shelf with solid fill">
              <a:extLst>
                <a:ext uri="{FF2B5EF4-FFF2-40B4-BE49-F238E27FC236}">
                  <a16:creationId xmlns:a16="http://schemas.microsoft.com/office/drawing/2014/main" id="{AB4532E4-388F-287E-4D9F-36F277E56A34}"/>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8648" y="3196343"/>
              <a:ext cx="1057912" cy="1057912"/>
            </a:xfrm>
            <a:prstGeom prst="rect">
              <a:avLst/>
            </a:prstGeom>
            <a:effectLst>
              <a:outerShdw dist="38100" dir="8100000" algn="tr" rotWithShape="0">
                <a:srgbClr val="467599"/>
              </a:outerShdw>
            </a:effectLst>
          </p:spPr>
        </p:pic>
      </p:grpSp>
    </p:spTree>
    <p:extLst>
      <p:ext uri="{BB962C8B-B14F-4D97-AF65-F5344CB8AC3E}">
        <p14:creationId xmlns:p14="http://schemas.microsoft.com/office/powerpoint/2010/main" val="279237913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alpha val="89000"/>
          </a:schemeClr>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Physics 301 - Advanced Signal and Image Processing</a:t>
            </a:r>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oAutofit/>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93858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2116614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185480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a:t>Physics 301 - Advanced Signal and Image Processing</a:t>
            </a:r>
          </a:p>
        </p:txBody>
      </p:sp>
      <p:sp>
        <p:nvSpPr>
          <p:cNvPr id="9" name="Slide Number Placeholder 8"/>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501101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a:t>Physics 301 - Advanced Signal and Image Processing</a:t>
            </a:r>
          </a:p>
        </p:txBody>
      </p:sp>
      <p:sp>
        <p:nvSpPr>
          <p:cNvPr id="5" name="Slide Number Placeholder 4"/>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672111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Graphic 6" descr="An organic corner shape">
            <a:extLst>
              <a:ext uri="{FF2B5EF4-FFF2-40B4-BE49-F238E27FC236}">
                <a16:creationId xmlns:a16="http://schemas.microsoft.com/office/drawing/2014/main" id="{2253A2A4-E159-C8E1-4994-6600574E534A}"/>
              </a:ext>
            </a:extLst>
          </p:cNvPr>
          <p:cNvPicPr>
            <a:picLocks noChangeAspect="1"/>
          </p:cNvPicPr>
          <p:nvPr userDrawn="1"/>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flipH="1">
            <a:off x="5197339" y="2920077"/>
            <a:ext cx="3947160" cy="3947160"/>
          </a:xfrm>
          <a:prstGeom prst="rect">
            <a:avLst/>
          </a:prstGeom>
        </p:spPr>
      </p:pic>
      <p:pic>
        <p:nvPicPr>
          <p:cNvPr id="8" name="Graphic 7" descr="An organic corner shape">
            <a:extLst>
              <a:ext uri="{FF2B5EF4-FFF2-40B4-BE49-F238E27FC236}">
                <a16:creationId xmlns:a16="http://schemas.microsoft.com/office/drawing/2014/main" id="{A5B2AEFB-4387-992C-E516-4548C939BCE9}"/>
              </a:ext>
            </a:extLst>
          </p:cNvPr>
          <p:cNvPicPr>
            <a:picLocks noChangeAspect="1"/>
          </p:cNvPicPr>
          <p:nvPr userDrawn="1"/>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16200000" flipH="1">
            <a:off x="-1" y="0"/>
            <a:ext cx="3459494" cy="3459494"/>
          </a:xfrm>
          <a:prstGeom prst="rect">
            <a:avLst/>
          </a:prstGeom>
        </p:spPr>
      </p:pic>
      <p:sp>
        <p:nvSpPr>
          <p:cNvPr id="2" name="Title Placeholder 1"/>
          <p:cNvSpPr>
            <a:spLocks noGrp="1"/>
          </p:cNvSpPr>
          <p:nvPr>
            <p:ph type="title"/>
          </p:nvPr>
        </p:nvSpPr>
        <p:spPr>
          <a:xfrm>
            <a:off x="628650" y="365127"/>
            <a:ext cx="7886700" cy="662396"/>
          </a:xfrm>
          <a:prstGeom prst="rect">
            <a:avLst/>
          </a:prstGeom>
          <a:effectLst/>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28650" y="1131216"/>
            <a:ext cx="7886700" cy="5045747"/>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6" name="Slide Number Placeholder 5"/>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Tree>
    <p:extLst>
      <p:ext uri="{BB962C8B-B14F-4D97-AF65-F5344CB8AC3E}">
        <p14:creationId xmlns:p14="http://schemas.microsoft.com/office/powerpoint/2010/main" val="2955905657"/>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74"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hdr="0" dt="0"/>
  <p:txStyles>
    <p:titleStyle>
      <a:lvl1pPr algn="l" defTabSz="914400" rtl="0" eaLnBrk="1" latinLnBrk="0" hangingPunct="1">
        <a:lnSpc>
          <a:spcPct val="90000"/>
        </a:lnSpc>
        <a:spcBef>
          <a:spcPct val="0"/>
        </a:spcBef>
        <a:buNone/>
        <a:defRPr sz="6000" kern="1200" spc="-300">
          <a:solidFill>
            <a:srgbClr val="D64045"/>
          </a:solidFill>
          <a:effectLst>
            <a:outerShdw dist="38100" dir="8100000" algn="tr" rotWithShape="0">
              <a:srgbClr val="467599"/>
            </a:outerShdw>
          </a:effectLst>
          <a:latin typeface="Bahnschrift SemiBold" panose="020B0502040204020203" pitchFamily="34" charset="0"/>
          <a:ea typeface="+mj-ea"/>
          <a:cs typeface="+mj-cs"/>
        </a:defRPr>
      </a:lvl1pPr>
    </p:titleStyle>
    <p:bodyStyle>
      <a:lvl1pPr marL="2286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2800" kern="1200">
          <a:solidFill>
            <a:schemeClr val="tx1"/>
          </a:solidFill>
          <a:latin typeface="Bahnschrift Light" panose="020B0502040204020203" pitchFamily="34" charset="0"/>
          <a:ea typeface="+mn-ea"/>
          <a:cs typeface="+mn-cs"/>
        </a:defRPr>
      </a:lvl1pPr>
      <a:lvl2pPr marL="6858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2400" kern="1200">
          <a:solidFill>
            <a:schemeClr val="tx1"/>
          </a:solidFill>
          <a:latin typeface="Bahnschrift Light" panose="020B0502040204020203" pitchFamily="34" charset="0"/>
          <a:ea typeface="+mn-ea"/>
          <a:cs typeface="+mn-cs"/>
        </a:defRPr>
      </a:lvl2pPr>
      <a:lvl3pPr marL="11430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2000" kern="1200">
          <a:solidFill>
            <a:schemeClr val="tx1"/>
          </a:solidFill>
          <a:latin typeface="Bahnschrift Light" panose="020B0502040204020203" pitchFamily="34" charset="0"/>
          <a:ea typeface="+mn-ea"/>
          <a:cs typeface="+mn-cs"/>
        </a:defRPr>
      </a:lvl3pPr>
      <a:lvl4pPr marL="16002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1800" kern="1200">
          <a:solidFill>
            <a:schemeClr val="tx1"/>
          </a:solidFill>
          <a:latin typeface="Bahnschrift Light" panose="020B0502040204020203" pitchFamily="34" charset="0"/>
          <a:ea typeface="+mn-ea"/>
          <a:cs typeface="+mn-cs"/>
        </a:defRPr>
      </a:lvl4pPr>
      <a:lvl5pPr marL="2057400" indent="-228600" algn="l" defTabSz="914400" rtl="0" eaLnBrk="1" latinLnBrk="0" hangingPunct="1">
        <a:lnSpc>
          <a:spcPct val="100000"/>
        </a:lnSpc>
        <a:spcBef>
          <a:spcPts val="600"/>
        </a:spcBef>
        <a:spcAft>
          <a:spcPts val="600"/>
        </a:spcAft>
        <a:buClr>
          <a:srgbClr val="C00000"/>
        </a:buClr>
        <a:buFont typeface="Wingdings" panose="05000000000000000000" pitchFamily="2" charset="2"/>
        <a:buChar char="§"/>
        <a:defRPr sz="1800" kern="1200">
          <a:solidFill>
            <a:schemeClr val="tx1"/>
          </a:solidFill>
          <a:latin typeface="Bahnschrift 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opencv.com/find-center-of-blob-centroid-using-opencv-cpp-python/" TargetMode="External"/><Relationship Id="rId2" Type="http://schemas.openxmlformats.org/officeDocument/2006/relationships/hyperlink" Target="https://docs.opencv.org/4.x/dd/d43/tutorial_py_video_display.html" TargetMode="External"/><Relationship Id="rId1" Type="http://schemas.openxmlformats.org/officeDocument/2006/relationships/slideLayout" Target="../slideLayouts/slideLayout4.xml"/><Relationship Id="rId4" Type="http://schemas.openxmlformats.org/officeDocument/2006/relationships/hyperlink" Target="https://rlprincipe.wixsite.com/reneprincipejr/post/basic-video-processing"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drive.google.com/file/d/11YbzA_dpg4L-_9xB1E44XnfDiXXtFVsc/view?usp=sharing" TargetMode="External"/><Relationship Id="rId3" Type="http://schemas.openxmlformats.org/officeDocument/2006/relationships/diagramLayout" Target="../diagrams/layout1.xml"/><Relationship Id="rId7" Type="http://schemas.openxmlformats.org/officeDocument/2006/relationships/hyperlink" Target="https://github.com/reneprincipejr/Physics-301/blob/main/04%20RGB-to-Spectra%20using%20PCA/Activity%20-%204%20RGB-to-Spectra%20using%20PCA.ipynb" TargetMode="Externa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hyperlink" Target="https://giphy.com/gifs/python-tracking-video-processing-hJO3Sw9Hq0HOsO60TX/fullscreen" TargetMode="External"/><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 Id="rId6" Type="http://schemas.openxmlformats.org/officeDocument/2006/relationships/hyperlink" Target="https://giphy.com/gifs/python-tracking-opencv-D4xFw0VusmBMC0UlKf/fullscreen" TargetMode="External"/><Relationship Id="rId5" Type="http://schemas.openxmlformats.org/officeDocument/2006/relationships/image" Target="../media/image37.png"/><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background pattern&#10;&#10;Description automatically generated">
            <a:extLst>
              <a:ext uri="{FF2B5EF4-FFF2-40B4-BE49-F238E27FC236}">
                <a16:creationId xmlns:a16="http://schemas.microsoft.com/office/drawing/2014/main" id="{E74CC48C-7427-DCB6-25A3-B39EF588F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29" y="144121"/>
            <a:ext cx="849365" cy="849365"/>
          </a:xfrm>
          <a:prstGeom prst="rect">
            <a:avLst/>
          </a:prstGeom>
        </p:spPr>
      </p:pic>
    </p:spTree>
    <p:extLst>
      <p:ext uri="{BB962C8B-B14F-4D97-AF65-F5344CB8AC3E}">
        <p14:creationId xmlns:p14="http://schemas.microsoft.com/office/powerpoint/2010/main" val="538386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C1FDDED-327A-FB29-0C6B-CA85FE1F2370}"/>
              </a:ext>
            </a:extLst>
          </p:cNvPr>
          <p:cNvSpPr>
            <a:spLocks noGrp="1"/>
          </p:cNvSpPr>
          <p:nvPr>
            <p:ph type="body" idx="1"/>
          </p:nvPr>
        </p:nvSpPr>
        <p:spPr/>
        <p:txBody>
          <a:bodyPr/>
          <a:lstStyle/>
          <a:p>
            <a:pPr marL="98583" indent="457200">
              <a:buNone/>
            </a:pPr>
            <a:r>
              <a:rPr lang="en-US" sz="1400" dirty="0"/>
              <a:t>As mentioned previously, </a:t>
            </a:r>
            <a:r>
              <a:rPr lang="en-US" dirty="0"/>
              <a:t>I have used PCA before in spectral resolution but in this report, I was able to compare how the method fared across all different light sources. The visualizations were stand-alone and self-explanatory. One important finding is that it turns out, the skewed power distribution contributed to rendering spectra with large color difference. The take-away here is the same as what my undergraduate thesis proposed; we should implement both spectral and color error metrics to evaluate the spectral reconstruction. </a:t>
            </a:r>
          </a:p>
          <a:p>
            <a:pPr marL="98583" indent="457200">
              <a:buNone/>
            </a:pPr>
            <a:r>
              <a:rPr lang="en-US" sz="1400" dirty="0"/>
              <a:t>In this activity, I’d give myself a score of </a:t>
            </a:r>
            <a:r>
              <a:rPr lang="en-US" sz="2000" dirty="0">
                <a:highlight>
                  <a:srgbClr val="FFEE9E"/>
                </a:highlight>
                <a:latin typeface="Bahnschrift SemiBold" panose="020B0502040204020203" pitchFamily="34" charset="0"/>
              </a:rPr>
              <a:t>100/100.</a:t>
            </a:r>
            <a:endParaRPr lang="en-US" sz="1400" dirty="0">
              <a:highlight>
                <a:srgbClr val="FFEE9E"/>
              </a:highlight>
              <a:latin typeface="Bahnschrift SemiBold" panose="020B0502040204020203" pitchFamily="34" charset="0"/>
            </a:endParaRPr>
          </a:p>
          <a:p>
            <a:pPr marL="98583" indent="457200">
              <a:buNone/>
            </a:pPr>
            <a:endParaRPr lang="en-US" dirty="0"/>
          </a:p>
        </p:txBody>
      </p:sp>
      <p:sp>
        <p:nvSpPr>
          <p:cNvPr id="4" name="Title 3">
            <a:extLst>
              <a:ext uri="{FF2B5EF4-FFF2-40B4-BE49-F238E27FC236}">
                <a16:creationId xmlns:a16="http://schemas.microsoft.com/office/drawing/2014/main" id="{2CA31454-8CFD-DCEC-F28C-84EEBEB1C175}"/>
              </a:ext>
            </a:extLst>
          </p:cNvPr>
          <p:cNvSpPr>
            <a:spLocks noGrp="1"/>
          </p:cNvSpPr>
          <p:nvPr>
            <p:ph type="title"/>
          </p:nvPr>
        </p:nvSpPr>
        <p:spPr/>
        <p:txBody>
          <a:bodyPr/>
          <a:lstStyle/>
          <a:p>
            <a:r>
              <a:rPr lang="en-US" dirty="0"/>
              <a:t>	reflection</a:t>
            </a:r>
          </a:p>
        </p:txBody>
      </p:sp>
      <p:sp>
        <p:nvSpPr>
          <p:cNvPr id="2" name="Footer Placeholder 1">
            <a:extLst>
              <a:ext uri="{FF2B5EF4-FFF2-40B4-BE49-F238E27FC236}">
                <a16:creationId xmlns:a16="http://schemas.microsoft.com/office/drawing/2014/main" id="{0119B976-BF6E-0B15-F21A-F0DB09CB3231}"/>
              </a:ext>
            </a:extLst>
          </p:cNvPr>
          <p:cNvSpPr>
            <a:spLocks noGrp="1"/>
          </p:cNvSpPr>
          <p:nvPr>
            <p:ph type="ftr" sz="quarter" idx="3"/>
          </p:nvPr>
        </p:nvSpPr>
        <p:spPr/>
        <p:txBody>
          <a:bodyPr/>
          <a:lstStyle/>
          <a:p>
            <a:r>
              <a:rPr lang="en-US"/>
              <a:t>Physics 301 - Advanced Signal and Image Processing</a:t>
            </a:r>
          </a:p>
        </p:txBody>
      </p:sp>
      <p:sp>
        <p:nvSpPr>
          <p:cNvPr id="3" name="Slide Number Placeholder 2">
            <a:extLst>
              <a:ext uri="{FF2B5EF4-FFF2-40B4-BE49-F238E27FC236}">
                <a16:creationId xmlns:a16="http://schemas.microsoft.com/office/drawing/2014/main" id="{CC1769D2-2BF2-348C-7810-0DF7AC643181}"/>
              </a:ext>
            </a:extLst>
          </p:cNvPr>
          <p:cNvSpPr>
            <a:spLocks noGrp="1"/>
          </p:cNvSpPr>
          <p:nvPr>
            <p:ph type="sldNum" sz="quarter" idx="4"/>
          </p:nvPr>
        </p:nvSpPr>
        <p:spPr/>
        <p:txBody>
          <a:bodyPr/>
          <a:lstStyle/>
          <a:p>
            <a:fld id="{8262CFD8-7A98-47E6-A2CC-B17DDA24BA0E}" type="slidenum">
              <a:rPr lang="en-US" smtClean="0"/>
              <a:t>10</a:t>
            </a:fld>
            <a:endParaRPr lang="en-US"/>
          </a:p>
        </p:txBody>
      </p:sp>
      <p:sp>
        <p:nvSpPr>
          <p:cNvPr id="6" name="Text Placeholder 5">
            <a:extLst>
              <a:ext uri="{FF2B5EF4-FFF2-40B4-BE49-F238E27FC236}">
                <a16:creationId xmlns:a16="http://schemas.microsoft.com/office/drawing/2014/main" id="{4CF77D77-DE5F-0916-8BC1-AF6BBBA7D8AE}"/>
              </a:ext>
            </a:extLst>
          </p:cNvPr>
          <p:cNvSpPr>
            <a:spLocks noGrp="1"/>
          </p:cNvSpPr>
          <p:nvPr>
            <p:ph type="body" idx="10"/>
          </p:nvPr>
        </p:nvSpPr>
        <p:spPr>
          <a:xfrm>
            <a:off x="628649" y="4218650"/>
            <a:ext cx="8058151" cy="2046387"/>
          </a:xfrm>
        </p:spPr>
        <p:txBody>
          <a:bodyPr/>
          <a:lstStyle/>
          <a:p>
            <a:r>
              <a:rPr lang="en-US" dirty="0"/>
              <a:t>[1] </a:t>
            </a:r>
            <a:r>
              <a:rPr lang="en-US" dirty="0">
                <a:hlinkClick r:id="rId2"/>
              </a:rPr>
              <a:t>OpenCV: Getting Started with Videos</a:t>
            </a:r>
            <a:endParaRPr lang="en-US" dirty="0"/>
          </a:p>
          <a:p>
            <a:pPr>
              <a:lnSpc>
                <a:spcPct val="100000"/>
              </a:lnSpc>
            </a:pPr>
            <a:r>
              <a:rPr lang="en-US" dirty="0"/>
              <a:t>[2] M. Soriano, Applied Physics 186 - Image Segmentation, (2019).</a:t>
            </a:r>
          </a:p>
          <a:p>
            <a:pPr>
              <a:lnSpc>
                <a:spcPct val="100000"/>
              </a:lnSpc>
            </a:pPr>
            <a:r>
              <a:rPr lang="en-US" dirty="0"/>
              <a:t>[3] M. Soriano, Physics 301 - Color Segmentation, (2022).</a:t>
            </a:r>
          </a:p>
          <a:p>
            <a:r>
              <a:rPr lang="en-US" dirty="0"/>
              <a:t>[4] </a:t>
            </a:r>
            <a:r>
              <a:rPr lang="en-US" dirty="0">
                <a:hlinkClick r:id="rId3"/>
              </a:rPr>
              <a:t>Find Center of a Blob (Centroid) Using OpenCV (C++/Python) | </a:t>
            </a:r>
            <a:r>
              <a:rPr lang="en-US" dirty="0" err="1">
                <a:hlinkClick r:id="rId3"/>
              </a:rPr>
              <a:t>LearnOpenCV</a:t>
            </a:r>
            <a:endParaRPr lang="en-US" dirty="0"/>
          </a:p>
          <a:p>
            <a:r>
              <a:rPr lang="en-US" dirty="0"/>
              <a:t>[5] </a:t>
            </a:r>
            <a:r>
              <a:rPr lang="en-US" dirty="0">
                <a:hlinkClick r:id="rId4"/>
              </a:rPr>
              <a:t>Basic Video Processing (rlprincipe.wixsite.com)</a:t>
            </a:r>
            <a:endParaRPr lang="en-US" dirty="0"/>
          </a:p>
          <a:p>
            <a:endParaRPr lang="en-US" dirty="0"/>
          </a:p>
        </p:txBody>
      </p:sp>
    </p:spTree>
    <p:extLst>
      <p:ext uri="{BB962C8B-B14F-4D97-AF65-F5344CB8AC3E}">
        <p14:creationId xmlns:p14="http://schemas.microsoft.com/office/powerpoint/2010/main" val="43142644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ext Placeholder 1">
            <a:extLst>
              <a:ext uri="{FF2B5EF4-FFF2-40B4-BE49-F238E27FC236}">
                <a16:creationId xmlns:a16="http://schemas.microsoft.com/office/drawing/2014/main" id="{0B842D4E-BA5F-A2C5-AE04-7E52CBED838A}"/>
              </a:ext>
            </a:extLst>
          </p:cNvPr>
          <p:cNvGraphicFramePr/>
          <p:nvPr>
            <p:extLst>
              <p:ext uri="{D42A27DB-BD31-4B8C-83A1-F6EECF244321}">
                <p14:modId xmlns:p14="http://schemas.microsoft.com/office/powerpoint/2010/main" val="181023681"/>
              </p:ext>
            </p:extLst>
          </p:nvPr>
        </p:nvGraphicFramePr>
        <p:xfrm>
          <a:off x="628649" y="572556"/>
          <a:ext cx="8058151" cy="2137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FD98B02D-F7B1-CACE-01EA-155A5FE35C49}"/>
              </a:ext>
            </a:extLst>
          </p:cNvPr>
          <p:cNvSpPr>
            <a:spLocks noGrp="1"/>
          </p:cNvSpPr>
          <p:nvPr>
            <p:ph type="title"/>
          </p:nvPr>
        </p:nvSpPr>
        <p:spPr/>
        <p:txBody>
          <a:bodyPr/>
          <a:lstStyle/>
          <a:p>
            <a:r>
              <a:rPr lang="en-US" dirty="0"/>
              <a:t>	 objectives</a:t>
            </a:r>
          </a:p>
        </p:txBody>
      </p:sp>
      <p:sp>
        <p:nvSpPr>
          <p:cNvPr id="5" name="Footer Placeholder 4">
            <a:extLst>
              <a:ext uri="{FF2B5EF4-FFF2-40B4-BE49-F238E27FC236}">
                <a16:creationId xmlns:a16="http://schemas.microsoft.com/office/drawing/2014/main" id="{5C8EAB2E-02F6-3645-143A-6BFFD2E793F0}"/>
              </a:ext>
            </a:extLst>
          </p:cNvPr>
          <p:cNvSpPr>
            <a:spLocks noGrp="1"/>
          </p:cNvSpPr>
          <p:nvPr>
            <p:ph type="ftr" sz="quarter" idx="3"/>
          </p:nvPr>
        </p:nvSpPr>
        <p:spPr/>
        <p:txBody>
          <a:bodyPr/>
          <a:lstStyle/>
          <a:p>
            <a:r>
              <a:rPr lang="en-US"/>
              <a:t>Physics 301 - Advanced Signal and Image Processing</a:t>
            </a:r>
            <a:endParaRPr lang="en-US" dirty="0"/>
          </a:p>
        </p:txBody>
      </p:sp>
      <p:sp>
        <p:nvSpPr>
          <p:cNvPr id="6" name="Slide Number Placeholder 5">
            <a:extLst>
              <a:ext uri="{FF2B5EF4-FFF2-40B4-BE49-F238E27FC236}">
                <a16:creationId xmlns:a16="http://schemas.microsoft.com/office/drawing/2014/main" id="{D7DBD226-D837-4B17-D0E6-80294F6BB619}"/>
              </a:ext>
            </a:extLst>
          </p:cNvPr>
          <p:cNvSpPr>
            <a:spLocks noGrp="1"/>
          </p:cNvSpPr>
          <p:nvPr>
            <p:ph type="sldNum" sz="quarter" idx="4"/>
          </p:nvPr>
        </p:nvSpPr>
        <p:spPr/>
        <p:txBody>
          <a:bodyPr/>
          <a:lstStyle/>
          <a:p>
            <a:fld id="{8262CFD8-7A98-47E6-A2CC-B17DDA24BA0E}" type="slidenum">
              <a:rPr lang="en-US" smtClean="0"/>
              <a:pPr/>
              <a:t>2</a:t>
            </a:fld>
            <a:endParaRPr lang="en-US"/>
          </a:p>
        </p:txBody>
      </p:sp>
      <p:sp>
        <p:nvSpPr>
          <p:cNvPr id="2" name="Text Placeholder 1">
            <a:extLst>
              <a:ext uri="{FF2B5EF4-FFF2-40B4-BE49-F238E27FC236}">
                <a16:creationId xmlns:a16="http://schemas.microsoft.com/office/drawing/2014/main" id="{A9214FEA-3053-34C6-DFC6-5FEB412C2F14}"/>
              </a:ext>
            </a:extLst>
          </p:cNvPr>
          <p:cNvSpPr>
            <a:spLocks noGrp="1"/>
          </p:cNvSpPr>
          <p:nvPr>
            <p:ph type="body" idx="10"/>
          </p:nvPr>
        </p:nvSpPr>
        <p:spPr/>
        <p:txBody>
          <a:bodyPr>
            <a:normAutofit/>
          </a:bodyPr>
          <a:lstStyle/>
          <a:p>
            <a:r>
              <a:rPr lang="en-US" dirty="0"/>
              <a:t>1</a:t>
            </a:r>
          </a:p>
          <a:p>
            <a:r>
              <a:rPr lang="en-US" dirty="0"/>
              <a:t>2</a:t>
            </a:r>
          </a:p>
          <a:p>
            <a:r>
              <a:rPr lang="en-US" dirty="0"/>
              <a:t>3</a:t>
            </a:r>
          </a:p>
        </p:txBody>
      </p:sp>
      <p:sp>
        <p:nvSpPr>
          <p:cNvPr id="7" name="Text Placeholder 6">
            <a:extLst>
              <a:ext uri="{FF2B5EF4-FFF2-40B4-BE49-F238E27FC236}">
                <a16:creationId xmlns:a16="http://schemas.microsoft.com/office/drawing/2014/main" id="{C214954A-16EE-E29B-EB5E-17A9AB49191D}"/>
              </a:ext>
            </a:extLst>
          </p:cNvPr>
          <p:cNvSpPr>
            <a:spLocks noGrp="1"/>
          </p:cNvSpPr>
          <p:nvPr>
            <p:ph type="body" idx="11"/>
          </p:nvPr>
        </p:nvSpPr>
        <p:spPr/>
        <p:txBody>
          <a:bodyPr/>
          <a:lstStyle/>
          <a:p>
            <a:r>
              <a:rPr lang="en-US" dirty="0">
                <a:hlinkClick r:id="rId7"/>
              </a:rPr>
              <a:t>Physics-301/Activity - 4 RGB-to-Spectra using </a:t>
            </a:r>
            <a:r>
              <a:rPr lang="en-US" dirty="0" err="1">
                <a:hlinkClick r:id="rId7"/>
              </a:rPr>
              <a:t>PCA.ipynb</a:t>
            </a:r>
            <a:r>
              <a:rPr lang="en-US" dirty="0">
                <a:hlinkClick r:id="rId7"/>
              </a:rPr>
              <a:t> at main · </a:t>
            </a:r>
            <a:r>
              <a:rPr lang="en-US" dirty="0" err="1">
                <a:hlinkClick r:id="rId7"/>
              </a:rPr>
              <a:t>reneprincipejr</a:t>
            </a:r>
            <a:r>
              <a:rPr lang="en-US" dirty="0">
                <a:hlinkClick r:id="rId7"/>
              </a:rPr>
              <a:t>/Physics-301 (github.com)</a:t>
            </a:r>
            <a:endParaRPr lang="en-US" dirty="0"/>
          </a:p>
          <a:p>
            <a:r>
              <a:rPr lang="en-US" dirty="0">
                <a:hlinkClick r:id="rId8"/>
              </a:rPr>
              <a:t>https://drive.google.com/file/d/11YbzA_dpg4L-_9xB1E44XnfDiXXtFVsc/view?usp=sharing</a:t>
            </a:r>
            <a:r>
              <a:rPr lang="en-US" dirty="0"/>
              <a:t> </a:t>
            </a:r>
          </a:p>
        </p:txBody>
      </p:sp>
    </p:spTree>
    <p:extLst>
      <p:ext uri="{BB962C8B-B14F-4D97-AF65-F5344CB8AC3E}">
        <p14:creationId xmlns:p14="http://schemas.microsoft.com/office/powerpoint/2010/main" val="237524554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EDA41E-2B45-D3A5-D0EA-5A2DDE8D274F}"/>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70CD5A54-4FD3-78FE-5E84-10B9F377DEB1}"/>
              </a:ext>
            </a:extLst>
          </p:cNvPr>
          <p:cNvSpPr>
            <a:spLocks noGrp="1"/>
          </p:cNvSpPr>
          <p:nvPr>
            <p:ph type="title"/>
          </p:nvPr>
        </p:nvSpPr>
        <p:spPr/>
        <p:txBody>
          <a:bodyPr/>
          <a:lstStyle/>
          <a:p>
            <a:r>
              <a:rPr lang="en-US" dirty="0"/>
              <a:t>Video Capture (OpenCV)</a:t>
            </a:r>
          </a:p>
        </p:txBody>
      </p:sp>
      <p:sp>
        <p:nvSpPr>
          <p:cNvPr id="4" name="Content Placeholder 3">
            <a:extLst>
              <a:ext uri="{FF2B5EF4-FFF2-40B4-BE49-F238E27FC236}">
                <a16:creationId xmlns:a16="http://schemas.microsoft.com/office/drawing/2014/main" id="{D6C1E40F-5D8A-7FB2-F7CA-D6075A859E75}"/>
              </a:ext>
            </a:extLst>
          </p:cNvPr>
          <p:cNvSpPr>
            <a:spLocks noGrp="1"/>
          </p:cNvSpPr>
          <p:nvPr>
            <p:ph idx="1"/>
          </p:nvPr>
        </p:nvSpPr>
        <p:spPr/>
        <p:txBody>
          <a:bodyPr/>
          <a:lstStyle/>
          <a:p>
            <a:pPr marL="0" indent="0">
              <a:buNone/>
            </a:pPr>
            <a:r>
              <a:rPr lang="en-US" sz="1800" dirty="0"/>
              <a:t>In this activity, the camera feed is loaded using Open-CV Python [1]. The main principle of video processing is that </a:t>
            </a:r>
            <a:r>
              <a:rPr lang="en-US" sz="1800" dirty="0">
                <a:latin typeface="Bahnschrift SemiBold" panose="020B0502040204020203" pitchFamily="34" charset="0"/>
              </a:rPr>
              <a:t>videos are a collection of sequential images</a:t>
            </a:r>
            <a:r>
              <a:rPr lang="en-US" sz="1800" dirty="0"/>
              <a:t>, hence, the </a:t>
            </a:r>
            <a:r>
              <a:rPr lang="en-US" sz="1800" dirty="0">
                <a:latin typeface="Bahnschrift SemiBold" panose="020B0502040204020203" pitchFamily="34" charset="0"/>
              </a:rPr>
              <a:t>image processing</a:t>
            </a:r>
            <a:r>
              <a:rPr lang="en-US" sz="1800" dirty="0"/>
              <a:t> techniques can still be </a:t>
            </a:r>
            <a:r>
              <a:rPr lang="en-US" sz="1800" dirty="0">
                <a:latin typeface="Bahnschrift SemiBold" panose="020B0502040204020203" pitchFamily="34" charset="0"/>
              </a:rPr>
              <a:t>applied frame by frame</a:t>
            </a:r>
            <a:r>
              <a:rPr lang="en-US" sz="1800" dirty="0"/>
              <a:t>. Shown below is a snapshot from the webcam and the corresponding histograms of the image and the cyan region of interest (ROI). The entire image has a continuous distribution across all channels while the ROI have a distinct and narrow distributions. The </a:t>
            </a:r>
            <a:r>
              <a:rPr lang="en-US" sz="1800" dirty="0">
                <a:solidFill>
                  <a:srgbClr val="00B0F0"/>
                </a:solidFill>
                <a:latin typeface="Bahnschrift SemiBold" panose="020B0502040204020203" pitchFamily="34" charset="0"/>
              </a:rPr>
              <a:t>ROI</a:t>
            </a:r>
            <a:r>
              <a:rPr lang="en-US" sz="1800" dirty="0"/>
              <a:t> shows high pixel intensities in its </a:t>
            </a:r>
            <a:r>
              <a:rPr lang="en-US" sz="1800" dirty="0">
                <a:solidFill>
                  <a:srgbClr val="00B050"/>
                </a:solidFill>
                <a:latin typeface="Bahnschrift SemiBold" panose="020B0502040204020203" pitchFamily="34" charset="0"/>
              </a:rPr>
              <a:t>green</a:t>
            </a:r>
            <a:r>
              <a:rPr lang="en-US" sz="1800" dirty="0"/>
              <a:t> and </a:t>
            </a:r>
            <a:r>
              <a:rPr lang="en-US" sz="1800" dirty="0">
                <a:solidFill>
                  <a:srgbClr val="0070C0"/>
                </a:solidFill>
                <a:latin typeface="Bahnschrift SemiBold" panose="020B0502040204020203" pitchFamily="34" charset="0"/>
              </a:rPr>
              <a:t>blue</a:t>
            </a:r>
            <a:r>
              <a:rPr lang="en-US" sz="1800" dirty="0"/>
              <a:t> </a:t>
            </a:r>
            <a:r>
              <a:rPr lang="en-US" sz="1800" dirty="0">
                <a:latin typeface="Bahnschrift SemiBold" panose="020B0502040204020203" pitchFamily="34" charset="0"/>
              </a:rPr>
              <a:t>histograms</a:t>
            </a:r>
            <a:r>
              <a:rPr lang="en-US" sz="1800" dirty="0"/>
              <a:t>; the two primary color channels constituting the </a:t>
            </a:r>
            <a:r>
              <a:rPr lang="en-US" sz="1800" dirty="0">
                <a:solidFill>
                  <a:srgbClr val="00B0F0"/>
                </a:solidFill>
                <a:latin typeface="Bahnschrift SemiBold" panose="020B0502040204020203" pitchFamily="34" charset="0"/>
              </a:rPr>
              <a:t>cyan</a:t>
            </a:r>
            <a:r>
              <a:rPr lang="en-US" sz="1800" dirty="0"/>
              <a:t> </a:t>
            </a:r>
            <a:r>
              <a:rPr lang="en-US" sz="1800" dirty="0">
                <a:solidFill>
                  <a:srgbClr val="00B0F0"/>
                </a:solidFill>
                <a:latin typeface="Bahnschrift SemiBold" panose="020B0502040204020203" pitchFamily="34" charset="0"/>
              </a:rPr>
              <a:t>color</a:t>
            </a:r>
            <a:r>
              <a:rPr lang="en-US" sz="1800" dirty="0"/>
              <a:t>.</a:t>
            </a:r>
          </a:p>
        </p:txBody>
      </p:sp>
      <p:sp>
        <p:nvSpPr>
          <p:cNvPr id="5" name="Slide Number Placeholder 4">
            <a:extLst>
              <a:ext uri="{FF2B5EF4-FFF2-40B4-BE49-F238E27FC236}">
                <a16:creationId xmlns:a16="http://schemas.microsoft.com/office/drawing/2014/main" id="{D91A1292-C942-58D2-0177-D945D2A75382}"/>
              </a:ext>
            </a:extLst>
          </p:cNvPr>
          <p:cNvSpPr>
            <a:spLocks noGrp="1"/>
          </p:cNvSpPr>
          <p:nvPr>
            <p:ph type="sldNum" sz="quarter" idx="12"/>
          </p:nvPr>
        </p:nvSpPr>
        <p:spPr/>
        <p:txBody>
          <a:bodyPr/>
          <a:lstStyle/>
          <a:p>
            <a:fld id="{8262CFD8-7A98-47E6-A2CC-B17DDA24BA0E}" type="slidenum">
              <a:rPr lang="en-US" smtClean="0"/>
              <a:t>3</a:t>
            </a:fld>
            <a:endParaRPr lang="en-US"/>
          </a:p>
        </p:txBody>
      </p:sp>
      <p:pic>
        <p:nvPicPr>
          <p:cNvPr id="1026" name="Picture 2">
            <a:extLst>
              <a:ext uri="{FF2B5EF4-FFF2-40B4-BE49-F238E27FC236}">
                <a16:creationId xmlns:a16="http://schemas.microsoft.com/office/drawing/2014/main" id="{211E08E0-F47A-2F25-29FD-0F59189089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543301"/>
            <a:ext cx="7315200" cy="281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44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BE078DB-88BA-BCF0-C738-7E2872E13DE5}"/>
              </a:ext>
            </a:extLst>
          </p:cNvPr>
          <p:cNvSpPr>
            <a:spLocks noGrp="1"/>
          </p:cNvSpPr>
          <p:nvPr>
            <p:ph type="ftr" sz="quarter" idx="11"/>
          </p:nvPr>
        </p:nvSpPr>
        <p:spPr/>
        <p:txBody>
          <a:bodyPr/>
          <a:lstStyle/>
          <a:p>
            <a:r>
              <a:rPr lang="en-US"/>
              <a:t>Physics 301 - Advanced Signal and Image Processing</a:t>
            </a:r>
            <a:endParaRPr lang="en-US" dirty="0"/>
          </a:p>
        </p:txBody>
      </p:sp>
      <p:sp>
        <p:nvSpPr>
          <p:cNvPr id="2" name="Title 1">
            <a:extLst>
              <a:ext uri="{FF2B5EF4-FFF2-40B4-BE49-F238E27FC236}">
                <a16:creationId xmlns:a16="http://schemas.microsoft.com/office/drawing/2014/main" id="{81F1909E-2A3A-76BB-F2AA-4E9B17F26D00}"/>
              </a:ext>
            </a:extLst>
          </p:cNvPr>
          <p:cNvSpPr>
            <a:spLocks noGrp="1"/>
          </p:cNvSpPr>
          <p:nvPr>
            <p:ph type="title"/>
          </p:nvPr>
        </p:nvSpPr>
        <p:spPr/>
        <p:txBody>
          <a:bodyPr/>
          <a:lstStyle/>
          <a:p>
            <a:r>
              <a:rPr lang="en-US" dirty="0"/>
              <a:t>Blob detection</a:t>
            </a:r>
          </a:p>
        </p:txBody>
      </p:sp>
      <p:sp>
        <p:nvSpPr>
          <p:cNvPr id="3" name="Content Placeholder 2">
            <a:extLst>
              <a:ext uri="{FF2B5EF4-FFF2-40B4-BE49-F238E27FC236}">
                <a16:creationId xmlns:a16="http://schemas.microsoft.com/office/drawing/2014/main" id="{ECE74CC9-655D-68B1-5F60-5C08DD885B5C}"/>
              </a:ext>
            </a:extLst>
          </p:cNvPr>
          <p:cNvSpPr>
            <a:spLocks noGrp="1"/>
          </p:cNvSpPr>
          <p:nvPr>
            <p:ph idx="1"/>
          </p:nvPr>
        </p:nvSpPr>
        <p:spPr>
          <a:xfrm>
            <a:off x="628649" y="1131216"/>
            <a:ext cx="7972425" cy="5045747"/>
          </a:xfrm>
        </p:spPr>
        <p:txBody>
          <a:bodyPr>
            <a:noAutofit/>
          </a:bodyPr>
          <a:lstStyle/>
          <a:p>
            <a:pPr marL="0" indent="457200">
              <a:buNone/>
            </a:pPr>
            <a:r>
              <a:rPr lang="en-US" sz="1800" dirty="0">
                <a:solidFill>
                  <a:srgbClr val="000000"/>
                </a:solidFill>
                <a:highlight>
                  <a:srgbClr val="FFEE9E"/>
                </a:highlight>
                <a:latin typeface="Bahnschrift SemiBold" panose="020B0502040204020203" pitchFamily="34" charset="0"/>
              </a:rPr>
              <a:t>Non-parametric segmentation</a:t>
            </a:r>
            <a:r>
              <a:rPr lang="en-US" sz="1800" dirty="0">
                <a:solidFill>
                  <a:srgbClr val="000000"/>
                </a:solidFill>
                <a:latin typeface="Bahnschrift SemiLight" panose="020B0502040204020203" pitchFamily="34" charset="0"/>
              </a:rPr>
              <a:t> uses the </a:t>
            </a:r>
            <a:r>
              <a:rPr lang="en-US" sz="1800" dirty="0">
                <a:solidFill>
                  <a:srgbClr val="000000"/>
                </a:solidFill>
                <a:latin typeface="Bahnschrift SemiBold" panose="020B0502040204020203" pitchFamily="34" charset="0"/>
              </a:rPr>
              <a:t>histogram back-projection</a:t>
            </a:r>
            <a:r>
              <a:rPr lang="en-US" sz="1800" dirty="0">
                <a:solidFill>
                  <a:srgbClr val="000000"/>
                </a:solidFill>
                <a:latin typeface="Bahnschrift SemiLight" panose="020B0502040204020203" pitchFamily="34" charset="0"/>
              </a:rPr>
              <a:t>, a </a:t>
            </a:r>
            <a:r>
              <a:rPr lang="en-US" sz="1800" b="1" dirty="0">
                <a:solidFill>
                  <a:srgbClr val="000000"/>
                </a:solidFill>
                <a:latin typeface="Bahnschrift SemiBold" panose="020B0502040204020203" pitchFamily="34" charset="0"/>
              </a:rPr>
              <a:t>non-computational</a:t>
            </a:r>
            <a:r>
              <a:rPr lang="en-US" sz="1800" dirty="0">
                <a:solidFill>
                  <a:srgbClr val="000000"/>
                </a:solidFill>
                <a:latin typeface="Bahnschrift SemiLight" panose="020B0502040204020203" pitchFamily="34" charset="0"/>
              </a:rPr>
              <a:t> technique </a:t>
            </a:r>
            <a:r>
              <a:rPr lang="en-US" sz="1800" dirty="0">
                <a:solidFill>
                  <a:srgbClr val="000000"/>
                </a:solidFill>
              </a:rPr>
              <a:t>which </a:t>
            </a:r>
            <a:r>
              <a:rPr lang="en-US" sz="1800" dirty="0">
                <a:solidFill>
                  <a:srgbClr val="000000"/>
                </a:solidFill>
                <a:latin typeface="Bahnschrift SemiLight" panose="020B0502040204020203" pitchFamily="34" charset="0"/>
              </a:rPr>
              <a:t>treats histograms as look-up tables </a:t>
            </a:r>
            <a:r>
              <a:rPr lang="en-US" sz="1800" dirty="0"/>
              <a:t>[2][3]</a:t>
            </a:r>
            <a:r>
              <a:rPr lang="en-US" sz="1800" dirty="0">
                <a:solidFill>
                  <a:srgbClr val="000000"/>
                </a:solidFill>
                <a:latin typeface="Bahnschrift SemiLight" panose="020B0502040204020203" pitchFamily="34" charset="0"/>
              </a:rPr>
              <a:t>. </a:t>
            </a:r>
            <a:r>
              <a:rPr lang="en-US" sz="1800" dirty="0">
                <a:solidFill>
                  <a:srgbClr val="000000"/>
                </a:solidFill>
              </a:rPr>
              <a:t>Recall that in Activity 1, the non-parametric method </a:t>
            </a:r>
            <a:r>
              <a:rPr lang="en-US" sz="1800" dirty="0">
                <a:solidFill>
                  <a:srgbClr val="000000"/>
                </a:solidFill>
                <a:latin typeface="Bahnschrift SemiLight" panose="020B0502040204020203" pitchFamily="34" charset="0"/>
              </a:rPr>
              <a:t>was generalized to be </a:t>
            </a:r>
            <a:r>
              <a:rPr lang="en-US" sz="1800" dirty="0">
                <a:solidFill>
                  <a:srgbClr val="000000"/>
                </a:solidFill>
                <a:highlight>
                  <a:srgbClr val="FFEE9E"/>
                </a:highlight>
                <a:latin typeface="Bahnschrift SemiBold" panose="020B0502040204020203" pitchFamily="34" charset="0"/>
              </a:rPr>
              <a:t>robust to intensity variation and can sometimes reveal extra details</a:t>
            </a:r>
            <a:r>
              <a:rPr lang="en-US" sz="1800" dirty="0">
                <a:solidFill>
                  <a:srgbClr val="000000"/>
                </a:solidFill>
                <a:latin typeface="Bahnschrift SemiLight" panose="020B0502040204020203" pitchFamily="34" charset="0"/>
              </a:rPr>
              <a:t>. We exploit this method’s advantage because in this activity, we’re dealing with scenes in very non-ideal conditions. Shown below is sample image segmentation of the </a:t>
            </a:r>
            <a:r>
              <a:rPr lang="en-US" sz="1800" dirty="0">
                <a:solidFill>
                  <a:srgbClr val="00B0F0"/>
                </a:solidFill>
                <a:latin typeface="Bahnschrift SemiBold" panose="020B0502040204020203" pitchFamily="34" charset="0"/>
              </a:rPr>
              <a:t>cyan aquaflask</a:t>
            </a:r>
            <a:r>
              <a:rPr lang="en-US" sz="1800" dirty="0">
                <a:solidFill>
                  <a:srgbClr val="000000"/>
                </a:solidFill>
                <a:latin typeface="Bahnschrift SemiLight" panose="020B0502040204020203" pitchFamily="34" charset="0"/>
              </a:rPr>
              <a:t> </a:t>
            </a:r>
            <a:r>
              <a:rPr lang="en-US" sz="1800" dirty="0">
                <a:solidFill>
                  <a:srgbClr val="000000"/>
                </a:solidFill>
              </a:rPr>
              <a:t>a</a:t>
            </a:r>
            <a:r>
              <a:rPr lang="en-US" sz="1800" dirty="0">
                <a:solidFill>
                  <a:srgbClr val="000000"/>
                </a:solidFill>
                <a:latin typeface="Bahnschrift SemiLight" panose="020B0502040204020203" pitchFamily="34" charset="0"/>
              </a:rPr>
              <a:t>s the object of interest. To track the object’s movement, we employed </a:t>
            </a:r>
            <a:r>
              <a:rPr lang="en-US" sz="1800" dirty="0">
                <a:solidFill>
                  <a:srgbClr val="000000"/>
                </a:solidFill>
                <a:latin typeface="Bahnschrift SemiBold" panose="020B0502040204020203" pitchFamily="34" charset="0"/>
              </a:rPr>
              <a:t>blob detection </a:t>
            </a:r>
            <a:r>
              <a:rPr lang="en-US" sz="1800" dirty="0">
                <a:solidFill>
                  <a:srgbClr val="000000"/>
                </a:solidFill>
                <a:latin typeface="Bahnschrift SemiLight" panose="020B0502040204020203" pitchFamily="34" charset="0"/>
              </a:rPr>
              <a:t>using the image moments to </a:t>
            </a:r>
            <a:r>
              <a:rPr lang="en-US" sz="1800" dirty="0">
                <a:solidFill>
                  <a:srgbClr val="000000"/>
                </a:solidFill>
                <a:latin typeface="Bahnschrift SemiBold" panose="020B0502040204020203" pitchFamily="34" charset="0"/>
              </a:rPr>
              <a:t>get the centroid coordinates</a:t>
            </a:r>
            <a:r>
              <a:rPr lang="en-US" sz="1800" dirty="0">
                <a:solidFill>
                  <a:srgbClr val="000000"/>
                </a:solidFill>
                <a:latin typeface="Bahnschrift SemiLight" panose="020B0502040204020203" pitchFamily="34" charset="0"/>
              </a:rPr>
              <a:t> [4]. </a:t>
            </a:r>
          </a:p>
        </p:txBody>
      </p:sp>
      <p:sp>
        <p:nvSpPr>
          <p:cNvPr id="5" name="Slide Number Placeholder 4">
            <a:extLst>
              <a:ext uri="{FF2B5EF4-FFF2-40B4-BE49-F238E27FC236}">
                <a16:creationId xmlns:a16="http://schemas.microsoft.com/office/drawing/2014/main" id="{9E5DAB68-8863-6E41-33AF-9385EB37F968}"/>
              </a:ext>
            </a:extLst>
          </p:cNvPr>
          <p:cNvSpPr>
            <a:spLocks noGrp="1"/>
          </p:cNvSpPr>
          <p:nvPr>
            <p:ph type="sldNum" sz="quarter" idx="12"/>
          </p:nvPr>
        </p:nvSpPr>
        <p:spPr/>
        <p:txBody>
          <a:bodyPr/>
          <a:lstStyle/>
          <a:p>
            <a:fld id="{8262CFD8-7A98-47E6-A2CC-B17DDA24BA0E}" type="slidenum">
              <a:rPr lang="en-US" smtClean="0"/>
              <a:t>4</a:t>
            </a:fld>
            <a:endParaRPr lang="en-US"/>
          </a:p>
        </p:txBody>
      </p:sp>
      <p:pic>
        <p:nvPicPr>
          <p:cNvPr id="2050" name="Picture 2">
            <a:extLst>
              <a:ext uri="{FF2B5EF4-FFF2-40B4-BE49-F238E27FC236}">
                <a16:creationId xmlns:a16="http://schemas.microsoft.com/office/drawing/2014/main" id="{680734A3-55AC-BB67-B596-4F6B50B00E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33336"/>
            <a:ext cx="6400800" cy="2343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012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2A44F5-80EF-8ECC-7FB9-2781440BAAEA}"/>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6EAB95FB-4E53-2587-0F98-7AE6D55532A0}"/>
              </a:ext>
            </a:extLst>
          </p:cNvPr>
          <p:cNvSpPr>
            <a:spLocks noGrp="1"/>
          </p:cNvSpPr>
          <p:nvPr>
            <p:ph type="title"/>
          </p:nvPr>
        </p:nvSpPr>
        <p:spPr/>
        <p:txBody>
          <a:bodyPr/>
          <a:lstStyle/>
          <a:p>
            <a:r>
              <a:rPr lang="en-US" dirty="0"/>
              <a:t>Tracking</a:t>
            </a:r>
          </a:p>
        </p:txBody>
      </p:sp>
      <p:sp>
        <p:nvSpPr>
          <p:cNvPr id="4" name="Content Placeholder 3">
            <a:extLst>
              <a:ext uri="{FF2B5EF4-FFF2-40B4-BE49-F238E27FC236}">
                <a16:creationId xmlns:a16="http://schemas.microsoft.com/office/drawing/2014/main" id="{40698BBF-471F-9256-6FAD-4F5A7B07E620}"/>
              </a:ext>
            </a:extLst>
          </p:cNvPr>
          <p:cNvSpPr>
            <a:spLocks noGrp="1"/>
          </p:cNvSpPr>
          <p:nvPr>
            <p:ph idx="1"/>
          </p:nvPr>
        </p:nvSpPr>
        <p:spPr/>
        <p:txBody>
          <a:bodyPr/>
          <a:lstStyle/>
          <a:p>
            <a:pPr marL="0" indent="0">
              <a:buNone/>
            </a:pPr>
            <a:r>
              <a:rPr lang="en-US" sz="1800" dirty="0"/>
              <a:t>From the webcam live feed, we first took 100 frames, segmented each image, and then stored the centroid coordinates. Shown below are some snapshots at different time frames while I move the object sinusoidally.</a:t>
            </a:r>
          </a:p>
          <a:p>
            <a:pPr marL="0" indent="0" algn="ctr">
              <a:buNone/>
            </a:pPr>
            <a:r>
              <a:rPr lang="en-US" sz="1800" dirty="0">
                <a:highlight>
                  <a:srgbClr val="FFEE9E"/>
                </a:highlight>
                <a:latin typeface="Bahnschrift SemiBold" panose="020B0502040204020203" pitchFamily="34" charset="0"/>
              </a:rPr>
              <a:t>	FRAME 1					FRAME 25                  </a:t>
            </a:r>
            <a:r>
              <a:rPr lang="en-US" sz="1800" dirty="0">
                <a:solidFill>
                  <a:srgbClr val="FFEE9E"/>
                </a:solidFill>
                <a:highlight>
                  <a:srgbClr val="FFEE9E"/>
                </a:highlight>
                <a:latin typeface="Bahnschrift SemiBold" panose="020B0502040204020203" pitchFamily="34" charset="0"/>
              </a:rPr>
              <a:t>.</a:t>
            </a:r>
          </a:p>
          <a:p>
            <a:pPr marL="0" indent="0">
              <a:buNone/>
            </a:pPr>
            <a:endParaRPr lang="en-US" sz="1800" dirty="0">
              <a:solidFill>
                <a:srgbClr val="FFEE9E"/>
              </a:solidFill>
              <a:highlight>
                <a:srgbClr val="FFEE9E"/>
              </a:highlight>
              <a:latin typeface="Bahnschrift SemiBold" panose="020B0502040204020203" pitchFamily="34" charset="0"/>
            </a:endParaRPr>
          </a:p>
          <a:p>
            <a:pPr marL="0" indent="0">
              <a:buNone/>
            </a:pPr>
            <a:endParaRPr lang="en-US" sz="1800" dirty="0">
              <a:solidFill>
                <a:srgbClr val="FFEE9E"/>
              </a:solidFill>
              <a:highlight>
                <a:srgbClr val="FFEE9E"/>
              </a:highlight>
              <a:latin typeface="Bahnschrift SemiBold" panose="020B0502040204020203" pitchFamily="34" charset="0"/>
            </a:endParaRPr>
          </a:p>
          <a:p>
            <a:pPr marL="0" indent="0">
              <a:buNone/>
            </a:pPr>
            <a:endParaRPr lang="en-US" sz="1800" dirty="0">
              <a:solidFill>
                <a:srgbClr val="FFEE9E"/>
              </a:solidFill>
              <a:highlight>
                <a:srgbClr val="FFEE9E"/>
              </a:highlight>
              <a:latin typeface="Bahnschrift SemiBold" panose="020B0502040204020203" pitchFamily="34" charset="0"/>
            </a:endParaRPr>
          </a:p>
          <a:p>
            <a:pPr marL="0" indent="0">
              <a:buNone/>
            </a:pPr>
            <a:endParaRPr lang="en-US" sz="1800" dirty="0">
              <a:solidFill>
                <a:srgbClr val="FFEE9E"/>
              </a:solidFill>
              <a:highlight>
                <a:srgbClr val="FFEE9E"/>
              </a:highlight>
              <a:latin typeface="Bahnschrift SemiBold" panose="020B0502040204020203" pitchFamily="34" charset="0"/>
            </a:endParaRPr>
          </a:p>
          <a:p>
            <a:pPr marL="0" indent="0" algn="ctr">
              <a:buNone/>
            </a:pPr>
            <a:r>
              <a:rPr lang="en-US" sz="1800" dirty="0">
                <a:highlight>
                  <a:srgbClr val="FFEE9E"/>
                </a:highlight>
                <a:latin typeface="Bahnschrift SemiBold" panose="020B0502040204020203" pitchFamily="34" charset="0"/>
              </a:rPr>
              <a:t>	FRAME 50				FRAME 75                  </a:t>
            </a:r>
            <a:r>
              <a:rPr lang="en-US" sz="1800" dirty="0">
                <a:solidFill>
                  <a:srgbClr val="FFEE9E"/>
                </a:solidFill>
                <a:highlight>
                  <a:srgbClr val="FFEE9E"/>
                </a:highlight>
                <a:latin typeface="Bahnschrift SemiBold" panose="020B0502040204020203" pitchFamily="34" charset="0"/>
              </a:rPr>
              <a:t>.</a:t>
            </a:r>
            <a:r>
              <a:rPr lang="en-US" sz="1800" dirty="0">
                <a:highlight>
                  <a:srgbClr val="FFEE9E"/>
                </a:highlight>
                <a:latin typeface="Bahnschrift SemiBold" panose="020B0502040204020203" pitchFamily="34" charset="0"/>
              </a:rPr>
              <a:t>		</a:t>
            </a:r>
          </a:p>
          <a:p>
            <a:pPr marL="0" indent="0">
              <a:buNone/>
            </a:pPr>
            <a:endParaRPr lang="en-US" sz="1800" dirty="0">
              <a:highlight>
                <a:srgbClr val="FFEE9E"/>
              </a:highlight>
              <a:latin typeface="Bahnschrift SemiBold" panose="020B0502040204020203" pitchFamily="34" charset="0"/>
            </a:endParaRPr>
          </a:p>
        </p:txBody>
      </p:sp>
      <p:sp>
        <p:nvSpPr>
          <p:cNvPr id="5" name="Slide Number Placeholder 4">
            <a:extLst>
              <a:ext uri="{FF2B5EF4-FFF2-40B4-BE49-F238E27FC236}">
                <a16:creationId xmlns:a16="http://schemas.microsoft.com/office/drawing/2014/main" id="{622D0FD9-E389-1257-13B4-AA6E7C5C375F}"/>
              </a:ext>
            </a:extLst>
          </p:cNvPr>
          <p:cNvSpPr>
            <a:spLocks noGrp="1"/>
          </p:cNvSpPr>
          <p:nvPr>
            <p:ph type="sldNum" sz="quarter" idx="12"/>
          </p:nvPr>
        </p:nvSpPr>
        <p:spPr/>
        <p:txBody>
          <a:bodyPr/>
          <a:lstStyle/>
          <a:p>
            <a:fld id="{8262CFD8-7A98-47E6-A2CC-B17DDA24BA0E}" type="slidenum">
              <a:rPr lang="en-US" smtClean="0"/>
              <a:t>5</a:t>
            </a:fld>
            <a:endParaRPr lang="en-US"/>
          </a:p>
        </p:txBody>
      </p:sp>
      <p:pic>
        <p:nvPicPr>
          <p:cNvPr id="3074" name="Picture 2">
            <a:extLst>
              <a:ext uri="{FF2B5EF4-FFF2-40B4-BE49-F238E27FC236}">
                <a16:creationId xmlns:a16="http://schemas.microsoft.com/office/drawing/2014/main" id="{F7BCBFCB-4E78-8C6E-E0A3-7CBA4CCA12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90106"/>
            <a:ext cx="4572000" cy="178525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A34F2BE-B235-A13C-DBD1-44F033D0AB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55625"/>
            <a:ext cx="4572000" cy="178525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9CD4072-1A30-E975-B968-DE06D62056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404106"/>
            <a:ext cx="4572000" cy="178525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4A443D29-A4CC-A372-9C4D-0B48D11DF3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555625"/>
            <a:ext cx="4572000" cy="1785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529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8F646C-5D4C-C5A4-4FD3-BA66FB1E3521}"/>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0233BD12-1F14-BC99-7A13-88EFB6F50747}"/>
              </a:ext>
            </a:extLst>
          </p:cNvPr>
          <p:cNvSpPr>
            <a:spLocks noGrp="1"/>
          </p:cNvSpPr>
          <p:nvPr>
            <p:ph type="title"/>
          </p:nvPr>
        </p:nvSpPr>
        <p:spPr/>
        <p:txBody>
          <a:bodyPr/>
          <a:lstStyle/>
          <a:p>
            <a:r>
              <a:rPr lang="en-US" dirty="0"/>
              <a:t>Discussion</a:t>
            </a:r>
          </a:p>
        </p:txBody>
      </p:sp>
      <p:sp>
        <p:nvSpPr>
          <p:cNvPr id="4" name="Content Placeholder 3">
            <a:extLst>
              <a:ext uri="{FF2B5EF4-FFF2-40B4-BE49-F238E27FC236}">
                <a16:creationId xmlns:a16="http://schemas.microsoft.com/office/drawing/2014/main" id="{5D80C947-9445-0C0E-5CD5-250CB6DBB414}"/>
              </a:ext>
            </a:extLst>
          </p:cNvPr>
          <p:cNvSpPr>
            <a:spLocks noGrp="1"/>
          </p:cNvSpPr>
          <p:nvPr>
            <p:ph idx="1"/>
          </p:nvPr>
        </p:nvSpPr>
        <p:spPr/>
        <p:txBody>
          <a:bodyPr/>
          <a:lstStyle/>
          <a:p>
            <a:pPr marL="0" indent="0">
              <a:buNone/>
            </a:pPr>
            <a:r>
              <a:rPr lang="en-US" sz="1800" dirty="0"/>
              <a:t>In summary, we were able to acquire live images from webcam and applied color segmentation to track objects. </a:t>
            </a:r>
            <a:r>
              <a:rPr lang="en-US" sz="1800" dirty="0">
                <a:latin typeface="Bahnschrift SemiBold" panose="020B0502040204020203" pitchFamily="34" charset="0"/>
              </a:rPr>
              <a:t>Fundamental problems</a:t>
            </a:r>
            <a:r>
              <a:rPr lang="en-US" sz="1800" dirty="0"/>
              <a:t> include (1) built-in </a:t>
            </a:r>
            <a:r>
              <a:rPr lang="en-US" sz="1800" dirty="0">
                <a:latin typeface="Bahnschrift SemiBold" panose="020B0502040204020203" pitchFamily="34" charset="0"/>
              </a:rPr>
              <a:t>auto white-balancing</a:t>
            </a:r>
            <a:r>
              <a:rPr lang="en-US" sz="1800" dirty="0"/>
              <a:t> in the webcam used which continuously change the colors in the scene and (2) </a:t>
            </a:r>
            <a:r>
              <a:rPr lang="en-US" sz="1800" dirty="0">
                <a:latin typeface="Bahnschrift SemiBold" panose="020B0502040204020203" pitchFamily="34" charset="0"/>
              </a:rPr>
              <a:t>low resolution/frame rate</a:t>
            </a:r>
            <a:r>
              <a:rPr lang="en-US" sz="1800" dirty="0"/>
              <a:t> which results to poor capture of the motion. The effects are evident on the latter half of the tracking where the segmentation evidently struggles, consequently affecting the centroid detection and thus, the tracking.</a:t>
            </a:r>
          </a:p>
        </p:txBody>
      </p:sp>
      <p:sp>
        <p:nvSpPr>
          <p:cNvPr id="5" name="Slide Number Placeholder 4">
            <a:extLst>
              <a:ext uri="{FF2B5EF4-FFF2-40B4-BE49-F238E27FC236}">
                <a16:creationId xmlns:a16="http://schemas.microsoft.com/office/drawing/2014/main" id="{F37F72F2-0A73-8F4F-EDAA-3FA5B0EBB807}"/>
              </a:ext>
            </a:extLst>
          </p:cNvPr>
          <p:cNvSpPr>
            <a:spLocks noGrp="1"/>
          </p:cNvSpPr>
          <p:nvPr>
            <p:ph type="sldNum" sz="quarter" idx="12"/>
          </p:nvPr>
        </p:nvSpPr>
        <p:spPr/>
        <p:txBody>
          <a:bodyPr/>
          <a:lstStyle/>
          <a:p>
            <a:fld id="{8262CFD8-7A98-47E6-A2CC-B17DDA24BA0E}" type="slidenum">
              <a:rPr lang="en-US" smtClean="0"/>
              <a:t>6</a:t>
            </a:fld>
            <a:endParaRPr lang="en-US"/>
          </a:p>
        </p:txBody>
      </p:sp>
      <p:pic>
        <p:nvPicPr>
          <p:cNvPr id="4098" name="Picture 2">
            <a:extLst>
              <a:ext uri="{FF2B5EF4-FFF2-40B4-BE49-F238E27FC236}">
                <a16:creationId xmlns:a16="http://schemas.microsoft.com/office/drawing/2014/main" id="{BA14F903-4BF7-4FEC-BC1F-02BA0D72C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320552"/>
            <a:ext cx="7315200" cy="285641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6B1A6AD-FF7C-CFE7-A327-F8F1FBEEA145}"/>
              </a:ext>
            </a:extLst>
          </p:cNvPr>
          <p:cNvSpPr txBox="1"/>
          <p:nvPr/>
        </p:nvSpPr>
        <p:spPr>
          <a:xfrm>
            <a:off x="628648" y="6068246"/>
            <a:ext cx="7781927" cy="288105"/>
          </a:xfrm>
          <a:prstGeom prst="rect">
            <a:avLst/>
          </a:prstGeom>
          <a:noFill/>
        </p:spPr>
        <p:txBody>
          <a:bodyPr wrap="square">
            <a:noAutofit/>
          </a:bodyPr>
          <a:lstStyle/>
          <a:p>
            <a:r>
              <a:rPr lang="en-US" sz="1200" dirty="0">
                <a:highlight>
                  <a:srgbClr val="FFEE9E"/>
                </a:highlight>
                <a:latin typeface="Bahnschrift SemiBold" panose="020B0502040204020203" pitchFamily="34" charset="0"/>
              </a:rPr>
              <a:t>View GIF here:</a:t>
            </a:r>
            <a:r>
              <a:rPr lang="en-US" sz="1200" dirty="0">
                <a:latin typeface="Bahnschrift SemiLight" panose="020B0502040204020203" pitchFamily="34" charset="0"/>
              </a:rPr>
              <a:t> </a:t>
            </a:r>
            <a:r>
              <a:rPr lang="en-US" sz="1200" dirty="0">
                <a:solidFill>
                  <a:srgbClr val="D64045"/>
                </a:solidFill>
                <a:latin typeface="Bahnschrift SemiLight" panose="020B0502040204020203" pitchFamily="34" charset="0"/>
                <a:hlinkClick r:id="rId3">
                  <a:extLst>
                    <a:ext uri="{A12FA001-AC4F-418D-AE19-62706E023703}">
                      <ahyp:hlinkClr xmlns:ahyp="http://schemas.microsoft.com/office/drawing/2018/hyperlinkcolor" val="tx"/>
                    </a:ext>
                  </a:extLst>
                </a:hlinkClick>
              </a:rPr>
              <a:t>https://giphy.com/gifs/python-tracking-video-processing-hJO3Sw9Hq0HOsO60TX/fullscreen</a:t>
            </a:r>
            <a:r>
              <a:rPr lang="en-US" sz="1200" dirty="0">
                <a:latin typeface="Bahnschrift SemiLight" panose="020B0502040204020203" pitchFamily="34" charset="0"/>
              </a:rPr>
              <a:t> </a:t>
            </a:r>
          </a:p>
          <a:p>
            <a:r>
              <a:rPr lang="en-US" sz="1200" dirty="0">
                <a:latin typeface="Bahnschrift SemiLight" panose="020B0502040204020203" pitchFamily="34" charset="0"/>
              </a:rPr>
              <a:t> </a:t>
            </a:r>
          </a:p>
        </p:txBody>
      </p:sp>
    </p:spTree>
    <p:extLst>
      <p:ext uri="{BB962C8B-B14F-4D97-AF65-F5344CB8AC3E}">
        <p14:creationId xmlns:p14="http://schemas.microsoft.com/office/powerpoint/2010/main" val="2426012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A58F3B8-E99C-7AEE-63CB-0B7D5119ECFC}"/>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6748C19A-35D9-9C30-BDD2-F381A241F2C3}"/>
              </a:ext>
            </a:extLst>
          </p:cNvPr>
          <p:cNvSpPr>
            <a:spLocks noGrp="1"/>
          </p:cNvSpPr>
          <p:nvPr>
            <p:ph type="title"/>
          </p:nvPr>
        </p:nvSpPr>
        <p:spPr>
          <a:xfrm>
            <a:off x="628650" y="365127"/>
            <a:ext cx="7315200" cy="662396"/>
          </a:xfrm>
        </p:spPr>
        <p:txBody>
          <a:bodyPr/>
          <a:lstStyle/>
          <a:p>
            <a:r>
              <a:rPr lang="en-US" dirty="0"/>
              <a:t>Applications</a:t>
            </a:r>
          </a:p>
        </p:txBody>
      </p:sp>
      <p:sp>
        <p:nvSpPr>
          <p:cNvPr id="4" name="Content Placeholder 3">
            <a:extLst>
              <a:ext uri="{FF2B5EF4-FFF2-40B4-BE49-F238E27FC236}">
                <a16:creationId xmlns:a16="http://schemas.microsoft.com/office/drawing/2014/main" id="{14FE0F57-FD1C-227D-0209-24D73E32852E}"/>
              </a:ext>
            </a:extLst>
          </p:cNvPr>
          <p:cNvSpPr>
            <a:spLocks noGrp="1"/>
          </p:cNvSpPr>
          <p:nvPr>
            <p:ph idx="1"/>
          </p:nvPr>
        </p:nvSpPr>
        <p:spPr/>
        <p:txBody>
          <a:bodyPr/>
          <a:lstStyle/>
          <a:p>
            <a:pPr marL="0" indent="0">
              <a:buNone/>
            </a:pPr>
            <a:r>
              <a:rPr lang="en-US" sz="1800" dirty="0"/>
              <a:t>Since we’ve been limited by the resolution, framerate, and auto white-balancing of a webcam, here we try to </a:t>
            </a:r>
            <a:r>
              <a:rPr lang="en-US" sz="1800" dirty="0">
                <a:latin typeface="Bahnschrift SemiBold" panose="020B0502040204020203" pitchFamily="34" charset="0"/>
              </a:rPr>
              <a:t>apply tracking on a video recorded using a digital camera</a:t>
            </a:r>
            <a:r>
              <a:rPr lang="en-US" sz="1800" dirty="0"/>
              <a:t>. To demonstrate a sample practical application, which I also did in my App Physics 186 class, we attempt to </a:t>
            </a:r>
            <a:r>
              <a:rPr lang="en-US" sz="1800" dirty="0">
                <a:highlight>
                  <a:srgbClr val="FFEE9E"/>
                </a:highlight>
                <a:latin typeface="Bahnschrift SemiBold" panose="020B0502040204020203" pitchFamily="34" charset="0"/>
              </a:rPr>
              <a:t>track free fall motion and experimentally determine the acceleration due to gravity</a:t>
            </a:r>
            <a:r>
              <a:rPr lang="en-US" sz="1800" dirty="0"/>
              <a:t> [5]. The video used is at 60 frames-per-second, color-consistent, and has a high resolution. Shown below is a snapshot of the first image frame and the comparison of its histogram vs the ROI’s (pink rubber ball). </a:t>
            </a:r>
          </a:p>
        </p:txBody>
      </p:sp>
      <p:sp>
        <p:nvSpPr>
          <p:cNvPr id="5" name="Slide Number Placeholder 4">
            <a:extLst>
              <a:ext uri="{FF2B5EF4-FFF2-40B4-BE49-F238E27FC236}">
                <a16:creationId xmlns:a16="http://schemas.microsoft.com/office/drawing/2014/main" id="{8C5B48D7-074E-A886-5B10-BEAEC9DB93EB}"/>
              </a:ext>
            </a:extLst>
          </p:cNvPr>
          <p:cNvSpPr>
            <a:spLocks noGrp="1"/>
          </p:cNvSpPr>
          <p:nvPr>
            <p:ph type="sldNum" sz="quarter" idx="12"/>
          </p:nvPr>
        </p:nvSpPr>
        <p:spPr/>
        <p:txBody>
          <a:bodyPr/>
          <a:lstStyle/>
          <a:p>
            <a:fld id="{8262CFD8-7A98-47E6-A2CC-B17DDA24BA0E}" type="slidenum">
              <a:rPr lang="en-US" smtClean="0"/>
              <a:t>7</a:t>
            </a:fld>
            <a:endParaRPr lang="en-US"/>
          </a:p>
        </p:txBody>
      </p:sp>
      <p:pic>
        <p:nvPicPr>
          <p:cNvPr id="5122" name="Picture 2">
            <a:extLst>
              <a:ext uri="{FF2B5EF4-FFF2-40B4-BE49-F238E27FC236}">
                <a16:creationId xmlns:a16="http://schemas.microsoft.com/office/drawing/2014/main" id="{8DDA143C-86A7-AB79-12D2-81F0ABCD6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529331"/>
            <a:ext cx="6400800" cy="2827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581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3088720-8B85-BA4E-3356-F002D14B8B07}"/>
              </a:ext>
            </a:extLst>
          </p:cNvPr>
          <p:cNvSpPr>
            <a:spLocks noGrp="1"/>
          </p:cNvSpPr>
          <p:nvPr>
            <p:ph type="ftr" sz="quarter" idx="11"/>
          </p:nvPr>
        </p:nvSpPr>
        <p:spPr/>
        <p:txBody>
          <a:bodyPr/>
          <a:lstStyle/>
          <a:p>
            <a:r>
              <a:rPr lang="en-US"/>
              <a:t>Physics 301 - Advanced Signal and Image Processing</a:t>
            </a:r>
          </a:p>
        </p:txBody>
      </p:sp>
      <p:sp>
        <p:nvSpPr>
          <p:cNvPr id="5" name="Title 4">
            <a:extLst>
              <a:ext uri="{FF2B5EF4-FFF2-40B4-BE49-F238E27FC236}">
                <a16:creationId xmlns:a16="http://schemas.microsoft.com/office/drawing/2014/main" id="{413336E9-8363-4715-9502-B703B4D2F665}"/>
              </a:ext>
            </a:extLst>
          </p:cNvPr>
          <p:cNvSpPr>
            <a:spLocks noGrp="1"/>
          </p:cNvSpPr>
          <p:nvPr>
            <p:ph type="title"/>
          </p:nvPr>
        </p:nvSpPr>
        <p:spPr/>
        <p:txBody>
          <a:bodyPr/>
          <a:lstStyle/>
          <a:p>
            <a:r>
              <a:rPr lang="en-US" dirty="0"/>
              <a:t>Free Fall</a:t>
            </a:r>
          </a:p>
        </p:txBody>
      </p:sp>
      <p:sp>
        <p:nvSpPr>
          <p:cNvPr id="6" name="Content Placeholder 5">
            <a:extLst>
              <a:ext uri="{FF2B5EF4-FFF2-40B4-BE49-F238E27FC236}">
                <a16:creationId xmlns:a16="http://schemas.microsoft.com/office/drawing/2014/main" id="{1E3187EC-12ED-4C8E-30BF-7E34BAB506D8}"/>
              </a:ext>
            </a:extLst>
          </p:cNvPr>
          <p:cNvSpPr>
            <a:spLocks noGrp="1"/>
          </p:cNvSpPr>
          <p:nvPr>
            <p:ph idx="1"/>
          </p:nvPr>
        </p:nvSpPr>
        <p:spPr/>
        <p:txBody>
          <a:bodyPr/>
          <a:lstStyle/>
          <a:p>
            <a:pPr marL="0" indent="0">
              <a:buNone/>
            </a:pPr>
            <a:r>
              <a:rPr lang="en-US" sz="1800" dirty="0"/>
              <a:t>Overall, the segmentation and centroid detection went smooth, not to mention that there were no artifacts since we have a uniform background.</a:t>
            </a:r>
          </a:p>
          <a:p>
            <a:pPr marL="0" indent="0">
              <a:buNone/>
            </a:pPr>
            <a:endParaRPr lang="en-US" sz="1800" dirty="0"/>
          </a:p>
          <a:p>
            <a:pPr marL="0" indent="0">
              <a:buNone/>
            </a:pPr>
            <a:br>
              <a:rPr lang="en-US" sz="1800" dirty="0"/>
            </a:br>
            <a:br>
              <a:rPr lang="en-US" sz="1800" dirty="0"/>
            </a:br>
            <a:br>
              <a:rPr lang="en-US" sz="1800" dirty="0"/>
            </a:br>
            <a:br>
              <a:rPr lang="en-US" sz="1800" dirty="0"/>
            </a:br>
            <a:endParaRPr lang="en-US" sz="1800" dirty="0"/>
          </a:p>
          <a:p>
            <a:pPr marL="0" indent="457200">
              <a:buNone/>
            </a:pPr>
            <a:r>
              <a:rPr lang="en-US" sz="1800" dirty="0"/>
              <a:t>Using the </a:t>
            </a:r>
            <a:r>
              <a:rPr lang="en-US" sz="1800" dirty="0">
                <a:latin typeface="Bahnschrift SemiBold" panose="020B0502040204020203" pitchFamily="34" charset="0"/>
              </a:rPr>
              <a:t>pixel-to-meter ratio</a:t>
            </a:r>
            <a:r>
              <a:rPr lang="en-US" sz="1800" dirty="0"/>
              <a:t> obtained by relating the balls diameter in pixels and in meters, we were able to </a:t>
            </a:r>
            <a:r>
              <a:rPr lang="en-US" sz="1800" dirty="0">
                <a:latin typeface="Bahnschrift SemiBold" panose="020B0502040204020203" pitchFamily="34" charset="0"/>
              </a:rPr>
              <a:t>convert pixel trajectory into actual height values</a:t>
            </a:r>
            <a:r>
              <a:rPr lang="en-US" sz="1800" dirty="0"/>
              <a:t>. To extract g</a:t>
            </a:r>
            <a:r>
              <a:rPr lang="en-US" sz="1800" baseline="-25000" dirty="0"/>
              <a:t>exp</a:t>
            </a:r>
            <a:r>
              <a:rPr lang="en-US" sz="1800" dirty="0"/>
              <a:t>, we take the first and second derivative of the trajectory which represents the velocity and acceleration functions of the free-falling body, respectively. As shown in the plots (next page), we got </a:t>
            </a:r>
            <a:r>
              <a:rPr lang="en-US" sz="1800" dirty="0">
                <a:latin typeface="Bahnschrift SemiBold" panose="020B0502040204020203" pitchFamily="34" charset="0"/>
              </a:rPr>
              <a:t>g</a:t>
            </a:r>
            <a:r>
              <a:rPr lang="en-US" sz="1800" baseline="-25000" dirty="0">
                <a:latin typeface="Bahnschrift SemiBold" panose="020B0502040204020203" pitchFamily="34" charset="0"/>
              </a:rPr>
              <a:t>exp </a:t>
            </a:r>
            <a:r>
              <a:rPr lang="en-US" sz="1800" dirty="0">
                <a:latin typeface="Bahnschrift SemiBold" panose="020B0502040204020203" pitchFamily="34" charset="0"/>
              </a:rPr>
              <a:t>= -9.79 m/s</a:t>
            </a:r>
            <a:r>
              <a:rPr lang="en-US" sz="1800" baseline="30000" dirty="0">
                <a:latin typeface="Bahnschrift SemiBold" panose="020B0502040204020203" pitchFamily="34" charset="0"/>
              </a:rPr>
              <a:t>2</a:t>
            </a:r>
            <a:r>
              <a:rPr lang="en-US" sz="1800" dirty="0"/>
              <a:t>, which deviates by </a:t>
            </a:r>
            <a:r>
              <a:rPr lang="en-US" sz="1800" dirty="0">
                <a:latin typeface="Bahnschrift SemiBold" panose="020B0502040204020203" pitchFamily="34" charset="0"/>
              </a:rPr>
              <a:t>0.2% from the theoretical value</a:t>
            </a:r>
            <a:r>
              <a:rPr lang="en-US" sz="1800" dirty="0"/>
              <a:t>. </a:t>
            </a:r>
          </a:p>
          <a:p>
            <a:pPr marL="0" indent="457200">
              <a:buNone/>
            </a:pPr>
            <a:r>
              <a:rPr lang="en-US" sz="1800" dirty="0">
                <a:highlight>
                  <a:srgbClr val="FFEE9E"/>
                </a:highlight>
                <a:latin typeface="Bahnschrift SemiBold" panose="020B0502040204020203" pitchFamily="34" charset="0"/>
              </a:rPr>
              <a:t>In conclusion, we were able to successfully perform a kinematics experiment through video processing.</a:t>
            </a:r>
          </a:p>
        </p:txBody>
      </p:sp>
      <p:sp>
        <p:nvSpPr>
          <p:cNvPr id="4" name="Slide Number Placeholder 3">
            <a:extLst>
              <a:ext uri="{FF2B5EF4-FFF2-40B4-BE49-F238E27FC236}">
                <a16:creationId xmlns:a16="http://schemas.microsoft.com/office/drawing/2014/main" id="{5D050758-673E-D7C9-3AC9-4C190F6E124B}"/>
              </a:ext>
            </a:extLst>
          </p:cNvPr>
          <p:cNvSpPr>
            <a:spLocks noGrp="1"/>
          </p:cNvSpPr>
          <p:nvPr>
            <p:ph type="sldNum" sz="quarter" idx="12"/>
          </p:nvPr>
        </p:nvSpPr>
        <p:spPr/>
        <p:txBody>
          <a:bodyPr/>
          <a:lstStyle/>
          <a:p>
            <a:fld id="{8262CFD8-7A98-47E6-A2CC-B17DDA24BA0E}" type="slidenum">
              <a:rPr lang="en-US" smtClean="0"/>
              <a:t>8</a:t>
            </a:fld>
            <a:endParaRPr lang="en-US"/>
          </a:p>
        </p:txBody>
      </p:sp>
      <p:grpSp>
        <p:nvGrpSpPr>
          <p:cNvPr id="7" name="Group 6">
            <a:extLst>
              <a:ext uri="{FF2B5EF4-FFF2-40B4-BE49-F238E27FC236}">
                <a16:creationId xmlns:a16="http://schemas.microsoft.com/office/drawing/2014/main" id="{F2AF0CA6-450F-D78E-A9FA-640E12EF9ECD}"/>
              </a:ext>
            </a:extLst>
          </p:cNvPr>
          <p:cNvGrpSpPr>
            <a:grpSpLocks noChangeAspect="1"/>
          </p:cNvGrpSpPr>
          <p:nvPr/>
        </p:nvGrpSpPr>
        <p:grpSpPr>
          <a:xfrm>
            <a:off x="228600" y="1722662"/>
            <a:ext cx="8686800" cy="1845450"/>
            <a:chOff x="485275" y="1827462"/>
            <a:chExt cx="8044832" cy="1709068"/>
          </a:xfrm>
        </p:grpSpPr>
        <p:pic>
          <p:nvPicPr>
            <p:cNvPr id="6146" name="Picture 2">
              <a:extLst>
                <a:ext uri="{FF2B5EF4-FFF2-40B4-BE49-F238E27FC236}">
                  <a16:creationId xmlns:a16="http://schemas.microsoft.com/office/drawing/2014/main" id="{8B47B668-226E-E39B-0720-8CBF897D42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75" y="1827462"/>
              <a:ext cx="2011680" cy="170906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8E38569A-6ECD-77ED-F4C0-CB11E855C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6011" y="1827462"/>
              <a:ext cx="2011680" cy="1709068"/>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DAAE9783-8566-7461-1FAC-B1C4F095FC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91" y="1827462"/>
              <a:ext cx="2011680" cy="1709068"/>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a:extLst>
                <a:ext uri="{FF2B5EF4-FFF2-40B4-BE49-F238E27FC236}">
                  <a16:creationId xmlns:a16="http://schemas.microsoft.com/office/drawing/2014/main" id="{B19D03C5-2B43-FCF1-A047-384935FD05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8427" y="1827462"/>
              <a:ext cx="2011680" cy="1709068"/>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a:extLst>
              <a:ext uri="{FF2B5EF4-FFF2-40B4-BE49-F238E27FC236}">
                <a16:creationId xmlns:a16="http://schemas.microsoft.com/office/drawing/2014/main" id="{FAFA4DAF-BEB4-0DDA-71E6-5164BBFC07DD}"/>
              </a:ext>
            </a:extLst>
          </p:cNvPr>
          <p:cNvSpPr txBox="1"/>
          <p:nvPr/>
        </p:nvSpPr>
        <p:spPr>
          <a:xfrm>
            <a:off x="628648" y="3525071"/>
            <a:ext cx="7781927" cy="288105"/>
          </a:xfrm>
          <a:prstGeom prst="rect">
            <a:avLst/>
          </a:prstGeom>
          <a:noFill/>
        </p:spPr>
        <p:txBody>
          <a:bodyPr wrap="square">
            <a:noAutofit/>
          </a:bodyPr>
          <a:lstStyle/>
          <a:p>
            <a:r>
              <a:rPr lang="en-US" sz="1200" dirty="0">
                <a:highlight>
                  <a:srgbClr val="FFEE9E"/>
                </a:highlight>
                <a:latin typeface="Bahnschrift SemiBold" panose="020B0502040204020203" pitchFamily="34" charset="0"/>
              </a:rPr>
              <a:t>View GIF here:</a:t>
            </a:r>
            <a:r>
              <a:rPr lang="en-US" sz="1200" dirty="0">
                <a:latin typeface="Bahnschrift SemiLight" panose="020B0502040204020203" pitchFamily="34" charset="0"/>
              </a:rPr>
              <a:t> </a:t>
            </a:r>
            <a:r>
              <a:rPr lang="en-US" sz="1200" dirty="0">
                <a:solidFill>
                  <a:srgbClr val="D64045"/>
                </a:solidFill>
                <a:latin typeface="Bahnschrift SemiLight" panose="020B0502040204020203" pitchFamily="34" charset="0"/>
                <a:hlinkClick r:id="rId6">
                  <a:extLst>
                    <a:ext uri="{A12FA001-AC4F-418D-AE19-62706E023703}">
                      <ahyp:hlinkClr xmlns:ahyp="http://schemas.microsoft.com/office/drawing/2018/hyperlinkcolor" val="tx"/>
                    </a:ext>
                  </a:extLst>
                </a:hlinkClick>
              </a:rPr>
              <a:t>https://giphy.com/gifs/python-tracking-opencv-D4xFw0VusmBMC0UlKf/fullscreen</a:t>
            </a:r>
            <a:r>
              <a:rPr lang="en-US" sz="1200" dirty="0">
                <a:latin typeface="Bahnschrift SemiLight" panose="020B0502040204020203" pitchFamily="34" charset="0"/>
              </a:rPr>
              <a:t>  </a:t>
            </a:r>
          </a:p>
          <a:p>
            <a:r>
              <a:rPr lang="en-US" sz="1200" dirty="0">
                <a:latin typeface="Bahnschrift SemiLight" panose="020B0502040204020203" pitchFamily="34" charset="0"/>
              </a:rPr>
              <a:t> </a:t>
            </a:r>
          </a:p>
        </p:txBody>
      </p:sp>
    </p:spTree>
    <p:extLst>
      <p:ext uri="{BB962C8B-B14F-4D97-AF65-F5344CB8AC3E}">
        <p14:creationId xmlns:p14="http://schemas.microsoft.com/office/powerpoint/2010/main" val="1455214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16E9A6-F09A-4BB4-4599-32CDF9B74FA3}"/>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6867CCA8-2BF7-BDB7-C488-046C5E04FF9B}"/>
              </a:ext>
            </a:extLst>
          </p:cNvPr>
          <p:cNvSpPr>
            <a:spLocks noGrp="1"/>
          </p:cNvSpPr>
          <p:nvPr>
            <p:ph type="title"/>
          </p:nvPr>
        </p:nvSpPr>
        <p:spPr/>
        <p:txBody>
          <a:bodyPr/>
          <a:lstStyle/>
          <a:p>
            <a:r>
              <a:rPr lang="en-US" dirty="0"/>
              <a:t>Kinematic Graphs</a:t>
            </a:r>
          </a:p>
        </p:txBody>
      </p:sp>
      <p:sp>
        <p:nvSpPr>
          <p:cNvPr id="5" name="Slide Number Placeholder 4">
            <a:extLst>
              <a:ext uri="{FF2B5EF4-FFF2-40B4-BE49-F238E27FC236}">
                <a16:creationId xmlns:a16="http://schemas.microsoft.com/office/drawing/2014/main" id="{DA1E58B5-8E68-B709-7593-D3CD7A597F38}"/>
              </a:ext>
            </a:extLst>
          </p:cNvPr>
          <p:cNvSpPr>
            <a:spLocks noGrp="1"/>
          </p:cNvSpPr>
          <p:nvPr>
            <p:ph type="sldNum" sz="quarter" idx="12"/>
          </p:nvPr>
        </p:nvSpPr>
        <p:spPr/>
        <p:txBody>
          <a:bodyPr/>
          <a:lstStyle/>
          <a:p>
            <a:fld id="{8262CFD8-7A98-47E6-A2CC-B17DDA24BA0E}" type="slidenum">
              <a:rPr lang="en-US" smtClean="0"/>
              <a:t>9</a:t>
            </a:fld>
            <a:endParaRPr lang="en-US"/>
          </a:p>
        </p:txBody>
      </p:sp>
      <p:pic>
        <p:nvPicPr>
          <p:cNvPr id="7172" name="Picture 4">
            <a:extLst>
              <a:ext uri="{FF2B5EF4-FFF2-40B4-BE49-F238E27FC236}">
                <a16:creationId xmlns:a16="http://schemas.microsoft.com/office/drawing/2014/main" id="{F0492006-F6BD-7782-BD2C-864AC8C3EE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49" y="1124751"/>
            <a:ext cx="7772400" cy="5134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0668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1277</TotalTime>
  <Words>978</Words>
  <Application>Microsoft Office PowerPoint</Application>
  <PresentationFormat>On-screen Show (4:3)</PresentationFormat>
  <Paragraphs>61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Bahnschrift</vt:lpstr>
      <vt:lpstr>Bahnschrift Condensed</vt:lpstr>
      <vt:lpstr>Bahnschrift Light</vt:lpstr>
      <vt:lpstr>Bahnschrift SemiBold</vt:lpstr>
      <vt:lpstr>Bahnschrift SemiLight</vt:lpstr>
      <vt:lpstr>Calibri</vt:lpstr>
      <vt:lpstr>Wingdings</vt:lpstr>
      <vt:lpstr>Office Theme</vt:lpstr>
      <vt:lpstr>PowerPoint Presentation</vt:lpstr>
      <vt:lpstr>  objectives</vt:lpstr>
      <vt:lpstr>Video Capture (OpenCV)</vt:lpstr>
      <vt:lpstr>Blob detection</vt:lpstr>
      <vt:lpstr>Tracking</vt:lpstr>
      <vt:lpstr>Discussion</vt:lpstr>
      <vt:lpstr>Applications</vt:lpstr>
      <vt:lpstr>Free Fall</vt:lpstr>
      <vt:lpstr>Kinematic Graphs</vt:lpstr>
      <vt:lpstr> 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Rene Jr Principe</dc:creator>
  <cp:lastModifiedBy>Rene Jr Principe</cp:lastModifiedBy>
  <cp:revision>18</cp:revision>
  <dcterms:created xsi:type="dcterms:W3CDTF">2022-05-28T03:01:51Z</dcterms:created>
  <dcterms:modified xsi:type="dcterms:W3CDTF">2022-06-08T15:30:55Z</dcterms:modified>
</cp:coreProperties>
</file>