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0" r:id="rId4"/>
    <p:sldId id="276" r:id="rId5"/>
    <p:sldId id="277" r:id="rId6"/>
    <p:sldId id="278" r:id="rId7"/>
    <p:sldId id="279" r:id="rId8"/>
    <p:sldId id="288" r:id="rId9"/>
    <p:sldId id="280" r:id="rId10"/>
    <p:sldId id="282" r:id="rId11"/>
    <p:sldId id="283" r:id="rId12"/>
    <p:sldId id="287"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7599"/>
    <a:srgbClr val="D64045"/>
    <a:srgbClr val="FFEE9E"/>
    <a:srgbClr val="EBA0A2"/>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showGuides="1">
      <p:cViewPr varScale="1">
        <p:scale>
          <a:sx n="83" d="100"/>
          <a:sy n="83" d="100"/>
        </p:scale>
        <p:origin x="629"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5B455F6-6F02-4A1C-B810-933BCD2DC383}">
      <dgm:prSet custT="1"/>
      <dgm:spPr/>
      <dgm:t>
        <a:bodyPr/>
        <a:lstStyle/>
        <a:p>
          <a:pPr>
            <a:lnSpc>
              <a:spcPct val="100000"/>
            </a:lnSpc>
          </a:pPr>
          <a:r>
            <a:rPr lang="en-US" sz="1400" dirty="0">
              <a:latin typeface="Bahnschrift Light" panose="020B0502040204020203" pitchFamily="34" charset="0"/>
            </a:rPr>
            <a:t>Derive eigenvectors and their eigenvalues from image and spectral data</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22D27171-349F-466E-A2ED-632B31F515D0}">
      <dgm:prSet custT="1"/>
      <dgm:spPr/>
      <dgm:t>
        <a:bodyPr/>
        <a:lstStyle/>
        <a:p>
          <a:pPr>
            <a:lnSpc>
              <a:spcPct val="100000"/>
            </a:lnSpc>
          </a:pPr>
          <a:r>
            <a:rPr lang="en-US" sz="1400" dirty="0">
              <a:latin typeface="Bahnschrift Light" panose="020B0502040204020203" pitchFamily="34" charset="0"/>
            </a:rPr>
            <a:t>Convert a digital camera into a spectral images using principal components analysis</a:t>
          </a:r>
        </a:p>
      </dgm:t>
    </dgm:pt>
    <dgm:pt modelId="{78FF87D8-8D48-4890-9C3C-A8F8C0DD1BD9}" type="parTrans" cxnId="{AD3A632D-75F9-49FE-BA36-BC180FE3BFC0}">
      <dgm:prSet/>
      <dgm:spPr/>
      <dgm:t>
        <a:bodyPr/>
        <a:lstStyle/>
        <a:p>
          <a:endParaRPr lang="en-US" sz="2000">
            <a:latin typeface="Bahnschrift Light" panose="020B0502040204020203" pitchFamily="34" charset="0"/>
          </a:endParaRPr>
        </a:p>
      </dgm:t>
    </dgm:pt>
    <dgm:pt modelId="{93FE6D79-0859-41E7-AE82-8B9B6B13C777}" type="sibTrans" cxnId="{AD3A632D-75F9-49FE-BA36-BC180FE3BFC0}">
      <dgm:prSet/>
      <dgm:spPr/>
      <dgm:t>
        <a:bodyPr/>
        <a:lstStyle/>
        <a:p>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0" presStyleCnt="2"/>
      <dgm:spPr>
        <a:solidFill>
          <a:srgbClr val="467599"/>
        </a:solidFill>
      </dgm:spPr>
    </dgm:pt>
    <dgm:pt modelId="{9B9E8DB2-9469-4AB0-AEA5-44E34FA44EB4}" type="pres">
      <dgm:prSet presAssocID="{45B455F6-6F02-4A1C-B810-933BCD2DC3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0" presStyleCnt="2">
        <dgm:presLayoutVars>
          <dgm:chMax val="1"/>
          <dgm:chPref val="1"/>
        </dgm:presLayoutVars>
      </dgm:prSet>
      <dgm:spPr/>
    </dgm:pt>
    <dgm:pt modelId="{5088FC95-CFBE-4193-8E4D-E64BD4D2FAEF}" type="pres">
      <dgm:prSet presAssocID="{6A5FA6F0-6D0E-4B26-A577-772DBF81108F}" presName="sibTrans" presStyleLbl="sibTrans2D1" presStyleIdx="0" presStyleCnt="0"/>
      <dgm:spPr/>
    </dgm:pt>
    <dgm:pt modelId="{DFE2A5F5-CE82-4B0E-AC00-00E724A0D850}" type="pres">
      <dgm:prSet presAssocID="{22D27171-349F-466E-A2ED-632B31F515D0}" presName="compNode" presStyleCnt="0"/>
      <dgm:spPr/>
    </dgm:pt>
    <dgm:pt modelId="{788031F0-84DF-4629-A068-EC765445B250}" type="pres">
      <dgm:prSet presAssocID="{22D27171-349F-466E-A2ED-632B31F515D0}" presName="iconBgRect" presStyleLbl="bgShp" presStyleIdx="1" presStyleCnt="2"/>
      <dgm:spPr>
        <a:solidFill>
          <a:srgbClr val="467599"/>
        </a:solidFill>
      </dgm:spPr>
    </dgm:pt>
    <dgm:pt modelId="{5AFFF14F-1E11-4FEF-B840-9E031ED088FE}" type="pres">
      <dgm:prSet presAssocID="{22D27171-349F-466E-A2ED-632B31F515D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5C40F744-464E-4E58-AA12-35E140CECFAF}" type="pres">
      <dgm:prSet presAssocID="{22D27171-349F-466E-A2ED-632B31F515D0}" presName="spaceRect" presStyleCnt="0"/>
      <dgm:spPr/>
    </dgm:pt>
    <dgm:pt modelId="{7D64BE0E-EA48-4D06-8AF9-8ACEA5319979}" type="pres">
      <dgm:prSet presAssocID="{22D27171-349F-466E-A2ED-632B31F515D0}"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0"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AD3A632D-75F9-49FE-BA36-BC180FE3BFC0}" srcId="{51CC4933-CF4A-4002-B801-7796356061A7}" destId="{22D27171-349F-466E-A2ED-632B31F515D0}" srcOrd="1" destOrd="0" parTransId="{78FF87D8-8D48-4890-9C3C-A8F8C0DD1BD9}" sibTransId="{93FE6D79-0859-41E7-AE82-8B9B6B13C777}"/>
    <dgm:cxn modelId="{CB8EE56E-E4C1-4A77-BD01-6FFC457ACAF3}" type="presOf" srcId="{6A5FA6F0-6D0E-4B26-A577-772DBF81108F}" destId="{5088FC95-CFBE-4193-8E4D-E64BD4D2FAEF}"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E508EC0-BC70-4AF6-9260-A7AD8D22817F}" type="presOf" srcId="{22D27171-349F-466E-A2ED-632B31F515D0}" destId="{7D64BE0E-EA48-4D06-8AF9-8ACEA5319979}" srcOrd="0" destOrd="0" presId="urn:microsoft.com/office/officeart/2018/2/layout/IconCircleList"/>
    <dgm:cxn modelId="{1AD8700B-9DB1-4304-B71F-8335460A6987}" type="presParOf" srcId="{745D4B58-A246-4302-940E-DDE989239F1B}" destId="{B329C662-D9B8-4415-A9C8-CABB02D5EE1D}" srcOrd="0" destOrd="0" presId="urn:microsoft.com/office/officeart/2018/2/layout/IconCircleList"/>
    <dgm:cxn modelId="{C9C70DE8-DB3C-4476-A365-C2F8E4CCF3E9}" type="presParOf" srcId="{B329C662-D9B8-4415-A9C8-CABB02D5EE1D}" destId="{3F7885DC-ABB4-4D35-83FB-F9C8FFF6A0DF}" srcOrd="0"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872684BA-8099-43E5-BE26-136D6B48194A}" type="presParOf" srcId="{B329C662-D9B8-4415-A9C8-CABB02D5EE1D}" destId="{5088FC95-CFBE-4193-8E4D-E64BD4D2FAEF}" srcOrd="1" destOrd="0" presId="urn:microsoft.com/office/officeart/2018/2/layout/IconCircleList"/>
    <dgm:cxn modelId="{0DB4527B-BCCE-4A7F-9688-63B048739AD1}" type="presParOf" srcId="{B329C662-D9B8-4415-A9C8-CABB02D5EE1D}" destId="{DFE2A5F5-CE82-4B0E-AC00-00E724A0D850}" srcOrd="2" destOrd="0" presId="urn:microsoft.com/office/officeart/2018/2/layout/IconCircleList"/>
    <dgm:cxn modelId="{8B0D3F98-7B20-4F36-8480-08FEF5C92DFB}" type="presParOf" srcId="{DFE2A5F5-CE82-4B0E-AC00-00E724A0D850}" destId="{788031F0-84DF-4629-A068-EC765445B250}" srcOrd="0" destOrd="0" presId="urn:microsoft.com/office/officeart/2018/2/layout/IconCircleList"/>
    <dgm:cxn modelId="{674492F0-5A3D-4419-862C-0C24A4DFB36D}" type="presParOf" srcId="{DFE2A5F5-CE82-4B0E-AC00-00E724A0D850}" destId="{5AFFF14F-1E11-4FEF-B840-9E031ED088FE}" srcOrd="1" destOrd="0" presId="urn:microsoft.com/office/officeart/2018/2/layout/IconCircleList"/>
    <dgm:cxn modelId="{F6578E0A-EAD1-4AE3-B1EE-14C5155AF8C3}" type="presParOf" srcId="{DFE2A5F5-CE82-4B0E-AC00-00E724A0D850}" destId="{5C40F744-464E-4E58-AA12-35E140CECFAF}" srcOrd="2" destOrd="0" presId="urn:microsoft.com/office/officeart/2018/2/layout/IconCircleList"/>
    <dgm:cxn modelId="{84F6874B-4523-4B5B-9D91-7DAC563A2815}" type="presParOf" srcId="{DFE2A5F5-CE82-4B0E-AC00-00E724A0D850}" destId="{7D64BE0E-EA48-4D06-8AF9-8ACEA53199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CB220-DB28-457A-865E-1489E0AC2747}">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1135573" y="833592"/>
          <a:ext cx="470516" cy="470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Derive eigenvectors and their eigenvalues from image and spectral data</a:t>
          </a:r>
        </a:p>
      </dsp:txBody>
      <dsp:txXfrm>
        <a:off x="1950285" y="663232"/>
        <a:ext cx="1912197" cy="811235"/>
      </dsp:txXfrm>
    </dsp:sp>
    <dsp:sp modelId="{788031F0-84DF-4629-A068-EC765445B250}">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5AFFF14F-1E11-4FEF-B840-9E031ED088FE}">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4BE0E-EA48-4D06-8AF9-8ACEA5319979}">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Convert a digital camera into a spectral images using principal components analysis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642441" y="4024878"/>
            <a:ext cx="4401484" cy="523220"/>
          </a:xfrm>
          <a:prstGeom prst="rect">
            <a:avLst/>
          </a:prstGeom>
          <a:noFill/>
          <a:scene3d>
            <a:camera prst="orthographicFront">
              <a:rot lat="20651912" lon="861116" rev="7765"/>
            </a:camera>
            <a:lightRig rig="threePt" dir="t"/>
          </a:scene3d>
        </p:spPr>
        <p:txBody>
          <a:bodyPr wrap="square">
            <a:spAutoFit/>
          </a:bodyPr>
          <a:lstStyle/>
          <a:p>
            <a:pPr algn="l"/>
            <a:r>
              <a:rPr lang="en-PH" sz="2800" b="0" i="0" spc="1000" baseline="0" dirty="0">
                <a:solidFill>
                  <a:schemeClr val="bg1"/>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 for compression</a:t>
            </a:r>
            <a:r>
              <a:rPr lang="en-PH" sz="28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a:t>
            </a:r>
            <a:endParaRPr lang="en-PH" sz="20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03</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
        <p:nvSpPr>
          <p:cNvPr id="17" name="TextBox 16">
            <a:extLst>
              <a:ext uri="{FF2B5EF4-FFF2-40B4-BE49-F238E27FC236}">
                <a16:creationId xmlns:a16="http://schemas.microsoft.com/office/drawing/2014/main" id="{DEF81EFD-62F1-33D6-1520-143605A864C1}"/>
              </a:ext>
            </a:extLst>
          </p:cNvPr>
          <p:cNvSpPr txBox="1"/>
          <p:nvPr userDrawn="1"/>
        </p:nvSpPr>
        <p:spPr>
          <a:xfrm>
            <a:off x="3630979" y="1819283"/>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a:t>
            </a:r>
            <a:r>
              <a:rPr lang="en-PH" sz="5400" spc="1800" baseline="0" dirty="0">
                <a:solidFill>
                  <a:srgbClr val="D64045"/>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rincipal</a:t>
            </a:r>
          </a:p>
        </p:txBody>
      </p:sp>
      <p:sp>
        <p:nvSpPr>
          <p:cNvPr id="18" name="TextBox 17">
            <a:extLst>
              <a:ext uri="{FF2B5EF4-FFF2-40B4-BE49-F238E27FC236}">
                <a16:creationId xmlns:a16="http://schemas.microsoft.com/office/drawing/2014/main" id="{DE8CF396-0C18-46DF-7D52-B04E1A79B40B}"/>
              </a:ext>
            </a:extLst>
          </p:cNvPr>
          <p:cNvSpPr txBox="1"/>
          <p:nvPr userDrawn="1"/>
        </p:nvSpPr>
        <p:spPr>
          <a:xfrm>
            <a:off x="3642443" y="2481624"/>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C</a:t>
            </a:r>
            <a:r>
              <a:rPr lang="en-PH" sz="5400" spc="1800" baseline="0" dirty="0">
                <a:solidFill>
                  <a:srgbClr val="D64045"/>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omponents</a:t>
            </a:r>
          </a:p>
        </p:txBody>
      </p:sp>
      <p:sp>
        <p:nvSpPr>
          <p:cNvPr id="19" name="TextBox 18">
            <a:extLst>
              <a:ext uri="{FF2B5EF4-FFF2-40B4-BE49-F238E27FC236}">
                <a16:creationId xmlns:a16="http://schemas.microsoft.com/office/drawing/2014/main" id="{DA222FE0-03D6-79DB-A0DD-35131F51FC60}"/>
              </a:ext>
            </a:extLst>
          </p:cNvPr>
          <p:cNvSpPr txBox="1"/>
          <p:nvPr userDrawn="1"/>
        </p:nvSpPr>
        <p:spPr>
          <a:xfrm>
            <a:off x="3642442" y="3101548"/>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A</a:t>
            </a:r>
            <a:r>
              <a:rPr lang="en-PH" sz="5400" spc="1800" baseline="0" dirty="0">
                <a:solidFill>
                  <a:srgbClr val="D64045"/>
                </a:solidFill>
                <a:effectLst>
                  <a:outerShdw dist="50800" dir="8100000" algn="t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nalysis</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6528062" cy="1143536"/>
            <a:chOff x="457200" y="3429000"/>
            <a:chExt cx="6528062"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6528062"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199" y="1946934"/>
            <a:ext cx="6311245" cy="1143536"/>
            <a:chOff x="457199" y="3429000"/>
            <a:chExt cx="6311245"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199" y="3791354"/>
              <a:ext cx="6311245"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161378"/>
            <a:ext cx="8058152" cy="2283758"/>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5140472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887236"/>
            <a:ext cx="8058152" cy="1377801"/>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829324"/>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a:t>
              </a:r>
              <a:r>
                <a:rPr lang="en-US" spc="-300" dirty="0">
                  <a:latin typeface="Bahnschrift SemiBold" panose="020B0502040204020203" pitchFamily="34" charset="0"/>
                </a:rPr>
                <a:t>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9849855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lvl1pPr>
              <a:defRPr spc="-300">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no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a:solidFill>
            <a:srgbClr val="D64045"/>
          </a:solidFill>
          <a:effectLst>
            <a:outerShdw dist="38100" dir="8100000" algn="tr" rotWithShape="0">
              <a:srgbClr val="467599"/>
            </a:outerShdw>
          </a:effectLst>
          <a:latin typeface="Bahnschrift SemiBold Condensed" panose="020B0502040204020203" pitchFamily="34" charset="0"/>
          <a:ea typeface="+mj-ea"/>
          <a:cs typeface="+mj-cs"/>
        </a:defRPr>
      </a:lvl1pPr>
    </p:titleStyle>
    <p:bodyStyle>
      <a:lvl1pPr marL="228600" indent="-228600" algn="l" defTabSz="914400" rtl="0" eaLnBrk="1" latinLnBrk="0" hangingPunct="1">
        <a:lnSpc>
          <a:spcPct val="100000"/>
        </a:lnSpc>
        <a:spcBef>
          <a:spcPts val="1000"/>
        </a:spcBef>
        <a:buClr>
          <a:srgbClr val="C00000"/>
        </a:buClr>
        <a:buFont typeface="Wingdings" panose="05000000000000000000" pitchFamily="2" charset="2"/>
        <a:buChar char="§"/>
        <a:defRPr sz="2400" b="0" kern="1200">
          <a:solidFill>
            <a:schemeClr val="tx1"/>
          </a:solidFill>
          <a:latin typeface="Bahnschrift SemiLight" panose="020B0502040204020203" pitchFamily="34" charset="0"/>
          <a:ea typeface="+mn-ea"/>
          <a:cs typeface="+mn-cs"/>
        </a:defRPr>
      </a:lvl1pPr>
      <a:lvl2pPr marL="685800" indent="-228600" algn="l" defTabSz="914400" rtl="0" eaLnBrk="1" latinLnBrk="0" hangingPunct="1">
        <a:lnSpc>
          <a:spcPct val="100000"/>
        </a:lnSpc>
        <a:spcBef>
          <a:spcPts val="500"/>
        </a:spcBef>
        <a:buClr>
          <a:srgbClr val="C00000"/>
        </a:buClr>
        <a:buFont typeface="Wingdings" panose="05000000000000000000" pitchFamily="2" charset="2"/>
        <a:buChar char="§"/>
        <a:defRPr sz="2000" kern="1200">
          <a:solidFill>
            <a:schemeClr val="tx1"/>
          </a:solidFill>
          <a:latin typeface="Bahnschrift SemiLight" panose="020B0502040204020203" pitchFamily="34" charset="0"/>
          <a:ea typeface="+mn-ea"/>
          <a:cs typeface="+mn-cs"/>
        </a:defRPr>
      </a:lvl2pPr>
      <a:lvl3pPr marL="1143000" indent="-228600" algn="l" defTabSz="914400" rtl="0" eaLnBrk="1" latinLnBrk="0" hangingPunct="1">
        <a:lnSpc>
          <a:spcPct val="100000"/>
        </a:lnSpc>
        <a:spcBef>
          <a:spcPts val="500"/>
        </a:spcBef>
        <a:buClr>
          <a:srgbClr val="C00000"/>
        </a:buClr>
        <a:buFont typeface="Wingdings" panose="05000000000000000000" pitchFamily="2" charset="2"/>
        <a:buChar char="§"/>
        <a:defRPr sz="1800" kern="1200">
          <a:solidFill>
            <a:schemeClr val="tx1"/>
          </a:solidFill>
          <a:latin typeface="Bahnschrift SemiLight" panose="020B0502040204020203" pitchFamily="34" charset="0"/>
          <a:ea typeface="+mn-ea"/>
          <a:cs typeface="+mn-cs"/>
        </a:defRPr>
      </a:lvl3pPr>
      <a:lvl4pPr marL="16002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4pPr>
      <a:lvl5pPr marL="20574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4.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doc/stable/reference/routines.fft.html" TargetMode="External"/><Relationship Id="rId2" Type="http://schemas.openxmlformats.org/officeDocument/2006/relationships/hyperlink" Target="https://scikit-learn.org/stable/modules/generated/sklearn.decomposition.PCA.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WPMBsni7iw4YS_oNa47vaFy5YixpR_sG/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3%20PCA%20for%20Compression/Activity%2003%20-%20PCA%20for%20Compression%20.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45B626FA-720E-61BE-CC6E-3BA947159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C9CBCC-FFAA-0592-3003-E0CB1501D396}"/>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9F1ED73-11E4-4EE7-5D97-E9EA827F47EA}"/>
              </a:ext>
            </a:extLst>
          </p:cNvPr>
          <p:cNvSpPr>
            <a:spLocks noGrp="1"/>
          </p:cNvSpPr>
          <p:nvPr>
            <p:ph type="title"/>
          </p:nvPr>
        </p:nvSpPr>
        <p:spPr/>
        <p:txBody>
          <a:bodyPr/>
          <a:lstStyle/>
          <a:p>
            <a:r>
              <a:rPr lang="en-US" dirty="0"/>
              <a:t>Conclusions</a:t>
            </a:r>
          </a:p>
        </p:txBody>
      </p:sp>
      <p:sp>
        <p:nvSpPr>
          <p:cNvPr id="4" name="Content Placeholder 3">
            <a:extLst>
              <a:ext uri="{FF2B5EF4-FFF2-40B4-BE49-F238E27FC236}">
                <a16:creationId xmlns:a16="http://schemas.microsoft.com/office/drawing/2014/main" id="{D21F3628-2695-4656-BD9E-B35FF3AE159D}"/>
              </a:ext>
            </a:extLst>
          </p:cNvPr>
          <p:cNvSpPr>
            <a:spLocks noGrp="1"/>
          </p:cNvSpPr>
          <p:nvPr>
            <p:ph idx="1"/>
          </p:nvPr>
        </p:nvSpPr>
        <p:spPr/>
        <p:txBody>
          <a:bodyPr/>
          <a:lstStyle/>
          <a:p>
            <a:pPr marL="0" indent="0">
              <a:buNone/>
            </a:pPr>
            <a:r>
              <a:rPr lang="en-US" sz="2000" dirty="0"/>
              <a:t>Overall, we demonstrated how </a:t>
            </a:r>
            <a:r>
              <a:rPr lang="en-US" sz="2000" dirty="0">
                <a:latin typeface="Bahnschrift SemiBold" panose="020B0502040204020203" pitchFamily="34" charset="0"/>
              </a:rPr>
              <a:t>PCA can compress large datasets into small representative eigenvectors,</a:t>
            </a:r>
            <a:r>
              <a:rPr lang="en-US" sz="2000" dirty="0"/>
              <a:t> and we’ve shown how sufficient the reconstruction were using RMSE and SAM metrics.</a:t>
            </a:r>
          </a:p>
          <a:p>
            <a:pPr marL="0" indent="457200">
              <a:buNone/>
            </a:pPr>
            <a:r>
              <a:rPr lang="en-US" sz="2000" dirty="0"/>
              <a:t>Real-world data are high-dimensional in nature and in fact, compression techniques like these are useful to optimize the usage of resources need to transfer information.</a:t>
            </a:r>
          </a:p>
        </p:txBody>
      </p:sp>
      <p:sp>
        <p:nvSpPr>
          <p:cNvPr id="5" name="Slide Number Placeholder 4">
            <a:extLst>
              <a:ext uri="{FF2B5EF4-FFF2-40B4-BE49-F238E27FC236}">
                <a16:creationId xmlns:a16="http://schemas.microsoft.com/office/drawing/2014/main" id="{C8E8B0EC-957B-0585-5691-E3D7CE19E00E}"/>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7" name="Picture 2">
            <a:extLst>
              <a:ext uri="{FF2B5EF4-FFF2-40B4-BE49-F238E27FC236}">
                <a16:creationId xmlns:a16="http://schemas.microsoft.com/office/drawing/2014/main" id="{351B3735-A87D-BE0D-9EC6-4B356705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8229600" cy="258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11</a:t>
            </a:fld>
            <a:endParaRPr lang="en-US"/>
          </a:p>
        </p:txBody>
      </p:sp>
      <p:pic>
        <p:nvPicPr>
          <p:cNvPr id="17412" name="Picture 4">
            <a:extLst>
              <a:ext uri="{FF2B5EF4-FFF2-40B4-BE49-F238E27FC236}">
                <a16:creationId xmlns:a16="http://schemas.microsoft.com/office/drawing/2014/main" id="{1B69BC90-73B0-2CEF-4C6C-1094B0FF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483"/>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a:extLst>
              <a:ext uri="{FF2B5EF4-FFF2-40B4-BE49-F238E27FC236}">
                <a16:creationId xmlns:a16="http://schemas.microsoft.com/office/drawing/2014/main" id="{BA363F1D-89E4-A2F4-6ABE-1FCBE6107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2236"/>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a:extLst>
              <a:ext uri="{FF2B5EF4-FFF2-40B4-BE49-F238E27FC236}">
                <a16:creationId xmlns:a16="http://schemas.microsoft.com/office/drawing/2014/main" id="{D34666FB-6D05-05F0-568B-D544E3A43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0420"/>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6" name="Picture 18">
            <a:extLst>
              <a:ext uri="{FF2B5EF4-FFF2-40B4-BE49-F238E27FC236}">
                <a16:creationId xmlns:a16="http://schemas.microsoft.com/office/drawing/2014/main" id="{E89588E5-55BE-0D85-130E-71447E505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71578"/>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8" name="Picture 20">
            <a:extLst>
              <a:ext uri="{FF2B5EF4-FFF2-40B4-BE49-F238E27FC236}">
                <a16:creationId xmlns:a16="http://schemas.microsoft.com/office/drawing/2014/main" id="{6C4973EE-5C8C-3C64-45CD-F35F950CB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12736"/>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0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D2992E-5BB9-D3D4-CFF4-A1852F18D4F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60"/>
            <a:ext cx="8229600" cy="16559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12</a:t>
            </a:fld>
            <a:endParaRPr lang="en-US"/>
          </a:p>
        </p:txBody>
      </p:sp>
      <p:pic>
        <p:nvPicPr>
          <p:cNvPr id="20482" name="Picture 2">
            <a:extLst>
              <a:ext uri="{FF2B5EF4-FFF2-40B4-BE49-F238E27FC236}">
                <a16:creationId xmlns:a16="http://schemas.microsoft.com/office/drawing/2014/main" id="{2049E8D9-D2CE-D204-3BD8-D56708C41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1737"/>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3D3474BA-9202-657D-CE73-01B762082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46134"/>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7C095FE9-C1A3-1F7E-AA29-8E9D41706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90531"/>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495E701D-8F88-B88C-87E7-1BCAE0F6D7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34928"/>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0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E1588FE-B398-8D82-E60A-3C7E91FE14CF}"/>
              </a:ext>
            </a:extLst>
          </p:cNvPr>
          <p:cNvSpPr>
            <a:spLocks noGrp="1"/>
          </p:cNvSpPr>
          <p:nvPr>
            <p:ph type="body" idx="1"/>
          </p:nvPr>
        </p:nvSpPr>
        <p:spPr>
          <a:xfrm>
            <a:off x="628649" y="1325161"/>
            <a:ext cx="8058151" cy="2572584"/>
          </a:xfrm>
        </p:spPr>
        <p:txBody>
          <a:bodyPr/>
          <a:lstStyle/>
          <a:p>
            <a:pPr marL="98583" indent="457200">
              <a:buNone/>
            </a:pPr>
            <a:r>
              <a:rPr lang="en-US" sz="1400" dirty="0"/>
              <a:t>In my </a:t>
            </a:r>
            <a:r>
              <a:rPr lang="en-US" dirty="0"/>
              <a:t>undergraduate skill building training, Dr. Soriano has guided me step-by-step in understanding how Principal Components Analysis works and so, I’d like to give her credit for my smooth execution of this activity. In fact, before I used machine learning, PCA is a state-of-the-art regression technique which I used in reconstructing spectra (which I’ll do in Activity 4). This activity one of the most exciting because we got to work with actual images. I’d like to thank my classmates for providing the face dataset that was used in this activity. More than the technical skillset satisfaction, I’m elated with the realization as to how everything is very much related to each other. Imagine reconstructing a face with just 5 inputs! Out of excitement, I think I went beyond as I measured the eigenvector frequencies, quantified the reconstruction accuracies, discussed the outlier results, and provided sufficient visualization.</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endParaRPr lang="en-US" dirty="0"/>
          </a:p>
          <a:p>
            <a:pPr marL="98583" indent="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13</a:t>
            </a:fld>
            <a:endParaRPr lang="en-US"/>
          </a:p>
        </p:txBody>
      </p:sp>
      <p:sp>
        <p:nvSpPr>
          <p:cNvPr id="6" name="Text Placeholder 5">
            <a:extLst>
              <a:ext uri="{FF2B5EF4-FFF2-40B4-BE49-F238E27FC236}">
                <a16:creationId xmlns:a16="http://schemas.microsoft.com/office/drawing/2014/main" id="{594B448E-6B29-9976-866C-9D0723CB332B}"/>
              </a:ext>
            </a:extLst>
          </p:cNvPr>
          <p:cNvSpPr>
            <a:spLocks noGrp="1"/>
          </p:cNvSpPr>
          <p:nvPr>
            <p:ph type="body" idx="10"/>
          </p:nvPr>
        </p:nvSpPr>
        <p:spPr/>
        <p:txBody>
          <a:bodyPr/>
          <a:lstStyle/>
          <a:p>
            <a:r>
              <a:rPr lang="en-US" dirty="0"/>
              <a:t>[1] M. Soriano, Physics 301 – Principal Components Analysis for Compression, (2022).</a:t>
            </a:r>
          </a:p>
          <a:p>
            <a:r>
              <a:rPr lang="en-US" dirty="0"/>
              <a:t>[2] </a:t>
            </a:r>
            <a:r>
              <a:rPr lang="en-US" dirty="0" err="1">
                <a:hlinkClick r:id="rId2"/>
              </a:rPr>
              <a:t>sklearn.decomposition.PCA</a:t>
            </a:r>
            <a:r>
              <a:rPr lang="en-US" dirty="0">
                <a:hlinkClick r:id="rId2"/>
              </a:rPr>
              <a:t> — scikit-learn 1.1.1 documentation</a:t>
            </a:r>
            <a:endParaRPr lang="en-US" dirty="0"/>
          </a:p>
          <a:p>
            <a:r>
              <a:rPr lang="en-US" dirty="0"/>
              <a:t>[3] </a:t>
            </a:r>
            <a:r>
              <a:rPr lang="en-US" dirty="0">
                <a:hlinkClick r:id="rId3"/>
              </a:rPr>
              <a:t>Discrete Fourier Transform (</a:t>
            </a:r>
            <a:r>
              <a:rPr lang="en-US" dirty="0" err="1">
                <a:hlinkClick r:id="rId3"/>
              </a:rPr>
              <a:t>numpy.fft</a:t>
            </a:r>
            <a:r>
              <a:rPr lang="en-US" dirty="0">
                <a:hlinkClick r:id="rId3"/>
              </a:rPr>
              <a:t>) — NumPy v1.22 Manual</a:t>
            </a:r>
            <a:endParaRPr lang="en-US" dirty="0"/>
          </a:p>
          <a:p>
            <a:r>
              <a:rPr lang="en-US" dirty="0"/>
              <a:t>[4] P. E. Dennison, K. Q. Halligan, and D. A. Roberts, A comparison of error metrics and constraints for multiple endmember spectral mixture analysis and spectral angle mapper, Remote Sens. Environ. 93, 359 (2004).</a:t>
            </a:r>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491925886"/>
              </p:ext>
            </p:extLst>
          </p:nvPr>
        </p:nvGraphicFramePr>
        <p:xfrm>
          <a:off x="628649" y="585387"/>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44A81EBC-945C-FF82-FD8B-A783E44DBD4C}"/>
              </a:ext>
            </a:extLst>
          </p:cNvPr>
          <p:cNvSpPr>
            <a:spLocks noGrp="1"/>
          </p:cNvSpPr>
          <p:nvPr>
            <p:ph type="body" idx="10"/>
          </p:nvPr>
        </p:nvSpPr>
        <p:spPr/>
        <p:txBody>
          <a:bodyPr>
            <a:noAutofit/>
          </a:bodyPr>
          <a:lstStyle/>
          <a:p>
            <a:r>
              <a:rPr lang="en-US" dirty="0"/>
              <a:t>Eigenvectors/eigenfaces are analogous to how a bunch of weighted sines and cosines reconstruct signals through linear superposition.</a:t>
            </a:r>
          </a:p>
          <a:p>
            <a:r>
              <a:rPr lang="en-US" dirty="0"/>
              <a:t>Spectral metrics quantify facial reconstruction similarity but outliers in the dataset tend to go around these metrics.</a:t>
            </a:r>
          </a:p>
          <a:p>
            <a:r>
              <a:rPr lang="en-US" dirty="0"/>
              <a:t>PCA can compress large datasets into small representative eigenvectors, effectively reducing its dimensionality.</a:t>
            </a:r>
          </a:p>
        </p:txBody>
      </p:sp>
      <p:sp>
        <p:nvSpPr>
          <p:cNvPr id="7" name="Text Placeholder 6">
            <a:extLst>
              <a:ext uri="{FF2B5EF4-FFF2-40B4-BE49-F238E27FC236}">
                <a16:creationId xmlns:a16="http://schemas.microsoft.com/office/drawing/2014/main" id="{38E481DD-E255-41F6-13E3-C5B8A6EC2F59}"/>
              </a:ext>
            </a:extLst>
          </p:cNvPr>
          <p:cNvSpPr>
            <a:spLocks noGrp="1"/>
          </p:cNvSpPr>
          <p:nvPr>
            <p:ph type="body" idx="11"/>
          </p:nvPr>
        </p:nvSpPr>
        <p:spPr/>
        <p:txBody>
          <a:bodyPr/>
          <a:lstStyle/>
          <a:p>
            <a:r>
              <a:rPr lang="en-US" dirty="0">
                <a:hlinkClick r:id="rId7"/>
              </a:rPr>
              <a:t>Physics-301/Activity 03 - PCA for Compression .</a:t>
            </a:r>
            <a:r>
              <a:rPr lang="en-US" dirty="0" err="1">
                <a:hlinkClick r:id="rId7"/>
              </a:rPr>
              <a:t>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https://drive.google.com/file/d/1WPMBsni7iw4YS_oNa47vaFy5YixpR_sG/view?usp=sharing</a:t>
            </a:r>
            <a:r>
              <a:rPr lang="en-US" dirty="0"/>
              <a:t> </a:t>
            </a:r>
          </a:p>
          <a:p>
            <a:endParaRPr lang="en-US" dirty="0"/>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AEE30-5A66-6C84-FFF2-3B91EA620299}"/>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90A9A6E1-2EAB-9082-7904-1F703D38D7FB}"/>
              </a:ext>
            </a:extLst>
          </p:cNvPr>
          <p:cNvSpPr>
            <a:spLocks noGrp="1"/>
          </p:cNvSpPr>
          <p:nvPr>
            <p:ph type="title"/>
          </p:nvPr>
        </p:nvSpPr>
        <p:spPr/>
        <p:txBody>
          <a:bodyPr/>
          <a:lstStyle/>
          <a:p>
            <a:r>
              <a:rPr lang="en-US"/>
              <a:t>Background</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6BF01F03-1F33-C943-B4E7-E6EF195523D8}"/>
                  </a:ext>
                </a:extLst>
              </p:cNvPr>
              <p:cNvSpPr>
                <a:spLocks noGrp="1"/>
              </p:cNvSpPr>
              <p:nvPr>
                <p:ph idx="1"/>
              </p:nvPr>
            </p:nvSpPr>
            <p:spPr/>
            <p:txBody>
              <a:bodyPr>
                <a:noAutofit/>
              </a:bodyPr>
              <a:lstStyle/>
              <a:p>
                <a:pPr marL="0" indent="0">
                  <a:buNone/>
                </a:pPr>
                <a:r>
                  <a:rPr lang="en-US" dirty="0">
                    <a:highlight>
                      <a:srgbClr val="FFEE9E"/>
                    </a:highlight>
                    <a:latin typeface="Bahnschrift SemiBold" panose="020B0502040204020203" pitchFamily="34" charset="0"/>
                  </a:rPr>
                  <a:t>Principal Components Analysis </a:t>
                </a:r>
                <a:r>
                  <a:rPr lang="en-US" dirty="0"/>
                  <a:t>is a useful tool to </a:t>
                </a:r>
                <a:r>
                  <a:rPr lang="en-US" dirty="0">
                    <a:latin typeface="Bahnschrift SemiBold" panose="020B0502040204020203" pitchFamily="34" charset="0"/>
                  </a:rPr>
                  <a:t>represent a high-dimensional data into a few basis vectors</a:t>
                </a:r>
                <a:r>
                  <a:rPr lang="en-US" dirty="0"/>
                  <a:t> which satisfies the eigenvalues equation given by</a:t>
                </a:r>
              </a:p>
              <a:p>
                <a:pPr marL="0" indent="457200" algn="ctr">
                  <a:spcBef>
                    <a:spcPts val="1200"/>
                  </a:spcBef>
                  <a:spcAft>
                    <a:spcPts val="1200"/>
                  </a:spcAft>
                  <a:buNone/>
                </a:pPr>
                <a14:m>
                  <m:oMath xmlns:m="http://schemas.openxmlformats.org/officeDocument/2006/math">
                    <m:r>
                      <a:rPr lang="en-US" sz="3200" b="0" i="1" smtClean="0">
                        <a:latin typeface="Cambria Math" panose="02040503050406030204" pitchFamily="18" charset="0"/>
                      </a:rPr>
                      <m:t>𝑅</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Φ</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𝜆</m:t>
                        </m:r>
                      </m:e>
                      <m:sub>
                        <m:r>
                          <a:rPr lang="en-US" sz="3200" b="0" i="1" smtClean="0">
                            <a:latin typeface="Cambria Math" panose="02040503050406030204" pitchFamily="18" charset="0"/>
                          </a:rPr>
                          <m:t>𝑖</m:t>
                        </m:r>
                      </m:sub>
                    </m:sSub>
                    <m:sSub>
                      <m:sSubPr>
                        <m:ctrlPr>
                          <a:rPr lang="en-US" sz="3200" b="0" i="1" smtClean="0">
                            <a:latin typeface="Cambria Math" panose="02040503050406030204" pitchFamily="18" charset="0"/>
                          </a:rPr>
                        </m:ctrlPr>
                      </m:sSubPr>
                      <m:e>
                        <m:r>
                          <m:rPr>
                            <m:sty m:val="p"/>
                          </m:rPr>
                          <a:rPr lang="en-US" sz="3200" b="0" i="1" smtClean="0">
                            <a:latin typeface="Cambria Math" panose="02040503050406030204" pitchFamily="18" charset="0"/>
                          </a:rPr>
                          <m:t>Φ</m:t>
                        </m:r>
                      </m:e>
                      <m:sub>
                        <m:r>
                          <a:rPr lang="en-US" sz="3200" b="0" i="1" smtClean="0">
                            <a:latin typeface="Cambria Math" panose="02040503050406030204" pitchFamily="18" charset="0"/>
                          </a:rPr>
                          <m:t>𝑖</m:t>
                        </m:r>
                      </m:sub>
                    </m:sSub>
                  </m:oMath>
                </a14:m>
                <a:r>
                  <a:rPr lang="en-US" sz="3200" b="0" dirty="0"/>
                  <a:t>.</a:t>
                </a:r>
                <a:endParaRPr lang="en-US" sz="2000" dirty="0"/>
              </a:p>
              <a:p>
                <a:pPr marL="0" indent="457200">
                  <a:buNone/>
                </a:pPr>
                <a:r>
                  <a:rPr lang="en-US" sz="2000" dirty="0"/>
                  <a:t>The </a:t>
                </a:r>
                <a:r>
                  <a:rPr lang="en-US" sz="2000" dirty="0">
                    <a:latin typeface="Bahnschrift SemiBold" panose="020B0502040204020203" pitchFamily="34" charset="0"/>
                  </a:rPr>
                  <a:t>quality</a:t>
                </a:r>
                <a:r>
                  <a:rPr lang="en-US" sz="2000" dirty="0"/>
                  <a:t> of compression is determined by how large the cumulative sum of the first few eigenvalues can </a:t>
                </a:r>
                <a:r>
                  <a:rPr lang="en-US" sz="2000" dirty="0">
                    <a:latin typeface="Bahnschrift SemiBold" panose="020B0502040204020203" pitchFamily="34" charset="0"/>
                  </a:rPr>
                  <a:t>represent the variance of the entire dataset </a:t>
                </a:r>
                <a:r>
                  <a:rPr lang="en-US" sz="2000" dirty="0"/>
                  <a:t>[1].</a:t>
                </a:r>
              </a:p>
              <a:p>
                <a:pPr marL="0" indent="457200">
                  <a:buNone/>
                </a:pPr>
                <a:r>
                  <a:rPr lang="en-US" sz="2000" dirty="0"/>
                  <a:t>In this activity, the objective is to </a:t>
                </a:r>
                <a:r>
                  <a:rPr lang="en-US" sz="2000" dirty="0">
                    <a:solidFill>
                      <a:srgbClr val="D64045"/>
                    </a:solidFill>
                    <a:latin typeface="Bahnschrift SemiBold" panose="020B0502040204020203" pitchFamily="34" charset="0"/>
                  </a:rPr>
                  <a:t>derive eigenvectors and their eigenvalues from database of face pictures</a:t>
                </a:r>
                <a:r>
                  <a:rPr lang="en-US" sz="2000" dirty="0"/>
                  <a:t> and </a:t>
                </a:r>
                <a:r>
                  <a:rPr lang="en-US" sz="2000" dirty="0">
                    <a:solidFill>
                      <a:srgbClr val="467599"/>
                    </a:solidFill>
                    <a:latin typeface="Bahnschrift SemiBold" panose="020B0502040204020203" pitchFamily="34" charset="0"/>
                  </a:rPr>
                  <a:t>qualitatively and quantitatively assess the face reconstructions attempts</a:t>
                </a:r>
                <a:r>
                  <a:rPr lang="en-US" sz="2000" dirty="0"/>
                  <a:t>.</a:t>
                </a:r>
              </a:p>
            </p:txBody>
          </p:sp>
        </mc:Choice>
        <mc:Fallback xmlns="">
          <p:sp>
            <p:nvSpPr>
              <p:cNvPr id="4" name="Content Placeholder 3">
                <a:extLst>
                  <a:ext uri="{FF2B5EF4-FFF2-40B4-BE49-F238E27FC236}">
                    <a16:creationId xmlns:a16="http://schemas.microsoft.com/office/drawing/2014/main" id="{6BF01F03-1F33-C943-B4E7-E6EF195523D8}"/>
                  </a:ext>
                </a:extLst>
              </p:cNvPr>
              <p:cNvSpPr>
                <a:spLocks noGrp="1" noRot="1" noChangeAspect="1" noMove="1" noResize="1" noEditPoints="1" noAdjustHandles="1" noChangeArrowheads="1" noChangeShapeType="1" noTextEdit="1"/>
              </p:cNvSpPr>
              <p:nvPr>
                <p:ph idx="1"/>
              </p:nvPr>
            </p:nvSpPr>
            <p:spPr>
              <a:blipFill>
                <a:blip r:embed="rId2"/>
                <a:stretch>
                  <a:fillRect l="-1159" t="-96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A007CE4-5704-210E-D825-7181AAA40E62}"/>
              </a:ext>
            </a:extLst>
          </p:cNvPr>
          <p:cNvSpPr>
            <a:spLocks noGrp="1"/>
          </p:cNvSpPr>
          <p:nvPr>
            <p:ph type="sldNum" sz="quarter" idx="12"/>
          </p:nvPr>
        </p:nvSpPr>
        <p:spPr/>
        <p:txBody>
          <a:bodyPr/>
          <a:lstStyle/>
          <a:p>
            <a:fld id="{8262CFD8-7A98-47E6-A2CC-B17DDA24BA0E}" type="slidenum">
              <a:rPr lang="en-US" smtClean="0"/>
              <a:t>3</a:t>
            </a:fld>
            <a:endParaRPr lang="en-US"/>
          </a:p>
        </p:txBody>
      </p:sp>
    </p:spTree>
    <p:extLst>
      <p:ext uri="{BB962C8B-B14F-4D97-AF65-F5344CB8AC3E}">
        <p14:creationId xmlns:p14="http://schemas.microsoft.com/office/powerpoint/2010/main" val="22213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10680B-FA45-10BC-3D75-FBF500E2CACA}"/>
              </a:ext>
            </a:extLst>
          </p:cNvPr>
          <p:cNvSpPr>
            <a:spLocks noGrp="1"/>
          </p:cNvSpPr>
          <p:nvPr>
            <p:ph type="ftr" sz="quarter" idx="11"/>
          </p:nvPr>
        </p:nvSpPr>
        <p:spPr/>
        <p:txBody>
          <a:bodyPr/>
          <a:lstStyle/>
          <a:p>
            <a:r>
              <a:rPr lang="en-US"/>
              <a:t>Physics 301 - Advanced Signal and Image Processing</a:t>
            </a:r>
          </a:p>
        </p:txBody>
      </p:sp>
      <p:sp>
        <p:nvSpPr>
          <p:cNvPr id="2" name="Title 1">
            <a:extLst>
              <a:ext uri="{FF2B5EF4-FFF2-40B4-BE49-F238E27FC236}">
                <a16:creationId xmlns:a16="http://schemas.microsoft.com/office/drawing/2014/main" id="{6F7CBA19-52A7-E77B-D275-415A4CD2CDF3}"/>
              </a:ext>
            </a:extLst>
          </p:cNvPr>
          <p:cNvSpPr>
            <a:spLocks noGrp="1"/>
          </p:cNvSpPr>
          <p:nvPr>
            <p:ph type="title"/>
          </p:nvPr>
        </p:nvSpPr>
        <p:spPr/>
        <p:txBody>
          <a:bodyPr/>
          <a:lstStyle/>
          <a:p>
            <a:r>
              <a:rPr lang="en-US" dirty="0"/>
              <a:t>Dataset Mosaicking </a:t>
            </a:r>
          </a:p>
        </p:txBody>
      </p:sp>
      <p:sp>
        <p:nvSpPr>
          <p:cNvPr id="5" name="Content Placeholder 4">
            <a:extLst>
              <a:ext uri="{FF2B5EF4-FFF2-40B4-BE49-F238E27FC236}">
                <a16:creationId xmlns:a16="http://schemas.microsoft.com/office/drawing/2014/main" id="{5B3AD844-8291-1FB2-800F-874ADCC01557}"/>
              </a:ext>
            </a:extLst>
          </p:cNvPr>
          <p:cNvSpPr>
            <a:spLocks noGrp="1"/>
          </p:cNvSpPr>
          <p:nvPr>
            <p:ph idx="1"/>
          </p:nvPr>
        </p:nvSpPr>
        <p:spPr/>
        <p:txBody>
          <a:bodyPr/>
          <a:lstStyle/>
          <a:p>
            <a:pPr marL="0" indent="0">
              <a:buNone/>
            </a:pPr>
            <a:r>
              <a:rPr lang="en-US" sz="1800" dirty="0"/>
              <a:t>11 sets of 5 face pictures were compiled and mosaicked into a 55x2500 concatenated image. This flattened dataset and its covariance matrix are shown below. The sets are </a:t>
            </a:r>
            <a:r>
              <a:rPr lang="en-US" sz="1800" dirty="0">
                <a:latin typeface="Bahnschrift SemiBold" panose="020B0502040204020203" pitchFamily="34" charset="0"/>
              </a:rPr>
              <a:t>distinguishable</a:t>
            </a:r>
            <a:r>
              <a:rPr lang="en-US" sz="1800" dirty="0"/>
              <a:t> given the separability on every </a:t>
            </a:r>
            <a:r>
              <a:rPr lang="en-US" sz="1800" dirty="0">
                <a:latin typeface="Bahnschrift SemiBold" panose="020B0502040204020203" pitchFamily="34" charset="0"/>
              </a:rPr>
              <a:t>five-index interval along y</a:t>
            </a:r>
            <a:r>
              <a:rPr lang="en-US" sz="1800" dirty="0"/>
              <a:t>. Then, we use the </a:t>
            </a:r>
            <a:r>
              <a:rPr lang="en-US" sz="1800" i="1" dirty="0" err="1"/>
              <a:t>sklearn.decomposition</a:t>
            </a:r>
            <a:r>
              <a:rPr lang="en-US" sz="1800" dirty="0"/>
              <a:t> in Python to facilitate the Principal Components Analysis [2].</a:t>
            </a:r>
          </a:p>
        </p:txBody>
      </p:sp>
      <p:sp>
        <p:nvSpPr>
          <p:cNvPr id="4" name="Slide Number Placeholder 3">
            <a:extLst>
              <a:ext uri="{FF2B5EF4-FFF2-40B4-BE49-F238E27FC236}">
                <a16:creationId xmlns:a16="http://schemas.microsoft.com/office/drawing/2014/main" id="{6EAE7C01-BD68-FAD8-557C-3B5054B23E93}"/>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10242" name="Picture 2">
            <a:extLst>
              <a:ext uri="{FF2B5EF4-FFF2-40B4-BE49-F238E27FC236}">
                <a16:creationId xmlns:a16="http://schemas.microsoft.com/office/drawing/2014/main" id="{09CECB8E-0B5B-D5F3-B9D6-75BBF52B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3902"/>
            <a:ext cx="7315200" cy="339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124645-CEDC-4A19-6960-98164576647D}"/>
              </a:ext>
            </a:extLst>
          </p:cNvPr>
          <p:cNvSpPr>
            <a:spLocks noGrp="1"/>
          </p:cNvSpPr>
          <p:nvPr>
            <p:ph type="ftr" sz="quarter" idx="11"/>
          </p:nvPr>
        </p:nvSpPr>
        <p:spPr/>
        <p:txBody>
          <a:bodyPr/>
          <a:lstStyle/>
          <a:p>
            <a:r>
              <a:rPr lang="en-US"/>
              <a:t>Physics 301 - Advanced Signal and Image Processing</a:t>
            </a:r>
            <a:endParaRPr lang="en-US" dirty="0"/>
          </a:p>
        </p:txBody>
      </p:sp>
      <p:sp>
        <p:nvSpPr>
          <p:cNvPr id="6" name="Title 5">
            <a:extLst>
              <a:ext uri="{FF2B5EF4-FFF2-40B4-BE49-F238E27FC236}">
                <a16:creationId xmlns:a16="http://schemas.microsoft.com/office/drawing/2014/main" id="{E502102D-7E2E-4B77-DEBD-2F1C76258CEB}"/>
              </a:ext>
            </a:extLst>
          </p:cNvPr>
          <p:cNvSpPr>
            <a:spLocks noGrp="1"/>
          </p:cNvSpPr>
          <p:nvPr>
            <p:ph type="title"/>
          </p:nvPr>
        </p:nvSpPr>
        <p:spPr/>
        <p:txBody>
          <a:bodyPr/>
          <a:lstStyle/>
          <a:p>
            <a:r>
              <a:rPr lang="en-US" dirty="0"/>
              <a:t>Percent Explained</a:t>
            </a:r>
          </a:p>
        </p:txBody>
      </p:sp>
      <p:sp>
        <p:nvSpPr>
          <p:cNvPr id="7" name="Content Placeholder 6">
            <a:extLst>
              <a:ext uri="{FF2B5EF4-FFF2-40B4-BE49-F238E27FC236}">
                <a16:creationId xmlns:a16="http://schemas.microsoft.com/office/drawing/2014/main" id="{8BE6FBC3-2EE2-C7C8-D877-23D12D8DCF7F}"/>
              </a:ext>
            </a:extLst>
          </p:cNvPr>
          <p:cNvSpPr>
            <a:spLocks noGrp="1"/>
          </p:cNvSpPr>
          <p:nvPr>
            <p:ph idx="1"/>
          </p:nvPr>
        </p:nvSpPr>
        <p:spPr/>
        <p:txBody>
          <a:bodyPr/>
          <a:lstStyle/>
          <a:p>
            <a:pPr marL="0" indent="0">
              <a:buNone/>
            </a:pPr>
            <a:r>
              <a:rPr lang="en-US" sz="2000" dirty="0"/>
              <a:t>Taking the cumulative sum of the normalized eigenvalues, we can see that at around 30 principal components can represent 99% of the variance in the face database. Therefore, </a:t>
            </a:r>
            <a:r>
              <a:rPr lang="en-US" sz="2000" dirty="0">
                <a:latin typeface="Bahnschrift SemiBold" panose="020B0502040204020203" pitchFamily="34" charset="0"/>
              </a:rPr>
              <a:t>a set of 2500 datapoints can be represented by 30 principal components with 1% error</a:t>
            </a:r>
            <a:r>
              <a:rPr lang="en-US" sz="2000" dirty="0"/>
              <a:t> in representation, hence the “</a:t>
            </a:r>
            <a:r>
              <a:rPr lang="en-US" sz="2000" dirty="0">
                <a:latin typeface="Bahnschrift SemiBold" panose="020B0502040204020203" pitchFamily="34" charset="0"/>
              </a:rPr>
              <a:t>compression</a:t>
            </a:r>
            <a:r>
              <a:rPr lang="en-US" sz="2000" dirty="0"/>
              <a:t>”.</a:t>
            </a:r>
          </a:p>
        </p:txBody>
      </p:sp>
      <p:sp>
        <p:nvSpPr>
          <p:cNvPr id="5" name="Slide Number Placeholder 4">
            <a:extLst>
              <a:ext uri="{FF2B5EF4-FFF2-40B4-BE49-F238E27FC236}">
                <a16:creationId xmlns:a16="http://schemas.microsoft.com/office/drawing/2014/main" id="{D0DEADDD-6675-7D29-F510-29A955967BCD}"/>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11266" name="Picture 2">
            <a:extLst>
              <a:ext uri="{FF2B5EF4-FFF2-40B4-BE49-F238E27FC236}">
                <a16:creationId xmlns:a16="http://schemas.microsoft.com/office/drawing/2014/main" id="{A48C64D5-0079-9F1C-709A-E76805944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07336"/>
            <a:ext cx="8229600" cy="354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6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99BD7D-A251-6927-152E-51C4EAAD9893}"/>
              </a:ext>
            </a:extLst>
          </p:cNvPr>
          <p:cNvSpPr>
            <a:spLocks noGrp="1"/>
          </p:cNvSpPr>
          <p:nvPr>
            <p:ph type="ftr" sz="quarter" idx="11"/>
          </p:nvPr>
        </p:nvSpPr>
        <p:spPr/>
        <p:txBody>
          <a:bodyPr/>
          <a:lstStyle/>
          <a:p>
            <a:r>
              <a:rPr lang="en-US"/>
              <a:t>Physics 301 - Advanced Signal and Image Processing</a:t>
            </a:r>
          </a:p>
        </p:txBody>
      </p:sp>
      <p:sp>
        <p:nvSpPr>
          <p:cNvPr id="8" name="Title 7">
            <a:extLst>
              <a:ext uri="{FF2B5EF4-FFF2-40B4-BE49-F238E27FC236}">
                <a16:creationId xmlns:a16="http://schemas.microsoft.com/office/drawing/2014/main" id="{A52D40E2-6F26-0E76-F4F3-51D1EDB17973}"/>
              </a:ext>
            </a:extLst>
          </p:cNvPr>
          <p:cNvSpPr>
            <a:spLocks noGrp="1"/>
          </p:cNvSpPr>
          <p:nvPr>
            <p:ph type="title"/>
          </p:nvPr>
        </p:nvSpPr>
        <p:spPr/>
        <p:txBody>
          <a:bodyPr/>
          <a:lstStyle/>
          <a:p>
            <a:r>
              <a:rPr lang="en-US" dirty="0"/>
              <a:t>Fourier Transform</a:t>
            </a:r>
          </a:p>
        </p:txBody>
      </p:sp>
      <p:sp>
        <p:nvSpPr>
          <p:cNvPr id="9" name="Content Placeholder 8">
            <a:extLst>
              <a:ext uri="{FF2B5EF4-FFF2-40B4-BE49-F238E27FC236}">
                <a16:creationId xmlns:a16="http://schemas.microsoft.com/office/drawing/2014/main" id="{D2017DA1-A6DA-D63D-3605-F943D22D51AD}"/>
              </a:ext>
            </a:extLst>
          </p:cNvPr>
          <p:cNvSpPr>
            <a:spLocks noGrp="1"/>
          </p:cNvSpPr>
          <p:nvPr>
            <p:ph idx="1"/>
          </p:nvPr>
        </p:nvSpPr>
        <p:spPr/>
        <p:txBody>
          <a:bodyPr/>
          <a:lstStyle/>
          <a:p>
            <a:pPr marL="0" indent="0">
              <a:buNone/>
            </a:pPr>
            <a:r>
              <a:rPr lang="en-US" sz="1800" dirty="0"/>
              <a:t>In optics, </a:t>
            </a:r>
            <a:r>
              <a:rPr lang="en-US" sz="1800" dirty="0">
                <a:latin typeface="Bahnschrift SemiBold" panose="020B0502040204020203" pitchFamily="34" charset="0"/>
              </a:rPr>
              <a:t>any signal can be represented as superposition of sines and cosines of varying frequency</a:t>
            </a:r>
            <a:r>
              <a:rPr lang="en-US" sz="1800" dirty="0"/>
              <a:t>. I find this analogous to PCA’s eigenvectors which constitutes the facial reconstruction. Taking the Fourier transform reveals that indeed, </a:t>
            </a:r>
            <a:r>
              <a:rPr lang="en-US" sz="1800" dirty="0">
                <a:latin typeface="Bahnschrift SemiBold" panose="020B0502040204020203" pitchFamily="34" charset="0"/>
              </a:rPr>
              <a:t>each eigenvector had varying frequencies </a:t>
            </a:r>
            <a:r>
              <a:rPr lang="en-US" sz="1800" dirty="0"/>
              <a:t>[3]. Visualizing these eigenvectors into eigenfaces, combinations of these pseudo-images constitute facial reconstruction as it is just a linear superposition of these eigenfaces weighted by the calculated eigenvalues.</a:t>
            </a:r>
          </a:p>
        </p:txBody>
      </p:sp>
      <p:sp>
        <p:nvSpPr>
          <p:cNvPr id="4" name="Slide Number Placeholder 3">
            <a:extLst>
              <a:ext uri="{FF2B5EF4-FFF2-40B4-BE49-F238E27FC236}">
                <a16:creationId xmlns:a16="http://schemas.microsoft.com/office/drawing/2014/main" id="{98BC4CF4-54A6-2C7D-CD06-106D031622B0}"/>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12290" name="Picture 2">
            <a:extLst>
              <a:ext uri="{FF2B5EF4-FFF2-40B4-BE49-F238E27FC236}">
                <a16:creationId xmlns:a16="http://schemas.microsoft.com/office/drawing/2014/main" id="{1DDA2381-146F-4B4A-806F-E72344236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366831"/>
            <a:ext cx="4572000" cy="27836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A1BEA5-A07E-D301-1E4A-F15854EBA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3214609"/>
            <a:ext cx="3657600" cy="296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BED473-327D-0F0A-0B22-7558BA137A52}"/>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AD95ABF6-F97C-2D6A-0649-2441C8016DD4}"/>
              </a:ext>
            </a:extLst>
          </p:cNvPr>
          <p:cNvSpPr>
            <a:spLocks noGrp="1"/>
          </p:cNvSpPr>
          <p:nvPr>
            <p:ph type="title"/>
          </p:nvPr>
        </p:nvSpPr>
        <p:spPr/>
        <p:txBody>
          <a:bodyPr/>
          <a:lstStyle/>
          <a:p>
            <a:r>
              <a:rPr lang="en-US" dirty="0"/>
              <a:t>Accuracy metrics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1D7C90F-F720-CA86-9D06-AD8EDF641D23}"/>
                  </a:ext>
                </a:extLst>
              </p:cNvPr>
              <p:cNvSpPr>
                <a:spLocks noGrp="1"/>
              </p:cNvSpPr>
              <p:nvPr>
                <p:ph idx="1"/>
              </p:nvPr>
            </p:nvSpPr>
            <p:spPr/>
            <p:txBody>
              <a:bodyPr/>
              <a:lstStyle/>
              <a:p>
                <a:pPr marL="0" indent="0">
                  <a:buNone/>
                </a:pPr>
                <a:r>
                  <a:rPr lang="en-US" sz="1800" dirty="0"/>
                  <a:t>We employed </a:t>
                </a:r>
                <a:r>
                  <a:rPr lang="en-US" sz="1800" dirty="0">
                    <a:solidFill>
                      <a:srgbClr val="D64045"/>
                    </a:solidFill>
                    <a:latin typeface="Bahnschrift SemiBold" panose="020B0502040204020203" pitchFamily="34" charset="0"/>
                  </a:rPr>
                  <a:t>RMSE</a:t>
                </a:r>
                <a:r>
                  <a:rPr lang="en-US" sz="1800" dirty="0"/>
                  <a:t> and </a:t>
                </a:r>
                <a:r>
                  <a:rPr lang="en-US" sz="1800" dirty="0">
                    <a:solidFill>
                      <a:srgbClr val="467599"/>
                    </a:solidFill>
                    <a:latin typeface="Bahnschrift SemiBold" panose="020B0502040204020203" pitchFamily="34" charset="0"/>
                  </a:rPr>
                  <a:t>SAM</a:t>
                </a:r>
                <a:r>
                  <a:rPr lang="en-US" sz="1800" dirty="0"/>
                  <a:t> metrics which measures the </a:t>
                </a:r>
                <a:r>
                  <a:rPr lang="en-US" sz="1800" dirty="0">
                    <a:solidFill>
                      <a:srgbClr val="D64045"/>
                    </a:solidFill>
                    <a:latin typeface="Bahnschrift SemiBold" panose="020B0502040204020203" pitchFamily="34" charset="0"/>
                  </a:rPr>
                  <a:t>residual</a:t>
                </a:r>
                <a:r>
                  <a:rPr lang="en-US" sz="1800" dirty="0">
                    <a:latin typeface="Bahnschrift SemiBold" panose="020B0502040204020203" pitchFamily="34" charset="0"/>
                  </a:rPr>
                  <a:t> </a:t>
                </a:r>
                <a:r>
                  <a:rPr lang="en-US" sz="1800" dirty="0">
                    <a:solidFill>
                      <a:srgbClr val="D64045"/>
                    </a:solidFill>
                    <a:latin typeface="Bahnschrift SemiBold" panose="020B0502040204020203" pitchFamily="34" charset="0"/>
                  </a:rPr>
                  <a:t>error</a:t>
                </a:r>
                <a:r>
                  <a:rPr lang="en-US" sz="1800" dirty="0"/>
                  <a:t> and </a:t>
                </a:r>
                <a:r>
                  <a:rPr lang="en-US" sz="1800" dirty="0">
                    <a:solidFill>
                      <a:srgbClr val="467599"/>
                    </a:solidFill>
                    <a:latin typeface="Bahnschrift SemiBold" panose="020B0502040204020203" pitchFamily="34" charset="0"/>
                  </a:rPr>
                  <a:t>structure</a:t>
                </a:r>
                <a:r>
                  <a:rPr lang="en-US" sz="1800" dirty="0">
                    <a:latin typeface="Bahnschrift SemiBold" panose="020B0502040204020203" pitchFamily="34" charset="0"/>
                  </a:rPr>
                  <a:t> </a:t>
                </a:r>
                <a:r>
                  <a:rPr lang="en-US" sz="1800" dirty="0">
                    <a:solidFill>
                      <a:srgbClr val="467599"/>
                    </a:solidFill>
                    <a:latin typeface="Bahnschrift SemiBold" panose="020B0502040204020203" pitchFamily="34" charset="0"/>
                  </a:rPr>
                  <a:t>shape</a:t>
                </a:r>
                <a:r>
                  <a:rPr lang="en-US" sz="1800" dirty="0">
                    <a:latin typeface="Bahnschrift SemiBold" panose="020B0502040204020203" pitchFamily="34" charset="0"/>
                  </a:rPr>
                  <a:t> </a:t>
                </a:r>
                <a:r>
                  <a:rPr lang="en-US" sz="1800" dirty="0">
                    <a:solidFill>
                      <a:srgbClr val="467599"/>
                    </a:solidFill>
                    <a:latin typeface="Bahnschrift SemiBold" panose="020B0502040204020203" pitchFamily="34" charset="0"/>
                  </a:rPr>
                  <a:t>similarity</a:t>
                </a:r>
                <a:r>
                  <a:rPr lang="en-US" sz="1800" dirty="0"/>
                  <a:t> between the actual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oMath>
                </a14:m>
                <a:r>
                  <a:rPr lang="en-US" sz="1800" dirty="0"/>
                  <a:t> and reconstructed</a:t>
                </a:r>
                <a:r>
                  <a:rPr lang="en-US" sz="1800" b="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oMath>
                </a14:m>
                <a:r>
                  <a:rPr lang="en-US" sz="1800" dirty="0"/>
                  <a:t> faces, respectively [4]. As shown below, using more eigenfaces allows us to reconstruct better as shown by the declining errors.</a:t>
                </a:r>
                <a:br>
                  <a:rPr lang="en-US" sz="1800" dirty="0"/>
                </a:br>
                <a:br>
                  <a:rPr lang="en-US" sz="2000" dirty="0"/>
                </a:b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r">
                  <a:buNone/>
                </a:pPr>
                <a:endParaRPr lang="en-US" sz="2000" dirty="0"/>
              </a:p>
              <a:p>
                <a:pPr marL="0" indent="0">
                  <a:buNone/>
                </a:pPr>
                <a:r>
                  <a:rPr lang="en-US" sz="1800" dirty="0"/>
                  <a:t>    	</a:t>
                </a:r>
                <a14:m>
                  <m:oMath xmlns:m="http://schemas.openxmlformats.org/officeDocument/2006/math">
                    <m:r>
                      <a:rPr lang="en-US" sz="1800" b="0" i="1" smtClean="0">
                        <a:latin typeface="Cambria Math" panose="02040503050406030204" pitchFamily="18" charset="0"/>
                      </a:rPr>
                      <m:t>𝑅𝑀𝑆𝐸</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𝑁</m:t>
                                </m:r>
                              </m:sub>
                              <m:sup/>
                              <m:e>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e>
                            </m:nary>
                          </m:num>
                          <m:den>
                            <m:r>
                              <a:rPr lang="en-US" sz="1800" b="0" i="1" smtClean="0">
                                <a:latin typeface="Cambria Math" panose="02040503050406030204" pitchFamily="18" charset="0"/>
                              </a:rPr>
                              <m:t>𝑛</m:t>
                            </m:r>
                          </m:den>
                        </m:f>
                      </m:e>
                    </m:rad>
                  </m:oMath>
                </a14:m>
                <a:r>
                  <a:rPr lang="en-US" sz="1800" dirty="0"/>
                  <a:t>	     </a:t>
                </a:r>
                <a14:m>
                  <m:oMath xmlns:m="http://schemas.openxmlformats.org/officeDocument/2006/math">
                    <m:r>
                      <a:rPr lang="en-US" sz="1800" i="1">
                        <a:latin typeface="Cambria Math" panose="02040503050406030204" pitchFamily="18" charset="0"/>
                      </a:rPr>
                      <m:t> </m:t>
                    </m:r>
                    <m:r>
                      <a:rPr lang="en-US" sz="1800" i="1">
                        <a:latin typeface="Cambria Math" panose="02040503050406030204" pitchFamily="18" charset="0"/>
                      </a:rPr>
                      <m:t>𝑆𝐴𝑀</m:t>
                    </m:r>
                    <m:r>
                      <a:rPr lang="en-US" sz="1800" i="1">
                        <a:latin typeface="Cambria Math" panose="02040503050406030204" pitchFamily="18" charset="0"/>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cos</m:t>
                            </m:r>
                          </m:e>
                          <m:sup>
                            <m:r>
                              <a:rPr lang="en-US" sz="1800" i="1">
                                <a:latin typeface="Cambria Math" panose="02040503050406030204" pitchFamily="18" charset="0"/>
                              </a:rPr>
                              <m:t>−1</m:t>
                            </m:r>
                          </m:sup>
                        </m:sSup>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e>
                                </m:nary>
                              </m:num>
                              <m:den>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  </m:t>
                                        </m:r>
                                      </m:e>
                                    </m:nary>
                                  </m:e>
                                </m:nary>
                              </m:den>
                            </m:f>
                          </m:e>
                        </m:d>
                      </m:e>
                    </m:func>
                  </m:oMath>
                </a14:m>
                <a:r>
                  <a:rPr lang="en-US" sz="1800" dirty="0"/>
                  <a:t>	</a:t>
                </a:r>
              </a:p>
              <a:p>
                <a:pPr marL="0" indent="0">
                  <a:buNone/>
                </a:pPr>
                <a:endParaRPr lang="en-US" sz="2000" dirty="0"/>
              </a:p>
              <a:p>
                <a:pPr marL="0" indent="0">
                  <a:buNone/>
                </a:pPr>
                <a:endParaRPr lang="en-US" sz="2000" dirty="0"/>
              </a:p>
            </p:txBody>
          </p:sp>
        </mc:Choice>
        <mc:Fallback xmlns="">
          <p:sp>
            <p:nvSpPr>
              <p:cNvPr id="6" name="Content Placeholder 5">
                <a:extLst>
                  <a:ext uri="{FF2B5EF4-FFF2-40B4-BE49-F238E27FC236}">
                    <a16:creationId xmlns:a16="http://schemas.microsoft.com/office/drawing/2014/main" id="{41D7C90F-F720-CA86-9D06-AD8EDF641D23}"/>
                  </a:ext>
                </a:extLst>
              </p:cNvPr>
              <p:cNvSpPr>
                <a:spLocks noGrp="1" noRot="1" noChangeAspect="1" noMove="1" noResize="1" noEditPoints="1" noAdjustHandles="1" noChangeArrowheads="1" noChangeShapeType="1" noTextEdit="1"/>
              </p:cNvSpPr>
              <p:nvPr>
                <p:ph idx="1"/>
              </p:nvPr>
            </p:nvSpPr>
            <p:spPr>
              <a:blipFill>
                <a:blip r:embed="rId2"/>
                <a:stretch>
                  <a:fillRect l="-618" t="-7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B88EC55-0E8C-166D-E1AF-ECACB715DCAE}"/>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13314" name="Picture 2">
            <a:extLst>
              <a:ext uri="{FF2B5EF4-FFF2-40B4-BE49-F238E27FC236}">
                <a16:creationId xmlns:a16="http://schemas.microsoft.com/office/drawing/2014/main" id="{A0A230CA-A245-57CF-67BF-3C3D950F0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841"/>
            <a:ext cx="7315200" cy="305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73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EBCC10-1999-88E2-8994-4DC43B88DF0D}"/>
              </a:ext>
            </a:extLst>
          </p:cNvPr>
          <p:cNvSpPr>
            <a:spLocks noGrp="1"/>
          </p:cNvSpPr>
          <p:nvPr>
            <p:ph type="ftr" sz="quarter" idx="11"/>
          </p:nvPr>
        </p:nvSpPr>
        <p:spPr/>
        <p:txBody>
          <a:bodyPr/>
          <a:lstStyle/>
          <a:p>
            <a:r>
              <a:rPr lang="en-US"/>
              <a:t>Physics 301 - Advanced Signal and Image Processing</a:t>
            </a:r>
          </a:p>
        </p:txBody>
      </p:sp>
      <p:sp>
        <p:nvSpPr>
          <p:cNvPr id="6" name="Title 5">
            <a:extLst>
              <a:ext uri="{FF2B5EF4-FFF2-40B4-BE49-F238E27FC236}">
                <a16:creationId xmlns:a16="http://schemas.microsoft.com/office/drawing/2014/main" id="{D5E87A07-DD09-59B6-6E13-74517012E8EF}"/>
              </a:ext>
            </a:extLst>
          </p:cNvPr>
          <p:cNvSpPr>
            <a:spLocks noGrp="1"/>
          </p:cNvSpPr>
          <p:nvPr>
            <p:ph type="title"/>
          </p:nvPr>
        </p:nvSpPr>
        <p:spPr/>
        <p:txBody>
          <a:bodyPr/>
          <a:lstStyle/>
          <a:p>
            <a:r>
              <a:rPr lang="en-US" dirty="0"/>
              <a:t>Reconstruction</a:t>
            </a:r>
          </a:p>
        </p:txBody>
      </p:sp>
      <p:sp>
        <p:nvSpPr>
          <p:cNvPr id="7" name="Content Placeholder 6">
            <a:extLst>
              <a:ext uri="{FF2B5EF4-FFF2-40B4-BE49-F238E27FC236}">
                <a16:creationId xmlns:a16="http://schemas.microsoft.com/office/drawing/2014/main" id="{C20821B6-5CE8-ED24-B5FB-38B343B00D57}"/>
              </a:ext>
            </a:extLst>
          </p:cNvPr>
          <p:cNvSpPr>
            <a:spLocks noGrp="1"/>
          </p:cNvSpPr>
          <p:nvPr>
            <p:ph idx="1"/>
          </p:nvPr>
        </p:nvSpPr>
        <p:spPr/>
        <p:txBody>
          <a:bodyPr/>
          <a:lstStyle/>
          <a:p>
            <a:pPr marL="0" indent="0">
              <a:buNone/>
            </a:pPr>
            <a:r>
              <a:rPr lang="en-US" sz="1800" dirty="0"/>
              <a:t>Shown here is the reconstruction of my face using increasing number of principal components. </a:t>
            </a:r>
            <a:r>
              <a:rPr lang="en-US" sz="1800" dirty="0">
                <a:latin typeface="Bahnschrift SemiBold" panose="020B0502040204020203" pitchFamily="34" charset="0"/>
              </a:rPr>
              <a:t>At N = 5, the reconstruction is already recognizable with RMSE = 0.0677 and SAM = 0.107</a:t>
            </a:r>
            <a:r>
              <a:rPr lang="en-US" sz="1800" dirty="0"/>
              <a:t>.</a:t>
            </a:r>
          </a:p>
        </p:txBody>
      </p:sp>
      <p:sp>
        <p:nvSpPr>
          <p:cNvPr id="5" name="Slide Number Placeholder 4">
            <a:extLst>
              <a:ext uri="{FF2B5EF4-FFF2-40B4-BE49-F238E27FC236}">
                <a16:creationId xmlns:a16="http://schemas.microsoft.com/office/drawing/2014/main" id="{70E7FE05-1B7F-DECF-5EAF-CC8ADE2D0975}"/>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15364" name="Picture 4">
            <a:extLst>
              <a:ext uri="{FF2B5EF4-FFF2-40B4-BE49-F238E27FC236}">
                <a16:creationId xmlns:a16="http://schemas.microsoft.com/office/drawing/2014/main" id="{5FE59196-7FE0-3686-C893-8E359EA2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3590"/>
            <a:ext cx="8229600" cy="412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7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94F4CC-DF02-3FC8-FBF5-68BE32482B43}"/>
              </a:ext>
            </a:extLst>
          </p:cNvPr>
          <p:cNvSpPr>
            <a:spLocks noGrp="1"/>
          </p:cNvSpPr>
          <p:nvPr>
            <p:ph idx="1"/>
          </p:nvPr>
        </p:nvSpPr>
        <p:spPr>
          <a:xfrm>
            <a:off x="628650" y="365128"/>
            <a:ext cx="7886700" cy="5811836"/>
          </a:xfrm>
        </p:spPr>
        <p:txBody>
          <a:bodyPr/>
          <a:lstStyle/>
          <a:p>
            <a:pPr marL="0" indent="0">
              <a:buNone/>
            </a:pPr>
            <a:r>
              <a:rPr lang="en-US" sz="1800" dirty="0"/>
              <a:t>Averaging the 5 facial image reconstruction of the 11 sets, the disparity in their reconstruction errors trend are mainly attributed to the quality of capture. </a:t>
            </a:r>
            <a:r>
              <a:rPr lang="en-US" sz="1800" dirty="0" err="1">
                <a:latin typeface="Bahnschrift SemiBold" panose="020B0502040204020203" pitchFamily="34" charset="0"/>
              </a:rPr>
              <a:t>Jonel</a:t>
            </a:r>
            <a:r>
              <a:rPr lang="en-US" sz="1800" dirty="0"/>
              <a:t> and </a:t>
            </a:r>
            <a:r>
              <a:rPr lang="en-US" sz="1800" dirty="0">
                <a:latin typeface="Bahnschrift SemiBold" panose="020B0502040204020203" pitchFamily="34" charset="0"/>
              </a:rPr>
              <a:t>Lloyd’s</a:t>
            </a:r>
            <a:r>
              <a:rPr lang="en-US" sz="1800" dirty="0"/>
              <a:t> error values were low, but they are considered as </a:t>
            </a:r>
            <a:r>
              <a:rPr lang="en-US" sz="1800" dirty="0">
                <a:latin typeface="Bahnschrift SemiBold" panose="020B0502040204020203" pitchFamily="34" charset="0"/>
              </a:rPr>
              <a:t>outliers</a:t>
            </a:r>
            <a:r>
              <a:rPr lang="en-US" sz="1800" dirty="0"/>
              <a:t> because unlike the rest of the dataset, their images contain captures of their entire head, hence </a:t>
            </a:r>
            <a:r>
              <a:rPr lang="en-US" sz="1800" dirty="0">
                <a:latin typeface="Bahnschrift SemiBold" panose="020B0502040204020203" pitchFamily="34" charset="0"/>
              </a:rPr>
              <a:t>unaligned</a:t>
            </a:r>
            <a:r>
              <a:rPr lang="en-US" sz="1800" dirty="0"/>
              <a:t> </a:t>
            </a:r>
            <a:r>
              <a:rPr lang="en-US" sz="1800" dirty="0">
                <a:latin typeface="Bahnschrift SemiBold" panose="020B0502040204020203" pitchFamily="34" charset="0"/>
              </a:rPr>
              <a:t>with</a:t>
            </a:r>
            <a:r>
              <a:rPr lang="en-US" sz="1800" dirty="0"/>
              <a:t> </a:t>
            </a:r>
            <a:r>
              <a:rPr lang="en-US" sz="1800" dirty="0">
                <a:latin typeface="Bahnschrift SemiBold" panose="020B0502040204020203" pitchFamily="34" charset="0"/>
              </a:rPr>
              <a:t>the</a:t>
            </a:r>
            <a:r>
              <a:rPr lang="en-US" sz="1800" dirty="0"/>
              <a:t> </a:t>
            </a:r>
            <a:r>
              <a:rPr lang="en-US" sz="1800" dirty="0">
                <a:latin typeface="Bahnschrift SemiBold" panose="020B0502040204020203" pitchFamily="34" charset="0"/>
              </a:rPr>
              <a:t>rest</a:t>
            </a:r>
            <a:r>
              <a:rPr lang="en-US" sz="1800" dirty="0"/>
              <a:t> </a:t>
            </a:r>
            <a:r>
              <a:rPr lang="en-US" sz="1800" dirty="0">
                <a:latin typeface="Bahnschrift SemiBold" panose="020B0502040204020203" pitchFamily="34" charset="0"/>
              </a:rPr>
              <a:t>of</a:t>
            </a:r>
            <a:r>
              <a:rPr lang="en-US" sz="1800" dirty="0"/>
              <a:t> </a:t>
            </a:r>
            <a:r>
              <a:rPr lang="en-US" sz="1800" dirty="0">
                <a:latin typeface="Bahnschrift SemiBold" panose="020B0502040204020203" pitchFamily="34" charset="0"/>
              </a:rPr>
              <a:t>the</a:t>
            </a:r>
            <a:r>
              <a:rPr lang="en-US" sz="1800" dirty="0"/>
              <a:t> </a:t>
            </a:r>
            <a:r>
              <a:rPr lang="en-US" sz="1800" dirty="0">
                <a:latin typeface="Bahnschrift SemiBold" panose="020B0502040204020203" pitchFamily="34" charset="0"/>
              </a:rPr>
              <a:t>data</a:t>
            </a:r>
            <a:r>
              <a:rPr lang="en-US" sz="1800" dirty="0"/>
              <a:t>.</a:t>
            </a:r>
          </a:p>
        </p:txBody>
      </p:sp>
      <p:sp>
        <p:nvSpPr>
          <p:cNvPr id="2" name="Footer Placeholder 1">
            <a:extLst>
              <a:ext uri="{FF2B5EF4-FFF2-40B4-BE49-F238E27FC236}">
                <a16:creationId xmlns:a16="http://schemas.microsoft.com/office/drawing/2014/main" id="{6BE467DC-F5FF-505F-1EF0-FBEBBAF022D9}"/>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12575567-7299-D88F-B136-F01DC36474B3}"/>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14338" name="Picture 2">
            <a:extLst>
              <a:ext uri="{FF2B5EF4-FFF2-40B4-BE49-F238E27FC236}">
                <a16:creationId xmlns:a16="http://schemas.microsoft.com/office/drawing/2014/main" id="{C70B6C30-1CFF-546A-DED5-6C2D70F67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273"/>
            <a:ext cx="5486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CEFA3B60-C8B5-FA4C-8385-116C72F02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36655"/>
            <a:ext cx="6400800" cy="1287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a:extLst>
              <a:ext uri="{FF2B5EF4-FFF2-40B4-BE49-F238E27FC236}">
                <a16:creationId xmlns:a16="http://schemas.microsoft.com/office/drawing/2014/main" id="{A36B4CB2-79DC-C8C3-9F6B-9211C5E71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204933"/>
            <a:ext cx="6400800" cy="128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43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1697</TotalTime>
  <Words>1012</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Bahnschrift</vt:lpstr>
      <vt:lpstr>Bahnschrift Condensed</vt:lpstr>
      <vt:lpstr>Bahnschrift Light</vt:lpstr>
      <vt:lpstr>Bahnschrift SemiBold</vt:lpstr>
      <vt:lpstr>Bahnschrift SemiBold Condensed</vt:lpstr>
      <vt:lpstr>Bahnschrift SemiLight</vt:lpstr>
      <vt:lpstr>Calibri</vt:lpstr>
      <vt:lpstr>Cambria Math</vt:lpstr>
      <vt:lpstr>Wingdings</vt:lpstr>
      <vt:lpstr>Office Theme</vt:lpstr>
      <vt:lpstr>PowerPoint Presentation</vt:lpstr>
      <vt:lpstr>  objectives</vt:lpstr>
      <vt:lpstr>Background</vt:lpstr>
      <vt:lpstr>Dataset Mosaicking </vt:lpstr>
      <vt:lpstr>Percent Explained</vt:lpstr>
      <vt:lpstr>Fourier Transform</vt:lpstr>
      <vt:lpstr>Accuracy metrics</vt:lpstr>
      <vt:lpstr>Reconstruction</vt:lpstr>
      <vt:lpstr>PowerPoint Presentation</vt:lpstr>
      <vt:lpstr>Conclusions</vt:lpstr>
      <vt:lpstr>PowerPoint Presentation</vt:lpstr>
      <vt:lpstr>PowerPoint Presentation</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20</cp:revision>
  <dcterms:created xsi:type="dcterms:W3CDTF">2022-05-28T03:01:51Z</dcterms:created>
  <dcterms:modified xsi:type="dcterms:W3CDTF">2022-06-07T02:02:18Z</dcterms:modified>
</cp:coreProperties>
</file>