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6" r:id="rId4"/>
    <p:sldId id="258" r:id="rId5"/>
    <p:sldId id="277" r:id="rId6"/>
    <p:sldId id="278" r:id="rId7"/>
    <p:sldId id="279" r:id="rId8"/>
    <p:sldId id="280" r:id="rId9"/>
    <p:sldId id="281"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E9E"/>
    <a:srgbClr val="D64045"/>
    <a:srgbClr val="467599"/>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1478" y="67"/>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Acquire live images from webcam to facilitate optical flow and face detection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Apply color segmentation on camera feed to track colored objects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2"/>
      <dgm:spPr>
        <a:solidFill>
          <a:srgbClr val="467599"/>
        </a:solidFill>
      </dgm:spPr>
    </dgm:pt>
    <dgm:pt modelId="{83F23582-A5D4-46FC-AFC4-93D1C27C657F}" type="pres">
      <dgm:prSet presAssocID="{AC11749E-DFC5-4C25-89F5-8F8F8943BBE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2">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2"/>
      <dgm:spPr>
        <a:solidFill>
          <a:srgbClr val="467599"/>
        </a:solidFill>
      </dgm:spPr>
    </dgm:pt>
    <dgm:pt modelId="{9B9E8DB2-9469-4AB0-AEA5-44E34FA44EB4}" type="pres">
      <dgm:prSet presAssocID="{45B455F6-6F02-4A1C-B810-933BCD2DC38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print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1135573" y="833592"/>
          <a:ext cx="470516" cy="4705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Acquire live images from webcam to facilitate optical flow and face detection</a:t>
          </a:r>
        </a:p>
      </dsp:txBody>
      <dsp:txXfrm>
        <a:off x="1950285" y="663232"/>
        <a:ext cx="1912197" cy="811235"/>
      </dsp:txXfrm>
    </dsp:sp>
    <dsp:sp modelId="{433CB220-DB28-457A-865E-1489E0AC2747}">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Apply color segmentation on camera feed to track colored objects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85518" y="3370154"/>
            <a:ext cx="5767773" cy="1323439"/>
          </a:xfrm>
          <a:prstGeom prst="rect">
            <a:avLst/>
          </a:prstGeom>
          <a:noFill/>
          <a:scene3d>
            <a:camera prst="orthographicFront">
              <a:rot lat="20651912" lon="861116" rev="7765"/>
            </a:camera>
            <a:lightRig rig="threePt" dir="t"/>
          </a:scene3d>
        </p:spPr>
        <p:txBody>
          <a:bodyPr wrap="square">
            <a:spAutoFit/>
          </a:bodyPr>
          <a:lstStyle/>
          <a:p>
            <a:pPr algn="l"/>
            <a:r>
              <a:rPr lang="en-PH" sz="8000" spc="600" baseline="0" dirty="0">
                <a:solidFill>
                  <a:srgbClr val="D64045"/>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PROCESSING</a:t>
            </a: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05</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99607" y="1409705"/>
            <a:ext cx="5957740" cy="2646878"/>
          </a:xfrm>
          <a:prstGeom prst="rect">
            <a:avLst/>
          </a:prstGeom>
          <a:noFill/>
          <a:scene3d>
            <a:camera prst="orthographicFront">
              <a:rot lat="20651912" lon="861116" rev="7765"/>
            </a:camera>
            <a:lightRig rig="threePt" dir="t"/>
          </a:scene3d>
        </p:spPr>
        <p:txBody>
          <a:bodyPr wrap="square">
            <a:spAutoFit/>
          </a:bodyPr>
          <a:lstStyle/>
          <a:p>
            <a:pPr algn="l"/>
            <a:r>
              <a:rPr lang="en-PH" sz="16600" spc="2000" baseline="0" dirty="0">
                <a:solidFill>
                  <a:srgbClr val="467599"/>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VIDEO</a:t>
            </a:r>
            <a:endParaRPr lang="en-PH" sz="13800" spc="2000" baseline="0" dirty="0">
              <a:solidFill>
                <a:srgbClr val="467599"/>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218650"/>
            <a:ext cx="8058152" cy="2046387"/>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207152"/>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opencv.com/find-center-of-blob-centroid-using-opencv-cpp-python/" TargetMode="External"/><Relationship Id="rId2" Type="http://schemas.openxmlformats.org/officeDocument/2006/relationships/hyperlink" Target="https://docs.opencv.org/4.x/dd/d43/tutorial_py_video_display.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1YbzA_dpg4L-_9xB1E44XnfDiXXtFVsc/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4%20RGB-to-Spectra%20using%20PCA/Activity%20-%204%20RGB-to-Spectra%20using%20PCA.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sz="1400" dirty="0"/>
              <a:t>As mentioned previously, </a:t>
            </a:r>
            <a:r>
              <a:rPr lang="en-US" dirty="0"/>
              <a:t>I have used PCA before in spectral resolution but in this report, I was able to compare how the method fared across all different light sources. The visualizations were stand-alone and self-explanatory. One important finding is that it turns out, the skewed power distribution contributed to rendering spectra with large color difference. The take-away here is the same as what my undergraduate thesis proposed; we should implement both spectral and color error metrics to evaluate the spectral reconstruction. </a:t>
            </a:r>
          </a:p>
          <a:p>
            <a:pPr marL="98583" indent="457200">
              <a:buNone/>
            </a:pPr>
            <a:r>
              <a:rPr lang="en-US" sz="1400" dirty="0"/>
              <a:t>In this activity,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10</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a:xfrm>
            <a:off x="628649" y="4218650"/>
            <a:ext cx="8058151" cy="2046387"/>
          </a:xfrm>
        </p:spPr>
        <p:txBody>
          <a:bodyPr/>
          <a:lstStyle/>
          <a:p>
            <a:r>
              <a:rPr lang="en-US" dirty="0"/>
              <a:t>[1] </a:t>
            </a:r>
            <a:r>
              <a:rPr lang="en-US" dirty="0">
                <a:hlinkClick r:id="rId2"/>
              </a:rPr>
              <a:t>OpenCV: Getting Started with Videos</a:t>
            </a:r>
            <a:endParaRPr lang="en-US" dirty="0"/>
          </a:p>
          <a:p>
            <a:pPr>
              <a:lnSpc>
                <a:spcPct val="100000"/>
              </a:lnSpc>
            </a:pPr>
            <a:r>
              <a:rPr lang="en-US" dirty="0"/>
              <a:t>[2] M. Soriano, Applied Physics 186 - Image Segmentation, (2019).</a:t>
            </a:r>
          </a:p>
          <a:p>
            <a:pPr>
              <a:lnSpc>
                <a:spcPct val="100000"/>
              </a:lnSpc>
            </a:pPr>
            <a:r>
              <a:rPr lang="en-US" dirty="0"/>
              <a:t>[3] M. Soriano, Physics 301 - Color Segmentation, (2022).</a:t>
            </a:r>
          </a:p>
          <a:p>
            <a:r>
              <a:rPr lang="en-US" dirty="0"/>
              <a:t>[4] </a:t>
            </a:r>
            <a:r>
              <a:rPr lang="en-US" dirty="0">
                <a:hlinkClick r:id="rId3"/>
              </a:rPr>
              <a:t>Find Center of a Blob (Centroid) Using OpenCV (C++/Python) | </a:t>
            </a:r>
            <a:r>
              <a:rPr lang="en-US" dirty="0" err="1">
                <a:hlinkClick r:id="rId3"/>
              </a:rPr>
              <a:t>LearnOpenCV</a:t>
            </a:r>
            <a:endParaRPr lang="en-US" dirty="0"/>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1023681"/>
              </p:ext>
            </p:extLst>
          </p:nvPr>
        </p:nvGraphicFramePr>
        <p:xfrm>
          <a:off x="628649" y="5725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A9214FEA-3053-34C6-DFC6-5FEB412C2F14}"/>
              </a:ext>
            </a:extLst>
          </p:cNvPr>
          <p:cNvSpPr>
            <a:spLocks noGrp="1"/>
          </p:cNvSpPr>
          <p:nvPr>
            <p:ph type="body" idx="10"/>
          </p:nvPr>
        </p:nvSpPr>
        <p:spPr/>
        <p:txBody>
          <a:bodyPr>
            <a:normAutofit/>
          </a:bodyPr>
          <a:lstStyle/>
          <a:p>
            <a:r>
              <a:rPr lang="en-US" dirty="0"/>
              <a:t>1</a:t>
            </a:r>
          </a:p>
          <a:p>
            <a:r>
              <a:rPr lang="en-US" dirty="0"/>
              <a:t>2</a:t>
            </a:r>
          </a:p>
          <a:p>
            <a:r>
              <a:rPr lang="en-US" dirty="0"/>
              <a:t>3</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p:txBody>
          <a:bodyPr/>
          <a:lstStyle/>
          <a:p>
            <a:r>
              <a:rPr lang="en-US" dirty="0">
                <a:hlinkClick r:id="rId7"/>
              </a:rPr>
              <a:t>Physics-301/Activity - 4 RGB-to-Spectra using </a:t>
            </a:r>
            <a:r>
              <a:rPr lang="en-US" dirty="0" err="1">
                <a:hlinkClick r:id="rId7"/>
              </a:rPr>
              <a:t>PCA.ipynb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https://drive.google.com/file/d/11YbzA_dpg4L-_9xB1E44XnfDiXXtFVsc/view?usp=sharing</a:t>
            </a:r>
            <a:r>
              <a:rPr lang="en-US" dirty="0"/>
              <a:t> </a:t>
            </a:r>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Video Capture (OpenCV)</a:t>
            </a:r>
          </a:p>
        </p:txBody>
      </p:sp>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r>
              <a:rPr lang="en-US" sz="2000" dirty="0"/>
              <a:t>In this activity, the camera feed is loaded using Open-CV Python [1]. The main principle of video processing is that videos are a collection of sequential images, hence, the image processing techniques can still be applied frame by frame. Shown below is a snapshot from the webcam and the corresponding histogram of the image and a region of interest (ROI). The entire image has a continuous distribution across all channels while the ROI is distinguishable by its narrow distribution.</a:t>
            </a:r>
          </a:p>
        </p:txBody>
      </p:sp>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1026" name="Picture 2">
            <a:extLst>
              <a:ext uri="{FF2B5EF4-FFF2-40B4-BE49-F238E27FC236}">
                <a16:creationId xmlns:a16="http://schemas.microsoft.com/office/drawing/2014/main" id="{211E08E0-F47A-2F25-29FD-0F5918908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654089"/>
            <a:ext cx="7315200"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4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Blob detection</a:t>
            </a:r>
          </a:p>
        </p:txBody>
      </p:sp>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a:xfrm>
            <a:off x="628649" y="1131216"/>
            <a:ext cx="7972425" cy="5045747"/>
          </a:xfrm>
        </p:spPr>
        <p:txBody>
          <a:bodyPr>
            <a:noAutofit/>
          </a:bodyPr>
          <a:lstStyle/>
          <a:p>
            <a:pPr marL="0" indent="457200">
              <a:buNone/>
            </a:pPr>
            <a:r>
              <a:rPr lang="en-US" sz="2000" dirty="0">
                <a:solidFill>
                  <a:srgbClr val="000000"/>
                </a:solidFill>
                <a:latin typeface="Bahnschrift SemiLight" panose="020B0502040204020203" pitchFamily="34" charset="0"/>
              </a:rPr>
              <a:t>Non-parametric segmentation uses the </a:t>
            </a:r>
            <a:r>
              <a:rPr lang="en-US" sz="2000" dirty="0">
                <a:solidFill>
                  <a:srgbClr val="000000"/>
                </a:solidFill>
                <a:highlight>
                  <a:srgbClr val="FFEE9E"/>
                </a:highlight>
                <a:latin typeface="Bahnschrift SemiBold" panose="020B0502040204020203" pitchFamily="34" charset="0"/>
              </a:rPr>
              <a:t>histogram back-projection</a:t>
            </a:r>
            <a:r>
              <a:rPr lang="en-US" sz="2000" dirty="0">
                <a:solidFill>
                  <a:srgbClr val="000000"/>
                </a:solidFill>
                <a:latin typeface="Bahnschrift SemiLight" panose="020B0502040204020203" pitchFamily="34" charset="0"/>
              </a:rPr>
              <a:t>, a </a:t>
            </a:r>
            <a:r>
              <a:rPr lang="en-US" sz="2000" b="1" dirty="0">
                <a:solidFill>
                  <a:srgbClr val="000000"/>
                </a:solidFill>
                <a:highlight>
                  <a:srgbClr val="FFEE9E"/>
                </a:highlight>
                <a:latin typeface="Bahnschrift SemiBold" panose="020B0502040204020203" pitchFamily="34" charset="0"/>
              </a:rPr>
              <a:t>non-computational</a:t>
            </a:r>
            <a:r>
              <a:rPr lang="en-US" sz="2000" dirty="0">
                <a:solidFill>
                  <a:srgbClr val="000000"/>
                </a:solidFill>
                <a:latin typeface="Bahnschrift SemiLight" panose="020B0502040204020203" pitchFamily="34" charset="0"/>
              </a:rPr>
              <a:t> technique since it treats histograms as just look-up tables </a:t>
            </a:r>
            <a:r>
              <a:rPr lang="en-US" sz="2000" dirty="0"/>
              <a:t>[2][3]</a:t>
            </a:r>
            <a:r>
              <a:rPr lang="en-US" sz="2000" dirty="0">
                <a:solidFill>
                  <a:srgbClr val="000000"/>
                </a:solidFill>
                <a:latin typeface="Bahnschrift SemiLight" panose="020B0502040204020203" pitchFamily="34" charset="0"/>
              </a:rPr>
              <a:t>. </a:t>
            </a:r>
            <a:r>
              <a:rPr lang="en-US" sz="2000" dirty="0">
                <a:solidFill>
                  <a:srgbClr val="000000"/>
                </a:solidFill>
              </a:rPr>
              <a:t>Recall that in Activity 1, the non-parametric method </a:t>
            </a:r>
            <a:r>
              <a:rPr lang="en-US" sz="2000" dirty="0">
                <a:solidFill>
                  <a:srgbClr val="000000"/>
                </a:solidFill>
                <a:latin typeface="Bahnschrift SemiLight" panose="020B0502040204020203" pitchFamily="34" charset="0"/>
              </a:rPr>
              <a:t>was generalized to be robust to intensity variation and can sometimes reveal extra details. This may be beneficial in this activity especially that we’re dealing with scenes in very non-ideal conditions. Shown below is the sample segmentation of the blue </a:t>
            </a:r>
            <a:r>
              <a:rPr lang="en-US" sz="2000" dirty="0" err="1">
                <a:solidFill>
                  <a:srgbClr val="000000"/>
                </a:solidFill>
                <a:latin typeface="Bahnschrift SemiLight" panose="020B0502040204020203" pitchFamily="34" charset="0"/>
              </a:rPr>
              <a:t>aquaflask</a:t>
            </a:r>
            <a:r>
              <a:rPr lang="en-US" sz="2000" dirty="0">
                <a:solidFill>
                  <a:srgbClr val="000000"/>
                </a:solidFill>
                <a:latin typeface="Bahnschrift SemiLight" panose="020B0502040204020203" pitchFamily="34" charset="0"/>
              </a:rPr>
              <a:t>. Since we aim to track the ROI’s movement, we employed blob detection using the image moments to get the centroid coordinates and bound the region in a circle [4].</a:t>
            </a:r>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2050" name="Picture 2">
            <a:extLst>
              <a:ext uri="{FF2B5EF4-FFF2-40B4-BE49-F238E27FC236}">
                <a16:creationId xmlns:a16="http://schemas.microsoft.com/office/drawing/2014/main" id="{680734A3-55AC-BB67-B596-4F6B50B00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1" y="4257834"/>
            <a:ext cx="5486400" cy="200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2A44F5-80EF-8ECC-7FB9-2781440BAAE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EAB95FB-4E53-2587-0F98-7AE6D55532A0}"/>
              </a:ext>
            </a:extLst>
          </p:cNvPr>
          <p:cNvSpPr>
            <a:spLocks noGrp="1"/>
          </p:cNvSpPr>
          <p:nvPr>
            <p:ph type="title"/>
          </p:nvPr>
        </p:nvSpPr>
        <p:spPr/>
        <p:txBody>
          <a:bodyPr/>
          <a:lstStyle/>
          <a:p>
            <a:r>
              <a:rPr lang="en-US" dirty="0"/>
              <a:t>Tracking</a:t>
            </a:r>
          </a:p>
        </p:txBody>
      </p:sp>
      <p:sp>
        <p:nvSpPr>
          <p:cNvPr id="4" name="Content Placeholder 3">
            <a:extLst>
              <a:ext uri="{FF2B5EF4-FFF2-40B4-BE49-F238E27FC236}">
                <a16:creationId xmlns:a16="http://schemas.microsoft.com/office/drawing/2014/main" id="{40698BBF-471F-9256-6FAD-4F5A7B07E620}"/>
              </a:ext>
            </a:extLst>
          </p:cNvPr>
          <p:cNvSpPr>
            <a:spLocks noGrp="1"/>
          </p:cNvSpPr>
          <p:nvPr>
            <p:ph idx="1"/>
          </p:nvPr>
        </p:nvSpPr>
        <p:spPr/>
        <p:txBody>
          <a:bodyPr/>
          <a:lstStyle/>
          <a:p>
            <a:pPr marL="0" indent="0">
              <a:buNone/>
            </a:pPr>
            <a:r>
              <a:rPr lang="en-US" sz="1800" dirty="0"/>
              <a:t>From the webcam live feed, we process 100 frames. For reference, I moved the aqua flask in a sinusoidal manner. Shown below are some snapshots at different times:</a:t>
            </a:r>
          </a:p>
          <a:p>
            <a:pPr marL="0" indent="0" algn="ctr">
              <a:buNone/>
            </a:pPr>
            <a:r>
              <a:rPr lang="en-US" sz="1800" dirty="0">
                <a:highlight>
                  <a:srgbClr val="FFEE9E"/>
                </a:highlight>
                <a:latin typeface="Bahnschrift SemiBold" panose="020B0502040204020203" pitchFamily="34" charset="0"/>
              </a:rPr>
              <a:t>	FRAME 1					FRAME 25                  </a:t>
            </a:r>
            <a:r>
              <a:rPr lang="en-US" sz="1800" dirty="0">
                <a:solidFill>
                  <a:srgbClr val="FFEE9E"/>
                </a:solidFill>
                <a:highlight>
                  <a:srgbClr val="FFEE9E"/>
                </a:highlight>
                <a:latin typeface="Bahnschrift SemiBold" panose="020B0502040204020203" pitchFamily="34" charset="0"/>
              </a:rPr>
              <a:t>.</a:t>
            </a: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lgn="ctr">
              <a:buNone/>
            </a:pPr>
            <a:r>
              <a:rPr lang="en-US" sz="1800" dirty="0">
                <a:highlight>
                  <a:srgbClr val="FFEE9E"/>
                </a:highlight>
                <a:latin typeface="Bahnschrift SemiBold" panose="020B0502040204020203" pitchFamily="34" charset="0"/>
              </a:rPr>
              <a:t>	FRAME 50				FRAME 75                  </a:t>
            </a:r>
            <a:r>
              <a:rPr lang="en-US" sz="1800" dirty="0">
                <a:solidFill>
                  <a:srgbClr val="FFEE9E"/>
                </a:solidFill>
                <a:highlight>
                  <a:srgbClr val="FFEE9E"/>
                </a:highlight>
                <a:latin typeface="Bahnschrift SemiBold" panose="020B0502040204020203" pitchFamily="34" charset="0"/>
              </a:rPr>
              <a:t>.</a:t>
            </a:r>
            <a:r>
              <a:rPr lang="en-US" sz="1800" dirty="0">
                <a:highlight>
                  <a:srgbClr val="FFEE9E"/>
                </a:highlight>
                <a:latin typeface="Bahnschrift SemiBold" panose="020B0502040204020203" pitchFamily="34" charset="0"/>
              </a:rPr>
              <a:t>		</a:t>
            </a:r>
          </a:p>
          <a:p>
            <a:pPr marL="0" indent="0">
              <a:buNone/>
            </a:pPr>
            <a:endParaRPr lang="en-US" sz="1800" dirty="0">
              <a:highlight>
                <a:srgbClr val="FFEE9E"/>
              </a:highlight>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id="{622D0FD9-E389-1257-13B4-AA6E7C5C375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3074" name="Picture 2">
            <a:extLst>
              <a:ext uri="{FF2B5EF4-FFF2-40B4-BE49-F238E27FC236}">
                <a16:creationId xmlns:a16="http://schemas.microsoft.com/office/drawing/2014/main" id="{F7BCBFCB-4E78-8C6E-E0A3-7CBA4CCA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0106"/>
            <a:ext cx="4572000" cy="17852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34F2BE-B235-A13C-DBD1-44F033D0A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9CD4072-1A30-E975-B968-DE06D6205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04106"/>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A443D29-A4CC-A372-9C4D-0B48D11DF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F646C-5D4C-C5A4-4FD3-BA66FB1E3521}"/>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233BD12-1F14-BC99-7A13-88EFB6F50747}"/>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5D80C947-9445-0C0E-5CD5-250CB6DBB414}"/>
              </a:ext>
            </a:extLst>
          </p:cNvPr>
          <p:cNvSpPr>
            <a:spLocks noGrp="1"/>
          </p:cNvSpPr>
          <p:nvPr>
            <p:ph idx="1"/>
          </p:nvPr>
        </p:nvSpPr>
        <p:spPr/>
        <p:txBody>
          <a:bodyPr/>
          <a:lstStyle/>
          <a:p>
            <a:pPr marL="0" indent="0">
              <a:buNone/>
            </a:pPr>
            <a:r>
              <a:rPr lang="en-US" sz="1800" dirty="0"/>
              <a:t>We were able to acquire live images from webcam and applied color segmentation. Fundamental problems include the (1) built-in white balancing in the webcam used which drastically changes the colors in the scene and (2) poor resolution and low-frame rate of webcams. The effects are evident on the later half of the tracking where the color segmentation struggles, consequently affecting the centroid detection. Overall, the tracking algorithm worked, and objectives were met.</a:t>
            </a:r>
          </a:p>
        </p:txBody>
      </p:sp>
      <p:sp>
        <p:nvSpPr>
          <p:cNvPr id="5" name="Slide Number Placeholder 4">
            <a:extLst>
              <a:ext uri="{FF2B5EF4-FFF2-40B4-BE49-F238E27FC236}">
                <a16:creationId xmlns:a16="http://schemas.microsoft.com/office/drawing/2014/main" id="{F37F72F2-0A73-8F4F-EDAA-3FA5B0EBB807}"/>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4098" name="Picture 2">
            <a:extLst>
              <a:ext uri="{FF2B5EF4-FFF2-40B4-BE49-F238E27FC236}">
                <a16:creationId xmlns:a16="http://schemas.microsoft.com/office/drawing/2014/main" id="{BA14F903-4BF7-4FEC-BC1F-02BA0D72C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42889"/>
            <a:ext cx="8229600" cy="321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8F3B8-E99C-7AEE-63CB-0B7D5119ECF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748C19A-35D9-9C30-BDD2-F381A241F2C3}"/>
              </a:ext>
            </a:extLst>
          </p:cNvPr>
          <p:cNvSpPr>
            <a:spLocks noGrp="1"/>
          </p:cNvSpPr>
          <p:nvPr>
            <p:ph type="title"/>
          </p:nvPr>
        </p:nvSpPr>
        <p:spPr>
          <a:xfrm>
            <a:off x="628650" y="365127"/>
            <a:ext cx="7315200" cy="662396"/>
          </a:xfrm>
        </p:spPr>
        <p:txBody>
          <a:bodyPr/>
          <a:lstStyle/>
          <a:p>
            <a:r>
              <a:rPr lang="en-US" dirty="0"/>
              <a:t>Applications</a:t>
            </a:r>
          </a:p>
        </p:txBody>
      </p:sp>
      <p:sp>
        <p:nvSpPr>
          <p:cNvPr id="4" name="Content Placeholder 3">
            <a:extLst>
              <a:ext uri="{FF2B5EF4-FFF2-40B4-BE49-F238E27FC236}">
                <a16:creationId xmlns:a16="http://schemas.microsoft.com/office/drawing/2014/main" id="{14FE0F57-FD1C-227D-0209-24D73E32852E}"/>
              </a:ext>
            </a:extLst>
          </p:cNvPr>
          <p:cNvSpPr>
            <a:spLocks noGrp="1"/>
          </p:cNvSpPr>
          <p:nvPr>
            <p:ph idx="1"/>
          </p:nvPr>
        </p:nvSpPr>
        <p:spPr/>
        <p:txBody>
          <a:bodyPr/>
          <a:lstStyle/>
          <a:p>
            <a:pPr marL="0" indent="0">
              <a:buNone/>
            </a:pPr>
            <a:r>
              <a:rPr lang="en-US"/>
              <a:t>For</a:t>
            </a:r>
          </a:p>
        </p:txBody>
      </p:sp>
      <p:sp>
        <p:nvSpPr>
          <p:cNvPr id="5" name="Slide Number Placeholder 4">
            <a:extLst>
              <a:ext uri="{FF2B5EF4-FFF2-40B4-BE49-F238E27FC236}">
                <a16:creationId xmlns:a16="http://schemas.microsoft.com/office/drawing/2014/main" id="{8C5B48D7-074E-A886-5B10-BEAEC9DB93EB}"/>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5122" name="Picture 2">
            <a:extLst>
              <a:ext uri="{FF2B5EF4-FFF2-40B4-BE49-F238E27FC236}">
                <a16:creationId xmlns:a16="http://schemas.microsoft.com/office/drawing/2014/main" id="{8DDA143C-86A7-AB79-12D2-81F0ABCD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42223"/>
            <a:ext cx="8229600" cy="363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088720-8B85-BA4E-3356-F002D14B8B07}"/>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413336E9-8363-4715-9502-B703B4D2F665}"/>
              </a:ext>
            </a:extLst>
          </p:cNvPr>
          <p:cNvSpPr>
            <a:spLocks noGrp="1"/>
          </p:cNvSpPr>
          <p:nvPr>
            <p:ph type="title"/>
          </p:nvPr>
        </p:nvSpPr>
        <p:spPr/>
        <p:txBody>
          <a:bodyPr/>
          <a:lstStyle/>
          <a:p>
            <a:r>
              <a:rPr lang="en-US" dirty="0"/>
              <a:t>Free Fall</a:t>
            </a:r>
          </a:p>
        </p:txBody>
      </p:sp>
      <p:sp>
        <p:nvSpPr>
          <p:cNvPr id="6" name="Content Placeholder 5">
            <a:extLst>
              <a:ext uri="{FF2B5EF4-FFF2-40B4-BE49-F238E27FC236}">
                <a16:creationId xmlns:a16="http://schemas.microsoft.com/office/drawing/2014/main" id="{1E3187EC-12ED-4C8E-30BF-7E34BAB506D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D050758-673E-D7C9-3AC9-4C190F6E124B}"/>
              </a:ext>
            </a:extLst>
          </p:cNvPr>
          <p:cNvSpPr>
            <a:spLocks noGrp="1"/>
          </p:cNvSpPr>
          <p:nvPr>
            <p:ph type="sldNum" sz="quarter" idx="12"/>
          </p:nvPr>
        </p:nvSpPr>
        <p:spPr/>
        <p:txBody>
          <a:bodyPr/>
          <a:lstStyle/>
          <a:p>
            <a:fld id="{8262CFD8-7A98-47E6-A2CC-B17DDA24BA0E}" type="slidenum">
              <a:rPr lang="en-US" smtClean="0"/>
              <a:t>8</a:t>
            </a:fld>
            <a:endParaRPr lang="en-US"/>
          </a:p>
        </p:txBody>
      </p:sp>
      <p:grpSp>
        <p:nvGrpSpPr>
          <p:cNvPr id="7" name="Group 6">
            <a:extLst>
              <a:ext uri="{FF2B5EF4-FFF2-40B4-BE49-F238E27FC236}">
                <a16:creationId xmlns:a16="http://schemas.microsoft.com/office/drawing/2014/main" id="{F2AF0CA6-450F-D78E-A9FA-640E12EF9ECD}"/>
              </a:ext>
            </a:extLst>
          </p:cNvPr>
          <p:cNvGrpSpPr/>
          <p:nvPr/>
        </p:nvGrpSpPr>
        <p:grpSpPr>
          <a:xfrm>
            <a:off x="470517" y="1719932"/>
            <a:ext cx="8044832" cy="1709068"/>
            <a:chOff x="485275" y="1827462"/>
            <a:chExt cx="8044832" cy="1709068"/>
          </a:xfrm>
        </p:grpSpPr>
        <p:pic>
          <p:nvPicPr>
            <p:cNvPr id="6146" name="Picture 2">
              <a:extLst>
                <a:ext uri="{FF2B5EF4-FFF2-40B4-BE49-F238E27FC236}">
                  <a16:creationId xmlns:a16="http://schemas.microsoft.com/office/drawing/2014/main" id="{8B47B668-226E-E39B-0720-8CBF897D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38569A-6ECD-77ED-F4C0-CB11E855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1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AAE9783-8566-7461-1FAC-B1C4F095F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9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B19D03C5-2B43-FCF1-A047-384935FD0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427"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grpSp>
      <p:pic>
        <p:nvPicPr>
          <p:cNvPr id="6160" name="Picture 16">
            <a:extLst>
              <a:ext uri="{FF2B5EF4-FFF2-40B4-BE49-F238E27FC236}">
                <a16:creationId xmlns:a16="http://schemas.microsoft.com/office/drawing/2014/main" id="{E182BDDC-1666-E47B-80D7-CA4576C537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133" y="3954874"/>
            <a:ext cx="8229600" cy="239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2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6E9A6-F09A-4BB4-4599-32CDF9B74FA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867CCA8-2BF7-BDB7-C488-046C5E04FF9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EFC2A4D-2CA7-8D15-A80B-1DD8B08383CD}"/>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DA1E58B5-8E68-B709-7593-D3CD7A597F38}"/>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7172" name="Picture 4">
            <a:extLst>
              <a:ext uri="{FF2B5EF4-FFF2-40B4-BE49-F238E27FC236}">
                <a16:creationId xmlns:a16="http://schemas.microsoft.com/office/drawing/2014/main" id="{F0492006-F6BD-7782-BD2C-864AC8C3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37914"/>
            <a:ext cx="7315200" cy="4832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66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1178</TotalTime>
  <Words>666</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Bahnschrift Condensed</vt:lpstr>
      <vt:lpstr>Bahnschrift Light</vt:lpstr>
      <vt:lpstr>Bahnschrift SemiBold</vt:lpstr>
      <vt:lpstr>Bahnschrift SemiLight</vt:lpstr>
      <vt:lpstr>Calibri</vt:lpstr>
      <vt:lpstr>Wingdings</vt:lpstr>
      <vt:lpstr>Office Theme</vt:lpstr>
      <vt:lpstr>PowerPoint Presentation</vt:lpstr>
      <vt:lpstr>  objectives</vt:lpstr>
      <vt:lpstr>Video Capture (OpenCV)</vt:lpstr>
      <vt:lpstr>Blob detection</vt:lpstr>
      <vt:lpstr>Tracking</vt:lpstr>
      <vt:lpstr>Discussion</vt:lpstr>
      <vt:lpstr>Applications</vt:lpstr>
      <vt:lpstr>Free Fall</vt:lpstr>
      <vt:lpstr>PowerPoint Presentation</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17</cp:revision>
  <dcterms:created xsi:type="dcterms:W3CDTF">2022-05-28T03:01:51Z</dcterms:created>
  <dcterms:modified xsi:type="dcterms:W3CDTF">2022-06-08T13:49:17Z</dcterms:modified>
</cp:coreProperties>
</file>