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76" r:id="rId4"/>
    <p:sldId id="258" r:id="rId5"/>
    <p:sldId id="277" r:id="rId6"/>
    <p:sldId id="278" r:id="rId7"/>
    <p:sldId id="279" r:id="rId8"/>
    <p:sldId id="280" r:id="rId9"/>
    <p:sldId id="281" r:id="rId10"/>
    <p:sldId id="282" r:id="rId11"/>
    <p:sldId id="27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045"/>
    <a:srgbClr val="FFEE9E"/>
    <a:srgbClr val="467599"/>
    <a:srgbClr val="EBA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3" d="100"/>
          <a:sy n="83" d="100"/>
        </p:scale>
        <p:origin x="1406" y="62"/>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11749E-DFC5-4C25-89F5-8F8F8943BBEF}">
      <dgm:prSet custT="1"/>
      <dgm:spPr/>
      <dgm:t>
        <a:bodyPr/>
        <a:lstStyle/>
        <a:p>
          <a:pPr>
            <a:lnSpc>
              <a:spcPct val="100000"/>
            </a:lnSpc>
          </a:pPr>
          <a:r>
            <a:rPr lang="en-US" sz="1400" dirty="0">
              <a:latin typeface="Bahnschrift Light" panose="020B0502040204020203" pitchFamily="34" charset="0"/>
            </a:rPr>
            <a:t>Acquire live images from webcam to facilitate optical flow and face detection</a:t>
          </a:r>
        </a:p>
      </dgm:t>
    </dgm:pt>
    <dgm:pt modelId="{E28BA7AA-496D-4FC4-90CD-E0CC115D9517}" type="parTrans" cxnId="{254C3BFE-1CEE-428D-9EE8-611E71783EF7}">
      <dgm:prSet/>
      <dgm:spPr/>
      <dgm:t>
        <a:bodyPr/>
        <a:lstStyle/>
        <a:p>
          <a:endParaRPr lang="en-US" sz="2000">
            <a:latin typeface="Bahnschrift Light" panose="020B0502040204020203" pitchFamily="34" charset="0"/>
          </a:endParaRPr>
        </a:p>
      </dgm:t>
    </dgm:pt>
    <dgm:pt modelId="{DD2FEAB1-5F6F-410E-9AB3-C1B602FAB8FF}" type="sibTrans" cxnId="{254C3BFE-1CEE-428D-9EE8-611E71783EF7}">
      <dgm:prSet/>
      <dgm:spPr/>
      <dgm:t>
        <a:bodyPr/>
        <a:lstStyle/>
        <a:p>
          <a:pPr>
            <a:lnSpc>
              <a:spcPct val="100000"/>
            </a:lnSpc>
          </a:pPr>
          <a:endParaRPr lang="en-US" sz="2000">
            <a:latin typeface="Bahnschrift Light" panose="020B0502040204020203" pitchFamily="34" charset="0"/>
          </a:endParaRPr>
        </a:p>
      </dgm:t>
    </dgm:pt>
    <dgm:pt modelId="{45B455F6-6F02-4A1C-B810-933BCD2DC383}">
      <dgm:prSet custT="1"/>
      <dgm:spPr/>
      <dgm:t>
        <a:bodyPr/>
        <a:lstStyle/>
        <a:p>
          <a:pPr>
            <a:lnSpc>
              <a:spcPct val="100000"/>
            </a:lnSpc>
          </a:pPr>
          <a:r>
            <a:rPr lang="en-US" sz="1400" dirty="0">
              <a:latin typeface="Bahnschrift Light" panose="020B0502040204020203" pitchFamily="34" charset="0"/>
            </a:rPr>
            <a:t>Apply color segmentation on camera feed to track colored objects</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FC2108D5-0690-4805-90D4-9873824CE4EC}" type="pres">
      <dgm:prSet presAssocID="{AC11749E-DFC5-4C25-89F5-8F8F8943BBEF}" presName="compNode" presStyleCnt="0"/>
      <dgm:spPr/>
    </dgm:pt>
    <dgm:pt modelId="{20123FB0-AC33-43B8-8F90-34FCF5C4BA59}" type="pres">
      <dgm:prSet presAssocID="{AC11749E-DFC5-4C25-89F5-8F8F8943BBEF}" presName="iconBgRect" presStyleLbl="bgShp" presStyleIdx="0" presStyleCnt="2"/>
      <dgm:spPr>
        <a:solidFill>
          <a:srgbClr val="467599"/>
        </a:solidFill>
      </dgm:spPr>
    </dgm:pt>
    <dgm:pt modelId="{83F23582-A5D4-46FC-AFC4-93D1C27C657F}" type="pres">
      <dgm:prSet presAssocID="{AC11749E-DFC5-4C25-89F5-8F8F8943BBE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perture with solid fill"/>
        </a:ext>
      </dgm:extLst>
    </dgm:pt>
    <dgm:pt modelId="{DBA4E431-0CEA-4587-A5AF-604E52610392}" type="pres">
      <dgm:prSet presAssocID="{AC11749E-DFC5-4C25-89F5-8F8F8943BBEF}" presName="spaceRect" presStyleCnt="0"/>
      <dgm:spPr/>
    </dgm:pt>
    <dgm:pt modelId="{FDD5F411-AEE6-475E-9D34-E04012D9A1F7}" type="pres">
      <dgm:prSet presAssocID="{AC11749E-DFC5-4C25-89F5-8F8F8943BBEF}" presName="textRect" presStyleLbl="revTx" presStyleIdx="0" presStyleCnt="2">
        <dgm:presLayoutVars>
          <dgm:chMax val="1"/>
          <dgm:chPref val="1"/>
        </dgm:presLayoutVars>
      </dgm:prSet>
      <dgm:spPr/>
    </dgm:pt>
    <dgm:pt modelId="{C1502FDB-8F44-4C92-96E6-963642C49B06}" type="pres">
      <dgm:prSet presAssocID="{DD2FEAB1-5F6F-410E-9AB3-C1B602FAB8FF}" presName="sibTrans" presStyleLbl="sibTrans2D1" presStyleIdx="0" presStyleCnt="0"/>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1" presStyleCnt="2"/>
      <dgm:spPr>
        <a:solidFill>
          <a:srgbClr val="467599"/>
        </a:solidFill>
      </dgm:spPr>
    </dgm:pt>
    <dgm:pt modelId="{9B9E8DB2-9469-4AB0-AEA5-44E34FA44EB4}" type="pres">
      <dgm:prSet presAssocID="{45B455F6-6F02-4A1C-B810-933BCD2DC38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andprint with solid fill"/>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1" presStyleCnt="2">
        <dgm:presLayoutVars>
          <dgm:chMax val="1"/>
          <dgm:chPref val="1"/>
        </dgm:presLayoutVars>
      </dgm:prSet>
      <dgm:spPr/>
    </dgm:pt>
  </dgm:ptLst>
  <dgm:cxnLst>
    <dgm:cxn modelId="{09F2BF20-C8E3-44BE-AEEC-1E7CF4BB2125}" srcId="{51CC4933-CF4A-4002-B801-7796356061A7}" destId="{45B455F6-6F02-4A1C-B810-933BCD2DC383}" srcOrd="1"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212D4F63-B1D5-4ADA-A043-BD36C8102F61}" type="presOf" srcId="{DD2FEAB1-5F6F-410E-9AB3-C1B602FAB8FF}" destId="{C1502FDB-8F44-4C92-96E6-963642C49B06}"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0B0369C-1EAC-4640-99F0-9CAA5EB9FE64}" type="presOf" srcId="{AC11749E-DFC5-4C25-89F5-8F8F8943BBEF}" destId="{FDD5F411-AEE6-475E-9D34-E04012D9A1F7}" srcOrd="0" destOrd="0" presId="urn:microsoft.com/office/officeart/2018/2/layout/IconCircleList"/>
    <dgm:cxn modelId="{254C3BFE-1CEE-428D-9EE8-611E71783EF7}" srcId="{51CC4933-CF4A-4002-B801-7796356061A7}" destId="{AC11749E-DFC5-4C25-89F5-8F8F8943BBEF}" srcOrd="0" destOrd="0" parTransId="{E28BA7AA-496D-4FC4-90CD-E0CC115D9517}" sibTransId="{DD2FEAB1-5F6F-410E-9AB3-C1B602FAB8FF}"/>
    <dgm:cxn modelId="{1AD8700B-9DB1-4304-B71F-8335460A6987}" type="presParOf" srcId="{745D4B58-A246-4302-940E-DDE989239F1B}" destId="{B329C662-D9B8-4415-A9C8-CABB02D5EE1D}" srcOrd="0" destOrd="0" presId="urn:microsoft.com/office/officeart/2018/2/layout/IconCircleList"/>
    <dgm:cxn modelId="{54621141-F2C6-4153-A0E0-09098E07A57A}" type="presParOf" srcId="{B329C662-D9B8-4415-A9C8-CABB02D5EE1D}" destId="{FC2108D5-0690-4805-90D4-9873824CE4EC}" srcOrd="0" destOrd="0" presId="urn:microsoft.com/office/officeart/2018/2/layout/IconCircleList"/>
    <dgm:cxn modelId="{D2CEF47F-1ED2-4CF1-8128-6D60071039C1}" type="presParOf" srcId="{FC2108D5-0690-4805-90D4-9873824CE4EC}" destId="{20123FB0-AC33-43B8-8F90-34FCF5C4BA59}" srcOrd="0" destOrd="0" presId="urn:microsoft.com/office/officeart/2018/2/layout/IconCircleList"/>
    <dgm:cxn modelId="{FC4A5AA1-7FA7-4658-94FF-98F252756ED4}" type="presParOf" srcId="{FC2108D5-0690-4805-90D4-9873824CE4EC}" destId="{83F23582-A5D4-46FC-AFC4-93D1C27C657F}" srcOrd="1" destOrd="0" presId="urn:microsoft.com/office/officeart/2018/2/layout/IconCircleList"/>
    <dgm:cxn modelId="{9B723E9A-3A43-46FF-8544-7CD6F19A01EB}" type="presParOf" srcId="{FC2108D5-0690-4805-90D4-9873824CE4EC}" destId="{DBA4E431-0CEA-4587-A5AF-604E52610392}" srcOrd="2" destOrd="0" presId="urn:microsoft.com/office/officeart/2018/2/layout/IconCircleList"/>
    <dgm:cxn modelId="{9ED8437D-6BCC-444B-9373-E22B52D55329}" type="presParOf" srcId="{FC2108D5-0690-4805-90D4-9873824CE4EC}" destId="{FDD5F411-AEE6-475E-9D34-E04012D9A1F7}" srcOrd="3" destOrd="0" presId="urn:microsoft.com/office/officeart/2018/2/layout/IconCircleList"/>
    <dgm:cxn modelId="{F3284BED-DC7E-4B2A-9EEA-38043F1D6243}" type="presParOf" srcId="{B329C662-D9B8-4415-A9C8-CABB02D5EE1D}" destId="{C1502FDB-8F44-4C92-96E6-963642C49B06}" srcOrd="1" destOrd="0" presId="urn:microsoft.com/office/officeart/2018/2/layout/IconCircleList"/>
    <dgm:cxn modelId="{C9C70DE8-DB3C-4476-A365-C2F8E4CCF3E9}" type="presParOf" srcId="{B329C662-D9B8-4415-A9C8-CABB02D5EE1D}" destId="{3F7885DC-ABB4-4D35-83FB-F9C8FFF6A0DF}" srcOrd="2"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23FB0-AC33-43B8-8F90-34FCF5C4BA59}">
      <dsp:nvSpPr>
        <dsp:cNvPr id="0" name=""/>
        <dsp:cNvSpPr/>
      </dsp:nvSpPr>
      <dsp:spPr>
        <a:xfrm>
          <a:off x="965213"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83F23582-A5D4-46FC-AFC4-93D1C27C657F}">
      <dsp:nvSpPr>
        <dsp:cNvPr id="0" name=""/>
        <dsp:cNvSpPr/>
      </dsp:nvSpPr>
      <dsp:spPr>
        <a:xfrm>
          <a:off x="1135573" y="833592"/>
          <a:ext cx="470516" cy="4705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5F411-AEE6-475E-9D34-E04012D9A1F7}">
      <dsp:nvSpPr>
        <dsp:cNvPr id="0" name=""/>
        <dsp:cNvSpPr/>
      </dsp:nvSpPr>
      <dsp:spPr>
        <a:xfrm>
          <a:off x="1950285"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Acquire live images from webcam to facilitate optical flow and face detection</a:t>
          </a:r>
        </a:p>
      </dsp:txBody>
      <dsp:txXfrm>
        <a:off x="1950285" y="663232"/>
        <a:ext cx="1912197" cy="811235"/>
      </dsp:txXfrm>
    </dsp:sp>
    <dsp:sp modelId="{433CB220-DB28-457A-865E-1489E0AC2747}">
      <dsp:nvSpPr>
        <dsp:cNvPr id="0" name=""/>
        <dsp:cNvSpPr/>
      </dsp:nvSpPr>
      <dsp:spPr>
        <a:xfrm>
          <a:off x="4195668"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4366027" y="833592"/>
          <a:ext cx="470516" cy="4705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5180739"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Apply color segmentation on camera feed to track colored objects</a:t>
          </a:r>
        </a:p>
      </dsp:txBody>
      <dsp:txXfrm>
        <a:off x="5180739" y="663232"/>
        <a:ext cx="1912197" cy="8112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585518" y="3370154"/>
            <a:ext cx="5767773" cy="1323439"/>
          </a:xfrm>
          <a:prstGeom prst="rect">
            <a:avLst/>
          </a:prstGeom>
          <a:noFill/>
          <a:scene3d>
            <a:camera prst="orthographicFront">
              <a:rot lat="20651912" lon="861116" rev="7765"/>
            </a:camera>
            <a:lightRig rig="threePt" dir="t"/>
          </a:scene3d>
        </p:spPr>
        <p:txBody>
          <a:bodyPr wrap="square">
            <a:spAutoFit/>
          </a:bodyPr>
          <a:lstStyle/>
          <a:p>
            <a:pPr algn="l"/>
            <a:r>
              <a:rPr lang="en-PH" sz="8000" spc="600" baseline="0" dirty="0">
                <a:solidFill>
                  <a:srgbClr val="D64045"/>
                </a:solid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PROCESSING</a:t>
            </a: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05</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4" name="TextBox 13">
            <a:extLst>
              <a:ext uri="{FF2B5EF4-FFF2-40B4-BE49-F238E27FC236}">
                <a16:creationId xmlns:a16="http://schemas.microsoft.com/office/drawing/2014/main" id="{E670B408-8A73-CABA-E1F7-F58EEBB57794}"/>
              </a:ext>
            </a:extLst>
          </p:cNvPr>
          <p:cNvSpPr txBox="1"/>
          <p:nvPr userDrawn="1"/>
        </p:nvSpPr>
        <p:spPr>
          <a:xfrm>
            <a:off x="3499607" y="1409705"/>
            <a:ext cx="5957740" cy="2646878"/>
          </a:xfrm>
          <a:prstGeom prst="rect">
            <a:avLst/>
          </a:prstGeom>
          <a:noFill/>
          <a:scene3d>
            <a:camera prst="orthographicFront">
              <a:rot lat="20651912" lon="861116" rev="7765"/>
            </a:camera>
            <a:lightRig rig="threePt" dir="t"/>
          </a:scene3d>
        </p:spPr>
        <p:txBody>
          <a:bodyPr wrap="square">
            <a:spAutoFit/>
          </a:bodyPr>
          <a:lstStyle/>
          <a:p>
            <a:pPr algn="l"/>
            <a:r>
              <a:rPr lang="en-PH" sz="16600" spc="2000" baseline="0" dirty="0">
                <a:solidFill>
                  <a:srgbClr val="467599"/>
                </a:solid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VIDEO</a:t>
            </a:r>
            <a:endParaRPr lang="en-PH" sz="13800" spc="2000" baseline="0" dirty="0">
              <a:solidFill>
                <a:srgbClr val="467599"/>
              </a:solid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949242"/>
            <a:ext cx="8058151" cy="1177612"/>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grpSp>
        <p:nvGrpSpPr>
          <p:cNvPr id="12" name="Group 11">
            <a:extLst>
              <a:ext uri="{FF2B5EF4-FFF2-40B4-BE49-F238E27FC236}">
                <a16:creationId xmlns:a16="http://schemas.microsoft.com/office/drawing/2014/main" id="{A4693759-34FC-FBCE-ABBE-AA6FD7E86521}"/>
              </a:ext>
            </a:extLst>
          </p:cNvPr>
          <p:cNvGrpSpPr/>
          <p:nvPr userDrawn="1"/>
        </p:nvGrpSpPr>
        <p:grpSpPr>
          <a:xfrm>
            <a:off x="457200" y="2078912"/>
            <a:ext cx="6480928" cy="1143536"/>
            <a:chOff x="457200" y="3429000"/>
            <a:chExt cx="6480928" cy="1143536"/>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791354"/>
              <a:ext cx="648092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key take-aways</a:t>
              </a:r>
            </a:p>
          </p:txBody>
        </p:sp>
        <p:pic>
          <p:nvPicPr>
            <p:cNvPr id="14" name="Graphic 13" descr="A lightbulb">
              <a:extLst>
                <a:ext uri="{FF2B5EF4-FFF2-40B4-BE49-F238E27FC236}">
                  <a16:creationId xmlns:a16="http://schemas.microsoft.com/office/drawing/2014/main" id="{4C2D8F07-5D0C-A510-D9CA-C7FEBE01B735}"/>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3293354"/>
            <a:ext cx="8058152" cy="2151781"/>
          </a:xfrm>
          <a:prstGeom prst="rect">
            <a:avLst/>
          </a:prstGeom>
          <a:noFill/>
          <a:ln>
            <a:noFill/>
          </a:ln>
        </p:spPr>
        <p:txBody>
          <a:bodyPr spcFirstLastPara="1" wrap="square" lIns="91425" tIns="45700" rIns="91425" bIns="45700" anchor="t" anchorCtr="0">
            <a:normAutofit/>
          </a:bodyPr>
          <a:lstStyle>
            <a:lvl1pPr marL="312896" lvl="0" indent="-214313" algn="l">
              <a:spcBef>
                <a:spcPts val="0"/>
              </a:spcBef>
              <a:spcAft>
                <a:spcPts val="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16" name="Google Shape;29;p31">
            <a:extLst>
              <a:ext uri="{FF2B5EF4-FFF2-40B4-BE49-F238E27FC236}">
                <a16:creationId xmlns:a16="http://schemas.microsoft.com/office/drawing/2014/main" id="{D8622480-41A5-CA42-51F1-3E2BDB6802F4}"/>
              </a:ext>
            </a:extLst>
          </p:cNvPr>
          <p:cNvSpPr txBox="1">
            <a:spLocks noGrp="1"/>
          </p:cNvSpPr>
          <p:nvPr>
            <p:ph type="body" idx="11" hasCustomPrompt="1"/>
          </p:nvPr>
        </p:nvSpPr>
        <p:spPr>
          <a:xfrm>
            <a:off x="628648" y="5816603"/>
            <a:ext cx="8058152" cy="468841"/>
          </a:xfrm>
          <a:prstGeom prst="rect">
            <a:avLst/>
          </a:prstGeom>
          <a:noFill/>
          <a:ln>
            <a:noFill/>
          </a:ln>
        </p:spPr>
        <p:txBody>
          <a:bodyPr spcFirstLastPara="1" wrap="square" lIns="91425" tIns="45700" rIns="91425" bIns="45700" anchor="t" anchorCtr="0">
            <a:noAutofit/>
          </a:bodyPr>
          <a:lstStyle>
            <a:lvl1pPr marL="270033" lvl="0" indent="-171450" algn="l">
              <a:spcBef>
                <a:spcPts val="0"/>
              </a:spcBef>
              <a:spcAft>
                <a:spcPts val="0"/>
              </a:spcAft>
              <a:buClr>
                <a:srgbClr val="467599"/>
              </a:buClr>
              <a:buSzPct val="100000"/>
              <a:buFont typeface="Wingdings" panose="05000000000000000000" pitchFamily="2" charset="2"/>
              <a:buChar char="§"/>
              <a:defRPr sz="1200" spc="0">
                <a:solidFill>
                  <a:srgbClr val="467599"/>
                </a:solidFill>
                <a:effectLst/>
                <a:latin typeface="Bahnschrift Semi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GITHUB:</a:t>
            </a:r>
          </a:p>
          <a:p>
            <a:r>
              <a:rPr lang="en-PH" dirty="0"/>
              <a:t>GOOGLE DRIVE:</a:t>
            </a:r>
          </a:p>
          <a:p>
            <a:endParaRPr lang="en-PH" dirty="0"/>
          </a:p>
        </p:txBody>
      </p:sp>
      <p:sp>
        <p:nvSpPr>
          <p:cNvPr id="17" name="TextBox 16">
            <a:extLst>
              <a:ext uri="{FF2B5EF4-FFF2-40B4-BE49-F238E27FC236}">
                <a16:creationId xmlns:a16="http://schemas.microsoft.com/office/drawing/2014/main" id="{A8B4850B-96CC-FEF3-5F30-A7761AB3B5A0}"/>
              </a:ext>
            </a:extLst>
          </p:cNvPr>
          <p:cNvSpPr txBox="1"/>
          <p:nvPr userDrawn="1"/>
        </p:nvSpPr>
        <p:spPr>
          <a:xfrm>
            <a:off x="536051" y="5447271"/>
            <a:ext cx="4572000" cy="369332"/>
          </a:xfrm>
          <a:prstGeom prst="rect">
            <a:avLst/>
          </a:prstGeom>
          <a:noFill/>
        </p:spPr>
        <p:txBody>
          <a:bodyPr wrap="square">
            <a:spAutoFit/>
          </a:bodyPr>
          <a:lstStyle/>
          <a:p>
            <a:pPr algn="l"/>
            <a:r>
              <a:rPr lang="en-PH" sz="1800" b="1" spc="600" baseline="0" dirty="0">
                <a:solidFill>
                  <a:schemeClr val="bg1"/>
                </a:solidFill>
                <a:effectLst/>
                <a:highlight>
                  <a:srgbClr val="467599"/>
                </a:highlight>
                <a:latin typeface="Bahnschrift" panose="020B0502040204020203" pitchFamily="34" charset="0"/>
                <a:ea typeface="Verdana" panose="020B0604030504040204" pitchFamily="34" charset="0"/>
              </a:rPr>
              <a:t> SOURCE CODE</a:t>
            </a:r>
          </a:p>
        </p:txBody>
      </p:sp>
    </p:spTree>
    <p:extLst>
      <p:ext uri="{BB962C8B-B14F-4D97-AF65-F5344CB8AC3E}">
        <p14:creationId xmlns:p14="http://schemas.microsoft.com/office/powerpoint/2010/main" val="176109311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Autofit/>
          </a:bodyPr>
          <a:lstStyle>
            <a:lvl1pPr marL="312896" lvl="0" indent="-214313" algn="l">
              <a:spcBef>
                <a:spcPts val="0"/>
              </a:spcBef>
              <a:spcAft>
                <a:spcPts val="600"/>
              </a:spcAft>
              <a:buClr>
                <a:srgbClr val="1D3354"/>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628648" y="592963"/>
            <a:ext cx="8058151"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reflection</a:t>
            </a:r>
            <a:endParaRPr dirty="0"/>
          </a:p>
        </p:txBody>
      </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4218650"/>
            <a:ext cx="8058152" cy="2046387"/>
          </a:xfrm>
          <a:prstGeom prst="rect">
            <a:avLst/>
          </a:prstGeom>
          <a:noFill/>
          <a:ln>
            <a:noFill/>
          </a:ln>
        </p:spPr>
        <p:txBody>
          <a:bodyPr spcFirstLastPara="1" wrap="square" lIns="91425" tIns="45700" rIns="91425" bIns="45700" anchor="t" anchorCtr="0">
            <a:noAutofit/>
          </a:bodyPr>
          <a:lstStyle>
            <a:lvl1pPr marL="312896" lvl="0" indent="-214313" algn="l">
              <a:lnSpc>
                <a:spcPct val="100000"/>
              </a:lnSpc>
              <a:spcBef>
                <a:spcPts val="0"/>
              </a:spcBef>
              <a:spcAft>
                <a:spcPts val="0"/>
              </a:spcAft>
              <a:buClr>
                <a:srgbClr val="C00000"/>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pic>
        <p:nvPicPr>
          <p:cNvPr id="3" name="Graphic 2" descr="Quill with solid fill">
            <a:extLst>
              <a:ext uri="{FF2B5EF4-FFF2-40B4-BE49-F238E27FC236}">
                <a16:creationId xmlns:a16="http://schemas.microsoft.com/office/drawing/2014/main" id="{B9FFA53B-2F18-9DF8-3F6A-763705EA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48" y="108870"/>
            <a:ext cx="1216291" cy="1216291"/>
          </a:xfrm>
          <a:prstGeom prst="rect">
            <a:avLst/>
          </a:prstGeom>
          <a:effectLst>
            <a:outerShdw dist="38100" dir="8100000" algn="tr" rotWithShape="0">
              <a:srgbClr val="D64045"/>
            </a:outerShdw>
          </a:effectLst>
        </p:spPr>
      </p:pic>
      <p:grpSp>
        <p:nvGrpSpPr>
          <p:cNvPr id="2" name="Group 1">
            <a:extLst>
              <a:ext uri="{FF2B5EF4-FFF2-40B4-BE49-F238E27FC236}">
                <a16:creationId xmlns:a16="http://schemas.microsoft.com/office/drawing/2014/main" id="{BDEF291E-D32F-A650-73A0-C6F41F2BDFAB}"/>
              </a:ext>
            </a:extLst>
          </p:cNvPr>
          <p:cNvGrpSpPr/>
          <p:nvPr userDrawn="1"/>
        </p:nvGrpSpPr>
        <p:grpSpPr>
          <a:xfrm>
            <a:off x="457200" y="3207152"/>
            <a:ext cx="5773918" cy="1057912"/>
            <a:chOff x="457200" y="3196343"/>
            <a:chExt cx="5773918" cy="1057912"/>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44260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references</a:t>
              </a:r>
            </a:p>
          </p:txBody>
        </p:sp>
        <p:pic>
          <p:nvPicPr>
            <p:cNvPr id="5" name="Graphic 4" descr="Books on shelf with solid fill">
              <a:extLst>
                <a:ext uri="{FF2B5EF4-FFF2-40B4-BE49-F238E27FC236}">
                  <a16:creationId xmlns:a16="http://schemas.microsoft.com/office/drawing/2014/main" id="{AB4532E4-388F-287E-4D9F-36F277E56A3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48" y="3196343"/>
              <a:ext cx="1057912" cy="1057912"/>
            </a:xfrm>
            <a:prstGeom prst="rect">
              <a:avLst/>
            </a:prstGeom>
            <a:effectLst>
              <a:outerShdw dist="38100" dir="8100000" algn="tr" rotWithShape="0">
                <a:srgbClr val="467599"/>
              </a:outerShdw>
            </a:effectLst>
          </p:spPr>
        </p:pic>
      </p:grpSp>
    </p:spTree>
    <p:extLst>
      <p:ext uri="{BB962C8B-B14F-4D97-AF65-F5344CB8AC3E}">
        <p14:creationId xmlns:p14="http://schemas.microsoft.com/office/powerpoint/2010/main" val="27923791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89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Autofit/>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dt="0"/>
  <p:txStyles>
    <p:title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p:titleStyle>
    <p:bodyStyle>
      <a:lvl1pPr marL="2286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hyperlink" Target="https://learnopencv.com/find-center-of-blob-centroid-using-opencv-cpp-python/" TargetMode="External"/><Relationship Id="rId2" Type="http://schemas.openxmlformats.org/officeDocument/2006/relationships/hyperlink" Target="https://docs.opencv.org/4.x/dd/d43/tutorial_py_video_display.html" TargetMode="External"/><Relationship Id="rId1" Type="http://schemas.openxmlformats.org/officeDocument/2006/relationships/slideLayout" Target="../slideLayouts/slideLayout4.xml"/><Relationship Id="rId4" Type="http://schemas.openxmlformats.org/officeDocument/2006/relationships/hyperlink" Target="https://rlprincipe.wixsite.com/reneprincipejr/post/basic-video-processin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S1juRZtkc_vtyp8Ffvfp62fFIImtMSSb/view?usp=sharing" TargetMode="External"/><Relationship Id="rId3" Type="http://schemas.openxmlformats.org/officeDocument/2006/relationships/diagramLayout" Target="../diagrams/layout1.xml"/><Relationship Id="rId7" Type="http://schemas.openxmlformats.org/officeDocument/2006/relationships/hyperlink" Target="https://github.com/reneprincipejr/Physics-301/blob/main/05%20Video%20Processing/Activity%2005%20-%20Basic%20Video%20Processing.ipynb"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hyperlink" Target="https://giphy.com/gifs/python-tracking-video-processing-hJO3Sw9Hq0HOsO60TX/fullscreen" TargetMode="External"/><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hyperlink" Target="https://giphy.com/gifs/python-tracking-opencv-D4xFw0VusmBMC0UlKf/fullscreen"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E74CC48C-7427-DCB6-25A3-B39EF588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9" y="144121"/>
            <a:ext cx="849365" cy="849365"/>
          </a:xfrm>
          <a:prstGeom prst="rect">
            <a:avLst/>
          </a:prstGeom>
        </p:spPr>
      </p:pic>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3F27-E457-18BC-5C3E-AE2189273C4D}"/>
              </a:ext>
            </a:extLst>
          </p:cNvPr>
          <p:cNvSpPr>
            <a:spLocks noGrp="1"/>
          </p:cNvSpPr>
          <p:nvPr>
            <p:ph type="title"/>
          </p:nvPr>
        </p:nvSpPr>
        <p:spPr/>
        <p:txBody>
          <a:bodyPr/>
          <a:lstStyle/>
          <a:p>
            <a:r>
              <a:rPr lang="en-US" dirty="0"/>
              <a:t>Optical Flow</a:t>
            </a:r>
          </a:p>
        </p:txBody>
      </p:sp>
      <p:sp>
        <p:nvSpPr>
          <p:cNvPr id="3" name="Footer Placeholder 2">
            <a:extLst>
              <a:ext uri="{FF2B5EF4-FFF2-40B4-BE49-F238E27FC236}">
                <a16:creationId xmlns:a16="http://schemas.microsoft.com/office/drawing/2014/main" id="{BAA3EBE0-16DD-3A46-A842-2F8AD933967D}"/>
              </a:ext>
            </a:extLst>
          </p:cNvPr>
          <p:cNvSpPr>
            <a:spLocks noGrp="1"/>
          </p:cNvSpPr>
          <p:nvPr>
            <p:ph type="ftr" sz="quarter" idx="11"/>
          </p:nvPr>
        </p:nvSpPr>
        <p:spPr/>
        <p:txBody>
          <a:bodyPr/>
          <a:lstStyle/>
          <a:p>
            <a:r>
              <a:rPr lang="en-US"/>
              <a:t>Physics 301 - Advanced Signal and Image Processing</a:t>
            </a:r>
          </a:p>
        </p:txBody>
      </p:sp>
      <p:sp>
        <p:nvSpPr>
          <p:cNvPr id="4" name="Slide Number Placeholder 3">
            <a:extLst>
              <a:ext uri="{FF2B5EF4-FFF2-40B4-BE49-F238E27FC236}">
                <a16:creationId xmlns:a16="http://schemas.microsoft.com/office/drawing/2014/main" id="{52104370-54D8-D490-1288-8CDBC0DBEAFC}"/>
              </a:ext>
            </a:extLst>
          </p:cNvPr>
          <p:cNvSpPr>
            <a:spLocks noGrp="1"/>
          </p:cNvSpPr>
          <p:nvPr>
            <p:ph type="sldNum" sz="quarter" idx="12"/>
          </p:nvPr>
        </p:nvSpPr>
        <p:spPr/>
        <p:txBody>
          <a:bodyPr/>
          <a:lstStyle/>
          <a:p>
            <a:fld id="{8262CFD8-7A98-47E6-A2CC-B17DDA24BA0E}" type="slidenum">
              <a:rPr lang="en-US" smtClean="0"/>
              <a:t>10</a:t>
            </a:fld>
            <a:endParaRPr lang="en-US"/>
          </a:p>
        </p:txBody>
      </p:sp>
      <p:pic>
        <p:nvPicPr>
          <p:cNvPr id="1026" name="Picture 2">
            <a:extLst>
              <a:ext uri="{FF2B5EF4-FFF2-40B4-BE49-F238E27FC236}">
                <a16:creationId xmlns:a16="http://schemas.microsoft.com/office/drawing/2014/main" id="{F580242D-EED1-A6BA-C1F2-703429CD6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46957"/>
            <a:ext cx="8229600" cy="15901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0593C0-660C-A9C2-C1B5-B834E0CEB327}"/>
              </a:ext>
            </a:extLst>
          </p:cNvPr>
          <p:cNvPicPr>
            <a:picLocks noChangeAspect="1"/>
          </p:cNvPicPr>
          <p:nvPr/>
        </p:nvPicPr>
        <p:blipFill rotWithShape="1">
          <a:blip r:embed="rId3"/>
          <a:srcRect t="5717" b="5717"/>
          <a:stretch/>
        </p:blipFill>
        <p:spPr>
          <a:xfrm>
            <a:off x="4857749" y="3709135"/>
            <a:ext cx="3657600" cy="2438400"/>
          </a:xfrm>
          <a:prstGeom prst="rect">
            <a:avLst/>
          </a:prstGeom>
        </p:spPr>
      </p:pic>
      <p:sp>
        <p:nvSpPr>
          <p:cNvPr id="8" name="Title 1">
            <a:extLst>
              <a:ext uri="{FF2B5EF4-FFF2-40B4-BE49-F238E27FC236}">
                <a16:creationId xmlns:a16="http://schemas.microsoft.com/office/drawing/2014/main" id="{ADFE7B0F-FC2D-61C2-ED05-BF9BBF71D10D}"/>
              </a:ext>
            </a:extLst>
          </p:cNvPr>
          <p:cNvSpPr txBox="1">
            <a:spLocks/>
          </p:cNvSpPr>
          <p:nvPr/>
        </p:nvSpPr>
        <p:spPr>
          <a:xfrm>
            <a:off x="628649" y="2837924"/>
            <a:ext cx="7886700" cy="662396"/>
          </a:xfrm>
          <a:prstGeom prst="rect">
            <a:avLst/>
          </a:prstGeom>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a:lstStyle>
          <a:p>
            <a:r>
              <a:rPr lang="en-US" dirty="0"/>
              <a:t>Face Detection</a:t>
            </a:r>
          </a:p>
        </p:txBody>
      </p:sp>
      <p:pic>
        <p:nvPicPr>
          <p:cNvPr id="9" name="Picture 8">
            <a:extLst>
              <a:ext uri="{FF2B5EF4-FFF2-40B4-BE49-F238E27FC236}">
                <a16:creationId xmlns:a16="http://schemas.microsoft.com/office/drawing/2014/main" id="{45725400-75ED-43CB-3CE5-E8879F51D5DF}"/>
              </a:ext>
            </a:extLst>
          </p:cNvPr>
          <p:cNvPicPr>
            <a:picLocks noChangeAspect="1"/>
          </p:cNvPicPr>
          <p:nvPr/>
        </p:nvPicPr>
        <p:blipFill rotWithShape="1">
          <a:blip r:embed="rId4"/>
          <a:srcRect t="5717" b="5717"/>
          <a:stretch/>
        </p:blipFill>
        <p:spPr>
          <a:xfrm>
            <a:off x="914399" y="3709135"/>
            <a:ext cx="3657600" cy="2438400"/>
          </a:xfrm>
          <a:prstGeom prst="rect">
            <a:avLst/>
          </a:prstGeom>
        </p:spPr>
      </p:pic>
    </p:spTree>
    <p:extLst>
      <p:ext uri="{BB962C8B-B14F-4D97-AF65-F5344CB8AC3E}">
        <p14:creationId xmlns:p14="http://schemas.microsoft.com/office/powerpoint/2010/main" val="165630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1FDDED-327A-FB29-0C6B-CA85FE1F2370}"/>
              </a:ext>
            </a:extLst>
          </p:cNvPr>
          <p:cNvSpPr>
            <a:spLocks noGrp="1"/>
          </p:cNvSpPr>
          <p:nvPr>
            <p:ph type="body" idx="1"/>
          </p:nvPr>
        </p:nvSpPr>
        <p:spPr/>
        <p:txBody>
          <a:bodyPr/>
          <a:lstStyle/>
          <a:p>
            <a:pPr marL="98583" indent="457200">
              <a:buNone/>
            </a:pPr>
            <a:r>
              <a:rPr lang="en-US" sz="1400" dirty="0"/>
              <a:t>As mentioned previously, </a:t>
            </a:r>
            <a:r>
              <a:rPr lang="en-US" dirty="0"/>
              <a:t>I have used PCA before in spectral resolution but in this report, I was able to compare how the method fared across all different light sources. The visualizations were stand-alone and self-explanatory. One important finding is that it turns out, the skewed power distribution contributed to rendering spectra with large color difference. The take-away here is the same as what my undergraduate thesis proposed; we should implement both spectral and color error metrics to evaluate the spectral reconstruction. </a:t>
            </a:r>
          </a:p>
          <a:p>
            <a:pPr marL="98583" indent="457200">
              <a:buNone/>
            </a:pPr>
            <a:r>
              <a:rPr lang="en-US" sz="1400" dirty="0"/>
              <a:t>In this activity, I’d give myself a score of </a:t>
            </a:r>
            <a:r>
              <a:rPr lang="en-US" sz="2000" dirty="0">
                <a:highlight>
                  <a:srgbClr val="FFEE9E"/>
                </a:highlight>
                <a:latin typeface="Bahnschrift SemiBold" panose="020B0502040204020203" pitchFamily="34" charset="0"/>
              </a:rPr>
              <a:t>100/100.</a:t>
            </a:r>
            <a:endParaRPr lang="en-US" sz="1400" dirty="0">
              <a:highlight>
                <a:srgbClr val="FFEE9E"/>
              </a:highlight>
              <a:latin typeface="Bahnschrift SemiBold" panose="020B0502040204020203" pitchFamily="34" charset="0"/>
            </a:endParaRPr>
          </a:p>
          <a:p>
            <a:pPr marL="98583" indent="457200">
              <a:buNone/>
            </a:pPr>
            <a:endParaRPr lang="en-US" dirty="0"/>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	reflection</a:t>
            </a:r>
          </a:p>
        </p:txBody>
      </p:sp>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3"/>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4"/>
          </p:nvPr>
        </p:nvSpPr>
        <p:spPr/>
        <p:txBody>
          <a:bodyPr/>
          <a:lstStyle/>
          <a:p>
            <a:fld id="{8262CFD8-7A98-47E6-A2CC-B17DDA24BA0E}" type="slidenum">
              <a:rPr lang="en-US" smtClean="0"/>
              <a:t>11</a:t>
            </a:fld>
            <a:endParaRPr lang="en-US"/>
          </a:p>
        </p:txBody>
      </p:sp>
      <p:sp>
        <p:nvSpPr>
          <p:cNvPr id="6" name="Text Placeholder 5">
            <a:extLst>
              <a:ext uri="{FF2B5EF4-FFF2-40B4-BE49-F238E27FC236}">
                <a16:creationId xmlns:a16="http://schemas.microsoft.com/office/drawing/2014/main" id="{4CF77D77-DE5F-0916-8BC1-AF6BBBA7D8AE}"/>
              </a:ext>
            </a:extLst>
          </p:cNvPr>
          <p:cNvSpPr>
            <a:spLocks noGrp="1"/>
          </p:cNvSpPr>
          <p:nvPr>
            <p:ph type="body" idx="10"/>
          </p:nvPr>
        </p:nvSpPr>
        <p:spPr>
          <a:xfrm>
            <a:off x="628649" y="4218650"/>
            <a:ext cx="8058151" cy="2046387"/>
          </a:xfrm>
        </p:spPr>
        <p:txBody>
          <a:bodyPr/>
          <a:lstStyle/>
          <a:p>
            <a:r>
              <a:rPr lang="en-US" dirty="0"/>
              <a:t>[1] </a:t>
            </a:r>
            <a:r>
              <a:rPr lang="en-US" dirty="0">
                <a:hlinkClick r:id="rId2"/>
              </a:rPr>
              <a:t>OpenCV: Getting Started with Videos</a:t>
            </a:r>
            <a:endParaRPr lang="en-US" dirty="0"/>
          </a:p>
          <a:p>
            <a:pPr>
              <a:lnSpc>
                <a:spcPct val="100000"/>
              </a:lnSpc>
            </a:pPr>
            <a:r>
              <a:rPr lang="en-US" dirty="0"/>
              <a:t>[2] M. Soriano, Applied Physics 186 - Image Segmentation, (2019).</a:t>
            </a:r>
          </a:p>
          <a:p>
            <a:pPr>
              <a:lnSpc>
                <a:spcPct val="100000"/>
              </a:lnSpc>
            </a:pPr>
            <a:r>
              <a:rPr lang="en-US" dirty="0"/>
              <a:t>[3] M. Soriano, Physics 301 - Color Segmentation, (2022).</a:t>
            </a:r>
          </a:p>
          <a:p>
            <a:r>
              <a:rPr lang="en-US" dirty="0"/>
              <a:t>[4] </a:t>
            </a:r>
            <a:r>
              <a:rPr lang="en-US" dirty="0">
                <a:hlinkClick r:id="rId3"/>
              </a:rPr>
              <a:t>Find Center of a Blob (Centroid) Using OpenCV (C++/Python) | </a:t>
            </a:r>
            <a:r>
              <a:rPr lang="en-US" dirty="0" err="1">
                <a:hlinkClick r:id="rId3"/>
              </a:rPr>
              <a:t>LearnOpenCV</a:t>
            </a:r>
            <a:endParaRPr lang="en-US" dirty="0"/>
          </a:p>
          <a:p>
            <a:r>
              <a:rPr lang="en-US" dirty="0"/>
              <a:t>[5] </a:t>
            </a:r>
            <a:r>
              <a:rPr lang="en-US" dirty="0">
                <a:hlinkClick r:id="rId4"/>
              </a:rPr>
              <a:t>Basic Video Processing (rlprincipe.wixsite.com)</a:t>
            </a:r>
            <a:endParaRPr lang="en-US" dirty="0"/>
          </a:p>
          <a:p>
            <a:endParaRPr lang="en-US" dirty="0"/>
          </a:p>
        </p:txBody>
      </p:sp>
    </p:spTree>
    <p:extLst>
      <p:ext uri="{BB962C8B-B14F-4D97-AF65-F5344CB8AC3E}">
        <p14:creationId xmlns:p14="http://schemas.microsoft.com/office/powerpoint/2010/main" val="4314264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181023681"/>
              </p:ext>
            </p:extLst>
          </p:nvPr>
        </p:nvGraphicFramePr>
        <p:xfrm>
          <a:off x="628649" y="57255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sp>
        <p:nvSpPr>
          <p:cNvPr id="2" name="Text Placeholder 1">
            <a:extLst>
              <a:ext uri="{FF2B5EF4-FFF2-40B4-BE49-F238E27FC236}">
                <a16:creationId xmlns:a16="http://schemas.microsoft.com/office/drawing/2014/main" id="{A9214FEA-3053-34C6-DFC6-5FEB412C2F14}"/>
              </a:ext>
            </a:extLst>
          </p:cNvPr>
          <p:cNvSpPr>
            <a:spLocks noGrp="1"/>
          </p:cNvSpPr>
          <p:nvPr>
            <p:ph type="body" idx="10"/>
          </p:nvPr>
        </p:nvSpPr>
        <p:spPr/>
        <p:txBody>
          <a:bodyPr>
            <a:normAutofit/>
          </a:bodyPr>
          <a:lstStyle/>
          <a:p>
            <a:r>
              <a:rPr lang="en-US" dirty="0"/>
              <a:t>1</a:t>
            </a:r>
          </a:p>
          <a:p>
            <a:r>
              <a:rPr lang="en-US" dirty="0"/>
              <a:t>2</a:t>
            </a:r>
          </a:p>
          <a:p>
            <a:r>
              <a:rPr lang="en-US" dirty="0"/>
              <a:t>3</a:t>
            </a:r>
          </a:p>
        </p:txBody>
      </p:sp>
      <p:sp>
        <p:nvSpPr>
          <p:cNvPr id="7" name="Text Placeholder 6">
            <a:extLst>
              <a:ext uri="{FF2B5EF4-FFF2-40B4-BE49-F238E27FC236}">
                <a16:creationId xmlns:a16="http://schemas.microsoft.com/office/drawing/2014/main" id="{C214954A-16EE-E29B-EB5E-17A9AB49191D}"/>
              </a:ext>
            </a:extLst>
          </p:cNvPr>
          <p:cNvSpPr>
            <a:spLocks noGrp="1"/>
          </p:cNvSpPr>
          <p:nvPr>
            <p:ph type="body" idx="11"/>
          </p:nvPr>
        </p:nvSpPr>
        <p:spPr/>
        <p:txBody>
          <a:bodyPr/>
          <a:lstStyle/>
          <a:p>
            <a:r>
              <a:rPr lang="en-US" dirty="0">
                <a:hlinkClick r:id="rId7"/>
              </a:rPr>
              <a:t>Physics-301/Activity 05 - Basic Video </a:t>
            </a:r>
            <a:r>
              <a:rPr lang="en-US" dirty="0" err="1">
                <a:hlinkClick r:id="rId7"/>
              </a:rPr>
              <a:t>Processing.ipynb</a:t>
            </a:r>
            <a:r>
              <a:rPr lang="en-US" dirty="0">
                <a:hlinkClick r:id="rId7"/>
              </a:rPr>
              <a:t> at main · </a:t>
            </a:r>
            <a:r>
              <a:rPr lang="en-US" dirty="0" err="1">
                <a:hlinkClick r:id="rId7"/>
              </a:rPr>
              <a:t>reneprincipejr</a:t>
            </a:r>
            <a:r>
              <a:rPr lang="en-US" dirty="0">
                <a:hlinkClick r:id="rId7"/>
              </a:rPr>
              <a:t>/Physics-301 (github.com)</a:t>
            </a:r>
            <a:endParaRPr lang="en-US" dirty="0"/>
          </a:p>
          <a:p>
            <a:r>
              <a:rPr lang="en-US" dirty="0">
                <a:hlinkClick r:id="rId8"/>
              </a:rPr>
              <a:t>https://drive.google.com/file/d/1S1juRZtkc_vtyp8Ffvfp62fFIImtMSSb/view?usp=sharing</a:t>
            </a:r>
            <a:r>
              <a:rPr lang="en-US" dirty="0"/>
              <a:t> </a:t>
            </a:r>
          </a:p>
        </p:txBody>
      </p:sp>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DA41E-2B45-D3A5-D0EA-5A2DDE8D274F}"/>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70CD5A54-4FD3-78FE-5E84-10B9F377DEB1}"/>
              </a:ext>
            </a:extLst>
          </p:cNvPr>
          <p:cNvSpPr>
            <a:spLocks noGrp="1"/>
          </p:cNvSpPr>
          <p:nvPr>
            <p:ph type="title"/>
          </p:nvPr>
        </p:nvSpPr>
        <p:spPr/>
        <p:txBody>
          <a:bodyPr/>
          <a:lstStyle/>
          <a:p>
            <a:r>
              <a:rPr lang="en-US" dirty="0"/>
              <a:t>Video Capture (OpenCV)</a:t>
            </a:r>
          </a:p>
        </p:txBody>
      </p:sp>
      <p:sp>
        <p:nvSpPr>
          <p:cNvPr id="4" name="Content Placeholder 3">
            <a:extLst>
              <a:ext uri="{FF2B5EF4-FFF2-40B4-BE49-F238E27FC236}">
                <a16:creationId xmlns:a16="http://schemas.microsoft.com/office/drawing/2014/main" id="{D6C1E40F-5D8A-7FB2-F7CA-D6075A859E75}"/>
              </a:ext>
            </a:extLst>
          </p:cNvPr>
          <p:cNvSpPr>
            <a:spLocks noGrp="1"/>
          </p:cNvSpPr>
          <p:nvPr>
            <p:ph idx="1"/>
          </p:nvPr>
        </p:nvSpPr>
        <p:spPr/>
        <p:txBody>
          <a:bodyPr/>
          <a:lstStyle/>
          <a:p>
            <a:pPr marL="0" indent="0">
              <a:buNone/>
            </a:pPr>
            <a:r>
              <a:rPr lang="en-US" sz="1800" dirty="0"/>
              <a:t>In this activity, the camera feed is loaded using Open-CV Python [1]. The main principle of video processing is that </a:t>
            </a:r>
            <a:r>
              <a:rPr lang="en-US" sz="1800" dirty="0">
                <a:latin typeface="Bahnschrift SemiBold" panose="020B0502040204020203" pitchFamily="34" charset="0"/>
              </a:rPr>
              <a:t>videos are a collection of sequential images</a:t>
            </a:r>
            <a:r>
              <a:rPr lang="en-US" sz="1800" dirty="0"/>
              <a:t>, hence, the </a:t>
            </a:r>
            <a:r>
              <a:rPr lang="en-US" sz="1800" dirty="0">
                <a:latin typeface="Bahnschrift SemiBold" panose="020B0502040204020203" pitchFamily="34" charset="0"/>
              </a:rPr>
              <a:t>image processing</a:t>
            </a:r>
            <a:r>
              <a:rPr lang="en-US" sz="1800" dirty="0"/>
              <a:t> techniques can still be </a:t>
            </a:r>
            <a:r>
              <a:rPr lang="en-US" sz="1800" dirty="0">
                <a:latin typeface="Bahnschrift SemiBold" panose="020B0502040204020203" pitchFamily="34" charset="0"/>
              </a:rPr>
              <a:t>applied frame by frame</a:t>
            </a:r>
            <a:r>
              <a:rPr lang="en-US" sz="1800" dirty="0"/>
              <a:t>. Shown below is a snapshot from the webcam and the corresponding histograms of the image and the cyan region of interest (ROI). The entire image has a continuous distribution across all channels while the ROI have a distinct and narrow distributions. The </a:t>
            </a:r>
            <a:r>
              <a:rPr lang="en-US" sz="1800" dirty="0">
                <a:solidFill>
                  <a:srgbClr val="00B0F0"/>
                </a:solidFill>
                <a:latin typeface="Bahnschrift SemiBold" panose="020B0502040204020203" pitchFamily="34" charset="0"/>
              </a:rPr>
              <a:t>ROI</a:t>
            </a:r>
            <a:r>
              <a:rPr lang="en-US" sz="1800" dirty="0"/>
              <a:t> shows high pixel intensities in its </a:t>
            </a:r>
            <a:r>
              <a:rPr lang="en-US" sz="1800" dirty="0">
                <a:solidFill>
                  <a:srgbClr val="00B050"/>
                </a:solidFill>
                <a:latin typeface="Bahnschrift SemiBold" panose="020B0502040204020203" pitchFamily="34" charset="0"/>
              </a:rPr>
              <a:t>green</a:t>
            </a:r>
            <a:r>
              <a:rPr lang="en-US" sz="1800" dirty="0"/>
              <a:t> and </a:t>
            </a:r>
            <a:r>
              <a:rPr lang="en-US" sz="1800" dirty="0">
                <a:solidFill>
                  <a:srgbClr val="0070C0"/>
                </a:solidFill>
                <a:latin typeface="Bahnschrift SemiBold" panose="020B0502040204020203" pitchFamily="34" charset="0"/>
              </a:rPr>
              <a:t>blue</a:t>
            </a:r>
            <a:r>
              <a:rPr lang="en-US" sz="1800" dirty="0"/>
              <a:t> </a:t>
            </a:r>
            <a:r>
              <a:rPr lang="en-US" sz="1800" dirty="0">
                <a:latin typeface="Bahnschrift SemiBold" panose="020B0502040204020203" pitchFamily="34" charset="0"/>
              </a:rPr>
              <a:t>histograms</a:t>
            </a:r>
            <a:r>
              <a:rPr lang="en-US" sz="1800" dirty="0"/>
              <a:t>; the two primary color channels constituting the </a:t>
            </a:r>
            <a:r>
              <a:rPr lang="en-US" sz="1800" dirty="0">
                <a:solidFill>
                  <a:srgbClr val="00B0F0"/>
                </a:solidFill>
                <a:latin typeface="Bahnschrift SemiBold" panose="020B0502040204020203" pitchFamily="34" charset="0"/>
              </a:rPr>
              <a:t>cyan</a:t>
            </a:r>
            <a:r>
              <a:rPr lang="en-US" sz="1800" dirty="0"/>
              <a:t> </a:t>
            </a:r>
            <a:r>
              <a:rPr lang="en-US" sz="1800" dirty="0">
                <a:solidFill>
                  <a:srgbClr val="00B0F0"/>
                </a:solidFill>
                <a:latin typeface="Bahnschrift SemiBold" panose="020B0502040204020203" pitchFamily="34" charset="0"/>
              </a:rPr>
              <a:t>color</a:t>
            </a:r>
            <a:r>
              <a:rPr lang="en-US" sz="1800" dirty="0"/>
              <a:t>.</a:t>
            </a:r>
          </a:p>
        </p:txBody>
      </p:sp>
      <p:sp>
        <p:nvSpPr>
          <p:cNvPr id="5" name="Slide Number Placeholder 4">
            <a:extLst>
              <a:ext uri="{FF2B5EF4-FFF2-40B4-BE49-F238E27FC236}">
                <a16:creationId xmlns:a16="http://schemas.microsoft.com/office/drawing/2014/main" id="{D91A1292-C942-58D2-0177-D945D2A75382}"/>
              </a:ext>
            </a:extLst>
          </p:cNvPr>
          <p:cNvSpPr>
            <a:spLocks noGrp="1"/>
          </p:cNvSpPr>
          <p:nvPr>
            <p:ph type="sldNum" sz="quarter" idx="12"/>
          </p:nvPr>
        </p:nvSpPr>
        <p:spPr/>
        <p:txBody>
          <a:bodyPr/>
          <a:lstStyle/>
          <a:p>
            <a:fld id="{8262CFD8-7A98-47E6-A2CC-B17DDA24BA0E}" type="slidenum">
              <a:rPr lang="en-US" smtClean="0"/>
              <a:t>3</a:t>
            </a:fld>
            <a:endParaRPr lang="en-US"/>
          </a:p>
        </p:txBody>
      </p:sp>
      <p:pic>
        <p:nvPicPr>
          <p:cNvPr id="1026" name="Picture 2">
            <a:extLst>
              <a:ext uri="{FF2B5EF4-FFF2-40B4-BE49-F238E27FC236}">
                <a16:creationId xmlns:a16="http://schemas.microsoft.com/office/drawing/2014/main" id="{211E08E0-F47A-2F25-29FD-0F5918908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43301"/>
            <a:ext cx="7315200" cy="281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44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E078DB-88BA-BCF0-C738-7E2872E13DE5}"/>
              </a:ext>
            </a:extLst>
          </p:cNvPr>
          <p:cNvSpPr>
            <a:spLocks noGrp="1"/>
          </p:cNvSpPr>
          <p:nvPr>
            <p:ph type="ftr" sz="quarter" idx="11"/>
          </p:nvPr>
        </p:nvSpPr>
        <p:spPr/>
        <p:txBody>
          <a:bodyPr/>
          <a:lstStyle/>
          <a:p>
            <a:r>
              <a:rPr lang="en-US"/>
              <a:t>Physics 301 - Advanced Signal and Image Processing</a:t>
            </a:r>
            <a:endParaRPr lang="en-US" dirty="0"/>
          </a:p>
        </p:txBody>
      </p:sp>
      <p:sp>
        <p:nvSpPr>
          <p:cNvPr id="2" name="Title 1">
            <a:extLst>
              <a:ext uri="{FF2B5EF4-FFF2-40B4-BE49-F238E27FC236}">
                <a16:creationId xmlns:a16="http://schemas.microsoft.com/office/drawing/2014/main" id="{81F1909E-2A3A-76BB-F2AA-4E9B17F26D00}"/>
              </a:ext>
            </a:extLst>
          </p:cNvPr>
          <p:cNvSpPr>
            <a:spLocks noGrp="1"/>
          </p:cNvSpPr>
          <p:nvPr>
            <p:ph type="title"/>
          </p:nvPr>
        </p:nvSpPr>
        <p:spPr/>
        <p:txBody>
          <a:bodyPr/>
          <a:lstStyle/>
          <a:p>
            <a:r>
              <a:rPr lang="en-US" dirty="0"/>
              <a:t>Blob detection</a:t>
            </a:r>
          </a:p>
        </p:txBody>
      </p:sp>
      <p:sp>
        <p:nvSpPr>
          <p:cNvPr id="3" name="Content Placeholder 2">
            <a:extLst>
              <a:ext uri="{FF2B5EF4-FFF2-40B4-BE49-F238E27FC236}">
                <a16:creationId xmlns:a16="http://schemas.microsoft.com/office/drawing/2014/main" id="{ECE74CC9-655D-68B1-5F60-5C08DD885B5C}"/>
              </a:ext>
            </a:extLst>
          </p:cNvPr>
          <p:cNvSpPr>
            <a:spLocks noGrp="1"/>
          </p:cNvSpPr>
          <p:nvPr>
            <p:ph idx="1"/>
          </p:nvPr>
        </p:nvSpPr>
        <p:spPr>
          <a:xfrm>
            <a:off x="628649" y="1131216"/>
            <a:ext cx="7972425" cy="5045747"/>
          </a:xfrm>
        </p:spPr>
        <p:txBody>
          <a:bodyPr>
            <a:noAutofit/>
          </a:bodyPr>
          <a:lstStyle/>
          <a:p>
            <a:pPr marL="0" indent="457200">
              <a:buNone/>
            </a:pPr>
            <a:r>
              <a:rPr lang="en-US" sz="1800" dirty="0">
                <a:solidFill>
                  <a:srgbClr val="000000"/>
                </a:solidFill>
                <a:highlight>
                  <a:srgbClr val="FFEE9E"/>
                </a:highlight>
                <a:latin typeface="Bahnschrift SemiBold" panose="020B0502040204020203" pitchFamily="34" charset="0"/>
              </a:rPr>
              <a:t>Non-parametric segmentation</a:t>
            </a:r>
            <a:r>
              <a:rPr lang="en-US" sz="1800" dirty="0">
                <a:solidFill>
                  <a:srgbClr val="000000"/>
                </a:solidFill>
                <a:latin typeface="Bahnschrift SemiLight" panose="020B0502040204020203" pitchFamily="34" charset="0"/>
              </a:rPr>
              <a:t> uses the </a:t>
            </a:r>
            <a:r>
              <a:rPr lang="en-US" sz="1800" dirty="0">
                <a:solidFill>
                  <a:srgbClr val="000000"/>
                </a:solidFill>
                <a:latin typeface="Bahnschrift SemiBold" panose="020B0502040204020203" pitchFamily="34" charset="0"/>
              </a:rPr>
              <a:t>histogram back-projection</a:t>
            </a:r>
            <a:r>
              <a:rPr lang="en-US" sz="1800" dirty="0">
                <a:solidFill>
                  <a:srgbClr val="000000"/>
                </a:solidFill>
                <a:latin typeface="Bahnschrift SemiLight" panose="020B0502040204020203" pitchFamily="34" charset="0"/>
              </a:rPr>
              <a:t>, a </a:t>
            </a:r>
            <a:r>
              <a:rPr lang="en-US" sz="1800" b="1" dirty="0">
                <a:solidFill>
                  <a:srgbClr val="000000"/>
                </a:solidFill>
                <a:latin typeface="Bahnschrift SemiBold" panose="020B0502040204020203" pitchFamily="34" charset="0"/>
              </a:rPr>
              <a:t>non-computational</a:t>
            </a:r>
            <a:r>
              <a:rPr lang="en-US" sz="1800" dirty="0">
                <a:solidFill>
                  <a:srgbClr val="000000"/>
                </a:solidFill>
                <a:latin typeface="Bahnschrift SemiLight" panose="020B0502040204020203" pitchFamily="34" charset="0"/>
              </a:rPr>
              <a:t> technique </a:t>
            </a:r>
            <a:r>
              <a:rPr lang="en-US" sz="1800" dirty="0">
                <a:solidFill>
                  <a:srgbClr val="000000"/>
                </a:solidFill>
              </a:rPr>
              <a:t>which </a:t>
            </a:r>
            <a:r>
              <a:rPr lang="en-US" sz="1800" dirty="0">
                <a:solidFill>
                  <a:srgbClr val="000000"/>
                </a:solidFill>
                <a:latin typeface="Bahnschrift SemiLight" panose="020B0502040204020203" pitchFamily="34" charset="0"/>
              </a:rPr>
              <a:t>treats histograms as look-up tables </a:t>
            </a:r>
            <a:r>
              <a:rPr lang="en-US" sz="1800" dirty="0"/>
              <a:t>[2][3]</a:t>
            </a:r>
            <a:r>
              <a:rPr lang="en-US" sz="1800" dirty="0">
                <a:solidFill>
                  <a:srgbClr val="000000"/>
                </a:solidFill>
                <a:latin typeface="Bahnschrift SemiLight" panose="020B0502040204020203" pitchFamily="34" charset="0"/>
              </a:rPr>
              <a:t>. </a:t>
            </a:r>
            <a:r>
              <a:rPr lang="en-US" sz="1800" dirty="0">
                <a:solidFill>
                  <a:srgbClr val="000000"/>
                </a:solidFill>
              </a:rPr>
              <a:t>Recall that in Activity 1, the non-parametric method </a:t>
            </a:r>
            <a:r>
              <a:rPr lang="en-US" sz="1800" dirty="0">
                <a:solidFill>
                  <a:srgbClr val="000000"/>
                </a:solidFill>
                <a:latin typeface="Bahnschrift SemiLight" panose="020B0502040204020203" pitchFamily="34" charset="0"/>
              </a:rPr>
              <a:t>was generalized to be </a:t>
            </a:r>
            <a:r>
              <a:rPr lang="en-US" sz="1800" dirty="0">
                <a:solidFill>
                  <a:srgbClr val="000000"/>
                </a:solidFill>
                <a:highlight>
                  <a:srgbClr val="FFEE9E"/>
                </a:highlight>
                <a:latin typeface="Bahnschrift SemiBold" panose="020B0502040204020203" pitchFamily="34" charset="0"/>
              </a:rPr>
              <a:t>robust to intensity variation and can sometimes reveal extra details</a:t>
            </a:r>
            <a:r>
              <a:rPr lang="en-US" sz="1800" dirty="0">
                <a:solidFill>
                  <a:srgbClr val="000000"/>
                </a:solidFill>
                <a:latin typeface="Bahnschrift SemiLight" panose="020B0502040204020203" pitchFamily="34" charset="0"/>
              </a:rPr>
              <a:t>. We exploit this method’s advantage because in this activity, we’re dealing with scenes in very non-ideal conditions. Shown below is sample image segmentation of the </a:t>
            </a:r>
            <a:r>
              <a:rPr lang="en-US" sz="1800" dirty="0">
                <a:solidFill>
                  <a:srgbClr val="00B0F0"/>
                </a:solidFill>
                <a:latin typeface="Bahnschrift SemiBold" panose="020B0502040204020203" pitchFamily="34" charset="0"/>
              </a:rPr>
              <a:t>cyan aquaflask</a:t>
            </a:r>
            <a:r>
              <a:rPr lang="en-US" sz="1800" dirty="0">
                <a:solidFill>
                  <a:srgbClr val="000000"/>
                </a:solidFill>
                <a:latin typeface="Bahnschrift SemiLight" panose="020B0502040204020203" pitchFamily="34" charset="0"/>
              </a:rPr>
              <a:t> </a:t>
            </a:r>
            <a:r>
              <a:rPr lang="en-US" sz="1800" dirty="0">
                <a:solidFill>
                  <a:srgbClr val="000000"/>
                </a:solidFill>
              </a:rPr>
              <a:t>a</a:t>
            </a:r>
            <a:r>
              <a:rPr lang="en-US" sz="1800" dirty="0">
                <a:solidFill>
                  <a:srgbClr val="000000"/>
                </a:solidFill>
                <a:latin typeface="Bahnschrift SemiLight" panose="020B0502040204020203" pitchFamily="34" charset="0"/>
              </a:rPr>
              <a:t>s the object of interest. To track the object’s movement, we employed </a:t>
            </a:r>
            <a:r>
              <a:rPr lang="en-US" sz="1800" dirty="0">
                <a:solidFill>
                  <a:srgbClr val="000000"/>
                </a:solidFill>
                <a:latin typeface="Bahnschrift SemiBold" panose="020B0502040204020203" pitchFamily="34" charset="0"/>
              </a:rPr>
              <a:t>blob detection </a:t>
            </a:r>
            <a:r>
              <a:rPr lang="en-US" sz="1800" dirty="0">
                <a:solidFill>
                  <a:srgbClr val="000000"/>
                </a:solidFill>
                <a:latin typeface="Bahnschrift SemiLight" panose="020B0502040204020203" pitchFamily="34" charset="0"/>
              </a:rPr>
              <a:t>using the image moments to </a:t>
            </a:r>
            <a:r>
              <a:rPr lang="en-US" sz="1800" dirty="0">
                <a:solidFill>
                  <a:srgbClr val="000000"/>
                </a:solidFill>
                <a:latin typeface="Bahnschrift SemiBold" panose="020B0502040204020203" pitchFamily="34" charset="0"/>
              </a:rPr>
              <a:t>get the centroid coordinates</a:t>
            </a:r>
            <a:r>
              <a:rPr lang="en-US" sz="1800" dirty="0">
                <a:solidFill>
                  <a:srgbClr val="000000"/>
                </a:solidFill>
                <a:latin typeface="Bahnschrift SemiLight" panose="020B0502040204020203" pitchFamily="34" charset="0"/>
              </a:rPr>
              <a:t> [4]. </a:t>
            </a:r>
          </a:p>
        </p:txBody>
      </p:sp>
      <p:sp>
        <p:nvSpPr>
          <p:cNvPr id="5" name="Slide Number Placeholder 4">
            <a:extLst>
              <a:ext uri="{FF2B5EF4-FFF2-40B4-BE49-F238E27FC236}">
                <a16:creationId xmlns:a16="http://schemas.microsoft.com/office/drawing/2014/main" id="{9E5DAB68-8863-6E41-33AF-9385EB37F968}"/>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2050" name="Picture 2">
            <a:extLst>
              <a:ext uri="{FF2B5EF4-FFF2-40B4-BE49-F238E27FC236}">
                <a16:creationId xmlns:a16="http://schemas.microsoft.com/office/drawing/2014/main" id="{680734A3-55AC-BB67-B596-4F6B50B00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33336"/>
            <a:ext cx="6400800" cy="234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2A44F5-80EF-8ECC-7FB9-2781440BAAEA}"/>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EAB95FB-4E53-2587-0F98-7AE6D55532A0}"/>
              </a:ext>
            </a:extLst>
          </p:cNvPr>
          <p:cNvSpPr>
            <a:spLocks noGrp="1"/>
          </p:cNvSpPr>
          <p:nvPr>
            <p:ph type="title"/>
          </p:nvPr>
        </p:nvSpPr>
        <p:spPr/>
        <p:txBody>
          <a:bodyPr/>
          <a:lstStyle/>
          <a:p>
            <a:r>
              <a:rPr lang="en-US" dirty="0"/>
              <a:t>Tracking</a:t>
            </a:r>
          </a:p>
        </p:txBody>
      </p:sp>
      <p:sp>
        <p:nvSpPr>
          <p:cNvPr id="4" name="Content Placeholder 3">
            <a:extLst>
              <a:ext uri="{FF2B5EF4-FFF2-40B4-BE49-F238E27FC236}">
                <a16:creationId xmlns:a16="http://schemas.microsoft.com/office/drawing/2014/main" id="{40698BBF-471F-9256-6FAD-4F5A7B07E620}"/>
              </a:ext>
            </a:extLst>
          </p:cNvPr>
          <p:cNvSpPr>
            <a:spLocks noGrp="1"/>
          </p:cNvSpPr>
          <p:nvPr>
            <p:ph idx="1"/>
          </p:nvPr>
        </p:nvSpPr>
        <p:spPr/>
        <p:txBody>
          <a:bodyPr/>
          <a:lstStyle/>
          <a:p>
            <a:pPr marL="0" indent="0">
              <a:buNone/>
            </a:pPr>
            <a:r>
              <a:rPr lang="en-US" sz="1800" dirty="0"/>
              <a:t>From the webcam live feed, we first took 100 frames, segmented each image, and then stored the centroid coordinates. Shown below are some snapshots at different time frames while I move the object sinusoidally.</a:t>
            </a:r>
          </a:p>
          <a:p>
            <a:pPr marL="0" indent="0" algn="ctr">
              <a:buNone/>
            </a:pPr>
            <a:r>
              <a:rPr lang="en-US" sz="1800" dirty="0">
                <a:highlight>
                  <a:srgbClr val="FFEE9E"/>
                </a:highlight>
                <a:latin typeface="Bahnschrift SemiBold" panose="020B0502040204020203" pitchFamily="34" charset="0"/>
              </a:rPr>
              <a:t>	FRAME 1					FRAME 25                  </a:t>
            </a:r>
            <a:r>
              <a:rPr lang="en-US" sz="1800" dirty="0">
                <a:solidFill>
                  <a:srgbClr val="FFEE9E"/>
                </a:solidFill>
                <a:highlight>
                  <a:srgbClr val="FFEE9E"/>
                </a:highlight>
                <a:latin typeface="Bahnschrift SemiBold" panose="020B0502040204020203" pitchFamily="34" charset="0"/>
              </a:rPr>
              <a:t>.</a:t>
            </a: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lgn="ctr">
              <a:buNone/>
            </a:pPr>
            <a:r>
              <a:rPr lang="en-US" sz="1800" dirty="0">
                <a:highlight>
                  <a:srgbClr val="FFEE9E"/>
                </a:highlight>
                <a:latin typeface="Bahnschrift SemiBold" panose="020B0502040204020203" pitchFamily="34" charset="0"/>
              </a:rPr>
              <a:t>	FRAME 50				FRAME 75                  </a:t>
            </a:r>
            <a:r>
              <a:rPr lang="en-US" sz="1800" dirty="0">
                <a:solidFill>
                  <a:srgbClr val="FFEE9E"/>
                </a:solidFill>
                <a:highlight>
                  <a:srgbClr val="FFEE9E"/>
                </a:highlight>
                <a:latin typeface="Bahnschrift SemiBold" panose="020B0502040204020203" pitchFamily="34" charset="0"/>
              </a:rPr>
              <a:t>.</a:t>
            </a:r>
            <a:r>
              <a:rPr lang="en-US" sz="1800" dirty="0">
                <a:highlight>
                  <a:srgbClr val="FFEE9E"/>
                </a:highlight>
                <a:latin typeface="Bahnschrift SemiBold" panose="020B0502040204020203" pitchFamily="34" charset="0"/>
              </a:rPr>
              <a:t>		</a:t>
            </a:r>
          </a:p>
          <a:p>
            <a:pPr marL="0" indent="0">
              <a:buNone/>
            </a:pPr>
            <a:endParaRPr lang="en-US" sz="1800" dirty="0">
              <a:highlight>
                <a:srgbClr val="FFEE9E"/>
              </a:highlight>
              <a:latin typeface="Bahnschrift SemiBold" panose="020B0502040204020203" pitchFamily="34" charset="0"/>
            </a:endParaRPr>
          </a:p>
        </p:txBody>
      </p:sp>
      <p:sp>
        <p:nvSpPr>
          <p:cNvPr id="5" name="Slide Number Placeholder 4">
            <a:extLst>
              <a:ext uri="{FF2B5EF4-FFF2-40B4-BE49-F238E27FC236}">
                <a16:creationId xmlns:a16="http://schemas.microsoft.com/office/drawing/2014/main" id="{622D0FD9-E389-1257-13B4-AA6E7C5C375F}"/>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3074" name="Picture 2">
            <a:extLst>
              <a:ext uri="{FF2B5EF4-FFF2-40B4-BE49-F238E27FC236}">
                <a16:creationId xmlns:a16="http://schemas.microsoft.com/office/drawing/2014/main" id="{F7BCBFCB-4E78-8C6E-E0A3-7CBA4CCA1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90106"/>
            <a:ext cx="4572000" cy="17852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34F2BE-B235-A13C-DBD1-44F033D0A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55625"/>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9CD4072-1A30-E975-B968-DE06D6205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404106"/>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A443D29-A4CC-A372-9C4D-0B48D11DF3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55625"/>
            <a:ext cx="4572000" cy="178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F646C-5D4C-C5A4-4FD3-BA66FB1E3521}"/>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0233BD12-1F14-BC99-7A13-88EFB6F50747}"/>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5D80C947-9445-0C0E-5CD5-250CB6DBB414}"/>
              </a:ext>
            </a:extLst>
          </p:cNvPr>
          <p:cNvSpPr>
            <a:spLocks noGrp="1"/>
          </p:cNvSpPr>
          <p:nvPr>
            <p:ph idx="1"/>
          </p:nvPr>
        </p:nvSpPr>
        <p:spPr/>
        <p:txBody>
          <a:bodyPr/>
          <a:lstStyle/>
          <a:p>
            <a:pPr marL="0" indent="0">
              <a:buNone/>
            </a:pPr>
            <a:r>
              <a:rPr lang="en-US" sz="1800" dirty="0"/>
              <a:t>In summary, we were able to acquire live images from webcam and applied color segmentation to track objects. </a:t>
            </a:r>
            <a:r>
              <a:rPr lang="en-US" sz="1800" dirty="0">
                <a:latin typeface="Bahnschrift SemiBold" panose="020B0502040204020203" pitchFamily="34" charset="0"/>
              </a:rPr>
              <a:t>Fundamental problems</a:t>
            </a:r>
            <a:r>
              <a:rPr lang="en-US" sz="1800" dirty="0"/>
              <a:t> include (1) built-in </a:t>
            </a:r>
            <a:r>
              <a:rPr lang="en-US" sz="1800" dirty="0">
                <a:latin typeface="Bahnschrift SemiBold" panose="020B0502040204020203" pitchFamily="34" charset="0"/>
              </a:rPr>
              <a:t>auto white-balancing</a:t>
            </a:r>
            <a:r>
              <a:rPr lang="en-US" sz="1800" dirty="0"/>
              <a:t> in the webcam used which continuously change the colors in the scene and (2) </a:t>
            </a:r>
            <a:r>
              <a:rPr lang="en-US" sz="1800" dirty="0">
                <a:latin typeface="Bahnschrift SemiBold" panose="020B0502040204020203" pitchFamily="34" charset="0"/>
              </a:rPr>
              <a:t>low resolution/frame rate</a:t>
            </a:r>
            <a:r>
              <a:rPr lang="en-US" sz="1800" dirty="0"/>
              <a:t> which results to poor capture of the motion. The effects are evident on the latter half of the tracking where the segmentation evidently struggles, consequently affecting the centroid detection and thus, the tracking.</a:t>
            </a:r>
          </a:p>
        </p:txBody>
      </p:sp>
      <p:sp>
        <p:nvSpPr>
          <p:cNvPr id="5" name="Slide Number Placeholder 4">
            <a:extLst>
              <a:ext uri="{FF2B5EF4-FFF2-40B4-BE49-F238E27FC236}">
                <a16:creationId xmlns:a16="http://schemas.microsoft.com/office/drawing/2014/main" id="{F37F72F2-0A73-8F4F-EDAA-3FA5B0EBB807}"/>
              </a:ext>
            </a:extLst>
          </p:cNvPr>
          <p:cNvSpPr>
            <a:spLocks noGrp="1"/>
          </p:cNvSpPr>
          <p:nvPr>
            <p:ph type="sldNum" sz="quarter" idx="12"/>
          </p:nvPr>
        </p:nvSpPr>
        <p:spPr/>
        <p:txBody>
          <a:bodyPr/>
          <a:lstStyle/>
          <a:p>
            <a:fld id="{8262CFD8-7A98-47E6-A2CC-B17DDA24BA0E}" type="slidenum">
              <a:rPr lang="en-US" smtClean="0"/>
              <a:t>6</a:t>
            </a:fld>
            <a:endParaRPr lang="en-US"/>
          </a:p>
        </p:txBody>
      </p:sp>
      <p:pic>
        <p:nvPicPr>
          <p:cNvPr id="4098" name="Picture 2">
            <a:extLst>
              <a:ext uri="{FF2B5EF4-FFF2-40B4-BE49-F238E27FC236}">
                <a16:creationId xmlns:a16="http://schemas.microsoft.com/office/drawing/2014/main" id="{BA14F903-4BF7-4FEC-BC1F-02BA0D72C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20552"/>
            <a:ext cx="7315200" cy="28564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6B1A6AD-FF7C-CFE7-A327-F8F1FBEEA145}"/>
              </a:ext>
            </a:extLst>
          </p:cNvPr>
          <p:cNvSpPr txBox="1"/>
          <p:nvPr/>
        </p:nvSpPr>
        <p:spPr>
          <a:xfrm>
            <a:off x="628648" y="6068246"/>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3">
                  <a:extLst>
                    <a:ext uri="{A12FA001-AC4F-418D-AE19-62706E023703}">
                      <ahyp:hlinkClr xmlns:ahyp="http://schemas.microsoft.com/office/drawing/2018/hyperlinkcolor" val="tx"/>
                    </a:ext>
                  </a:extLst>
                </a:hlinkClick>
              </a:rPr>
              <a:t>https://giphy.com/gifs/python-tracking-video-processing-hJO3Sw9Hq0HOsO60TX/fullscreen</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spTree>
    <p:extLst>
      <p:ext uri="{BB962C8B-B14F-4D97-AF65-F5344CB8AC3E}">
        <p14:creationId xmlns:p14="http://schemas.microsoft.com/office/powerpoint/2010/main" val="242601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58F3B8-E99C-7AEE-63CB-0B7D5119ECFC}"/>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748C19A-35D9-9C30-BDD2-F381A241F2C3}"/>
              </a:ext>
            </a:extLst>
          </p:cNvPr>
          <p:cNvSpPr>
            <a:spLocks noGrp="1"/>
          </p:cNvSpPr>
          <p:nvPr>
            <p:ph type="title"/>
          </p:nvPr>
        </p:nvSpPr>
        <p:spPr>
          <a:xfrm>
            <a:off x="628650" y="365127"/>
            <a:ext cx="7315200" cy="662396"/>
          </a:xfrm>
        </p:spPr>
        <p:txBody>
          <a:bodyPr/>
          <a:lstStyle/>
          <a:p>
            <a:r>
              <a:rPr lang="en-US" dirty="0"/>
              <a:t>Applications</a:t>
            </a:r>
          </a:p>
        </p:txBody>
      </p:sp>
      <p:sp>
        <p:nvSpPr>
          <p:cNvPr id="4" name="Content Placeholder 3">
            <a:extLst>
              <a:ext uri="{FF2B5EF4-FFF2-40B4-BE49-F238E27FC236}">
                <a16:creationId xmlns:a16="http://schemas.microsoft.com/office/drawing/2014/main" id="{14FE0F57-FD1C-227D-0209-24D73E32852E}"/>
              </a:ext>
            </a:extLst>
          </p:cNvPr>
          <p:cNvSpPr>
            <a:spLocks noGrp="1"/>
          </p:cNvSpPr>
          <p:nvPr>
            <p:ph idx="1"/>
          </p:nvPr>
        </p:nvSpPr>
        <p:spPr/>
        <p:txBody>
          <a:bodyPr/>
          <a:lstStyle/>
          <a:p>
            <a:pPr marL="0" indent="0">
              <a:buNone/>
            </a:pPr>
            <a:r>
              <a:rPr lang="en-US" sz="1800" dirty="0"/>
              <a:t>Since we’ve been limited by the resolution, framerate, and auto white-balancing of a webcam, here we try to </a:t>
            </a:r>
            <a:r>
              <a:rPr lang="en-US" sz="1800" dirty="0">
                <a:latin typeface="Bahnschrift SemiBold" panose="020B0502040204020203" pitchFamily="34" charset="0"/>
              </a:rPr>
              <a:t>apply tracking on a video recorded using a digital camera</a:t>
            </a:r>
            <a:r>
              <a:rPr lang="en-US" sz="1800" dirty="0"/>
              <a:t>. To demonstrate a sample practical application, which I also did in my App Physics 186 class, we attempt to </a:t>
            </a:r>
            <a:r>
              <a:rPr lang="en-US" sz="1800" dirty="0">
                <a:highlight>
                  <a:srgbClr val="FFEE9E"/>
                </a:highlight>
                <a:latin typeface="Bahnschrift SemiBold" panose="020B0502040204020203" pitchFamily="34" charset="0"/>
              </a:rPr>
              <a:t>track free fall motion and experimentally determine the acceleration due to gravity</a:t>
            </a:r>
            <a:r>
              <a:rPr lang="en-US" sz="1800" dirty="0"/>
              <a:t> [5]. The video used is at 60 frames-per-second, color-consistent, and has a high resolution. Shown below is a snapshot of the first image frame and the comparison of its histogram vs the ROI’s (pink rubber ball). </a:t>
            </a:r>
          </a:p>
        </p:txBody>
      </p:sp>
      <p:sp>
        <p:nvSpPr>
          <p:cNvPr id="5" name="Slide Number Placeholder 4">
            <a:extLst>
              <a:ext uri="{FF2B5EF4-FFF2-40B4-BE49-F238E27FC236}">
                <a16:creationId xmlns:a16="http://schemas.microsoft.com/office/drawing/2014/main" id="{8C5B48D7-074E-A886-5B10-BEAEC9DB93EB}"/>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5122" name="Picture 2">
            <a:extLst>
              <a:ext uri="{FF2B5EF4-FFF2-40B4-BE49-F238E27FC236}">
                <a16:creationId xmlns:a16="http://schemas.microsoft.com/office/drawing/2014/main" id="{8DDA143C-86A7-AB79-12D2-81F0ABCD6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29331"/>
            <a:ext cx="6400800" cy="282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3088720-8B85-BA4E-3356-F002D14B8B07}"/>
              </a:ext>
            </a:extLst>
          </p:cNvPr>
          <p:cNvSpPr>
            <a:spLocks noGrp="1"/>
          </p:cNvSpPr>
          <p:nvPr>
            <p:ph type="ftr" sz="quarter" idx="11"/>
          </p:nvPr>
        </p:nvSpPr>
        <p:spPr/>
        <p:txBody>
          <a:bodyPr/>
          <a:lstStyle/>
          <a:p>
            <a:r>
              <a:rPr lang="en-US"/>
              <a:t>Physics 301 - Advanced Signal and Image Processing</a:t>
            </a:r>
          </a:p>
        </p:txBody>
      </p:sp>
      <p:sp>
        <p:nvSpPr>
          <p:cNvPr id="5" name="Title 4">
            <a:extLst>
              <a:ext uri="{FF2B5EF4-FFF2-40B4-BE49-F238E27FC236}">
                <a16:creationId xmlns:a16="http://schemas.microsoft.com/office/drawing/2014/main" id="{413336E9-8363-4715-9502-B703B4D2F665}"/>
              </a:ext>
            </a:extLst>
          </p:cNvPr>
          <p:cNvSpPr>
            <a:spLocks noGrp="1"/>
          </p:cNvSpPr>
          <p:nvPr>
            <p:ph type="title"/>
          </p:nvPr>
        </p:nvSpPr>
        <p:spPr/>
        <p:txBody>
          <a:bodyPr/>
          <a:lstStyle/>
          <a:p>
            <a:r>
              <a:rPr lang="en-US" dirty="0"/>
              <a:t>Free Fall</a:t>
            </a:r>
          </a:p>
        </p:txBody>
      </p:sp>
      <p:sp>
        <p:nvSpPr>
          <p:cNvPr id="6" name="Content Placeholder 5">
            <a:extLst>
              <a:ext uri="{FF2B5EF4-FFF2-40B4-BE49-F238E27FC236}">
                <a16:creationId xmlns:a16="http://schemas.microsoft.com/office/drawing/2014/main" id="{1E3187EC-12ED-4C8E-30BF-7E34BAB506D8}"/>
              </a:ext>
            </a:extLst>
          </p:cNvPr>
          <p:cNvSpPr>
            <a:spLocks noGrp="1"/>
          </p:cNvSpPr>
          <p:nvPr>
            <p:ph idx="1"/>
          </p:nvPr>
        </p:nvSpPr>
        <p:spPr/>
        <p:txBody>
          <a:bodyPr/>
          <a:lstStyle/>
          <a:p>
            <a:pPr marL="0" indent="0">
              <a:buNone/>
            </a:pPr>
            <a:r>
              <a:rPr lang="en-US" sz="1800" dirty="0"/>
              <a:t>Overall, the segmentation and centroid detection went smooth, not to mention that there were no artifacts since we have a uniform background.</a:t>
            </a:r>
          </a:p>
          <a:p>
            <a:pPr marL="0" indent="0">
              <a:buNone/>
            </a:pPr>
            <a:endParaRPr lang="en-US" sz="1800" dirty="0"/>
          </a:p>
          <a:p>
            <a:pPr marL="0" indent="0">
              <a:buNone/>
            </a:pPr>
            <a:br>
              <a:rPr lang="en-US" sz="1800" dirty="0"/>
            </a:br>
            <a:br>
              <a:rPr lang="en-US" sz="1800" dirty="0"/>
            </a:br>
            <a:br>
              <a:rPr lang="en-US" sz="1800" dirty="0"/>
            </a:br>
            <a:br>
              <a:rPr lang="en-US" sz="1800" dirty="0"/>
            </a:br>
            <a:endParaRPr lang="en-US" sz="1800" dirty="0"/>
          </a:p>
          <a:p>
            <a:pPr marL="0" indent="457200">
              <a:buNone/>
            </a:pPr>
            <a:r>
              <a:rPr lang="en-US" sz="1800" dirty="0"/>
              <a:t>Using the </a:t>
            </a:r>
            <a:r>
              <a:rPr lang="en-US" sz="1800" dirty="0">
                <a:latin typeface="Bahnschrift SemiBold" panose="020B0502040204020203" pitchFamily="34" charset="0"/>
              </a:rPr>
              <a:t>pixel-to-meter ratio</a:t>
            </a:r>
            <a:r>
              <a:rPr lang="en-US" sz="1800" dirty="0"/>
              <a:t> obtained by relating the balls diameter in pixels and in meters, we were able to </a:t>
            </a:r>
            <a:r>
              <a:rPr lang="en-US" sz="1800" dirty="0">
                <a:latin typeface="Bahnschrift SemiBold" panose="020B0502040204020203" pitchFamily="34" charset="0"/>
              </a:rPr>
              <a:t>convert pixel trajectory into actual height values</a:t>
            </a:r>
            <a:r>
              <a:rPr lang="en-US" sz="1800" dirty="0"/>
              <a:t>. To extract g</a:t>
            </a:r>
            <a:r>
              <a:rPr lang="en-US" sz="1800" baseline="-25000" dirty="0"/>
              <a:t>exp</a:t>
            </a:r>
            <a:r>
              <a:rPr lang="en-US" sz="1800" dirty="0"/>
              <a:t>, we take the first and second derivative of the trajectory which represents the velocity and acceleration functions of the free-falling body, respectively. As shown in the plots (next page), we got </a:t>
            </a:r>
            <a:r>
              <a:rPr lang="en-US" sz="1800" dirty="0">
                <a:latin typeface="Bahnschrift SemiBold" panose="020B0502040204020203" pitchFamily="34" charset="0"/>
              </a:rPr>
              <a:t>g</a:t>
            </a:r>
            <a:r>
              <a:rPr lang="en-US" sz="1800" baseline="-25000" dirty="0">
                <a:latin typeface="Bahnschrift SemiBold" panose="020B0502040204020203" pitchFamily="34" charset="0"/>
              </a:rPr>
              <a:t>exp </a:t>
            </a:r>
            <a:r>
              <a:rPr lang="en-US" sz="1800" dirty="0">
                <a:latin typeface="Bahnschrift SemiBold" panose="020B0502040204020203" pitchFamily="34" charset="0"/>
              </a:rPr>
              <a:t>= -9.79 m/s</a:t>
            </a:r>
            <a:r>
              <a:rPr lang="en-US" sz="1800" baseline="30000" dirty="0">
                <a:latin typeface="Bahnschrift SemiBold" panose="020B0502040204020203" pitchFamily="34" charset="0"/>
              </a:rPr>
              <a:t>2</a:t>
            </a:r>
            <a:r>
              <a:rPr lang="en-US" sz="1800" dirty="0"/>
              <a:t>, which deviates by </a:t>
            </a:r>
            <a:r>
              <a:rPr lang="en-US" sz="1800" dirty="0">
                <a:latin typeface="Bahnschrift SemiBold" panose="020B0502040204020203" pitchFamily="34" charset="0"/>
              </a:rPr>
              <a:t>0.2% from the theoretical value</a:t>
            </a:r>
            <a:r>
              <a:rPr lang="en-US" sz="1800" dirty="0"/>
              <a:t>. </a:t>
            </a:r>
          </a:p>
          <a:p>
            <a:pPr marL="0" indent="457200">
              <a:buNone/>
            </a:pPr>
            <a:r>
              <a:rPr lang="en-US" sz="1800" dirty="0">
                <a:highlight>
                  <a:srgbClr val="FFEE9E"/>
                </a:highlight>
                <a:latin typeface="Bahnschrift SemiBold" panose="020B0502040204020203" pitchFamily="34" charset="0"/>
              </a:rPr>
              <a:t>In conclusion, we were able to successfully perform a kinematics experiment through video processing.</a:t>
            </a:r>
          </a:p>
        </p:txBody>
      </p:sp>
      <p:sp>
        <p:nvSpPr>
          <p:cNvPr id="4" name="Slide Number Placeholder 3">
            <a:extLst>
              <a:ext uri="{FF2B5EF4-FFF2-40B4-BE49-F238E27FC236}">
                <a16:creationId xmlns:a16="http://schemas.microsoft.com/office/drawing/2014/main" id="{5D050758-673E-D7C9-3AC9-4C190F6E124B}"/>
              </a:ext>
            </a:extLst>
          </p:cNvPr>
          <p:cNvSpPr>
            <a:spLocks noGrp="1"/>
          </p:cNvSpPr>
          <p:nvPr>
            <p:ph type="sldNum" sz="quarter" idx="12"/>
          </p:nvPr>
        </p:nvSpPr>
        <p:spPr/>
        <p:txBody>
          <a:bodyPr/>
          <a:lstStyle/>
          <a:p>
            <a:fld id="{8262CFD8-7A98-47E6-A2CC-B17DDA24BA0E}" type="slidenum">
              <a:rPr lang="en-US" smtClean="0"/>
              <a:t>8</a:t>
            </a:fld>
            <a:endParaRPr lang="en-US"/>
          </a:p>
        </p:txBody>
      </p:sp>
      <p:grpSp>
        <p:nvGrpSpPr>
          <p:cNvPr id="7" name="Group 6">
            <a:extLst>
              <a:ext uri="{FF2B5EF4-FFF2-40B4-BE49-F238E27FC236}">
                <a16:creationId xmlns:a16="http://schemas.microsoft.com/office/drawing/2014/main" id="{F2AF0CA6-450F-D78E-A9FA-640E12EF9ECD}"/>
              </a:ext>
            </a:extLst>
          </p:cNvPr>
          <p:cNvGrpSpPr>
            <a:grpSpLocks noChangeAspect="1"/>
          </p:cNvGrpSpPr>
          <p:nvPr/>
        </p:nvGrpSpPr>
        <p:grpSpPr>
          <a:xfrm>
            <a:off x="228600" y="1722662"/>
            <a:ext cx="8686800" cy="1845450"/>
            <a:chOff x="485275" y="1827462"/>
            <a:chExt cx="8044832" cy="1709068"/>
          </a:xfrm>
        </p:grpSpPr>
        <p:pic>
          <p:nvPicPr>
            <p:cNvPr id="6146" name="Picture 2">
              <a:extLst>
                <a:ext uri="{FF2B5EF4-FFF2-40B4-BE49-F238E27FC236}">
                  <a16:creationId xmlns:a16="http://schemas.microsoft.com/office/drawing/2014/main" id="{8B47B668-226E-E39B-0720-8CBF897D4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5"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E38569A-6ECD-77ED-F4C0-CB11E855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01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AAE9783-8566-7461-1FAC-B1C4F095F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9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B19D03C5-2B43-FCF1-A047-384935FD05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8427"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FAFA4DAF-BEB4-0DDA-71E6-5164BBFC07DD}"/>
              </a:ext>
            </a:extLst>
          </p:cNvPr>
          <p:cNvSpPr txBox="1"/>
          <p:nvPr/>
        </p:nvSpPr>
        <p:spPr>
          <a:xfrm>
            <a:off x="628648" y="3525071"/>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6">
                  <a:extLst>
                    <a:ext uri="{A12FA001-AC4F-418D-AE19-62706E023703}">
                      <ahyp:hlinkClr xmlns:ahyp="http://schemas.microsoft.com/office/drawing/2018/hyperlinkcolor" val="tx"/>
                    </a:ext>
                  </a:extLst>
                </a:hlinkClick>
              </a:rPr>
              <a:t>https://giphy.com/gifs/python-tracking-opencv-D4xFw0VusmBMC0UlKf/fullscreen</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spTree>
    <p:extLst>
      <p:ext uri="{BB962C8B-B14F-4D97-AF65-F5344CB8AC3E}">
        <p14:creationId xmlns:p14="http://schemas.microsoft.com/office/powerpoint/2010/main" val="145521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16E9A6-F09A-4BB4-4599-32CDF9B74FA3}"/>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867CCA8-2BF7-BDB7-C488-046C5E04FF9B}"/>
              </a:ext>
            </a:extLst>
          </p:cNvPr>
          <p:cNvSpPr>
            <a:spLocks noGrp="1"/>
          </p:cNvSpPr>
          <p:nvPr>
            <p:ph type="title"/>
          </p:nvPr>
        </p:nvSpPr>
        <p:spPr/>
        <p:txBody>
          <a:bodyPr/>
          <a:lstStyle/>
          <a:p>
            <a:r>
              <a:rPr lang="en-US" dirty="0"/>
              <a:t>Kinematic Graphs</a:t>
            </a:r>
          </a:p>
        </p:txBody>
      </p:sp>
      <p:sp>
        <p:nvSpPr>
          <p:cNvPr id="5" name="Slide Number Placeholder 4">
            <a:extLst>
              <a:ext uri="{FF2B5EF4-FFF2-40B4-BE49-F238E27FC236}">
                <a16:creationId xmlns:a16="http://schemas.microsoft.com/office/drawing/2014/main" id="{DA1E58B5-8E68-B709-7593-D3CD7A597F38}"/>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7172" name="Picture 4">
            <a:extLst>
              <a:ext uri="{FF2B5EF4-FFF2-40B4-BE49-F238E27FC236}">
                <a16:creationId xmlns:a16="http://schemas.microsoft.com/office/drawing/2014/main" id="{F0492006-F6BD-7782-BD2C-864AC8C3E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124751"/>
            <a:ext cx="7772400" cy="513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66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1833</TotalTime>
  <Words>989</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vt:lpstr>
      <vt:lpstr>Bahnschrift Condensed</vt:lpstr>
      <vt:lpstr>Bahnschrift Light</vt:lpstr>
      <vt:lpstr>Bahnschrift SemiBold</vt:lpstr>
      <vt:lpstr>Bahnschrift SemiLight</vt:lpstr>
      <vt:lpstr>Calibri</vt:lpstr>
      <vt:lpstr>Wingdings</vt:lpstr>
      <vt:lpstr>Office Theme</vt:lpstr>
      <vt:lpstr>PowerPoint Presentation</vt:lpstr>
      <vt:lpstr>  objectives</vt:lpstr>
      <vt:lpstr>Video Capture (OpenCV)</vt:lpstr>
      <vt:lpstr>Blob detection</vt:lpstr>
      <vt:lpstr>Tracking</vt:lpstr>
      <vt:lpstr>Discussion</vt:lpstr>
      <vt:lpstr>Applications</vt:lpstr>
      <vt:lpstr>Free Fall</vt:lpstr>
      <vt:lpstr>Kinematic Graphs</vt:lpstr>
      <vt:lpstr>Optical Flow</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20</cp:revision>
  <dcterms:created xsi:type="dcterms:W3CDTF">2022-05-28T03:01:51Z</dcterms:created>
  <dcterms:modified xsi:type="dcterms:W3CDTF">2022-06-09T11:21:42Z</dcterms:modified>
</cp:coreProperties>
</file>