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0" r:id="rId4"/>
    <p:sldId id="258" r:id="rId5"/>
    <p:sldId id="259"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4045"/>
    <a:srgbClr val="467599"/>
    <a:srgbClr val="EBA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4" autoAdjust="0"/>
    <p:restoredTop sz="94660"/>
  </p:normalViewPr>
  <p:slideViewPr>
    <p:cSldViewPr snapToGrid="0" showGuides="1">
      <p:cViewPr varScale="1">
        <p:scale>
          <a:sx n="80" d="100"/>
          <a:sy n="80" d="100"/>
        </p:scale>
        <p:origin x="677"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CC4933-CF4A-4002-B801-7796356061A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C11749E-DFC5-4C25-89F5-8F8F8943BBEF}">
      <dgm:prSet custT="1"/>
      <dgm:spPr/>
      <dgm:t>
        <a:bodyPr/>
        <a:lstStyle/>
        <a:p>
          <a:pPr>
            <a:lnSpc>
              <a:spcPct val="100000"/>
            </a:lnSpc>
          </a:pPr>
          <a:r>
            <a:rPr lang="en-US" sz="1400" dirty="0">
              <a:latin typeface="Bahnschrift Light" panose="020B0502040204020203" pitchFamily="34" charset="0"/>
            </a:rPr>
            <a:t>Render image color given spectral information</a:t>
          </a:r>
        </a:p>
      </dgm:t>
    </dgm:pt>
    <dgm:pt modelId="{E28BA7AA-496D-4FC4-90CD-E0CC115D9517}" type="parTrans" cxnId="{254C3BFE-1CEE-428D-9EE8-611E71783EF7}">
      <dgm:prSet/>
      <dgm:spPr/>
      <dgm:t>
        <a:bodyPr/>
        <a:lstStyle/>
        <a:p>
          <a:endParaRPr lang="en-US" sz="2000">
            <a:latin typeface="Bahnschrift Light" panose="020B0502040204020203" pitchFamily="34" charset="0"/>
          </a:endParaRPr>
        </a:p>
      </dgm:t>
    </dgm:pt>
    <dgm:pt modelId="{DD2FEAB1-5F6F-410E-9AB3-C1B602FAB8FF}" type="sibTrans" cxnId="{254C3BFE-1CEE-428D-9EE8-611E71783EF7}">
      <dgm:prSet/>
      <dgm:spPr/>
      <dgm:t>
        <a:bodyPr/>
        <a:lstStyle/>
        <a:p>
          <a:pPr>
            <a:lnSpc>
              <a:spcPct val="100000"/>
            </a:lnSpc>
          </a:pPr>
          <a:endParaRPr lang="en-US" sz="2000">
            <a:latin typeface="Bahnschrift Light" panose="020B0502040204020203" pitchFamily="34" charset="0"/>
          </a:endParaRPr>
        </a:p>
      </dgm:t>
    </dgm:pt>
    <dgm:pt modelId="{45B455F6-6F02-4A1C-B810-933BCD2DC383}">
      <dgm:prSet custT="1"/>
      <dgm:spPr/>
      <dgm:t>
        <a:bodyPr/>
        <a:lstStyle/>
        <a:p>
          <a:pPr>
            <a:lnSpc>
              <a:spcPct val="100000"/>
            </a:lnSpc>
          </a:pPr>
          <a:r>
            <a:rPr lang="en-US" sz="1400" dirty="0">
              <a:latin typeface="Bahnschrift Light" panose="020B0502040204020203" pitchFamily="34" charset="0"/>
            </a:rPr>
            <a:t>Find hyperspectral image databases</a:t>
          </a:r>
        </a:p>
      </dgm:t>
    </dgm:pt>
    <dgm:pt modelId="{9CC483B7-CD31-4434-B653-027015793129}" type="parTrans" cxnId="{09F2BF20-C8E3-44BE-AEEC-1E7CF4BB2125}">
      <dgm:prSet/>
      <dgm:spPr/>
      <dgm:t>
        <a:bodyPr/>
        <a:lstStyle/>
        <a:p>
          <a:endParaRPr lang="en-US" sz="2000">
            <a:latin typeface="Bahnschrift Light" panose="020B0502040204020203" pitchFamily="34" charset="0"/>
          </a:endParaRPr>
        </a:p>
      </dgm:t>
    </dgm:pt>
    <dgm:pt modelId="{6A5FA6F0-6D0E-4B26-A577-772DBF81108F}" type="sibTrans" cxnId="{09F2BF20-C8E3-44BE-AEEC-1E7CF4BB2125}">
      <dgm:prSet/>
      <dgm:spPr/>
      <dgm:t>
        <a:bodyPr/>
        <a:lstStyle/>
        <a:p>
          <a:pPr>
            <a:lnSpc>
              <a:spcPct val="100000"/>
            </a:lnSpc>
          </a:pPr>
          <a:endParaRPr lang="en-US" sz="2000">
            <a:latin typeface="Bahnschrift Light" panose="020B0502040204020203" pitchFamily="34" charset="0"/>
          </a:endParaRPr>
        </a:p>
      </dgm:t>
    </dgm:pt>
    <dgm:pt modelId="{22D27171-349F-466E-A2ED-632B31F515D0}">
      <dgm:prSet custT="1"/>
      <dgm:spPr/>
      <dgm:t>
        <a:bodyPr/>
        <a:lstStyle/>
        <a:p>
          <a:pPr>
            <a:lnSpc>
              <a:spcPct val="100000"/>
            </a:lnSpc>
          </a:pPr>
          <a:r>
            <a:rPr lang="en-US" sz="1400" dirty="0">
              <a:latin typeface="Bahnschrift Light" panose="020B0502040204020203" pitchFamily="34" charset="0"/>
            </a:rPr>
            <a:t>Demonstrate how color changes under varying illumination</a:t>
          </a:r>
        </a:p>
      </dgm:t>
    </dgm:pt>
    <dgm:pt modelId="{78FF87D8-8D48-4890-9C3C-A8F8C0DD1BD9}" type="parTrans" cxnId="{AD3A632D-75F9-49FE-BA36-BC180FE3BFC0}">
      <dgm:prSet/>
      <dgm:spPr/>
      <dgm:t>
        <a:bodyPr/>
        <a:lstStyle/>
        <a:p>
          <a:endParaRPr lang="en-US" sz="2000">
            <a:latin typeface="Bahnschrift Light" panose="020B0502040204020203" pitchFamily="34" charset="0"/>
          </a:endParaRPr>
        </a:p>
      </dgm:t>
    </dgm:pt>
    <dgm:pt modelId="{93FE6D79-0859-41E7-AE82-8B9B6B13C777}" type="sibTrans" cxnId="{AD3A632D-75F9-49FE-BA36-BC180FE3BFC0}">
      <dgm:prSet/>
      <dgm:spPr/>
      <dgm:t>
        <a:bodyPr/>
        <a:lstStyle/>
        <a:p>
          <a:endParaRPr lang="en-US" sz="2000">
            <a:latin typeface="Bahnschrift Light" panose="020B0502040204020203" pitchFamily="34" charset="0"/>
          </a:endParaRPr>
        </a:p>
      </dgm:t>
    </dgm:pt>
    <dgm:pt modelId="{745D4B58-A246-4302-940E-DDE989239F1B}" type="pres">
      <dgm:prSet presAssocID="{51CC4933-CF4A-4002-B801-7796356061A7}" presName="root" presStyleCnt="0">
        <dgm:presLayoutVars>
          <dgm:dir/>
          <dgm:resizeHandles val="exact"/>
        </dgm:presLayoutVars>
      </dgm:prSet>
      <dgm:spPr/>
    </dgm:pt>
    <dgm:pt modelId="{B329C662-D9B8-4415-A9C8-CABB02D5EE1D}" type="pres">
      <dgm:prSet presAssocID="{51CC4933-CF4A-4002-B801-7796356061A7}" presName="container" presStyleCnt="0">
        <dgm:presLayoutVars>
          <dgm:dir/>
          <dgm:resizeHandles val="exact"/>
        </dgm:presLayoutVars>
      </dgm:prSet>
      <dgm:spPr/>
    </dgm:pt>
    <dgm:pt modelId="{FC2108D5-0690-4805-90D4-9873824CE4EC}" type="pres">
      <dgm:prSet presAssocID="{AC11749E-DFC5-4C25-89F5-8F8F8943BBEF}" presName="compNode" presStyleCnt="0"/>
      <dgm:spPr/>
    </dgm:pt>
    <dgm:pt modelId="{20123FB0-AC33-43B8-8F90-34FCF5C4BA59}" type="pres">
      <dgm:prSet presAssocID="{AC11749E-DFC5-4C25-89F5-8F8F8943BBEF}" presName="iconBgRect" presStyleLbl="bgShp" presStyleIdx="0" presStyleCnt="3"/>
      <dgm:spPr>
        <a:solidFill>
          <a:srgbClr val="467599"/>
        </a:solidFill>
      </dgm:spPr>
    </dgm:pt>
    <dgm:pt modelId="{83F23582-A5D4-46FC-AFC4-93D1C27C657F}" type="pres">
      <dgm:prSet presAssocID="{AC11749E-DFC5-4C25-89F5-8F8F8943BB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DBA4E431-0CEA-4587-A5AF-604E52610392}" type="pres">
      <dgm:prSet presAssocID="{AC11749E-DFC5-4C25-89F5-8F8F8943BBEF}" presName="spaceRect" presStyleCnt="0"/>
      <dgm:spPr/>
    </dgm:pt>
    <dgm:pt modelId="{FDD5F411-AEE6-475E-9D34-E04012D9A1F7}" type="pres">
      <dgm:prSet presAssocID="{AC11749E-DFC5-4C25-89F5-8F8F8943BBEF}" presName="textRect" presStyleLbl="revTx" presStyleIdx="0" presStyleCnt="3">
        <dgm:presLayoutVars>
          <dgm:chMax val="1"/>
          <dgm:chPref val="1"/>
        </dgm:presLayoutVars>
      </dgm:prSet>
      <dgm:spPr/>
    </dgm:pt>
    <dgm:pt modelId="{C1502FDB-8F44-4C92-96E6-963642C49B06}" type="pres">
      <dgm:prSet presAssocID="{DD2FEAB1-5F6F-410E-9AB3-C1B602FAB8FF}" presName="sibTrans" presStyleLbl="sibTrans2D1" presStyleIdx="0" presStyleCnt="0"/>
      <dgm:spPr/>
    </dgm:pt>
    <dgm:pt modelId="{3F7885DC-ABB4-4D35-83FB-F9C8FFF6A0DF}" type="pres">
      <dgm:prSet presAssocID="{45B455F6-6F02-4A1C-B810-933BCD2DC383}" presName="compNode" presStyleCnt="0"/>
      <dgm:spPr/>
    </dgm:pt>
    <dgm:pt modelId="{433CB220-DB28-457A-865E-1489E0AC2747}" type="pres">
      <dgm:prSet presAssocID="{45B455F6-6F02-4A1C-B810-933BCD2DC383}" presName="iconBgRect" presStyleLbl="bgShp" presStyleIdx="1" presStyleCnt="3"/>
      <dgm:spPr>
        <a:solidFill>
          <a:srgbClr val="467599"/>
        </a:solidFill>
      </dgm:spPr>
    </dgm:pt>
    <dgm:pt modelId="{9B9E8DB2-9469-4AB0-AEA5-44E34FA44EB4}" type="pres">
      <dgm:prSet presAssocID="{45B455F6-6F02-4A1C-B810-933BCD2DC3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6048E04-07F6-459E-8E64-3E7D620ABF79}" type="pres">
      <dgm:prSet presAssocID="{45B455F6-6F02-4A1C-B810-933BCD2DC383}" presName="spaceRect" presStyleCnt="0"/>
      <dgm:spPr/>
    </dgm:pt>
    <dgm:pt modelId="{1267F325-12BC-405E-BB2C-0B3DDCC85A44}" type="pres">
      <dgm:prSet presAssocID="{45B455F6-6F02-4A1C-B810-933BCD2DC383}" presName="textRect" presStyleLbl="revTx" presStyleIdx="1" presStyleCnt="3">
        <dgm:presLayoutVars>
          <dgm:chMax val="1"/>
          <dgm:chPref val="1"/>
        </dgm:presLayoutVars>
      </dgm:prSet>
      <dgm:spPr/>
    </dgm:pt>
    <dgm:pt modelId="{5088FC95-CFBE-4193-8E4D-E64BD4D2FAEF}" type="pres">
      <dgm:prSet presAssocID="{6A5FA6F0-6D0E-4B26-A577-772DBF81108F}" presName="sibTrans" presStyleLbl="sibTrans2D1" presStyleIdx="0" presStyleCnt="0"/>
      <dgm:spPr/>
    </dgm:pt>
    <dgm:pt modelId="{DFE2A5F5-CE82-4B0E-AC00-00E724A0D850}" type="pres">
      <dgm:prSet presAssocID="{22D27171-349F-466E-A2ED-632B31F515D0}" presName="compNode" presStyleCnt="0"/>
      <dgm:spPr/>
    </dgm:pt>
    <dgm:pt modelId="{788031F0-84DF-4629-A068-EC765445B250}" type="pres">
      <dgm:prSet presAssocID="{22D27171-349F-466E-A2ED-632B31F515D0}" presName="iconBgRect" presStyleLbl="bgShp" presStyleIdx="2" presStyleCnt="3"/>
      <dgm:spPr>
        <a:solidFill>
          <a:srgbClr val="467599"/>
        </a:solidFill>
      </dgm:spPr>
    </dgm:pt>
    <dgm:pt modelId="{5AFFF14F-1E11-4FEF-B840-9E031ED088FE}" type="pres">
      <dgm:prSet presAssocID="{22D27171-349F-466E-A2ED-632B31F515D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lette"/>
        </a:ext>
      </dgm:extLst>
    </dgm:pt>
    <dgm:pt modelId="{5C40F744-464E-4E58-AA12-35E140CECFAF}" type="pres">
      <dgm:prSet presAssocID="{22D27171-349F-466E-A2ED-632B31F515D0}" presName="spaceRect" presStyleCnt="0"/>
      <dgm:spPr/>
    </dgm:pt>
    <dgm:pt modelId="{7D64BE0E-EA48-4D06-8AF9-8ACEA5319979}" type="pres">
      <dgm:prSet presAssocID="{22D27171-349F-466E-A2ED-632B31F515D0}" presName="textRect" presStyleLbl="revTx" presStyleIdx="2" presStyleCnt="3">
        <dgm:presLayoutVars>
          <dgm:chMax val="1"/>
          <dgm:chPref val="1"/>
        </dgm:presLayoutVars>
      </dgm:prSet>
      <dgm:spPr/>
    </dgm:pt>
  </dgm:ptLst>
  <dgm:cxnLst>
    <dgm:cxn modelId="{09F2BF20-C8E3-44BE-AEEC-1E7CF4BB2125}" srcId="{51CC4933-CF4A-4002-B801-7796356061A7}" destId="{45B455F6-6F02-4A1C-B810-933BCD2DC383}" srcOrd="1" destOrd="0" parTransId="{9CC483B7-CD31-4434-B653-027015793129}" sibTransId="{6A5FA6F0-6D0E-4B26-A577-772DBF81108F}"/>
    <dgm:cxn modelId="{559FB121-993F-402C-81CE-C0CD1FFF89A0}" type="presOf" srcId="{45B455F6-6F02-4A1C-B810-933BCD2DC383}" destId="{1267F325-12BC-405E-BB2C-0B3DDCC85A44}" srcOrd="0" destOrd="0" presId="urn:microsoft.com/office/officeart/2018/2/layout/IconCircleList"/>
    <dgm:cxn modelId="{AD3A632D-75F9-49FE-BA36-BC180FE3BFC0}" srcId="{51CC4933-CF4A-4002-B801-7796356061A7}" destId="{22D27171-349F-466E-A2ED-632B31F515D0}" srcOrd="2" destOrd="0" parTransId="{78FF87D8-8D48-4890-9C3C-A8F8C0DD1BD9}" sibTransId="{93FE6D79-0859-41E7-AE82-8B9B6B13C777}"/>
    <dgm:cxn modelId="{212D4F63-B1D5-4ADA-A043-BD36C8102F61}" type="presOf" srcId="{DD2FEAB1-5F6F-410E-9AB3-C1B602FAB8FF}" destId="{C1502FDB-8F44-4C92-96E6-963642C49B06}" srcOrd="0" destOrd="0" presId="urn:microsoft.com/office/officeart/2018/2/layout/IconCircleList"/>
    <dgm:cxn modelId="{CB8EE56E-E4C1-4A77-BD01-6FFC457ACAF3}" type="presOf" srcId="{6A5FA6F0-6D0E-4B26-A577-772DBF81108F}" destId="{5088FC95-CFBE-4193-8E4D-E64BD4D2FAEF}" srcOrd="0" destOrd="0" presId="urn:microsoft.com/office/officeart/2018/2/layout/IconCircleList"/>
    <dgm:cxn modelId="{2C967C8F-38E7-4664-9492-9F68BAEF9A17}" type="presOf" srcId="{51CC4933-CF4A-4002-B801-7796356061A7}" destId="{745D4B58-A246-4302-940E-DDE989239F1B}" srcOrd="0" destOrd="0" presId="urn:microsoft.com/office/officeart/2018/2/layout/IconCircleList"/>
    <dgm:cxn modelId="{C0B0369C-1EAC-4640-99F0-9CAA5EB9FE64}" type="presOf" srcId="{AC11749E-DFC5-4C25-89F5-8F8F8943BBEF}" destId="{FDD5F411-AEE6-475E-9D34-E04012D9A1F7}" srcOrd="0" destOrd="0" presId="urn:microsoft.com/office/officeart/2018/2/layout/IconCircleList"/>
    <dgm:cxn modelId="{CE508EC0-BC70-4AF6-9260-A7AD8D22817F}" type="presOf" srcId="{22D27171-349F-466E-A2ED-632B31F515D0}" destId="{7D64BE0E-EA48-4D06-8AF9-8ACEA5319979}" srcOrd="0" destOrd="0" presId="urn:microsoft.com/office/officeart/2018/2/layout/IconCircleList"/>
    <dgm:cxn modelId="{254C3BFE-1CEE-428D-9EE8-611E71783EF7}" srcId="{51CC4933-CF4A-4002-B801-7796356061A7}" destId="{AC11749E-DFC5-4C25-89F5-8F8F8943BBEF}" srcOrd="0" destOrd="0" parTransId="{E28BA7AA-496D-4FC4-90CD-E0CC115D9517}" sibTransId="{DD2FEAB1-5F6F-410E-9AB3-C1B602FAB8FF}"/>
    <dgm:cxn modelId="{1AD8700B-9DB1-4304-B71F-8335460A6987}" type="presParOf" srcId="{745D4B58-A246-4302-940E-DDE989239F1B}" destId="{B329C662-D9B8-4415-A9C8-CABB02D5EE1D}" srcOrd="0" destOrd="0" presId="urn:microsoft.com/office/officeart/2018/2/layout/IconCircleList"/>
    <dgm:cxn modelId="{54621141-F2C6-4153-A0E0-09098E07A57A}" type="presParOf" srcId="{B329C662-D9B8-4415-A9C8-CABB02D5EE1D}" destId="{FC2108D5-0690-4805-90D4-9873824CE4EC}" srcOrd="0" destOrd="0" presId="urn:microsoft.com/office/officeart/2018/2/layout/IconCircleList"/>
    <dgm:cxn modelId="{D2CEF47F-1ED2-4CF1-8128-6D60071039C1}" type="presParOf" srcId="{FC2108D5-0690-4805-90D4-9873824CE4EC}" destId="{20123FB0-AC33-43B8-8F90-34FCF5C4BA59}" srcOrd="0" destOrd="0" presId="urn:microsoft.com/office/officeart/2018/2/layout/IconCircleList"/>
    <dgm:cxn modelId="{FC4A5AA1-7FA7-4658-94FF-98F252756ED4}" type="presParOf" srcId="{FC2108D5-0690-4805-90D4-9873824CE4EC}" destId="{83F23582-A5D4-46FC-AFC4-93D1C27C657F}" srcOrd="1" destOrd="0" presId="urn:microsoft.com/office/officeart/2018/2/layout/IconCircleList"/>
    <dgm:cxn modelId="{9B723E9A-3A43-46FF-8544-7CD6F19A01EB}" type="presParOf" srcId="{FC2108D5-0690-4805-90D4-9873824CE4EC}" destId="{DBA4E431-0CEA-4587-A5AF-604E52610392}" srcOrd="2" destOrd="0" presId="urn:microsoft.com/office/officeart/2018/2/layout/IconCircleList"/>
    <dgm:cxn modelId="{9ED8437D-6BCC-444B-9373-E22B52D55329}" type="presParOf" srcId="{FC2108D5-0690-4805-90D4-9873824CE4EC}" destId="{FDD5F411-AEE6-475E-9D34-E04012D9A1F7}" srcOrd="3" destOrd="0" presId="urn:microsoft.com/office/officeart/2018/2/layout/IconCircleList"/>
    <dgm:cxn modelId="{F3284BED-DC7E-4B2A-9EEA-38043F1D6243}" type="presParOf" srcId="{B329C662-D9B8-4415-A9C8-CABB02D5EE1D}" destId="{C1502FDB-8F44-4C92-96E6-963642C49B06}" srcOrd="1" destOrd="0" presId="urn:microsoft.com/office/officeart/2018/2/layout/IconCircleList"/>
    <dgm:cxn modelId="{C9C70DE8-DB3C-4476-A365-C2F8E4CCF3E9}" type="presParOf" srcId="{B329C662-D9B8-4415-A9C8-CABB02D5EE1D}" destId="{3F7885DC-ABB4-4D35-83FB-F9C8FFF6A0DF}" srcOrd="2" destOrd="0" presId="urn:microsoft.com/office/officeart/2018/2/layout/IconCircleList"/>
    <dgm:cxn modelId="{3C810ACE-C03B-441F-936D-F83C1BCDF037}" type="presParOf" srcId="{3F7885DC-ABB4-4D35-83FB-F9C8FFF6A0DF}" destId="{433CB220-DB28-457A-865E-1489E0AC2747}" srcOrd="0" destOrd="0" presId="urn:microsoft.com/office/officeart/2018/2/layout/IconCircleList"/>
    <dgm:cxn modelId="{014212B0-91A0-4D79-B8FC-58260EC5933A}" type="presParOf" srcId="{3F7885DC-ABB4-4D35-83FB-F9C8FFF6A0DF}" destId="{9B9E8DB2-9469-4AB0-AEA5-44E34FA44EB4}" srcOrd="1" destOrd="0" presId="urn:microsoft.com/office/officeart/2018/2/layout/IconCircleList"/>
    <dgm:cxn modelId="{2364ECF7-8CD5-4408-98C4-2FF1E873A776}" type="presParOf" srcId="{3F7885DC-ABB4-4D35-83FB-F9C8FFF6A0DF}" destId="{26048E04-07F6-459E-8E64-3E7D620ABF79}" srcOrd="2" destOrd="0" presId="urn:microsoft.com/office/officeart/2018/2/layout/IconCircleList"/>
    <dgm:cxn modelId="{BA6D92ED-3A89-4D6E-BA1A-2641988B2C41}" type="presParOf" srcId="{3F7885DC-ABB4-4D35-83FB-F9C8FFF6A0DF}" destId="{1267F325-12BC-405E-BB2C-0B3DDCC85A44}" srcOrd="3" destOrd="0" presId="urn:microsoft.com/office/officeart/2018/2/layout/IconCircleList"/>
    <dgm:cxn modelId="{872684BA-8099-43E5-BE26-136D6B48194A}" type="presParOf" srcId="{B329C662-D9B8-4415-A9C8-CABB02D5EE1D}" destId="{5088FC95-CFBE-4193-8E4D-E64BD4D2FAEF}" srcOrd="3" destOrd="0" presId="urn:microsoft.com/office/officeart/2018/2/layout/IconCircleList"/>
    <dgm:cxn modelId="{0DB4527B-BCCE-4A7F-9688-63B048739AD1}" type="presParOf" srcId="{B329C662-D9B8-4415-A9C8-CABB02D5EE1D}" destId="{DFE2A5F5-CE82-4B0E-AC00-00E724A0D850}" srcOrd="4" destOrd="0" presId="urn:microsoft.com/office/officeart/2018/2/layout/IconCircleList"/>
    <dgm:cxn modelId="{8B0D3F98-7B20-4F36-8480-08FEF5C92DFB}" type="presParOf" srcId="{DFE2A5F5-CE82-4B0E-AC00-00E724A0D850}" destId="{788031F0-84DF-4629-A068-EC765445B250}" srcOrd="0" destOrd="0" presId="urn:microsoft.com/office/officeart/2018/2/layout/IconCircleList"/>
    <dgm:cxn modelId="{674492F0-5A3D-4419-862C-0C24A4DFB36D}" type="presParOf" srcId="{DFE2A5F5-CE82-4B0E-AC00-00E724A0D850}" destId="{5AFFF14F-1E11-4FEF-B840-9E031ED088FE}" srcOrd="1" destOrd="0" presId="urn:microsoft.com/office/officeart/2018/2/layout/IconCircleList"/>
    <dgm:cxn modelId="{F6578E0A-EAD1-4AE3-B1EE-14C5155AF8C3}" type="presParOf" srcId="{DFE2A5F5-CE82-4B0E-AC00-00E724A0D850}" destId="{5C40F744-464E-4E58-AA12-35E140CECFAF}" srcOrd="2" destOrd="0" presId="urn:microsoft.com/office/officeart/2018/2/layout/IconCircleList"/>
    <dgm:cxn modelId="{84F6874B-4523-4B5B-9D91-7DAC563A2815}" type="presParOf" srcId="{DFE2A5F5-CE82-4B0E-AC00-00E724A0D850}" destId="{7D64BE0E-EA48-4D06-8AF9-8ACEA531997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23FB0-AC33-43B8-8F90-34FCF5C4BA59}">
      <dsp:nvSpPr>
        <dsp:cNvPr id="0" name=""/>
        <dsp:cNvSpPr/>
      </dsp:nvSpPr>
      <dsp:spPr>
        <a:xfrm>
          <a:off x="243003" y="740646"/>
          <a:ext cx="656408" cy="656408"/>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83F23582-A5D4-46FC-AFC4-93D1C27C657F}">
      <dsp:nvSpPr>
        <dsp:cNvPr id="0" name=""/>
        <dsp:cNvSpPr/>
      </dsp:nvSpPr>
      <dsp:spPr>
        <a:xfrm>
          <a:off x="380849" y="878491"/>
          <a:ext cx="380717" cy="3807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D5F411-AEE6-475E-9D34-E04012D9A1F7}">
      <dsp:nvSpPr>
        <dsp:cNvPr id="0" name=""/>
        <dsp:cNvSpPr/>
      </dsp:nvSpPr>
      <dsp:spPr>
        <a:xfrm>
          <a:off x="1040071" y="740646"/>
          <a:ext cx="1547249" cy="656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Render image color given spectral information</a:t>
          </a:r>
        </a:p>
      </dsp:txBody>
      <dsp:txXfrm>
        <a:off x="1040071" y="740646"/>
        <a:ext cx="1547249" cy="656408"/>
      </dsp:txXfrm>
    </dsp:sp>
    <dsp:sp modelId="{433CB220-DB28-457A-865E-1489E0AC2747}">
      <dsp:nvSpPr>
        <dsp:cNvPr id="0" name=""/>
        <dsp:cNvSpPr/>
      </dsp:nvSpPr>
      <dsp:spPr>
        <a:xfrm>
          <a:off x="2856916" y="740646"/>
          <a:ext cx="656408" cy="656408"/>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9B9E8DB2-9469-4AB0-AEA5-44E34FA44EB4}">
      <dsp:nvSpPr>
        <dsp:cNvPr id="0" name=""/>
        <dsp:cNvSpPr/>
      </dsp:nvSpPr>
      <dsp:spPr>
        <a:xfrm>
          <a:off x="2994762" y="878491"/>
          <a:ext cx="380717" cy="3807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67F325-12BC-405E-BB2C-0B3DDCC85A44}">
      <dsp:nvSpPr>
        <dsp:cNvPr id="0" name=""/>
        <dsp:cNvSpPr/>
      </dsp:nvSpPr>
      <dsp:spPr>
        <a:xfrm>
          <a:off x="3653984" y="740646"/>
          <a:ext cx="1547249" cy="656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Find hyperspectral image databases</a:t>
          </a:r>
        </a:p>
      </dsp:txBody>
      <dsp:txXfrm>
        <a:off x="3653984" y="740646"/>
        <a:ext cx="1547249" cy="656408"/>
      </dsp:txXfrm>
    </dsp:sp>
    <dsp:sp modelId="{788031F0-84DF-4629-A068-EC765445B250}">
      <dsp:nvSpPr>
        <dsp:cNvPr id="0" name=""/>
        <dsp:cNvSpPr/>
      </dsp:nvSpPr>
      <dsp:spPr>
        <a:xfrm>
          <a:off x="5470830" y="740646"/>
          <a:ext cx="656408" cy="656408"/>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5AFFF14F-1E11-4FEF-B840-9E031ED088FE}">
      <dsp:nvSpPr>
        <dsp:cNvPr id="0" name=""/>
        <dsp:cNvSpPr/>
      </dsp:nvSpPr>
      <dsp:spPr>
        <a:xfrm>
          <a:off x="5608676" y="878491"/>
          <a:ext cx="380717" cy="3807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64BE0E-EA48-4D06-8AF9-8ACEA5319979}">
      <dsp:nvSpPr>
        <dsp:cNvPr id="0" name=""/>
        <dsp:cNvSpPr/>
      </dsp:nvSpPr>
      <dsp:spPr>
        <a:xfrm>
          <a:off x="6267898" y="740646"/>
          <a:ext cx="1547249" cy="656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Demonstrate how color changes under varying illumination</a:t>
          </a:r>
        </a:p>
      </dsp:txBody>
      <dsp:txXfrm>
        <a:off x="6267898" y="740646"/>
        <a:ext cx="1547249" cy="65640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B11F4-4A81-4A1F-8746-8659FC968F94}" type="datetimeFigureOut">
              <a:rPr lang="en-US" smtClean="0"/>
              <a:t>6/1/2022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E90C9-F2F6-494D-85E2-0EDE07CE7BCD}" type="slidenum">
              <a:rPr lang="en-US" smtClean="0"/>
              <a:t>‹#›</a:t>
            </a:fld>
            <a:endParaRPr lang="en-US"/>
          </a:p>
        </p:txBody>
      </p:sp>
    </p:spTree>
    <p:extLst>
      <p:ext uri="{BB962C8B-B14F-4D97-AF65-F5344CB8AC3E}">
        <p14:creationId xmlns:p14="http://schemas.microsoft.com/office/powerpoint/2010/main" val="3759081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pattFill prst="pct5">
          <a:fgClr>
            <a:srgbClr val="EBA0A2"/>
          </a:fgClr>
          <a:bgClr>
            <a:schemeClr val="bg1"/>
          </a:bgClr>
        </a:pattFill>
        <a:effectLst/>
      </p:bgPr>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1E6B18D6-0BB5-F497-2255-DB222DF821D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flipH="1">
            <a:off x="-1" y="0"/>
            <a:ext cx="3459494" cy="3459494"/>
          </a:xfrm>
          <a:prstGeom prst="rect">
            <a:avLst/>
          </a:prstGeom>
        </p:spPr>
      </p:pic>
      <p:pic>
        <p:nvPicPr>
          <p:cNvPr id="8" name="Graphic 7" descr="An organic corner shape">
            <a:extLst>
              <a:ext uri="{FF2B5EF4-FFF2-40B4-BE49-F238E27FC236}">
                <a16:creationId xmlns:a16="http://schemas.microsoft.com/office/drawing/2014/main" id="{FBA53775-DCD4-0509-C714-D3F696A4CF4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5197339" y="2920077"/>
            <a:ext cx="3947160" cy="3947160"/>
          </a:xfrm>
          <a:prstGeom prst="rect">
            <a:avLst/>
          </a:prstGeom>
        </p:spPr>
      </p:pic>
      <p:sp>
        <p:nvSpPr>
          <p:cNvPr id="9" name="TextBox 8">
            <a:extLst>
              <a:ext uri="{FF2B5EF4-FFF2-40B4-BE49-F238E27FC236}">
                <a16:creationId xmlns:a16="http://schemas.microsoft.com/office/drawing/2014/main" id="{947C7F35-EA8D-750D-9AF5-DF556ABB4BD4}"/>
              </a:ext>
            </a:extLst>
          </p:cNvPr>
          <p:cNvSpPr txBox="1"/>
          <p:nvPr userDrawn="1"/>
        </p:nvSpPr>
        <p:spPr>
          <a:xfrm>
            <a:off x="3555336" y="2894570"/>
            <a:ext cx="5307925" cy="1862048"/>
          </a:xfrm>
          <a:prstGeom prst="rect">
            <a:avLst/>
          </a:prstGeom>
          <a:noFill/>
          <a:scene3d>
            <a:camera prst="orthographicFront">
              <a:rot lat="20651912" lon="861116" rev="7765"/>
            </a:camera>
            <a:lightRig rig="threePt" dir="t"/>
          </a:scene3d>
        </p:spPr>
        <p:txBody>
          <a:bodyPr wrap="square">
            <a:spAutoFit/>
          </a:bodyPr>
          <a:lstStyle/>
          <a:p>
            <a:pPr algn="l"/>
            <a:r>
              <a:rPr lang="en-PH" sz="11500" spc="1200" baseline="0" dirty="0">
                <a:solidFill>
                  <a:srgbClr val="D64045"/>
                </a:solidFill>
                <a:effectLst/>
                <a:latin typeface="Bahnschrift Condensed" panose="020B0502040204020203" pitchFamily="34" charset="0"/>
                <a:ea typeface="Verdana" panose="020B0604030504040204" pitchFamily="34" charset="0"/>
                <a:cs typeface="Helvetica" panose="020B0604020202020204" pitchFamily="34" charset="0"/>
              </a:rPr>
              <a:t>IMAGING</a:t>
            </a:r>
            <a:endParaRPr lang="en-PH" sz="8800" spc="1200" baseline="0" dirty="0">
              <a:solidFill>
                <a:srgbClr val="D64045"/>
              </a:solidFill>
              <a:effectLst/>
              <a:latin typeface="Bahnschrift Condensed" panose="020B0502040204020203" pitchFamily="34" charset="0"/>
              <a:ea typeface="Verdana" panose="020B060403050404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CF405AA2-CACB-0AA9-D622-1A49222629B9}"/>
              </a:ext>
            </a:extLst>
          </p:cNvPr>
          <p:cNvSpPr txBox="1"/>
          <p:nvPr userDrawn="1"/>
        </p:nvSpPr>
        <p:spPr>
          <a:xfrm>
            <a:off x="532031" y="1951757"/>
            <a:ext cx="3182796" cy="3416320"/>
          </a:xfrm>
          <a:prstGeom prst="rect">
            <a:avLst/>
          </a:prstGeom>
          <a:noFill/>
          <a:scene3d>
            <a:camera prst="orthographicFront">
              <a:rot lat="20651912" lon="861116" rev="7765"/>
            </a:camera>
            <a:lightRig rig="threePt" dir="t"/>
          </a:scene3d>
        </p:spPr>
        <p:txBody>
          <a:bodyPr wrap="square">
            <a:spAutoFit/>
          </a:bodyPr>
          <a:lstStyle/>
          <a:p>
            <a:pPr algn="r"/>
            <a:r>
              <a:rPr lang="en-PH" sz="216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rPr>
              <a:t>02</a:t>
            </a:r>
            <a:endParaRPr lang="en-PH" sz="180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endParaRPr>
          </a:p>
        </p:txBody>
      </p:sp>
      <p:sp>
        <p:nvSpPr>
          <p:cNvPr id="11" name="TextBox 10">
            <a:extLst>
              <a:ext uri="{FF2B5EF4-FFF2-40B4-BE49-F238E27FC236}">
                <a16:creationId xmlns:a16="http://schemas.microsoft.com/office/drawing/2014/main" id="{1B5401AC-CDC4-6541-9706-B0C3C0DF8980}"/>
              </a:ext>
            </a:extLst>
          </p:cNvPr>
          <p:cNvSpPr txBox="1"/>
          <p:nvPr userDrawn="1"/>
        </p:nvSpPr>
        <p:spPr>
          <a:xfrm>
            <a:off x="981207" y="2281569"/>
            <a:ext cx="2776634" cy="400110"/>
          </a:xfrm>
          <a:prstGeom prst="rect">
            <a:avLst/>
          </a:prstGeom>
          <a:noFill/>
          <a:scene3d>
            <a:camera prst="orthographicFront">
              <a:rot lat="20652000" lon="864000" rev="6000"/>
            </a:camera>
            <a:lightRig rig="threePt" dir="t"/>
          </a:scene3d>
        </p:spPr>
        <p:txBody>
          <a:bodyPr wrap="square">
            <a:spAutoFit/>
          </a:bodyPr>
          <a:lstStyle/>
          <a:p>
            <a:pPr algn="ctr"/>
            <a:r>
              <a:rPr lang="en-PH" sz="2000" b="0" spc="600" baseline="0" dirty="0">
                <a:solidFill>
                  <a:schemeClr val="bg1"/>
                </a:solidFill>
                <a:effectLst/>
                <a:highlight>
                  <a:srgbClr val="D64045"/>
                </a:highlight>
                <a:latin typeface="Bahnschrift" panose="020B0502040204020203" pitchFamily="34" charset="0"/>
                <a:ea typeface="Verdana" panose="020B0604030504040204" pitchFamily="34" charset="0"/>
              </a:rPr>
              <a:t> ACTIVITY</a:t>
            </a:r>
            <a:r>
              <a:rPr lang="en-PH" sz="2000" b="0" spc="600" baseline="0" dirty="0">
                <a:solidFill>
                  <a:srgbClr val="D64045"/>
                </a:solidFill>
                <a:effectLst/>
                <a:highlight>
                  <a:srgbClr val="D64045"/>
                </a:highlight>
                <a:latin typeface="Bahnschrift" panose="020B0502040204020203" pitchFamily="34" charset="0"/>
                <a:ea typeface="Verdana" panose="020B0604030504040204" pitchFamily="34" charset="0"/>
              </a:rPr>
              <a:t>.</a:t>
            </a:r>
          </a:p>
        </p:txBody>
      </p:sp>
      <p:pic>
        <p:nvPicPr>
          <p:cNvPr id="12" name="Graphic 11" descr="A bicycle">
            <a:extLst>
              <a:ext uri="{FF2B5EF4-FFF2-40B4-BE49-F238E27FC236}">
                <a16:creationId xmlns:a16="http://schemas.microsoft.com/office/drawing/2014/main" id="{13A3FE6E-6DF2-F0E6-7937-9F588181488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892485">
            <a:off x="5589797" y="4542375"/>
            <a:ext cx="2247659" cy="2247659"/>
          </a:xfrm>
          <a:prstGeom prst="rect">
            <a:avLst/>
          </a:prstGeom>
        </p:spPr>
      </p:pic>
      <p:pic>
        <p:nvPicPr>
          <p:cNvPr id="13" name="Graphic 12" descr="A flying paper airplane">
            <a:extLst>
              <a:ext uri="{FF2B5EF4-FFF2-40B4-BE49-F238E27FC236}">
                <a16:creationId xmlns:a16="http://schemas.microsoft.com/office/drawing/2014/main" id="{E2C6845B-5E15-2A9C-9E89-55FA3B165CA2}"/>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81608">
            <a:off x="2416941" y="1088686"/>
            <a:ext cx="1540489" cy="1540489"/>
          </a:xfrm>
          <a:prstGeom prst="rect">
            <a:avLst/>
          </a:prstGeom>
        </p:spPr>
      </p:pic>
      <p:sp>
        <p:nvSpPr>
          <p:cNvPr id="14" name="TextBox 13">
            <a:extLst>
              <a:ext uri="{FF2B5EF4-FFF2-40B4-BE49-F238E27FC236}">
                <a16:creationId xmlns:a16="http://schemas.microsoft.com/office/drawing/2014/main" id="{E670B408-8A73-CABA-E1F7-F58EEBB57794}"/>
              </a:ext>
            </a:extLst>
          </p:cNvPr>
          <p:cNvSpPr txBox="1"/>
          <p:nvPr userDrawn="1"/>
        </p:nvSpPr>
        <p:spPr>
          <a:xfrm>
            <a:off x="2624284" y="1652896"/>
            <a:ext cx="5957740" cy="1908215"/>
          </a:xfrm>
          <a:prstGeom prst="rect">
            <a:avLst/>
          </a:prstGeom>
          <a:noFill/>
          <a:scene3d>
            <a:camera prst="orthographicFront">
              <a:rot lat="20651912" lon="861116" rev="7765"/>
            </a:camera>
            <a:lightRig rig="threePt" dir="t"/>
          </a:scene3d>
        </p:spPr>
        <p:txBody>
          <a:bodyPr wrap="square">
            <a:spAutoFit/>
          </a:bodyPr>
          <a:lstStyle/>
          <a:p>
            <a:pPr algn="r"/>
            <a:r>
              <a:rPr lang="en-PH" sz="11800" spc="0" baseline="0" dirty="0">
                <a:solidFill>
                  <a:srgbClr val="467599"/>
                </a:solidFill>
                <a:effectLst/>
                <a:latin typeface="Bahnschrift Condensed" panose="020B0502040204020203" pitchFamily="34" charset="0"/>
                <a:ea typeface="Verdana" panose="020B0604030504040204" pitchFamily="34" charset="0"/>
                <a:cs typeface="Helvetica" panose="020B0604020202020204" pitchFamily="34" charset="0"/>
              </a:rPr>
              <a:t>SPECTRAL</a:t>
            </a:r>
          </a:p>
        </p:txBody>
      </p:sp>
      <p:sp>
        <p:nvSpPr>
          <p:cNvPr id="15" name="TextBox 14">
            <a:extLst>
              <a:ext uri="{FF2B5EF4-FFF2-40B4-BE49-F238E27FC236}">
                <a16:creationId xmlns:a16="http://schemas.microsoft.com/office/drawing/2014/main" id="{8C04A42D-AE94-8346-1BE4-49CE0719908A}"/>
              </a:ext>
            </a:extLst>
          </p:cNvPr>
          <p:cNvSpPr txBox="1"/>
          <p:nvPr userDrawn="1"/>
        </p:nvSpPr>
        <p:spPr>
          <a:xfrm>
            <a:off x="4340816" y="144121"/>
            <a:ext cx="4745620" cy="738664"/>
          </a:xfrm>
          <a:prstGeom prst="rect">
            <a:avLst/>
          </a:prstGeom>
          <a:noFill/>
        </p:spPr>
        <p:txBody>
          <a:bodyPr wrap="square">
            <a:spAutoFit/>
          </a:bodyPr>
          <a:lstStyle/>
          <a:p>
            <a:pPr algn="r"/>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PHYSICS 301</a:t>
            </a:r>
          </a:p>
          <a:p>
            <a:pPr algn="r"/>
            <a:r>
              <a:rPr lang="en-PH" sz="1400" b="0" spc="600" baseline="0" dirty="0">
                <a:solidFill>
                  <a:srgbClr val="D64045"/>
                </a:solidFill>
                <a:effectLst/>
                <a:latin typeface="Bahnschrift" panose="020B0502040204020203" pitchFamily="34" charset="0"/>
                <a:ea typeface="Verdana" panose="020B0604030504040204" pitchFamily="34" charset="0"/>
              </a:rPr>
              <a:t>Advanced Signal and</a:t>
            </a:r>
            <a:br>
              <a:rPr lang="en-PH" sz="1400" b="0" spc="600" baseline="0" dirty="0">
                <a:solidFill>
                  <a:srgbClr val="D64045"/>
                </a:solidFill>
                <a:effectLst/>
                <a:latin typeface="Bahnschrift" panose="020B0502040204020203" pitchFamily="34" charset="0"/>
                <a:ea typeface="Verdana" panose="020B0604030504040204" pitchFamily="34" charset="0"/>
              </a:rPr>
            </a:br>
            <a:r>
              <a:rPr lang="en-PH" sz="1400" b="0" spc="600" baseline="0" dirty="0">
                <a:solidFill>
                  <a:srgbClr val="D64045"/>
                </a:solidFill>
                <a:effectLst/>
                <a:latin typeface="Bahnschrift" panose="020B0502040204020203" pitchFamily="34" charset="0"/>
                <a:ea typeface="Verdana" panose="020B0604030504040204" pitchFamily="34" charset="0"/>
              </a:rPr>
              <a:t> Image Processing </a:t>
            </a:r>
          </a:p>
        </p:txBody>
      </p:sp>
      <p:sp>
        <p:nvSpPr>
          <p:cNvPr id="16" name="TextBox 15">
            <a:extLst>
              <a:ext uri="{FF2B5EF4-FFF2-40B4-BE49-F238E27FC236}">
                <a16:creationId xmlns:a16="http://schemas.microsoft.com/office/drawing/2014/main" id="{DD38BE78-C231-5B31-4D94-74991908A518}"/>
              </a:ext>
            </a:extLst>
          </p:cNvPr>
          <p:cNvSpPr txBox="1"/>
          <p:nvPr userDrawn="1"/>
        </p:nvSpPr>
        <p:spPr>
          <a:xfrm>
            <a:off x="201529" y="6007206"/>
            <a:ext cx="4745620" cy="738664"/>
          </a:xfrm>
          <a:prstGeom prst="rect">
            <a:avLst/>
          </a:prstGeom>
          <a:noFill/>
        </p:spPr>
        <p:txBody>
          <a:bodyPr wrap="square">
            <a:spAutoFit/>
          </a:bodyPr>
          <a:lstStyle/>
          <a:p>
            <a:pPr lvl="1" algn="l"/>
            <a:r>
              <a:rPr lang="en-PH" sz="1400" b="0" spc="600" baseline="0" dirty="0">
                <a:solidFill>
                  <a:srgbClr val="D64045"/>
                </a:solidFill>
                <a:effectLst/>
                <a:latin typeface="Bahnschrift" panose="020B0502040204020203" pitchFamily="34" charset="0"/>
                <a:ea typeface="Verdana" panose="020B0604030504040204" pitchFamily="34" charset="0"/>
              </a:rPr>
              <a:t>Rene L. Principe Jr.</a:t>
            </a:r>
          </a:p>
          <a:p>
            <a:pPr lvl="1" algn="l"/>
            <a:r>
              <a:rPr lang="en-PH" sz="1400" b="0" spc="600" baseline="0" dirty="0">
                <a:solidFill>
                  <a:srgbClr val="D64045"/>
                </a:solidFill>
                <a:effectLst/>
                <a:latin typeface="Bahnschrift" panose="020B0502040204020203" pitchFamily="34" charset="0"/>
                <a:ea typeface="Verdana" panose="020B0604030504040204" pitchFamily="34" charset="0"/>
              </a:rPr>
              <a:t>2015-04622</a:t>
            </a:r>
            <a:endPar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endParaRPr>
          </a:p>
          <a:p>
            <a:pPr algn="l"/>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Dr. Maricor N. Soriano</a:t>
            </a:r>
          </a:p>
        </p:txBody>
      </p:sp>
    </p:spTree>
    <p:extLst>
      <p:ext uri="{BB962C8B-B14F-4D97-AF65-F5344CB8AC3E}">
        <p14:creationId xmlns:p14="http://schemas.microsoft.com/office/powerpoint/2010/main" val="104061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94324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75387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51174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1325161"/>
            <a:ext cx="8058151" cy="2137701"/>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1D3354"/>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6" name="Google Shape;29;p31">
            <a:extLst>
              <a:ext uri="{FF2B5EF4-FFF2-40B4-BE49-F238E27FC236}">
                <a16:creationId xmlns:a16="http://schemas.microsoft.com/office/drawing/2014/main" id="{7837D806-4E64-23EB-B7EF-422D3E295C48}"/>
              </a:ext>
            </a:extLst>
          </p:cNvPr>
          <p:cNvSpPr txBox="1">
            <a:spLocks noGrp="1"/>
          </p:cNvSpPr>
          <p:nvPr>
            <p:ph type="body" idx="10" hasCustomPrompt="1"/>
          </p:nvPr>
        </p:nvSpPr>
        <p:spPr>
          <a:xfrm>
            <a:off x="628649" y="3825216"/>
            <a:ext cx="8058152" cy="2263067"/>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C00000"/>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457200" y="187697"/>
            <a:ext cx="8229600"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a:ln w="0">
                  <a:noFill/>
                </a:ln>
                <a:solidFill>
                  <a:srgbClr val="467599"/>
                </a:solidFill>
                <a:effectLst>
                  <a:outerShdw dist="38100" dir="8100000" algn="tr" rotWithShape="0">
                    <a:srgbClr val="D64045"/>
                  </a:outerShdw>
                </a:effectLst>
                <a:latin typeface="Bahnschrift Condense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objectives</a:t>
            </a:r>
            <a:endParaRPr dirty="0"/>
          </a:p>
        </p:txBody>
      </p:sp>
      <p:pic>
        <p:nvPicPr>
          <p:cNvPr id="42" name="Graphic 41" descr="A puzzle">
            <a:extLst>
              <a:ext uri="{FF2B5EF4-FFF2-40B4-BE49-F238E27FC236}">
                <a16:creationId xmlns:a16="http://schemas.microsoft.com/office/drawing/2014/main" id="{7B11378C-27AA-1673-7712-BDE19253E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79" y="-242655"/>
            <a:ext cx="1939156" cy="1939156"/>
          </a:xfrm>
          <a:prstGeom prst="rect">
            <a:avLst/>
          </a:prstGeom>
          <a:effectLst>
            <a:outerShdw dist="25400" dir="8100000" algn="tr" rotWithShape="0">
              <a:srgbClr val="D64045"/>
            </a:outerShdw>
          </a:effectLst>
        </p:spPr>
      </p:pic>
      <p:grpSp>
        <p:nvGrpSpPr>
          <p:cNvPr id="2" name="Group 1">
            <a:extLst>
              <a:ext uri="{FF2B5EF4-FFF2-40B4-BE49-F238E27FC236}">
                <a16:creationId xmlns:a16="http://schemas.microsoft.com/office/drawing/2014/main" id="{D114E981-5F8C-7BA9-CF82-44AEC5F9E084}"/>
              </a:ext>
            </a:extLst>
          </p:cNvPr>
          <p:cNvGrpSpPr/>
          <p:nvPr userDrawn="1"/>
        </p:nvGrpSpPr>
        <p:grpSpPr>
          <a:xfrm>
            <a:off x="457200" y="2618293"/>
            <a:ext cx="5773918" cy="1143536"/>
            <a:chOff x="457200" y="3429000"/>
            <a:chExt cx="5773918" cy="1143536"/>
          </a:xfrm>
        </p:grpSpPr>
        <p:sp>
          <p:nvSpPr>
            <p:cNvPr id="28" name="Google Shape;28;p31">
              <a:extLst>
                <a:ext uri="{FF2B5EF4-FFF2-40B4-BE49-F238E27FC236}">
                  <a16:creationId xmlns:a16="http://schemas.microsoft.com/office/drawing/2014/main" id="{C97DEDAA-1D77-0A63-E92F-51EF6203FDCA}"/>
                </a:ext>
              </a:extLst>
            </p:cNvPr>
            <p:cNvSpPr txBox="1">
              <a:spLocks/>
            </p:cNvSpPr>
            <p:nvPr userDrawn="1"/>
          </p:nvSpPr>
          <p:spPr>
            <a:xfrm>
              <a:off x="457200" y="3791354"/>
              <a:ext cx="577391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dirty="0"/>
                <a:t>		 key take-aways</a:t>
              </a:r>
            </a:p>
          </p:txBody>
        </p:sp>
        <p:pic>
          <p:nvPicPr>
            <p:cNvPr id="46" name="Graphic 45" descr="A lightbulb">
              <a:extLst>
                <a:ext uri="{FF2B5EF4-FFF2-40B4-BE49-F238E27FC236}">
                  <a16:creationId xmlns:a16="http://schemas.microsoft.com/office/drawing/2014/main" id="{A0A226B9-CBEE-72E7-130E-A2EF0BE7B0AF}"/>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030" t="10286" r="16030" b="10286"/>
            <a:stretch/>
          </p:blipFill>
          <p:spPr>
            <a:xfrm>
              <a:off x="457200" y="3429000"/>
              <a:ext cx="978154" cy="1143536"/>
            </a:xfrm>
            <a:prstGeom prst="rect">
              <a:avLst/>
            </a:prstGeom>
            <a:effectLst>
              <a:outerShdw dist="25400" dir="8100000" algn="tr" rotWithShape="0">
                <a:srgbClr val="467599"/>
              </a:outerShdw>
            </a:effectLst>
          </p:spPr>
        </p:pic>
      </p:grpSp>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33943592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Physics 301 - Advanced Signal and Image Processing</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9385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211661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185480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a:t>Physics 301 - Advanced Signal and Image Processing</a:t>
            </a:r>
          </a:p>
        </p:txBody>
      </p:sp>
      <p:sp>
        <p:nvSpPr>
          <p:cNvPr id="9" name="Slide Number Placeholder 8"/>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50110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a:t>Physics 301 - Advanced Signal and Image Processing</a:t>
            </a:r>
          </a:p>
        </p:txBody>
      </p:sp>
      <p:sp>
        <p:nvSpPr>
          <p:cNvPr id="5" name="Slide Number Placeholder 4"/>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7211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Physics 301 - Advanced Signal and Image Processing</a:t>
            </a:r>
          </a:p>
        </p:txBody>
      </p:sp>
      <p:sp>
        <p:nvSpPr>
          <p:cNvPr id="4" name="Slide Number Placeholder 3"/>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04995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4138949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sv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2253A2A4-E159-C8E1-4994-6600574E534A}"/>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flipH="1">
            <a:off x="5197339" y="2920077"/>
            <a:ext cx="3947160" cy="3947160"/>
          </a:xfrm>
          <a:prstGeom prst="rect">
            <a:avLst/>
          </a:prstGeom>
        </p:spPr>
      </p:pic>
      <p:pic>
        <p:nvPicPr>
          <p:cNvPr id="8" name="Graphic 7" descr="An organic corner shape">
            <a:extLst>
              <a:ext uri="{FF2B5EF4-FFF2-40B4-BE49-F238E27FC236}">
                <a16:creationId xmlns:a16="http://schemas.microsoft.com/office/drawing/2014/main" id="{A5B2AEFB-4387-992C-E516-4548C939BCE9}"/>
              </a:ext>
            </a:extLst>
          </p:cNvPr>
          <p:cNvPicPr>
            <a:picLocks noChangeAspect="1"/>
          </p:cNvPicPr>
          <p:nvPr userDrawn="1"/>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16200000" flipH="1">
            <a:off x="-1" y="0"/>
            <a:ext cx="3459494" cy="3459494"/>
          </a:xfrm>
          <a:prstGeom prst="rect">
            <a:avLst/>
          </a:prstGeom>
        </p:spPr>
      </p:pic>
      <p:sp>
        <p:nvSpPr>
          <p:cNvPr id="2" name="Title Placeholder 1"/>
          <p:cNvSpPr>
            <a:spLocks noGrp="1"/>
          </p:cNvSpPr>
          <p:nvPr>
            <p:ph type="title"/>
          </p:nvPr>
        </p:nvSpPr>
        <p:spPr>
          <a:xfrm>
            <a:off x="628650" y="365127"/>
            <a:ext cx="7886700" cy="662396"/>
          </a:xfrm>
          <a:prstGeom prst="rect">
            <a:avLst/>
          </a:prstGeom>
          <a:effectLst/>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28650" y="1131216"/>
            <a:ext cx="7886700" cy="50457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6" name="Slide Number Placeholder 5"/>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295590565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dt="0"/>
  <p:txStyles>
    <p:titleStyle>
      <a:lvl1pPr algn="l" defTabSz="914400" rtl="0" eaLnBrk="1" latinLnBrk="0" hangingPunct="1">
        <a:lnSpc>
          <a:spcPct val="90000"/>
        </a:lnSpc>
        <a:spcBef>
          <a:spcPct val="0"/>
        </a:spcBef>
        <a:buNone/>
        <a:defRPr sz="6000" kern="1200">
          <a:solidFill>
            <a:srgbClr val="D64045"/>
          </a:solidFill>
          <a:effectLst>
            <a:outerShdw dist="38100" dir="8100000" algn="tr" rotWithShape="0">
              <a:srgbClr val="467599"/>
            </a:outerShdw>
          </a:effectLst>
          <a:latin typeface="Bahnschrift SemiBold Condensed"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Bahnschrift Light" panose="020B0502040204020203" pitchFamily="34" charset="0"/>
          <a:ea typeface="+mn-ea"/>
          <a:cs typeface="+mn-cs"/>
        </a:defRPr>
      </a:lvl1pPr>
      <a:lvl2pPr marL="685800" indent="-228600" algn="l" defTabSz="914400" rtl="0" eaLnBrk="1" latinLnBrk="0" hangingPunct="1">
        <a:lnSpc>
          <a:spcPct val="90000"/>
        </a:lnSpc>
        <a:spcBef>
          <a:spcPts val="500"/>
        </a:spcBef>
        <a:buClr>
          <a:srgbClr val="C00000"/>
        </a:buClr>
        <a:buFont typeface="Wingdings" panose="05000000000000000000" pitchFamily="2" charset="2"/>
        <a:buChar char="§"/>
        <a:defRPr sz="2400" kern="1200">
          <a:solidFill>
            <a:schemeClr val="tx1"/>
          </a:solidFill>
          <a:latin typeface="Bahnschrift Light" panose="020B0502040204020203" pitchFamily="34" charset="0"/>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Bahnschrift Light" panose="020B0502040204020203" pitchFamily="34" charset="0"/>
          <a:ea typeface="+mn-ea"/>
          <a:cs typeface="+mn-cs"/>
        </a:defRPr>
      </a:lvl3pPr>
      <a:lvl4pPr marL="1600200" indent="-228600" algn="l" defTabSz="914400" rtl="0" eaLnBrk="1" latinLnBrk="0" hangingPunct="1">
        <a:lnSpc>
          <a:spcPct val="90000"/>
        </a:lnSpc>
        <a:spcBef>
          <a:spcPts val="500"/>
        </a:spcBef>
        <a:buClr>
          <a:srgbClr val="C00000"/>
        </a:buClr>
        <a:buFont typeface="Wingdings" panose="05000000000000000000" pitchFamily="2" charset="2"/>
        <a:buChar char="§"/>
        <a:defRPr sz="1800" kern="1200">
          <a:solidFill>
            <a:schemeClr val="tx1"/>
          </a:solidFill>
          <a:latin typeface="Bahnschrift Light" panose="020B0502040204020203" pitchFamily="34" charset="0"/>
          <a:ea typeface="+mn-ea"/>
          <a:cs typeface="+mn-cs"/>
        </a:defRPr>
      </a:lvl4pPr>
      <a:lvl5pPr marL="2057400" indent="-228600" algn="l" defTabSz="914400" rtl="0" eaLnBrk="1" latinLnBrk="0" hangingPunct="1">
        <a:lnSpc>
          <a:spcPct val="90000"/>
        </a:lnSpc>
        <a:spcBef>
          <a:spcPts val="500"/>
        </a:spcBef>
        <a:buClr>
          <a:srgbClr val="C00000"/>
        </a:buClr>
        <a:buFont typeface="Wingdings" panose="05000000000000000000" pitchFamily="2" charset="2"/>
        <a:buChar char="§"/>
        <a:defRPr sz="1800" kern="1200">
          <a:solidFill>
            <a:schemeClr val="tx1"/>
          </a:solidFill>
          <a:latin typeface="Bahnschrift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18" Type="http://schemas.openxmlformats.org/officeDocument/2006/relationships/image" Target="../media/image39.svg"/><Relationship Id="rId26" Type="http://schemas.openxmlformats.org/officeDocument/2006/relationships/image" Target="../media/image47.svg"/><Relationship Id="rId3" Type="http://schemas.openxmlformats.org/officeDocument/2006/relationships/image" Target="../media/image24.pn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svg"/><Relationship Id="rId17" Type="http://schemas.openxmlformats.org/officeDocument/2006/relationships/image" Target="../media/image38.png"/><Relationship Id="rId25" Type="http://schemas.openxmlformats.org/officeDocument/2006/relationships/image" Target="../media/image46.png"/><Relationship Id="rId2" Type="http://schemas.openxmlformats.org/officeDocument/2006/relationships/image" Target="../media/image23.png"/><Relationship Id="rId16" Type="http://schemas.openxmlformats.org/officeDocument/2006/relationships/image" Target="../media/image37.svg"/><Relationship Id="rId20" Type="http://schemas.openxmlformats.org/officeDocument/2006/relationships/image" Target="../media/image41.svg"/><Relationship Id="rId1" Type="http://schemas.openxmlformats.org/officeDocument/2006/relationships/slideLayout" Target="../slideLayouts/slideLayout3.xml"/><Relationship Id="rId6" Type="http://schemas.openxmlformats.org/officeDocument/2006/relationships/image" Target="../media/image27.svg"/><Relationship Id="rId11" Type="http://schemas.openxmlformats.org/officeDocument/2006/relationships/image" Target="../media/image32.png"/><Relationship Id="rId24" Type="http://schemas.openxmlformats.org/officeDocument/2006/relationships/image" Target="../media/image45.sv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44.png"/><Relationship Id="rId28" Type="http://schemas.openxmlformats.org/officeDocument/2006/relationships/image" Target="../media/image49.svg"/><Relationship Id="rId10" Type="http://schemas.openxmlformats.org/officeDocument/2006/relationships/image" Target="../media/image31.svg"/><Relationship Id="rId19" Type="http://schemas.openxmlformats.org/officeDocument/2006/relationships/image" Target="../media/image40.pn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 Id="rId22" Type="http://schemas.openxmlformats.org/officeDocument/2006/relationships/image" Target="../media/image43.svg"/><Relationship Id="rId27" Type="http://schemas.openxmlformats.org/officeDocument/2006/relationships/image" Target="../media/image48.png"/></Relationships>
</file>

<file path=ppt/slides/_rels/slide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386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41F4F5-C6F4-7B1D-CD33-64FE462A99F5}"/>
              </a:ext>
            </a:extLst>
          </p:cNvPr>
          <p:cNvSpPr>
            <a:spLocks noGrp="1"/>
          </p:cNvSpPr>
          <p:nvPr>
            <p:ph type="body" idx="10"/>
          </p:nvPr>
        </p:nvSpPr>
        <p:spPr/>
        <p:txBody>
          <a:bodyPr>
            <a:normAutofit lnSpcReduction="10000"/>
          </a:bodyPr>
          <a:lstStyle/>
          <a:p>
            <a:r>
              <a:rPr lang="en-US"/>
              <a:t>Color information is affected by light source, object spectral property, and sensor sensitivity.</a:t>
            </a:r>
          </a:p>
          <a:p>
            <a:r>
              <a:rPr lang="en-US"/>
              <a:t>Spectral information is a more stable descriptor of an object.</a:t>
            </a:r>
          </a:p>
          <a:p>
            <a:r>
              <a:rPr lang="en-US"/>
              <a:t>There is a variety pf hyperspectral databases available.</a:t>
            </a:r>
          </a:p>
          <a:p>
            <a:r>
              <a:rPr lang="en-US"/>
              <a:t>Converting spectral information into color is necessary for many reasons.</a:t>
            </a:r>
            <a:endParaRPr lang="en-US" dirty="0"/>
          </a:p>
        </p:txBody>
      </p:sp>
      <p:sp>
        <p:nvSpPr>
          <p:cNvPr id="4" name="Title 3">
            <a:extLst>
              <a:ext uri="{FF2B5EF4-FFF2-40B4-BE49-F238E27FC236}">
                <a16:creationId xmlns:a16="http://schemas.microsoft.com/office/drawing/2014/main" id="{FD98B02D-F7B1-CACE-01EA-155A5FE35C49}"/>
              </a:ext>
            </a:extLst>
          </p:cNvPr>
          <p:cNvSpPr>
            <a:spLocks noGrp="1"/>
          </p:cNvSpPr>
          <p:nvPr>
            <p:ph type="title"/>
          </p:nvPr>
        </p:nvSpPr>
        <p:spPr/>
        <p:txBody>
          <a:bodyPr/>
          <a:lstStyle/>
          <a:p>
            <a:r>
              <a:rPr lang="en-US"/>
              <a:t>	 objectives</a:t>
            </a:r>
            <a:endParaRPr lang="en-US" dirty="0"/>
          </a:p>
        </p:txBody>
      </p:sp>
      <p:sp>
        <p:nvSpPr>
          <p:cNvPr id="5" name="Footer Placeholder 4">
            <a:extLst>
              <a:ext uri="{FF2B5EF4-FFF2-40B4-BE49-F238E27FC236}">
                <a16:creationId xmlns:a16="http://schemas.microsoft.com/office/drawing/2014/main" id="{5C8EAB2E-02F6-3645-143A-6BFFD2E793F0}"/>
              </a:ext>
            </a:extLst>
          </p:cNvPr>
          <p:cNvSpPr>
            <a:spLocks noGrp="1"/>
          </p:cNvSpPr>
          <p:nvPr>
            <p:ph type="ftr" sz="quarter" idx="3"/>
          </p:nvPr>
        </p:nvSpPr>
        <p:spPr/>
        <p:txBody>
          <a:bodyPr/>
          <a:lstStyle/>
          <a:p>
            <a:r>
              <a:rPr lang="en-US"/>
              <a:t>Physics 301 - Advanced Signal and Image Processing</a:t>
            </a:r>
            <a:endParaRPr lang="en-US" dirty="0"/>
          </a:p>
        </p:txBody>
      </p:sp>
      <p:sp>
        <p:nvSpPr>
          <p:cNvPr id="6" name="Slide Number Placeholder 5">
            <a:extLst>
              <a:ext uri="{FF2B5EF4-FFF2-40B4-BE49-F238E27FC236}">
                <a16:creationId xmlns:a16="http://schemas.microsoft.com/office/drawing/2014/main" id="{D7DBD226-D837-4B17-D0E6-80294F6BB619}"/>
              </a:ext>
            </a:extLst>
          </p:cNvPr>
          <p:cNvSpPr>
            <a:spLocks noGrp="1"/>
          </p:cNvSpPr>
          <p:nvPr>
            <p:ph type="sldNum" sz="quarter" idx="4"/>
          </p:nvPr>
        </p:nvSpPr>
        <p:spPr/>
        <p:txBody>
          <a:bodyPr/>
          <a:lstStyle/>
          <a:p>
            <a:fld id="{8262CFD8-7A98-47E6-A2CC-B17DDA24BA0E}" type="slidenum">
              <a:rPr lang="en-US" smtClean="0"/>
              <a:pPr/>
              <a:t>2</a:t>
            </a:fld>
            <a:endParaRPr lang="en-US"/>
          </a:p>
        </p:txBody>
      </p:sp>
      <p:graphicFrame>
        <p:nvGraphicFramePr>
          <p:cNvPr id="8" name="Text Placeholder 1">
            <a:extLst>
              <a:ext uri="{FF2B5EF4-FFF2-40B4-BE49-F238E27FC236}">
                <a16:creationId xmlns:a16="http://schemas.microsoft.com/office/drawing/2014/main" id="{0B842D4E-BA5F-A2C5-AE04-7E52CBED838A}"/>
              </a:ext>
            </a:extLst>
          </p:cNvPr>
          <p:cNvGraphicFramePr/>
          <p:nvPr>
            <p:extLst>
              <p:ext uri="{D42A27DB-BD31-4B8C-83A1-F6EECF244321}">
                <p14:modId xmlns:p14="http://schemas.microsoft.com/office/powerpoint/2010/main" val="1862573729"/>
              </p:ext>
            </p:extLst>
          </p:nvPr>
        </p:nvGraphicFramePr>
        <p:xfrm>
          <a:off x="628649" y="991786"/>
          <a:ext cx="8058151" cy="213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524554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BAEE30-5A66-6C84-FFF2-3B91EA620299}"/>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90A9A6E1-2EAB-9082-7904-1F703D38D7FB}"/>
              </a:ext>
            </a:extLst>
          </p:cNvPr>
          <p:cNvSpPr>
            <a:spLocks noGrp="1"/>
          </p:cNvSpPr>
          <p:nvPr>
            <p:ph type="title"/>
          </p:nvPr>
        </p:nvSpPr>
        <p:spPr/>
        <p:txBody>
          <a:bodyPr/>
          <a:lstStyle/>
          <a:p>
            <a:r>
              <a:rPr lang="en-US" dirty="0"/>
              <a:t>Background</a:t>
            </a:r>
          </a:p>
        </p:txBody>
      </p:sp>
      <p:sp>
        <p:nvSpPr>
          <p:cNvPr id="4" name="Content Placeholder 3">
            <a:extLst>
              <a:ext uri="{FF2B5EF4-FFF2-40B4-BE49-F238E27FC236}">
                <a16:creationId xmlns:a16="http://schemas.microsoft.com/office/drawing/2014/main" id="{6BF01F03-1F33-C943-B4E7-E6EF195523D8}"/>
              </a:ext>
            </a:extLst>
          </p:cNvPr>
          <p:cNvSpPr>
            <a:spLocks noGrp="1"/>
          </p:cNvSpPr>
          <p:nvPr>
            <p:ph idx="1"/>
          </p:nvPr>
        </p:nvSpPr>
        <p:spPr/>
        <p:txBody>
          <a:bodyPr/>
          <a:lstStyle/>
          <a:p>
            <a:r>
              <a:rPr lang="en-US" dirty="0"/>
              <a:t>Color is trinity which implies that what we see is a product of three things: (1) the </a:t>
            </a:r>
            <a:r>
              <a:rPr lang="en-US" b="1" dirty="0"/>
              <a:t>emittance</a:t>
            </a:r>
            <a:r>
              <a:rPr lang="en-US" dirty="0"/>
              <a:t> of the source, (2) </a:t>
            </a:r>
            <a:r>
              <a:rPr lang="en-US" b="1" dirty="0"/>
              <a:t>reflectance</a:t>
            </a:r>
            <a:r>
              <a:rPr lang="en-US" dirty="0"/>
              <a:t> of the object, and (3) the </a:t>
            </a:r>
            <a:r>
              <a:rPr lang="en-US" b="1" dirty="0"/>
              <a:t>sensor sensitivity</a:t>
            </a:r>
            <a:r>
              <a:rPr lang="en-US" dirty="0"/>
              <a:t>. Among the three, only the surface reflectance is the property of the object hence, changing the source and the sensor can totally change how the object looks. This makes the color a subjective property of the object. In this activity, I demonstrate how color is rendered and how it changes perceptually under different illuminations.</a:t>
            </a:r>
          </a:p>
        </p:txBody>
      </p:sp>
      <p:sp>
        <p:nvSpPr>
          <p:cNvPr id="5" name="Slide Number Placeholder 4">
            <a:extLst>
              <a:ext uri="{FF2B5EF4-FFF2-40B4-BE49-F238E27FC236}">
                <a16:creationId xmlns:a16="http://schemas.microsoft.com/office/drawing/2014/main" id="{EA007CE4-5704-210E-D825-7181AAA40E62}"/>
              </a:ext>
            </a:extLst>
          </p:cNvPr>
          <p:cNvSpPr>
            <a:spLocks noGrp="1"/>
          </p:cNvSpPr>
          <p:nvPr>
            <p:ph type="sldNum" sz="quarter" idx="12"/>
          </p:nvPr>
        </p:nvSpPr>
        <p:spPr/>
        <p:txBody>
          <a:bodyPr/>
          <a:lstStyle/>
          <a:p>
            <a:fld id="{8262CFD8-7A98-47E6-A2CC-B17DDA24BA0E}" type="slidenum">
              <a:rPr lang="en-US" smtClean="0"/>
              <a:t>3</a:t>
            </a:fld>
            <a:endParaRPr lang="en-US"/>
          </a:p>
        </p:txBody>
      </p:sp>
    </p:spTree>
    <p:extLst>
      <p:ext uri="{BB962C8B-B14F-4D97-AF65-F5344CB8AC3E}">
        <p14:creationId xmlns:p14="http://schemas.microsoft.com/office/powerpoint/2010/main" val="222138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E74CC9-655D-68B1-5F60-5C08DD885B5C}"/>
                  </a:ext>
                </a:extLst>
              </p:cNvPr>
              <p:cNvSpPr>
                <a:spLocks noGrp="1"/>
              </p:cNvSpPr>
              <p:nvPr>
                <p:ph idx="1"/>
              </p:nvPr>
            </p:nvSpPr>
            <p:spPr/>
            <p:txBody>
              <a:bodyPr/>
              <a:lstStyle/>
              <a:p>
                <a:pPr marL="0" indent="0">
                  <a:spcBef>
                    <a:spcPts val="600"/>
                  </a:spcBef>
                  <a:spcAft>
                    <a:spcPts val="600"/>
                  </a:spcAft>
                  <a:buNone/>
                </a:pPr>
                <a:r>
                  <a:rPr lang="en-US" dirty="0">
                    <a:solidFill>
                      <a:schemeClr val="bg1"/>
                    </a:solidFill>
                    <a:highlight>
                      <a:srgbClr val="467599"/>
                    </a:highlight>
                    <a:latin typeface="Bahnschrift SemiBold" panose="020B0502040204020203" pitchFamily="34" charset="0"/>
                  </a:rPr>
                  <a:t> Trinity of color</a:t>
                </a:r>
                <a:r>
                  <a:rPr lang="en-US" dirty="0">
                    <a:solidFill>
                      <a:srgbClr val="467599"/>
                    </a:solidFill>
                    <a:highlight>
                      <a:srgbClr val="467599"/>
                    </a:highlight>
                    <a:latin typeface="Bahnschrift SemiBold" panose="020B0502040204020203" pitchFamily="34" charset="0"/>
                  </a:rPr>
                  <a:t>.</a:t>
                </a:r>
              </a:p>
              <a:p>
                <a:pPr marL="0" indent="0">
                  <a:spcBef>
                    <a:spcPts val="600"/>
                  </a:spcBef>
                  <a:spcAft>
                    <a:spcPts val="600"/>
                  </a:spcAft>
                  <a:buNone/>
                </a:pPr>
                <a:endParaRPr lang="en-US" sz="2400" dirty="0"/>
              </a:p>
              <a:p>
                <a:pPr marL="0" indent="0">
                  <a:spcBef>
                    <a:spcPts val="600"/>
                  </a:spcBef>
                  <a:spcAft>
                    <a:spcPts val="600"/>
                  </a:spcAft>
                  <a:buNone/>
                </a:pPr>
                <a:endParaRPr lang="en-US" sz="2400" dirty="0"/>
              </a:p>
              <a:p>
                <a:pPr marL="0" indent="0">
                  <a:spcBef>
                    <a:spcPts val="600"/>
                  </a:spcBef>
                  <a:spcAft>
                    <a:spcPts val="600"/>
                  </a:spcAft>
                  <a:buNone/>
                </a:pPr>
                <a:endParaRPr lang="en-US" sz="2400" dirty="0"/>
              </a:p>
              <a:p>
                <a:pPr marL="0" indent="0">
                  <a:spcBef>
                    <a:spcPts val="600"/>
                  </a:spcBef>
                  <a:spcAft>
                    <a:spcPts val="600"/>
                  </a:spcAft>
                  <a:buNone/>
                </a:pPr>
                <a:endParaRPr lang="en-US" sz="2400" dirty="0"/>
              </a:p>
              <a:p>
                <a:pPr marL="0" indent="0">
                  <a:spcBef>
                    <a:spcPts val="600"/>
                  </a:spcBef>
                  <a:spcAft>
                    <a:spcPts val="600"/>
                  </a:spcAft>
                  <a:buNone/>
                </a:pPr>
                <a:r>
                  <a:rPr lang="en-US" dirty="0">
                    <a:solidFill>
                      <a:schemeClr val="bg1"/>
                    </a:solidFill>
                    <a:highlight>
                      <a:srgbClr val="467599"/>
                    </a:highlight>
                    <a:latin typeface="Bahnschrift SemiBold" panose="020B0502040204020203" pitchFamily="34" charset="0"/>
                  </a:rPr>
                  <a:t> Sensor Model</a:t>
                </a:r>
                <a:r>
                  <a:rPr lang="en-US" dirty="0">
                    <a:solidFill>
                      <a:srgbClr val="467599"/>
                    </a:solidFill>
                    <a:highlight>
                      <a:srgbClr val="467599"/>
                    </a:highlight>
                    <a:latin typeface="Bahnschrift SemiBold" panose="020B0502040204020203" pitchFamily="34" charset="0"/>
                  </a:rPr>
                  <a:t>.</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𝑉</m:t>
                          </m:r>
                        </m:e>
                        <m:sub>
                          <m:r>
                            <a:rPr lang="en-US" i="1" smtClean="0">
                              <a:latin typeface="Cambria Math" panose="02040503050406030204" pitchFamily="18" charset="0"/>
                            </a:rPr>
                            <m:t>𝑛</m:t>
                          </m:r>
                        </m:sub>
                      </m:sSub>
                      <m:r>
                        <a:rPr lang="en-US" i="1" smtClean="0">
                          <a:latin typeface="Cambria Math" panose="02040503050406030204" pitchFamily="18" charset="0"/>
                        </a:rPr>
                        <m:t>=</m:t>
                      </m:r>
                      <m:nary>
                        <m:naryPr>
                          <m:limLoc m:val="subSup"/>
                          <m:grow m:val="on"/>
                          <m:supHide m:val="on"/>
                          <m:ctrlPr>
                            <a:rPr lang="en-US" i="1" smtClean="0">
                              <a:latin typeface="Cambria Math" panose="02040503050406030204" pitchFamily="18" charset="0"/>
                            </a:rPr>
                          </m:ctrlPr>
                        </m:naryPr>
                        <m:sub>
                          <m:r>
                            <a:rPr lang="en-US" i="1" smtClean="0">
                              <a:latin typeface="Cambria Math" panose="02040503050406030204" pitchFamily="18" charset="0"/>
                            </a:rPr>
                            <m:t>𝜆</m:t>
                          </m:r>
                        </m:sub>
                        <m:sup/>
                        <m:e>
                          <m:r>
                            <a:rPr lang="en-US" i="1" smtClean="0">
                              <a:latin typeface="Cambria Math" panose="02040503050406030204" pitchFamily="18" charset="0"/>
                            </a:rPr>
                            <m:t>𝐶</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𝜆</m:t>
                              </m:r>
                            </m:e>
                          </m:d>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𝑆</m:t>
                              </m:r>
                            </m:e>
                            <m:sub>
                              <m:r>
                                <a:rPr lang="en-US" i="1" smtClean="0">
                                  <a:latin typeface="Cambria Math" panose="02040503050406030204" pitchFamily="18" charset="0"/>
                                </a:rPr>
                                <m:t>𝑛</m:t>
                              </m:r>
                            </m:sub>
                          </m:sSub>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𝜆</m:t>
                              </m:r>
                            </m:e>
                          </m:d>
                          <m:r>
                            <a:rPr lang="en-US" i="1" smtClean="0">
                              <a:latin typeface="Cambria Math" panose="02040503050406030204" pitchFamily="18" charset="0"/>
                            </a:rPr>
                            <m:t>ⅆ</m:t>
                          </m:r>
                          <m:r>
                            <a:rPr lang="en-US" i="1" smtClean="0">
                              <a:latin typeface="Cambria Math" panose="02040503050406030204" pitchFamily="18" charset="0"/>
                            </a:rPr>
                            <m:t>𝜆</m:t>
                          </m:r>
                        </m:e>
                      </m:nary>
                      <m:r>
                        <a:rPr lang="en-US" i="1" smtClean="0">
                          <a:latin typeface="Cambria Math" panose="02040503050406030204" pitchFamily="18" charset="0"/>
                        </a:rPr>
                        <m:t>=</m:t>
                      </m:r>
                      <m:nary>
                        <m:naryPr>
                          <m:limLoc m:val="subSup"/>
                          <m:grow m:val="on"/>
                          <m:supHide m:val="on"/>
                          <m:ctrlPr>
                            <a:rPr lang="en-US" i="1" smtClean="0">
                              <a:latin typeface="Cambria Math" panose="02040503050406030204" pitchFamily="18" charset="0"/>
                            </a:rPr>
                          </m:ctrlPr>
                        </m:naryPr>
                        <m:sub>
                          <m:r>
                            <a:rPr lang="en-US" i="1" smtClean="0">
                              <a:latin typeface="Cambria Math" panose="02040503050406030204" pitchFamily="18" charset="0"/>
                            </a:rPr>
                            <m:t>𝜆</m:t>
                          </m:r>
                        </m:sub>
                        <m:sup/>
                        <m:e>
                          <m:r>
                            <a:rPr lang="en-US" i="1" smtClean="0">
                              <a:latin typeface="Cambria Math" panose="02040503050406030204" pitchFamily="18" charset="0"/>
                            </a:rPr>
                            <m:t>𝑃</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𝜆</m:t>
                              </m:r>
                            </m:e>
                          </m:d>
                          <m:r>
                            <a:rPr lang="en-US" i="1" smtClean="0">
                              <a:latin typeface="Cambria Math" panose="02040503050406030204" pitchFamily="18" charset="0"/>
                            </a:rPr>
                            <m:t>𝑅</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𝜆</m:t>
                              </m:r>
                            </m:e>
                          </m:d>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𝑆</m:t>
                              </m:r>
                            </m:e>
                            <m:sub>
                              <m:r>
                                <a:rPr lang="en-US" i="1" smtClean="0">
                                  <a:latin typeface="Cambria Math" panose="02040503050406030204" pitchFamily="18" charset="0"/>
                                </a:rPr>
                                <m:t>𝑛</m:t>
                              </m:r>
                            </m:sub>
                          </m:sSub>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𝜆</m:t>
                              </m:r>
                            </m:e>
                          </m:d>
                          <m:r>
                            <a:rPr lang="en-US" i="1" smtClean="0">
                              <a:latin typeface="Cambria Math" panose="02040503050406030204" pitchFamily="18" charset="0"/>
                            </a:rPr>
                            <m:t>ⅆ</m:t>
                          </m:r>
                          <m:r>
                            <a:rPr lang="en-US" i="1" smtClean="0">
                              <a:latin typeface="Cambria Math" panose="02040503050406030204" pitchFamily="18" charset="0"/>
                            </a:rPr>
                            <m:t>𝜆</m:t>
                          </m:r>
                        </m:e>
                      </m:nary>
                    </m:oMath>
                  </m:oMathPara>
                </a14:m>
                <a:endParaRPr lang="en-US" dirty="0"/>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acc>
                        <m:accPr>
                          <m:chr m:val="̅"/>
                          <m:ctrlPr>
                            <a:rPr lang="en-US" i="1" smtClean="0">
                              <a:solidFill>
                                <a:srgbClr val="836967"/>
                              </a:solidFill>
                              <a:latin typeface="Cambria Math" panose="02040503050406030204" pitchFamily="18" charset="0"/>
                            </a:rPr>
                          </m:ctrlPr>
                        </m:accPr>
                        <m:e>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𝑉</m:t>
                              </m:r>
                            </m:e>
                            <m:sub>
                              <m:r>
                                <a:rPr lang="en-US" i="1" smtClean="0">
                                  <a:latin typeface="Cambria Math" panose="02040503050406030204" pitchFamily="18" charset="0"/>
                                </a:rPr>
                                <m:t>𝑛</m:t>
                              </m:r>
                            </m:sub>
                          </m:sSub>
                        </m:e>
                      </m:acc>
                      <m:r>
                        <a:rPr lang="en-US" i="1" smtClean="0">
                          <a:latin typeface="Cambria Math" panose="02040503050406030204" pitchFamily="18" charset="0"/>
                        </a:rPr>
                        <m:t>=</m:t>
                      </m:r>
                      <m:f>
                        <m:fPr>
                          <m:ctrlPr>
                            <a:rPr lang="en-US" i="1" smtClean="0">
                              <a:solidFill>
                                <a:srgbClr val="836967"/>
                              </a:solidFill>
                              <a:latin typeface="Cambria Math" panose="02040503050406030204" pitchFamily="18" charset="0"/>
                            </a:rPr>
                          </m:ctrlPr>
                        </m:fPr>
                        <m:num>
                          <m:nary>
                            <m:naryPr>
                              <m:limLoc m:val="subSup"/>
                              <m:grow m:val="on"/>
                              <m:supHide m:val="on"/>
                              <m:ctrlPr>
                                <a:rPr lang="en-US" i="1" smtClean="0">
                                  <a:latin typeface="Cambria Math" panose="02040503050406030204" pitchFamily="18" charset="0"/>
                                </a:rPr>
                              </m:ctrlPr>
                            </m:naryPr>
                            <m:sub>
                              <m:r>
                                <a:rPr lang="en-US" i="1" smtClean="0">
                                  <a:latin typeface="Cambria Math" panose="02040503050406030204" pitchFamily="18" charset="0"/>
                                </a:rPr>
                                <m:t>𝜆</m:t>
                              </m:r>
                            </m:sub>
                            <m:sup/>
                            <m:e>
                              <m:r>
                                <a:rPr lang="en-US" i="1" smtClean="0">
                                  <a:latin typeface="Cambria Math" panose="02040503050406030204" pitchFamily="18" charset="0"/>
                                </a:rPr>
                                <m:t>𝑃</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𝜆</m:t>
                                  </m:r>
                                </m:e>
                              </m:d>
                              <m:r>
                                <a:rPr lang="en-US" i="1" smtClean="0">
                                  <a:latin typeface="Cambria Math" panose="02040503050406030204" pitchFamily="18" charset="0"/>
                                </a:rPr>
                                <m:t>𝑅</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𝜆</m:t>
                                  </m:r>
                                </m:e>
                              </m:d>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𝑆</m:t>
                                  </m:r>
                                </m:e>
                                <m:sub>
                                  <m:r>
                                    <a:rPr lang="en-US" i="1" smtClean="0">
                                      <a:latin typeface="Cambria Math" panose="02040503050406030204" pitchFamily="18" charset="0"/>
                                    </a:rPr>
                                    <m:t>𝑛</m:t>
                                  </m:r>
                                </m:sub>
                              </m:sSub>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𝜆</m:t>
                                  </m:r>
                                </m:e>
                              </m:d>
                              <m:r>
                                <a:rPr lang="en-US" i="1" smtClean="0">
                                  <a:latin typeface="Cambria Math" panose="02040503050406030204" pitchFamily="18" charset="0"/>
                                </a:rPr>
                                <m:t>ⅆ</m:t>
                              </m:r>
                              <m:r>
                                <a:rPr lang="en-US" i="1" smtClean="0">
                                  <a:latin typeface="Cambria Math" panose="02040503050406030204" pitchFamily="18" charset="0"/>
                                </a:rPr>
                                <m:t>𝜆</m:t>
                              </m:r>
                            </m:e>
                          </m:nary>
                        </m:num>
                        <m:den>
                          <m:nary>
                            <m:naryPr>
                              <m:limLoc m:val="subSup"/>
                              <m:grow m:val="on"/>
                              <m:supHide m:val="on"/>
                              <m:ctrlPr>
                                <a:rPr lang="en-US" i="1" smtClean="0">
                                  <a:latin typeface="Cambria Math" panose="02040503050406030204" pitchFamily="18" charset="0"/>
                                </a:rPr>
                              </m:ctrlPr>
                            </m:naryPr>
                            <m:sub>
                              <m:r>
                                <a:rPr lang="en-US" i="1" smtClean="0">
                                  <a:latin typeface="Cambria Math" panose="02040503050406030204" pitchFamily="18" charset="0"/>
                                </a:rPr>
                                <m:t>𝜆</m:t>
                              </m:r>
                            </m:sub>
                            <m:sup/>
                            <m:e>
                              <m:r>
                                <a:rPr lang="en-US" i="1" smtClean="0">
                                  <a:latin typeface="Cambria Math" panose="02040503050406030204" pitchFamily="18" charset="0"/>
                                </a:rPr>
                                <m:t>𝑃</m:t>
                              </m:r>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𝜆</m:t>
                                  </m:r>
                                </m:e>
                              </m:d>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𝑆</m:t>
                                  </m:r>
                                </m:e>
                                <m:sub>
                                  <m:r>
                                    <a:rPr lang="en-US" i="1" smtClean="0">
                                      <a:latin typeface="Cambria Math" panose="02040503050406030204" pitchFamily="18" charset="0"/>
                                    </a:rPr>
                                    <m:t>𝑛</m:t>
                                  </m:r>
                                </m:sub>
                              </m:sSub>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𝜆</m:t>
                                  </m:r>
                                </m:e>
                              </m:d>
                            </m:e>
                          </m:nary>
                        </m:den>
                      </m:f>
                    </m:oMath>
                  </m:oMathPara>
                </a14:m>
                <a:endParaRPr lang="en-US" dirty="0"/>
              </a:p>
            </p:txBody>
          </p:sp>
        </mc:Choice>
        <mc:Fallback xmlns="">
          <p:sp>
            <p:nvSpPr>
              <p:cNvPr id="3" name="Content Placeholder 2">
                <a:extLst>
                  <a:ext uri="{FF2B5EF4-FFF2-40B4-BE49-F238E27FC236}">
                    <a16:creationId xmlns:a16="http://schemas.microsoft.com/office/drawing/2014/main" id="{ECE74CC9-655D-68B1-5F60-5C08DD885B5C}"/>
                  </a:ext>
                </a:extLst>
              </p:cNvPr>
              <p:cNvSpPr>
                <a:spLocks noGrp="1" noRot="1" noChangeAspect="1" noMove="1" noResize="1" noEditPoints="1" noAdjustHandles="1" noChangeArrowheads="1" noChangeShapeType="1" noTextEdit="1"/>
              </p:cNvSpPr>
              <p:nvPr>
                <p:ph idx="1"/>
              </p:nvPr>
            </p:nvSpPr>
            <p:spPr>
              <a:blipFill>
                <a:blip r:embed="rId2"/>
                <a:stretch>
                  <a:fillRect l="-1546" t="-2177"/>
                </a:stretch>
              </a:blipFill>
            </p:spPr>
            <p:txBody>
              <a:bodyPr/>
              <a:lstStyle/>
              <a:p>
                <a:r>
                  <a:rPr lang="en-US">
                    <a:noFill/>
                  </a:rPr>
                  <a:t> </a:t>
                </a:r>
              </a:p>
            </p:txBody>
          </p:sp>
        </mc:Fallback>
      </mc:AlternateContent>
      <p:pic>
        <p:nvPicPr>
          <p:cNvPr id="29" name="Graphic 28" descr="Wave with solid fill">
            <a:extLst>
              <a:ext uri="{FF2B5EF4-FFF2-40B4-BE49-F238E27FC236}">
                <a16:creationId xmlns:a16="http://schemas.microsoft.com/office/drawing/2014/main" id="{066F6316-D3DD-3314-7A79-9A7CC7FEFE1C}"/>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2619" b="16908"/>
          <a:stretch/>
        </p:blipFill>
        <p:spPr>
          <a:xfrm>
            <a:off x="2597515" y="2774116"/>
            <a:ext cx="2183787" cy="452985"/>
          </a:xfrm>
          <a:prstGeom prst="rect">
            <a:avLst/>
          </a:prstGeom>
          <a:scene3d>
            <a:camera prst="orthographicFront">
              <a:rot lat="21599992" lon="0" rev="20999999"/>
            </a:camera>
            <a:lightRig rig="threePt" dir="t"/>
          </a:scene3d>
        </p:spPr>
      </p:pic>
      <p:sp>
        <p:nvSpPr>
          <p:cNvPr id="2" name="Title 1">
            <a:extLst>
              <a:ext uri="{FF2B5EF4-FFF2-40B4-BE49-F238E27FC236}">
                <a16:creationId xmlns:a16="http://schemas.microsoft.com/office/drawing/2014/main" id="{81F1909E-2A3A-76BB-F2AA-4E9B17F26D00}"/>
              </a:ext>
            </a:extLst>
          </p:cNvPr>
          <p:cNvSpPr>
            <a:spLocks noGrp="1"/>
          </p:cNvSpPr>
          <p:nvPr>
            <p:ph type="title"/>
          </p:nvPr>
        </p:nvSpPr>
        <p:spPr/>
        <p:txBody>
          <a:bodyPr/>
          <a:lstStyle/>
          <a:p>
            <a:r>
              <a:rPr lang="en-US" dirty="0"/>
              <a:t>Methodology</a:t>
            </a:r>
          </a:p>
        </p:txBody>
      </p:sp>
      <p:sp>
        <p:nvSpPr>
          <p:cNvPr id="4" name="Footer Placeholder 3">
            <a:extLst>
              <a:ext uri="{FF2B5EF4-FFF2-40B4-BE49-F238E27FC236}">
                <a16:creationId xmlns:a16="http://schemas.microsoft.com/office/drawing/2014/main" id="{1BE078DB-88BA-BCF0-C738-7E2872E13DE5}"/>
              </a:ext>
            </a:extLst>
          </p:cNvPr>
          <p:cNvSpPr>
            <a:spLocks noGrp="1"/>
          </p:cNvSpPr>
          <p:nvPr>
            <p:ph type="ftr" sz="quarter" idx="11"/>
          </p:nvPr>
        </p:nvSpPr>
        <p:spPr/>
        <p:txBody>
          <a:bodyPr/>
          <a:lstStyle/>
          <a:p>
            <a:r>
              <a:rPr lang="en-US"/>
              <a:t>Physics 301 - Advanced Signal and Image Processing</a:t>
            </a:r>
            <a:endParaRPr lang="en-US" dirty="0"/>
          </a:p>
        </p:txBody>
      </p:sp>
      <p:sp>
        <p:nvSpPr>
          <p:cNvPr id="5" name="Slide Number Placeholder 4">
            <a:extLst>
              <a:ext uri="{FF2B5EF4-FFF2-40B4-BE49-F238E27FC236}">
                <a16:creationId xmlns:a16="http://schemas.microsoft.com/office/drawing/2014/main" id="{9E5DAB68-8863-6E41-33AF-9385EB37F968}"/>
              </a:ext>
            </a:extLst>
          </p:cNvPr>
          <p:cNvSpPr>
            <a:spLocks noGrp="1"/>
          </p:cNvSpPr>
          <p:nvPr>
            <p:ph type="sldNum" sz="quarter" idx="12"/>
          </p:nvPr>
        </p:nvSpPr>
        <p:spPr/>
        <p:txBody>
          <a:bodyPr/>
          <a:lstStyle/>
          <a:p>
            <a:fld id="{8262CFD8-7A98-47E6-A2CC-B17DDA24BA0E}" type="slidenum">
              <a:rPr lang="en-US" smtClean="0"/>
              <a:t>4</a:t>
            </a:fld>
            <a:endParaRPr lang="en-US"/>
          </a:p>
        </p:txBody>
      </p:sp>
      <p:pic>
        <p:nvPicPr>
          <p:cNvPr id="7" name="Graphic 6" descr="Sun with solid fill">
            <a:extLst>
              <a:ext uri="{FF2B5EF4-FFF2-40B4-BE49-F238E27FC236}">
                <a16:creationId xmlns:a16="http://schemas.microsoft.com/office/drawing/2014/main" id="{AC6F474B-7851-3159-A114-29958A5EA4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12288" y="47836"/>
            <a:ext cx="1451137" cy="1451137"/>
          </a:xfrm>
          <a:prstGeom prst="rect">
            <a:avLst/>
          </a:prstGeom>
        </p:spPr>
      </p:pic>
      <p:pic>
        <p:nvPicPr>
          <p:cNvPr id="15" name="Graphic 14" descr="Wave with solid fill">
            <a:extLst>
              <a:ext uri="{FF2B5EF4-FFF2-40B4-BE49-F238E27FC236}">
                <a16:creationId xmlns:a16="http://schemas.microsoft.com/office/drawing/2014/main" id="{A8F10FCD-C265-0BF7-466A-834320ACC668}"/>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72619" b="16908"/>
          <a:stretch/>
        </p:blipFill>
        <p:spPr>
          <a:xfrm>
            <a:off x="3206342" y="2389289"/>
            <a:ext cx="2183787" cy="452985"/>
          </a:xfrm>
          <a:prstGeom prst="rect">
            <a:avLst/>
          </a:prstGeom>
          <a:scene3d>
            <a:camera prst="orthographicFront">
              <a:rot lat="21599992" lon="0" rev="20999999"/>
            </a:camera>
            <a:lightRig rig="threePt" dir="t"/>
          </a:scene3d>
        </p:spPr>
      </p:pic>
      <p:pic>
        <p:nvPicPr>
          <p:cNvPr id="16" name="Graphic 15" descr="Wave with solid fill">
            <a:extLst>
              <a:ext uri="{FF2B5EF4-FFF2-40B4-BE49-F238E27FC236}">
                <a16:creationId xmlns:a16="http://schemas.microsoft.com/office/drawing/2014/main" id="{64149EF6-FA25-2B49-BDD2-AC94D3FEF5A4}"/>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t="72619" b="16908"/>
          <a:stretch/>
        </p:blipFill>
        <p:spPr>
          <a:xfrm>
            <a:off x="5390129" y="836187"/>
            <a:ext cx="2183787" cy="452985"/>
          </a:xfrm>
          <a:prstGeom prst="rect">
            <a:avLst/>
          </a:prstGeom>
          <a:scene3d>
            <a:camera prst="orthographicFront">
              <a:rot lat="21599992" lon="0" rev="2100000"/>
            </a:camera>
            <a:lightRig rig="threePt" dir="t"/>
          </a:scene3d>
        </p:spPr>
      </p:pic>
      <p:pic>
        <p:nvPicPr>
          <p:cNvPr id="17" name="Graphic 16" descr="Wave with solid fill">
            <a:extLst>
              <a:ext uri="{FF2B5EF4-FFF2-40B4-BE49-F238E27FC236}">
                <a16:creationId xmlns:a16="http://schemas.microsoft.com/office/drawing/2014/main" id="{D925377E-60E9-299C-410A-F998F3452AA7}"/>
              </a:ext>
            </a:extLst>
          </p:cNvPr>
          <p:cNvPicPr>
            <a:picLocks noChangeAspect="1"/>
          </p:cNvPicPr>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t="72619" b="16908"/>
          <a:stretch/>
        </p:blipFill>
        <p:spPr>
          <a:xfrm>
            <a:off x="5517949" y="1146799"/>
            <a:ext cx="2183787" cy="452985"/>
          </a:xfrm>
          <a:prstGeom prst="rect">
            <a:avLst/>
          </a:prstGeom>
          <a:scene3d>
            <a:camera prst="orthographicFront">
              <a:rot lat="21599992" lon="0" rev="2100000"/>
            </a:camera>
            <a:lightRig rig="threePt" dir="t"/>
          </a:scene3d>
        </p:spPr>
      </p:pic>
      <p:pic>
        <p:nvPicPr>
          <p:cNvPr id="18" name="Graphic 17" descr="Wave with solid fill">
            <a:extLst>
              <a:ext uri="{FF2B5EF4-FFF2-40B4-BE49-F238E27FC236}">
                <a16:creationId xmlns:a16="http://schemas.microsoft.com/office/drawing/2014/main" id="{39EB0B05-FD40-625E-41C4-0D72B56D15E0}"/>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t="72619" b="16908"/>
          <a:stretch/>
        </p:blipFill>
        <p:spPr>
          <a:xfrm>
            <a:off x="5670349" y="1461124"/>
            <a:ext cx="2183787" cy="452985"/>
          </a:xfrm>
          <a:prstGeom prst="rect">
            <a:avLst/>
          </a:prstGeom>
          <a:scene3d>
            <a:camera prst="orthographicFront">
              <a:rot lat="21599992" lon="0" rev="2100000"/>
            </a:camera>
            <a:lightRig rig="threePt" dir="t"/>
          </a:scene3d>
        </p:spPr>
      </p:pic>
      <p:pic>
        <p:nvPicPr>
          <p:cNvPr id="19" name="Graphic 18" descr="Wave with solid fill">
            <a:extLst>
              <a:ext uri="{FF2B5EF4-FFF2-40B4-BE49-F238E27FC236}">
                <a16:creationId xmlns:a16="http://schemas.microsoft.com/office/drawing/2014/main" id="{750BA0EC-D7EE-A347-9A7F-CCFDA88BD484}"/>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72619" b="16908"/>
          <a:stretch/>
        </p:blipFill>
        <p:spPr>
          <a:xfrm>
            <a:off x="5813018" y="1755897"/>
            <a:ext cx="2183787" cy="452985"/>
          </a:xfrm>
          <a:prstGeom prst="rect">
            <a:avLst/>
          </a:prstGeom>
          <a:scene3d>
            <a:camera prst="orthographicFront">
              <a:rot lat="21599992" lon="0" rev="2100000"/>
            </a:camera>
            <a:lightRig rig="threePt" dir="t"/>
          </a:scene3d>
        </p:spPr>
      </p:pic>
      <p:pic>
        <p:nvPicPr>
          <p:cNvPr id="20" name="Graphic 19" descr="Wave with solid fill">
            <a:extLst>
              <a:ext uri="{FF2B5EF4-FFF2-40B4-BE49-F238E27FC236}">
                <a16:creationId xmlns:a16="http://schemas.microsoft.com/office/drawing/2014/main" id="{EFF9D3F0-A57D-773E-C5CA-6CD4D1E1CD67}"/>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t="72619" b="16908"/>
          <a:stretch/>
        </p:blipFill>
        <p:spPr>
          <a:xfrm>
            <a:off x="5940838" y="2056984"/>
            <a:ext cx="2183787" cy="452985"/>
          </a:xfrm>
          <a:prstGeom prst="rect">
            <a:avLst/>
          </a:prstGeom>
          <a:scene3d>
            <a:camera prst="orthographicFront">
              <a:rot lat="21599992" lon="0" rev="2100000"/>
            </a:camera>
            <a:lightRig rig="threePt" dir="t"/>
          </a:scene3d>
        </p:spPr>
      </p:pic>
      <p:pic>
        <p:nvPicPr>
          <p:cNvPr id="21" name="Graphic 20" descr="Wave with solid fill">
            <a:extLst>
              <a:ext uri="{FF2B5EF4-FFF2-40B4-BE49-F238E27FC236}">
                <a16:creationId xmlns:a16="http://schemas.microsoft.com/office/drawing/2014/main" id="{3BA1AA92-4AE6-2630-90AD-11902603E274}"/>
              </a:ext>
            </a:extLst>
          </p:cNvPr>
          <p:cNvPicPr>
            <a:picLocks noChangeAspect="1"/>
          </p:cNvPicPr>
          <p:nvPr/>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t="72619" b="16908"/>
          <a:stretch/>
        </p:blipFill>
        <p:spPr>
          <a:xfrm>
            <a:off x="6093238" y="2352259"/>
            <a:ext cx="2183787" cy="452985"/>
          </a:xfrm>
          <a:prstGeom prst="rect">
            <a:avLst/>
          </a:prstGeom>
          <a:scene3d>
            <a:camera prst="orthographicFront">
              <a:rot lat="21599992" lon="0" rev="2100000"/>
            </a:camera>
            <a:lightRig rig="threePt" dir="t"/>
          </a:scene3d>
        </p:spPr>
      </p:pic>
      <p:pic>
        <p:nvPicPr>
          <p:cNvPr id="22" name="Graphic 21" descr="Wave with solid fill">
            <a:extLst>
              <a:ext uri="{FF2B5EF4-FFF2-40B4-BE49-F238E27FC236}">
                <a16:creationId xmlns:a16="http://schemas.microsoft.com/office/drawing/2014/main" id="{4EA03268-BE49-B221-1DD1-B31A5EFAD85F}"/>
              </a:ext>
            </a:extLst>
          </p:cNvPr>
          <p:cNvPicPr>
            <a:picLocks noChangeAspect="1"/>
          </p:cNvPicPr>
          <p:nvPr/>
        </p:nvPicPr>
        <p:blipFill rotWithShape="1">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t="72619" b="16908"/>
          <a:stretch/>
        </p:blipFill>
        <p:spPr>
          <a:xfrm>
            <a:off x="6240975" y="2620802"/>
            <a:ext cx="2183787" cy="452985"/>
          </a:xfrm>
          <a:prstGeom prst="rect">
            <a:avLst/>
          </a:prstGeom>
          <a:scene3d>
            <a:camera prst="orthographicFront">
              <a:rot lat="21599992" lon="0" rev="2100000"/>
            </a:camera>
            <a:lightRig rig="threePt" dir="t"/>
          </a:scene3d>
        </p:spPr>
      </p:pic>
      <p:pic>
        <p:nvPicPr>
          <p:cNvPr id="28" name="Graphic 27" descr="An apple and half an apple">
            <a:extLst>
              <a:ext uri="{FF2B5EF4-FFF2-40B4-BE49-F238E27FC236}">
                <a16:creationId xmlns:a16="http://schemas.microsoft.com/office/drawing/2014/main" id="{3EA31C42-E2F4-E3E5-14C5-AA3D0B55A43E}"/>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828693" y="2056984"/>
            <a:ext cx="1828800" cy="1828800"/>
          </a:xfrm>
          <a:prstGeom prst="rect">
            <a:avLst/>
          </a:prstGeom>
        </p:spPr>
      </p:pic>
      <p:pic>
        <p:nvPicPr>
          <p:cNvPr id="26" name="Graphic 25" descr="An orange with a slice of orange">
            <a:extLst>
              <a:ext uri="{FF2B5EF4-FFF2-40B4-BE49-F238E27FC236}">
                <a16:creationId xmlns:a16="http://schemas.microsoft.com/office/drawing/2014/main" id="{254021BD-B83C-7740-6F0F-FEAC804A301E}"/>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296890" y="2525552"/>
            <a:ext cx="1553360" cy="1553360"/>
          </a:xfrm>
          <a:prstGeom prst="rect">
            <a:avLst/>
          </a:prstGeom>
        </p:spPr>
      </p:pic>
      <p:pic>
        <p:nvPicPr>
          <p:cNvPr id="31" name="Graphic 30" descr="Video camera with solid fill">
            <a:extLst>
              <a:ext uri="{FF2B5EF4-FFF2-40B4-BE49-F238E27FC236}">
                <a16:creationId xmlns:a16="http://schemas.microsoft.com/office/drawing/2014/main" id="{4A7D1F9E-208E-69A9-F930-1C4BE46FBBC8}"/>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rot="513037">
            <a:off x="1008643" y="1369385"/>
            <a:ext cx="1871984" cy="1871984"/>
          </a:xfrm>
          <a:prstGeom prst="rect">
            <a:avLst/>
          </a:prstGeom>
        </p:spPr>
      </p:pic>
    </p:spTree>
    <p:extLst>
      <p:ext uri="{BB962C8B-B14F-4D97-AF65-F5344CB8AC3E}">
        <p14:creationId xmlns:p14="http://schemas.microsoft.com/office/powerpoint/2010/main" val="197101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674890-64A6-B091-12AD-8AA28A0F1102}"/>
              </a:ext>
            </a:extLst>
          </p:cNvPr>
          <p:cNvSpPr>
            <a:spLocks noGrp="1"/>
          </p:cNvSpPr>
          <p:nvPr>
            <p:ph idx="1"/>
          </p:nvPr>
        </p:nvSpPr>
        <p:spPr/>
        <p:txBody>
          <a:bodyPr/>
          <a:lstStyle/>
          <a:p>
            <a:endParaRPr lang="en-US" dirty="0"/>
          </a:p>
        </p:txBody>
      </p:sp>
      <p:sp>
        <p:nvSpPr>
          <p:cNvPr id="2" name="Footer Placeholder 1">
            <a:extLst>
              <a:ext uri="{FF2B5EF4-FFF2-40B4-BE49-F238E27FC236}">
                <a16:creationId xmlns:a16="http://schemas.microsoft.com/office/drawing/2014/main" id="{E4ED7B9E-A2B3-E683-E73D-47B6FC89216B}"/>
              </a:ext>
            </a:extLst>
          </p:cNvPr>
          <p:cNvSpPr>
            <a:spLocks noGrp="1"/>
          </p:cNvSpPr>
          <p:nvPr>
            <p:ph type="ftr" sz="quarter" idx="11"/>
          </p:nvPr>
        </p:nvSpPr>
        <p:spPr/>
        <p:txBody>
          <a:bodyPr/>
          <a:lstStyle/>
          <a:p>
            <a:r>
              <a:rPr lang="en-US"/>
              <a:t>Physics 301 - Advanced Signal and Image Processing</a:t>
            </a:r>
            <a:endParaRPr lang="en-US" dirty="0"/>
          </a:p>
        </p:txBody>
      </p:sp>
      <p:sp>
        <p:nvSpPr>
          <p:cNvPr id="4" name="Title 3">
            <a:extLst>
              <a:ext uri="{FF2B5EF4-FFF2-40B4-BE49-F238E27FC236}">
                <a16:creationId xmlns:a16="http://schemas.microsoft.com/office/drawing/2014/main" id="{D89F2072-4CF5-69DA-9BFB-7ED7F5F319D5}"/>
              </a:ext>
            </a:extLst>
          </p:cNvPr>
          <p:cNvSpPr>
            <a:spLocks noGrp="1"/>
          </p:cNvSpPr>
          <p:nvPr>
            <p:ph type="title"/>
          </p:nvPr>
        </p:nvSpPr>
        <p:spPr/>
        <p:txBody>
          <a:bodyPr/>
          <a:lstStyle/>
          <a:p>
            <a:endParaRPr lang="en-US" dirty="0"/>
          </a:p>
        </p:txBody>
      </p:sp>
      <p:sp>
        <p:nvSpPr>
          <p:cNvPr id="5" name="Slide Number Placeholder 4">
            <a:extLst>
              <a:ext uri="{FF2B5EF4-FFF2-40B4-BE49-F238E27FC236}">
                <a16:creationId xmlns:a16="http://schemas.microsoft.com/office/drawing/2014/main" id="{E67915E5-4C2F-DF9A-E408-A7359D76E8AF}"/>
              </a:ext>
            </a:extLst>
          </p:cNvPr>
          <p:cNvSpPr>
            <a:spLocks noGrp="1"/>
          </p:cNvSpPr>
          <p:nvPr>
            <p:ph type="sldNum" sz="quarter" idx="12"/>
          </p:nvPr>
        </p:nvSpPr>
        <p:spPr/>
        <p:txBody>
          <a:bodyPr/>
          <a:lstStyle/>
          <a:p>
            <a:fld id="{8262CFD8-7A98-47E6-A2CC-B17DDA24BA0E}" type="slidenum">
              <a:rPr lang="en-US" smtClean="0"/>
              <a:t>5</a:t>
            </a:fld>
            <a:endParaRPr lang="en-US"/>
          </a:p>
        </p:txBody>
      </p:sp>
      <p:pic>
        <p:nvPicPr>
          <p:cNvPr id="4102" name="Picture 6">
            <a:extLst>
              <a:ext uri="{FF2B5EF4-FFF2-40B4-BE49-F238E27FC236}">
                <a16:creationId xmlns:a16="http://schemas.microsoft.com/office/drawing/2014/main" id="{920CD7B4-4C79-D935-987D-5D2398349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27523"/>
            <a:ext cx="7315200" cy="243555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988485C1-8729-3E30-2359-83D26CBFF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759964"/>
            <a:ext cx="7315200" cy="243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04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E121F6-DFC2-7D20-0094-98B1F5C74ABA}"/>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C9F45A31-CFA9-ABC8-5958-27A2CF34DA1D}"/>
              </a:ext>
            </a:extLst>
          </p:cNvPr>
          <p:cNvSpPr>
            <a:spLocks noGrp="1"/>
          </p:cNvSpPr>
          <p:nvPr>
            <p:ph type="title"/>
          </p:nvPr>
        </p:nvSpPr>
        <p:spPr/>
        <p:txBody>
          <a:bodyPr/>
          <a:lstStyle/>
          <a:p>
            <a:r>
              <a:rPr lang="en-US" dirty="0"/>
              <a:t>Color Simulation</a:t>
            </a:r>
          </a:p>
        </p:txBody>
      </p:sp>
      <p:sp>
        <p:nvSpPr>
          <p:cNvPr id="4" name="Content Placeholder 3">
            <a:extLst>
              <a:ext uri="{FF2B5EF4-FFF2-40B4-BE49-F238E27FC236}">
                <a16:creationId xmlns:a16="http://schemas.microsoft.com/office/drawing/2014/main" id="{51E8BDE4-6711-E016-71A7-771F07305B37}"/>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69031909-C27D-D7DE-ADA2-61EBB70ED3C9}"/>
              </a:ext>
            </a:extLst>
          </p:cNvPr>
          <p:cNvSpPr>
            <a:spLocks noGrp="1"/>
          </p:cNvSpPr>
          <p:nvPr>
            <p:ph type="sldNum" sz="quarter" idx="12"/>
          </p:nvPr>
        </p:nvSpPr>
        <p:spPr/>
        <p:txBody>
          <a:bodyPr/>
          <a:lstStyle/>
          <a:p>
            <a:fld id="{8262CFD8-7A98-47E6-A2CC-B17DDA24BA0E}" type="slidenum">
              <a:rPr lang="en-US" smtClean="0"/>
              <a:t>6</a:t>
            </a:fld>
            <a:endParaRPr lang="en-US"/>
          </a:p>
        </p:txBody>
      </p:sp>
      <p:pic>
        <p:nvPicPr>
          <p:cNvPr id="1028" name="Picture 4">
            <a:extLst>
              <a:ext uri="{FF2B5EF4-FFF2-40B4-BE49-F238E27FC236}">
                <a16:creationId xmlns:a16="http://schemas.microsoft.com/office/drawing/2014/main" id="{06E7E2E4-0536-7502-079C-4D87DF14B1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0907"/>
            <a:ext cx="82296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04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33DDF6F-5A37-C5EB-812E-CA45A5D5D225}"/>
              </a:ext>
            </a:extLst>
          </p:cNvPr>
          <p:cNvSpPr>
            <a:spLocks noGrp="1"/>
          </p:cNvSpPr>
          <p:nvPr>
            <p:ph type="ftr" sz="quarter" idx="11"/>
          </p:nvPr>
        </p:nvSpPr>
        <p:spPr/>
        <p:txBody>
          <a:bodyPr/>
          <a:lstStyle/>
          <a:p>
            <a:r>
              <a:rPr lang="en-US"/>
              <a:t>Physics 301 - Advanced Signal and Image Processing</a:t>
            </a:r>
            <a:endParaRPr lang="en-US" dirty="0"/>
          </a:p>
        </p:txBody>
      </p:sp>
      <p:sp>
        <p:nvSpPr>
          <p:cNvPr id="5" name="Slide Number Placeholder 4">
            <a:extLst>
              <a:ext uri="{FF2B5EF4-FFF2-40B4-BE49-F238E27FC236}">
                <a16:creationId xmlns:a16="http://schemas.microsoft.com/office/drawing/2014/main" id="{850F4EFA-B109-B585-8CA1-06DDEA2F1282}"/>
              </a:ext>
            </a:extLst>
          </p:cNvPr>
          <p:cNvSpPr>
            <a:spLocks noGrp="1"/>
          </p:cNvSpPr>
          <p:nvPr>
            <p:ph type="sldNum" sz="quarter" idx="12"/>
          </p:nvPr>
        </p:nvSpPr>
        <p:spPr/>
        <p:txBody>
          <a:bodyPr/>
          <a:lstStyle/>
          <a:p>
            <a:fld id="{8262CFD8-7A98-47E6-A2CC-B17DDA24BA0E}" type="slidenum">
              <a:rPr lang="en-US" smtClean="0"/>
              <a:t>7</a:t>
            </a:fld>
            <a:endParaRPr lang="en-US"/>
          </a:p>
        </p:txBody>
      </p:sp>
      <p:pic>
        <p:nvPicPr>
          <p:cNvPr id="2052" name="Picture 4">
            <a:extLst>
              <a:ext uri="{FF2B5EF4-FFF2-40B4-BE49-F238E27FC236}">
                <a16:creationId xmlns:a16="http://schemas.microsoft.com/office/drawing/2014/main" id="{E6C93E16-00F4-0A0D-70DB-B17D2CC16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2726"/>
            <a:ext cx="8229600" cy="614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174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3B718F-C608-0EE6-00B1-9D252F180ADC}"/>
              </a:ext>
            </a:extLst>
          </p:cNvPr>
          <p:cNvSpPr>
            <a:spLocks noGrp="1"/>
          </p:cNvSpPr>
          <p:nvPr>
            <p:ph type="ftr" sz="quarter" idx="11"/>
          </p:nvPr>
        </p:nvSpPr>
        <p:spPr/>
        <p:txBody>
          <a:bodyPr/>
          <a:lstStyle/>
          <a:p>
            <a:r>
              <a:rPr lang="en-US"/>
              <a:t>Physics 301 - Advanced Signal and Image Processing</a:t>
            </a:r>
          </a:p>
        </p:txBody>
      </p:sp>
      <p:sp>
        <p:nvSpPr>
          <p:cNvPr id="3" name="Slide Number Placeholder 2">
            <a:extLst>
              <a:ext uri="{FF2B5EF4-FFF2-40B4-BE49-F238E27FC236}">
                <a16:creationId xmlns:a16="http://schemas.microsoft.com/office/drawing/2014/main" id="{573E36FE-C823-4D7E-59F7-0DD37E11699F}"/>
              </a:ext>
            </a:extLst>
          </p:cNvPr>
          <p:cNvSpPr>
            <a:spLocks noGrp="1"/>
          </p:cNvSpPr>
          <p:nvPr>
            <p:ph type="sldNum" sz="quarter" idx="12"/>
          </p:nvPr>
        </p:nvSpPr>
        <p:spPr/>
        <p:txBody>
          <a:bodyPr/>
          <a:lstStyle/>
          <a:p>
            <a:fld id="{8262CFD8-7A98-47E6-A2CC-B17DDA24BA0E}" type="slidenum">
              <a:rPr lang="en-US" smtClean="0"/>
              <a:t>8</a:t>
            </a:fld>
            <a:endParaRPr lang="en-US"/>
          </a:p>
        </p:txBody>
      </p:sp>
      <p:pic>
        <p:nvPicPr>
          <p:cNvPr id="3074" name="Picture 2">
            <a:extLst>
              <a:ext uri="{FF2B5EF4-FFF2-40B4-BE49-F238E27FC236}">
                <a16:creationId xmlns:a16="http://schemas.microsoft.com/office/drawing/2014/main" id="{5EED379B-FF65-3630-18F5-D2A5314C4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2726"/>
            <a:ext cx="8229600" cy="614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8421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377</TotalTime>
  <Words>252</Words>
  <Application>Microsoft Office PowerPoint</Application>
  <PresentationFormat>On-screen Show (4:3)</PresentationFormat>
  <Paragraphs>34</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Bahnschrift</vt:lpstr>
      <vt:lpstr>Bahnschrift Condensed</vt:lpstr>
      <vt:lpstr>Bahnschrift Light</vt:lpstr>
      <vt:lpstr>Bahnschrift SemiBold</vt:lpstr>
      <vt:lpstr>Bahnschrift SemiBold Condensed</vt:lpstr>
      <vt:lpstr>Calibri</vt:lpstr>
      <vt:lpstr>Cambria Math</vt:lpstr>
      <vt:lpstr>Wingdings</vt:lpstr>
      <vt:lpstr>Office Theme</vt:lpstr>
      <vt:lpstr>PowerPoint Presentation</vt:lpstr>
      <vt:lpstr>  objectives</vt:lpstr>
      <vt:lpstr>Background</vt:lpstr>
      <vt:lpstr>Methodology</vt:lpstr>
      <vt:lpstr>PowerPoint Presentation</vt:lpstr>
      <vt:lpstr>Color Simulation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Jr Principe</dc:creator>
  <cp:lastModifiedBy>Rene Jr Principe</cp:lastModifiedBy>
  <cp:revision>6</cp:revision>
  <dcterms:created xsi:type="dcterms:W3CDTF">2022-05-28T03:01:51Z</dcterms:created>
  <dcterms:modified xsi:type="dcterms:W3CDTF">2022-06-01T06:33:09Z</dcterms:modified>
</cp:coreProperties>
</file>