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5" r:id="rId9"/>
    <p:sldId id="266" r:id="rId10"/>
    <p:sldId id="262" r:id="rId11"/>
    <p:sldId id="263" r:id="rId12"/>
    <p:sldId id="261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045"/>
    <a:srgbClr val="467599"/>
    <a:srgbClr val="EBA0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8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CC4933-CF4A-4002-B801-7796356061A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11749E-DFC5-4C25-89F5-8F8F8943BBE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Bahnschrift Light" panose="020B0502040204020203" pitchFamily="34" charset="0"/>
            </a:rPr>
            <a:t>Use digital color histograms to segment regions of interest in an image.</a:t>
          </a:r>
        </a:p>
      </dgm:t>
    </dgm:pt>
    <dgm:pt modelId="{E28BA7AA-496D-4FC4-90CD-E0CC115D9517}" type="parTrans" cxnId="{254C3BFE-1CEE-428D-9EE8-611E71783EF7}">
      <dgm:prSet/>
      <dgm:spPr/>
      <dgm:t>
        <a:bodyPr/>
        <a:lstStyle/>
        <a:p>
          <a:endParaRPr lang="en-US" sz="2000">
            <a:latin typeface="Bahnschrift Light" panose="020B0502040204020203" pitchFamily="34" charset="0"/>
          </a:endParaRPr>
        </a:p>
      </dgm:t>
    </dgm:pt>
    <dgm:pt modelId="{DD2FEAB1-5F6F-410E-9AB3-C1B602FAB8FF}" type="sibTrans" cxnId="{254C3BFE-1CEE-428D-9EE8-611E71783EF7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Bahnschrift Light" panose="020B0502040204020203" pitchFamily="34" charset="0"/>
          </a:endParaRPr>
        </a:p>
      </dgm:t>
    </dgm:pt>
    <dgm:pt modelId="{745D4B58-A246-4302-940E-DDE989239F1B}" type="pres">
      <dgm:prSet presAssocID="{51CC4933-CF4A-4002-B801-7796356061A7}" presName="root" presStyleCnt="0">
        <dgm:presLayoutVars>
          <dgm:dir/>
          <dgm:resizeHandles val="exact"/>
        </dgm:presLayoutVars>
      </dgm:prSet>
      <dgm:spPr/>
    </dgm:pt>
    <dgm:pt modelId="{B329C662-D9B8-4415-A9C8-CABB02D5EE1D}" type="pres">
      <dgm:prSet presAssocID="{51CC4933-CF4A-4002-B801-7796356061A7}" presName="container" presStyleCnt="0">
        <dgm:presLayoutVars>
          <dgm:dir/>
          <dgm:resizeHandles val="exact"/>
        </dgm:presLayoutVars>
      </dgm:prSet>
      <dgm:spPr/>
    </dgm:pt>
    <dgm:pt modelId="{FC2108D5-0690-4805-90D4-9873824CE4EC}" type="pres">
      <dgm:prSet presAssocID="{AC11749E-DFC5-4C25-89F5-8F8F8943BBEF}" presName="compNode" presStyleCnt="0"/>
      <dgm:spPr/>
    </dgm:pt>
    <dgm:pt modelId="{20123FB0-AC33-43B8-8F90-34FCF5C4BA59}" type="pres">
      <dgm:prSet presAssocID="{AC11749E-DFC5-4C25-89F5-8F8F8943BBEF}" presName="iconBgRect" presStyleLbl="bgShp" presStyleIdx="0" presStyleCnt="1"/>
      <dgm:spPr>
        <a:solidFill>
          <a:srgbClr val="467599"/>
        </a:solidFill>
      </dgm:spPr>
    </dgm:pt>
    <dgm:pt modelId="{83F23582-A5D4-46FC-AFC4-93D1C27C657F}" type="pres">
      <dgm:prSet presAssocID="{AC11749E-DFC5-4C25-89F5-8F8F8943BBEF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DBA4E431-0CEA-4587-A5AF-604E52610392}" type="pres">
      <dgm:prSet presAssocID="{AC11749E-DFC5-4C25-89F5-8F8F8943BBEF}" presName="spaceRect" presStyleCnt="0"/>
      <dgm:spPr/>
    </dgm:pt>
    <dgm:pt modelId="{FDD5F411-AEE6-475E-9D34-E04012D9A1F7}" type="pres">
      <dgm:prSet presAssocID="{AC11749E-DFC5-4C25-89F5-8F8F8943BBEF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2C967C8F-38E7-4664-9492-9F68BAEF9A17}" type="presOf" srcId="{51CC4933-CF4A-4002-B801-7796356061A7}" destId="{745D4B58-A246-4302-940E-DDE989239F1B}" srcOrd="0" destOrd="0" presId="urn:microsoft.com/office/officeart/2018/2/layout/IconCircleList"/>
    <dgm:cxn modelId="{C0B0369C-1EAC-4640-99F0-9CAA5EB9FE64}" type="presOf" srcId="{AC11749E-DFC5-4C25-89F5-8F8F8943BBEF}" destId="{FDD5F411-AEE6-475E-9D34-E04012D9A1F7}" srcOrd="0" destOrd="0" presId="urn:microsoft.com/office/officeart/2018/2/layout/IconCircleList"/>
    <dgm:cxn modelId="{254C3BFE-1CEE-428D-9EE8-611E71783EF7}" srcId="{51CC4933-CF4A-4002-B801-7796356061A7}" destId="{AC11749E-DFC5-4C25-89F5-8F8F8943BBEF}" srcOrd="0" destOrd="0" parTransId="{E28BA7AA-496D-4FC4-90CD-E0CC115D9517}" sibTransId="{DD2FEAB1-5F6F-410E-9AB3-C1B602FAB8FF}"/>
    <dgm:cxn modelId="{1AD8700B-9DB1-4304-B71F-8335460A6987}" type="presParOf" srcId="{745D4B58-A246-4302-940E-DDE989239F1B}" destId="{B329C662-D9B8-4415-A9C8-CABB02D5EE1D}" srcOrd="0" destOrd="0" presId="urn:microsoft.com/office/officeart/2018/2/layout/IconCircleList"/>
    <dgm:cxn modelId="{54621141-F2C6-4153-A0E0-09098E07A57A}" type="presParOf" srcId="{B329C662-D9B8-4415-A9C8-CABB02D5EE1D}" destId="{FC2108D5-0690-4805-90D4-9873824CE4EC}" srcOrd="0" destOrd="0" presId="urn:microsoft.com/office/officeart/2018/2/layout/IconCircleList"/>
    <dgm:cxn modelId="{D2CEF47F-1ED2-4CF1-8128-6D60071039C1}" type="presParOf" srcId="{FC2108D5-0690-4805-90D4-9873824CE4EC}" destId="{20123FB0-AC33-43B8-8F90-34FCF5C4BA59}" srcOrd="0" destOrd="0" presId="urn:microsoft.com/office/officeart/2018/2/layout/IconCircleList"/>
    <dgm:cxn modelId="{FC4A5AA1-7FA7-4658-94FF-98F252756ED4}" type="presParOf" srcId="{FC2108D5-0690-4805-90D4-9873824CE4EC}" destId="{83F23582-A5D4-46FC-AFC4-93D1C27C657F}" srcOrd="1" destOrd="0" presId="urn:microsoft.com/office/officeart/2018/2/layout/IconCircleList"/>
    <dgm:cxn modelId="{9B723E9A-3A43-46FF-8544-7CD6F19A01EB}" type="presParOf" srcId="{FC2108D5-0690-4805-90D4-9873824CE4EC}" destId="{DBA4E431-0CEA-4587-A5AF-604E52610392}" srcOrd="2" destOrd="0" presId="urn:microsoft.com/office/officeart/2018/2/layout/IconCircleList"/>
    <dgm:cxn modelId="{9ED8437D-6BCC-444B-9373-E22B52D55329}" type="presParOf" srcId="{FC2108D5-0690-4805-90D4-9873824CE4EC}" destId="{FDD5F411-AEE6-475E-9D34-E04012D9A1F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23FB0-AC33-43B8-8F90-34FCF5C4BA59}">
      <dsp:nvSpPr>
        <dsp:cNvPr id="0" name=""/>
        <dsp:cNvSpPr/>
      </dsp:nvSpPr>
      <dsp:spPr>
        <a:xfrm>
          <a:off x="2580441" y="663232"/>
          <a:ext cx="811235" cy="811235"/>
        </a:xfrm>
        <a:prstGeom prst="ellipse">
          <a:avLst/>
        </a:prstGeom>
        <a:solidFill>
          <a:srgbClr val="4675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F23582-A5D4-46FC-AFC4-93D1C27C657F}">
      <dsp:nvSpPr>
        <dsp:cNvPr id="0" name=""/>
        <dsp:cNvSpPr/>
      </dsp:nvSpPr>
      <dsp:spPr>
        <a:xfrm>
          <a:off x="2750800" y="833592"/>
          <a:ext cx="470516" cy="4705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5F411-AEE6-475E-9D34-E04012D9A1F7}">
      <dsp:nvSpPr>
        <dsp:cNvPr id="0" name=""/>
        <dsp:cNvSpPr/>
      </dsp:nvSpPr>
      <dsp:spPr>
        <a:xfrm>
          <a:off x="3565512" y="663232"/>
          <a:ext cx="1912197" cy="811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Light" panose="020B0502040204020203" pitchFamily="34" charset="0"/>
            </a:rPr>
            <a:t>Use digital color histograms to segment regions of interest in an image.</a:t>
          </a:r>
        </a:p>
      </dsp:txBody>
      <dsp:txXfrm>
        <a:off x="3565512" y="663232"/>
        <a:ext cx="1912197" cy="811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pattFill prst="pct5">
          <a:fgClr>
            <a:srgbClr val="EBA0A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An organic corner shape">
            <a:extLst>
              <a:ext uri="{FF2B5EF4-FFF2-40B4-BE49-F238E27FC236}">
                <a16:creationId xmlns:a16="http://schemas.microsoft.com/office/drawing/2014/main" id="{1E6B18D6-0BB5-F497-2255-DB222DF821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 flipH="1">
            <a:off x="-1" y="0"/>
            <a:ext cx="3459494" cy="3459494"/>
          </a:xfrm>
          <a:prstGeom prst="rect">
            <a:avLst/>
          </a:prstGeom>
        </p:spPr>
      </p:pic>
      <p:pic>
        <p:nvPicPr>
          <p:cNvPr id="8" name="Graphic 7" descr="An organic corner shape">
            <a:extLst>
              <a:ext uri="{FF2B5EF4-FFF2-40B4-BE49-F238E27FC236}">
                <a16:creationId xmlns:a16="http://schemas.microsoft.com/office/drawing/2014/main" id="{FBA53775-DCD4-0509-C714-D3F696A4CF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5197339" y="2920077"/>
            <a:ext cx="3947160" cy="3947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7C7F35-EA8D-750D-9AF5-DF556ABB4BD4}"/>
              </a:ext>
            </a:extLst>
          </p:cNvPr>
          <p:cNvSpPr txBox="1"/>
          <p:nvPr userDrawn="1"/>
        </p:nvSpPr>
        <p:spPr>
          <a:xfrm>
            <a:off x="3545979" y="3442388"/>
            <a:ext cx="4899613" cy="1323439"/>
          </a:xfrm>
          <a:prstGeom prst="rect">
            <a:avLst/>
          </a:prstGeom>
          <a:noFill/>
          <a:scene3d>
            <a:camera prst="orthographicFront">
              <a:rot lat="20651912" lon="861116" rev="7765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r"/>
            <a:r>
              <a:rPr lang="en-PH" sz="8000" spc="450" baseline="0" dirty="0">
                <a:solidFill>
                  <a:srgbClr val="D64045"/>
                </a:solidFill>
                <a:effectLst/>
                <a:latin typeface="Bahnschrift Condensed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PROCESSING</a:t>
            </a:r>
            <a:endParaRPr lang="en-PH" sz="7200" spc="450" baseline="0" dirty="0">
              <a:solidFill>
                <a:srgbClr val="D64045"/>
              </a:solidFill>
              <a:effectLst/>
              <a:latin typeface="Bahnschrift Condensed" panose="020B0502040204020203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405AA2-CACB-0AA9-D622-1A49222629B9}"/>
              </a:ext>
            </a:extLst>
          </p:cNvPr>
          <p:cNvSpPr txBox="1"/>
          <p:nvPr userDrawn="1"/>
        </p:nvSpPr>
        <p:spPr>
          <a:xfrm>
            <a:off x="1089022" y="1951757"/>
            <a:ext cx="2370471" cy="3416320"/>
          </a:xfrm>
          <a:prstGeom prst="rect">
            <a:avLst/>
          </a:prstGeom>
          <a:noFill/>
          <a:scene3d>
            <a:camera prst="orthographicFront">
              <a:rot lat="20651912" lon="861116" rev="7765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r"/>
            <a:r>
              <a:rPr lang="en-PH" sz="21600" spc="450" baseline="0" dirty="0">
                <a:solidFill>
                  <a:srgbClr val="D64045"/>
                </a:solidFill>
                <a:effectLst>
                  <a:outerShdw dist="88900" dir="8100000" algn="tl">
                    <a:srgbClr val="467599"/>
                  </a:outerShdw>
                </a:effectLst>
                <a:latin typeface="Bahnschrift Condensed" panose="020B0502040204020203" pitchFamily="34" charset="0"/>
                <a:ea typeface="Verdana" panose="020B0604030504040204" pitchFamily="34" charset="0"/>
              </a:rPr>
              <a:t>01</a:t>
            </a:r>
            <a:endParaRPr lang="en-PH" sz="18000" spc="450" baseline="0" dirty="0">
              <a:solidFill>
                <a:srgbClr val="D64045"/>
              </a:solidFill>
              <a:effectLst>
                <a:outerShdw dist="88900" dir="8100000" algn="tl">
                  <a:srgbClr val="467599"/>
                </a:outerShdw>
              </a:effectLst>
              <a:latin typeface="Bahnschrift Condensed" panose="020B0502040204020203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5401AC-CDC4-6541-9706-B0C3C0DF8980}"/>
              </a:ext>
            </a:extLst>
          </p:cNvPr>
          <p:cNvSpPr txBox="1"/>
          <p:nvPr userDrawn="1"/>
        </p:nvSpPr>
        <p:spPr>
          <a:xfrm>
            <a:off x="981207" y="2281569"/>
            <a:ext cx="2776634" cy="400110"/>
          </a:xfrm>
          <a:prstGeom prst="rect">
            <a:avLst/>
          </a:prstGeom>
          <a:noFill/>
          <a:scene3d>
            <a:camera prst="orthographicFront">
              <a:rot lat="20652000" lon="864000" rev="6000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en-PH" sz="2000" b="0" spc="600" baseline="0" dirty="0">
                <a:solidFill>
                  <a:schemeClr val="bg1"/>
                </a:solidFill>
                <a:effectLst/>
                <a:highlight>
                  <a:srgbClr val="D64045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 ACTIVITY</a:t>
            </a:r>
            <a:r>
              <a:rPr lang="en-PH" sz="2000" b="0" spc="600" baseline="0" dirty="0">
                <a:solidFill>
                  <a:srgbClr val="D64045"/>
                </a:solidFill>
                <a:effectLst/>
                <a:highlight>
                  <a:srgbClr val="D64045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.</a:t>
            </a:r>
          </a:p>
        </p:txBody>
      </p:sp>
      <p:pic>
        <p:nvPicPr>
          <p:cNvPr id="12" name="Graphic 11" descr="A bicycle">
            <a:extLst>
              <a:ext uri="{FF2B5EF4-FFF2-40B4-BE49-F238E27FC236}">
                <a16:creationId xmlns:a16="http://schemas.microsoft.com/office/drawing/2014/main" id="{13A3FE6E-6DF2-F0E6-7937-9F588181488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892485">
            <a:off x="5589797" y="4542375"/>
            <a:ext cx="2247659" cy="2247659"/>
          </a:xfrm>
          <a:prstGeom prst="rect">
            <a:avLst/>
          </a:prstGeom>
        </p:spPr>
      </p:pic>
      <p:pic>
        <p:nvPicPr>
          <p:cNvPr id="13" name="Graphic 12" descr="A flying paper airplane">
            <a:extLst>
              <a:ext uri="{FF2B5EF4-FFF2-40B4-BE49-F238E27FC236}">
                <a16:creationId xmlns:a16="http://schemas.microsoft.com/office/drawing/2014/main" id="{E2C6845B-5E15-2A9C-9E89-55FA3B165CA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1608">
            <a:off x="2416941" y="1088686"/>
            <a:ext cx="1540489" cy="15404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70B408-8A73-CABA-E1F7-F58EEBB57794}"/>
              </a:ext>
            </a:extLst>
          </p:cNvPr>
          <p:cNvSpPr txBox="1"/>
          <p:nvPr userDrawn="1"/>
        </p:nvSpPr>
        <p:spPr>
          <a:xfrm>
            <a:off x="2574339" y="1455144"/>
            <a:ext cx="5957740" cy="2708434"/>
          </a:xfrm>
          <a:prstGeom prst="rect">
            <a:avLst/>
          </a:prstGeom>
          <a:noFill/>
          <a:scene3d>
            <a:camera prst="orthographicFront">
              <a:rot lat="20651912" lon="861116" rev="7765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r"/>
            <a:r>
              <a:rPr lang="en-PH" sz="17000" spc="450" baseline="0" dirty="0">
                <a:solidFill>
                  <a:srgbClr val="467599"/>
                </a:solidFill>
                <a:effectLst/>
                <a:latin typeface="Bahnschrift Condensed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COLOR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04A42D-AE94-8346-1BE4-49CE0719908A}"/>
              </a:ext>
            </a:extLst>
          </p:cNvPr>
          <p:cNvSpPr txBox="1"/>
          <p:nvPr userDrawn="1"/>
        </p:nvSpPr>
        <p:spPr>
          <a:xfrm>
            <a:off x="4340816" y="144121"/>
            <a:ext cx="47456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PH" sz="1400" b="1" spc="600" baseline="0" dirty="0">
                <a:solidFill>
                  <a:schemeClr val="bg1"/>
                </a:solidFill>
                <a:effectLst/>
                <a:highlight>
                  <a:srgbClr val="D64045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 PHYSICS 301</a:t>
            </a:r>
          </a:p>
          <a:p>
            <a:pPr algn="r"/>
            <a: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Advanced Signal and</a:t>
            </a:r>
            <a:b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</a:br>
            <a: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 Image Processing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38BE78-C231-5B31-4D94-74991908A518}"/>
              </a:ext>
            </a:extLst>
          </p:cNvPr>
          <p:cNvSpPr txBox="1"/>
          <p:nvPr userDrawn="1"/>
        </p:nvSpPr>
        <p:spPr>
          <a:xfrm>
            <a:off x="201529" y="6007206"/>
            <a:ext cx="47456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/>
            <a: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Rene L. Principe Jr.</a:t>
            </a:r>
          </a:p>
          <a:p>
            <a:pPr lvl="1" algn="l"/>
            <a: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2015-04622</a:t>
            </a:r>
            <a:endParaRPr lang="en-PH" sz="1400" b="1" spc="600" baseline="0" dirty="0">
              <a:solidFill>
                <a:schemeClr val="bg1"/>
              </a:solidFill>
              <a:effectLst/>
              <a:highlight>
                <a:srgbClr val="D64045"/>
              </a:highlight>
              <a:latin typeface="Bahnschrift" panose="020B0502040204020203" pitchFamily="34" charset="0"/>
              <a:ea typeface="Verdana" panose="020B0604030504040204" pitchFamily="34" charset="0"/>
            </a:endParaRPr>
          </a:p>
          <a:p>
            <a:pPr algn="l"/>
            <a:r>
              <a:rPr lang="en-PH" sz="1400" b="1" spc="600" baseline="0" dirty="0">
                <a:solidFill>
                  <a:schemeClr val="bg1"/>
                </a:solidFill>
                <a:effectLst/>
                <a:highlight>
                  <a:srgbClr val="D64045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 Dr. Maricor N. Soriano</a:t>
            </a:r>
          </a:p>
        </p:txBody>
      </p:sp>
    </p:spTree>
    <p:extLst>
      <p:ext uri="{BB962C8B-B14F-4D97-AF65-F5344CB8AC3E}">
        <p14:creationId xmlns:p14="http://schemas.microsoft.com/office/powerpoint/2010/main" val="104061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6261330-66C9-4AE9-83ED-F8EC794E6FBE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2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6261330-66C9-4AE9-83ED-F8EC794E6FBE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87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6261330-66C9-4AE9-83ED-F8EC794E6FBE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4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9;p31">
            <a:extLst>
              <a:ext uri="{FF2B5EF4-FFF2-40B4-BE49-F238E27FC236}">
                <a16:creationId xmlns:a16="http://schemas.microsoft.com/office/drawing/2014/main" id="{D933B60E-9596-75BF-40EF-1D954957F451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28649" y="1325161"/>
            <a:ext cx="8058151" cy="213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2896" lvl="0" indent="-214313" algn="l">
              <a:spcBef>
                <a:spcPts val="600"/>
              </a:spcBef>
              <a:spcAft>
                <a:spcPts val="600"/>
              </a:spcAft>
              <a:buClr>
                <a:srgbClr val="1D3354"/>
              </a:buClr>
              <a:buSzPct val="100000"/>
              <a:buFont typeface="Wingdings" panose="05000000000000000000" pitchFamily="2" charset="2"/>
              <a:buChar char="§"/>
              <a:defRPr sz="2000" spc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defRPr>
            </a:lvl1pPr>
            <a:lvl2pPr marL="784384" lvl="1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>
                <a:solidFill>
                  <a:srgbClr val="FF6464"/>
                </a:solidFill>
              </a:defRPr>
            </a:lvl2pPr>
            <a:lvl3pPr marL="1122998" lvl="2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/>
            </a:lvl3pPr>
            <a:lvl4pPr marL="1457325" lvl="3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b="1"/>
            </a:lvl4pPr>
            <a:lvl5pPr marL="1800225" lvl="4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i="1">
                <a:solidFill>
                  <a:srgbClr val="C00000"/>
                </a:solidFill>
              </a:defRPr>
            </a:lvl5pPr>
            <a:lvl6pPr marL="1800225" lvl="5" indent="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None/>
              <a:defRPr sz="210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en-PH" dirty="0"/>
              <a:t>Sample text</a:t>
            </a:r>
          </a:p>
        </p:txBody>
      </p:sp>
      <p:sp>
        <p:nvSpPr>
          <p:cNvPr id="26" name="Google Shape;29;p31">
            <a:extLst>
              <a:ext uri="{FF2B5EF4-FFF2-40B4-BE49-F238E27FC236}">
                <a16:creationId xmlns:a16="http://schemas.microsoft.com/office/drawing/2014/main" id="{7837D806-4E64-23EB-B7EF-422D3E295C48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628649" y="4648558"/>
            <a:ext cx="8058152" cy="14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2896" lvl="0" indent="-214313" algn="l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§"/>
              <a:defRPr sz="2000" spc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defRPr>
            </a:lvl1pPr>
            <a:lvl2pPr marL="784384" lvl="1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>
                <a:solidFill>
                  <a:srgbClr val="FF6464"/>
                </a:solidFill>
              </a:defRPr>
            </a:lvl2pPr>
            <a:lvl3pPr marL="1122998" lvl="2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/>
            </a:lvl3pPr>
            <a:lvl4pPr marL="1457325" lvl="3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b="1"/>
            </a:lvl4pPr>
            <a:lvl5pPr marL="1800225" lvl="4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i="1">
                <a:solidFill>
                  <a:srgbClr val="C00000"/>
                </a:solidFill>
              </a:defRPr>
            </a:lvl5pPr>
            <a:lvl6pPr marL="1800225" lvl="5" indent="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None/>
              <a:defRPr sz="210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en-PH" dirty="0"/>
              <a:t>Sample text</a:t>
            </a:r>
          </a:p>
        </p:txBody>
      </p:sp>
      <p:sp>
        <p:nvSpPr>
          <p:cNvPr id="27" name="Google Shape;28;p31">
            <a:extLst>
              <a:ext uri="{FF2B5EF4-FFF2-40B4-BE49-F238E27FC236}">
                <a16:creationId xmlns:a16="http://schemas.microsoft.com/office/drawing/2014/main" id="{F9EBFDC1-A551-FD54-3832-55F976F86CE4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57200" y="187697"/>
            <a:ext cx="8229600" cy="61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 sz="6000" b="1">
                <a:ln w="0">
                  <a:noFill/>
                </a:ln>
                <a:solidFill>
                  <a:srgbClr val="467599"/>
                </a:solidFill>
                <a:effectLst>
                  <a:outerShdw dist="38100" dir="8100000" algn="tr" rotWithShape="0">
                    <a:srgbClr val="D64045"/>
                  </a:outerShdw>
                </a:effectLst>
                <a:latin typeface="Bahnschrift Condensed" panose="020B0502040204020203" pitchFamily="34" charset="0"/>
                <a:cs typeface="Helvetica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	 objectives</a:t>
            </a:r>
            <a:endParaRPr dirty="0"/>
          </a:p>
        </p:txBody>
      </p:sp>
      <p:sp>
        <p:nvSpPr>
          <p:cNvPr id="28" name="Google Shape;28;p31">
            <a:extLst>
              <a:ext uri="{FF2B5EF4-FFF2-40B4-BE49-F238E27FC236}">
                <a16:creationId xmlns:a16="http://schemas.microsoft.com/office/drawing/2014/main" id="{C97DEDAA-1D77-0A63-E92F-51EF6203FDCA}"/>
              </a:ext>
            </a:extLst>
          </p:cNvPr>
          <p:cNvSpPr txBox="1">
            <a:spLocks/>
          </p:cNvSpPr>
          <p:nvPr userDrawn="1"/>
        </p:nvSpPr>
        <p:spPr>
          <a:xfrm>
            <a:off x="457200" y="3791354"/>
            <a:ext cx="4884021" cy="61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  <a:defRPr sz="6000" b="1" i="0" u="none" strike="noStrike" cap="none">
                <a:ln w="0">
                  <a:noFill/>
                </a:ln>
                <a:solidFill>
                  <a:srgbClr val="D64045"/>
                </a:solidFill>
                <a:effectLst>
                  <a:outerShdw dist="38100" dir="8100000" algn="tr" rotWithShape="0">
                    <a:srgbClr val="467599"/>
                  </a:outerShdw>
                </a:effectLst>
                <a:latin typeface="Bahnschrift Condensed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/>
              <a:t>		 key questions</a:t>
            </a:r>
          </a:p>
        </p:txBody>
      </p:sp>
      <p:pic>
        <p:nvPicPr>
          <p:cNvPr id="42" name="Graphic 41" descr="A puzzle">
            <a:extLst>
              <a:ext uri="{FF2B5EF4-FFF2-40B4-BE49-F238E27FC236}">
                <a16:creationId xmlns:a16="http://schemas.microsoft.com/office/drawing/2014/main" id="{7B11378C-27AA-1673-7712-BDE19253E1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79" y="-242655"/>
            <a:ext cx="1939156" cy="1939156"/>
          </a:xfrm>
          <a:prstGeom prst="rect">
            <a:avLst/>
          </a:prstGeom>
          <a:effectLst>
            <a:outerShdw dist="25400" dir="8100000" algn="tr" rotWithShape="0">
              <a:srgbClr val="D64045"/>
            </a:outerShdw>
          </a:effectLst>
        </p:spPr>
      </p:pic>
      <p:pic>
        <p:nvPicPr>
          <p:cNvPr id="46" name="Graphic 45" descr="A lightbulb">
            <a:extLst>
              <a:ext uri="{FF2B5EF4-FFF2-40B4-BE49-F238E27FC236}">
                <a16:creationId xmlns:a16="http://schemas.microsoft.com/office/drawing/2014/main" id="{A0A226B9-CBEE-72E7-130E-A2EF0BE7B0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6030" t="10286" r="16030" b="10286"/>
          <a:stretch/>
        </p:blipFill>
        <p:spPr>
          <a:xfrm>
            <a:off x="457200" y="3429000"/>
            <a:ext cx="978154" cy="1143536"/>
          </a:xfrm>
          <a:prstGeom prst="rect">
            <a:avLst/>
          </a:prstGeom>
          <a:effectLst>
            <a:outerShdw dist="25400" dir="8100000" algn="tr" rotWithShape="0">
              <a:srgbClr val="467599"/>
            </a:outerShdw>
          </a:effectLst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C0EA192-0932-FEAE-9E17-3AF1158A6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49" y="6356351"/>
            <a:ext cx="6818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997149A-AE92-98E3-B00D-1C6E247F5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88576" y="6356351"/>
            <a:ext cx="926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fld id="{8262CFD8-7A98-47E6-A2CC-B17DDA24BA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6261330-66C9-4AE9-83ED-F8EC794E6FBE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1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6261330-66C9-4AE9-83ED-F8EC794E6FBE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8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6261330-66C9-4AE9-83ED-F8EC794E6FBE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0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6261330-66C9-4AE9-83ED-F8EC794E6FBE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1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6261330-66C9-4AE9-83ED-F8EC794E6FBE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95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6261330-66C9-4AE9-83ED-F8EC794E6FBE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4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An organic corner shape">
            <a:extLst>
              <a:ext uri="{FF2B5EF4-FFF2-40B4-BE49-F238E27FC236}">
                <a16:creationId xmlns:a16="http://schemas.microsoft.com/office/drawing/2014/main" id="{2253A2A4-E159-C8E1-4994-6600574E534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5197339" y="2920077"/>
            <a:ext cx="3947160" cy="3947160"/>
          </a:xfrm>
          <a:prstGeom prst="rect">
            <a:avLst/>
          </a:prstGeom>
        </p:spPr>
      </p:pic>
      <p:pic>
        <p:nvPicPr>
          <p:cNvPr id="8" name="Graphic 7" descr="An organic corner shape">
            <a:extLst>
              <a:ext uri="{FF2B5EF4-FFF2-40B4-BE49-F238E27FC236}">
                <a16:creationId xmlns:a16="http://schemas.microsoft.com/office/drawing/2014/main" id="{A5B2AEFB-4387-992C-E516-4548C939BCE9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6200000" flipH="1">
            <a:off x="-1" y="0"/>
            <a:ext cx="3459494" cy="34594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623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31216"/>
            <a:ext cx="7886700" cy="5045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49" y="6356351"/>
            <a:ext cx="6818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8576" y="6356351"/>
            <a:ext cx="926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fld id="{8262CFD8-7A98-47E6-A2CC-B17DDA24BA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0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rgbClr val="D64045"/>
          </a:solidFill>
          <a:effectLst>
            <a:outerShdw dist="38100" dir="8100000" algn="tr" rotWithShape="0">
              <a:srgbClr val="467599"/>
            </a:outerShdw>
          </a:effectLst>
          <a:latin typeface="Bahnschrift SemiBold Condensed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C0000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C0000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C0000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C0000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E850-6026-CA65-780B-7F590AB2C0C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85800" y="1122363"/>
            <a:ext cx="7772400" cy="23876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E78E9-2F63-B49B-3DE7-AE8969DDF59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43000" y="3602038"/>
            <a:ext cx="6858000" cy="16557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8386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55787-1874-66F9-DB71-FDEE7FC23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040F4-0EC6-15C7-6F7A-CD69AE0D3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5C4AF63-04CA-5110-CC28-EC6929B58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20913"/>
            <a:ext cx="9144000" cy="241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438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71FB-7C7F-9F7F-3772-DC1F42D8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B099-102F-2574-8A7D-C87175B83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2462F82-74BA-2273-D003-57E6C0FEC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75" y="1738143"/>
            <a:ext cx="817341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50DF4945-4466-A1C6-CD37-BC0B613AB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4127836"/>
            <a:ext cx="7898836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003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F997A-0943-5724-B779-53D802D3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544B8-A12B-ACFE-D97C-9761D6C48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BE8BAF98-9069-8198-C36F-C0D08D459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131216"/>
            <a:ext cx="7315200" cy="309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873CEC5B-B8C7-1734-164F-0705B1704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4224936"/>
            <a:ext cx="7315200" cy="145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932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BBAE-1DBB-8279-FFA2-CA06F114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6855E-5268-41A1-B682-64EB3C2D3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6B6FA39-F6D5-B05B-3160-CE9453FD0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131216"/>
            <a:ext cx="8229600" cy="187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458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1F4F5-C6F4-7B1D-CD33-64FE462A99F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98B02D-F7B1-CACE-01EA-155A5FE3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 objectives</a:t>
            </a:r>
          </a:p>
        </p:txBody>
      </p:sp>
      <p:graphicFrame>
        <p:nvGraphicFramePr>
          <p:cNvPr id="5" name="Text Placeholder 1">
            <a:extLst>
              <a:ext uri="{FF2B5EF4-FFF2-40B4-BE49-F238E27FC236}">
                <a16:creationId xmlns:a16="http://schemas.microsoft.com/office/drawing/2014/main" id="{3F181FA9-1069-5EAC-4FC9-369DF807D1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2092427"/>
              </p:ext>
            </p:extLst>
          </p:nvPr>
        </p:nvGraphicFramePr>
        <p:xfrm>
          <a:off x="628649" y="991786"/>
          <a:ext cx="8058151" cy="2137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524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1909E-2A3A-76BB-F2AA-4E9B17F2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74CC9-655D-68B1-5F60-5C08DD885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Human eyes have cones and rods which allows depiction of trichromatic color and brightness, respectively. The same mechanism governs how digital cameras capture color and how devices display them. A colorful image shown below is a combination of three primary channels, namely Red, Green, and Blue.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BCFD4753-B066-77A6-14F8-83927E4DB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6810"/>
            <a:ext cx="8229600" cy="2027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012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6B2B-0DE5-A5DD-727F-E86453D90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Thresholding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E9006AC-BB3E-F658-DAB9-3630D08D3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1085"/>
            <a:ext cx="7315200" cy="180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E4B9BA4-A711-70C7-2A3C-4135D9BC3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25082"/>
            <a:ext cx="7315200" cy="179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3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BA73E-D751-8CE1-6927-05259BE77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Thresholding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F9790-6F41-2447-36C8-ECDFBD9B6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FB962BC3-244E-FF9B-606C-4FF7FE70C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507" y="1758614"/>
            <a:ext cx="7667625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011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3B222-E38F-08AD-9E48-1F18F38B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Non-parametric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24189-BEE0-0D77-674B-461A30C88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69543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13C62-8E5C-9947-5DF0-5EF456644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Non-parametric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E50CD-548B-0161-5EFE-560BF12C0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Next, we employ a parametric method in which properties from the region of interest (ROI) were used. Here I transformed first the RGB values into (NCC) to represent the image in terms of r and g values, and the mean and standard deviation of r and g shall be used to compute for the joint probabilistic map assuming a gaussian probability distribution [1]. Non-parametric method uses the histogram back-projection technique which was tackled in the previous activities [1]. The said method is non-computational since it treats histograms as just look-up tables [1]. 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55677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F19B-233D-F2F7-8213-ABA6BD16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DFB5B-40B4-A32B-B7D3-E5A915F12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95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9AC0C-D385-6066-9EEE-18A9C91E4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Non-Parametric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51AA1-2DB5-FBC8-EF32-5DAE2A229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8B8B5E2-51D5-5B71-887F-253D97808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131216"/>
            <a:ext cx="7315200" cy="293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461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</TotalTime>
  <Words>189</Words>
  <Application>Microsoft Office PowerPoint</Application>
  <PresentationFormat>On-screen Show (4:3)</PresentationFormat>
  <Paragraphs>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Bahnschrift</vt:lpstr>
      <vt:lpstr>Bahnschrift Condensed</vt:lpstr>
      <vt:lpstr>Bahnschrift Light</vt:lpstr>
      <vt:lpstr>Bahnschrift SemiBold Condensed</vt:lpstr>
      <vt:lpstr>Calibri</vt:lpstr>
      <vt:lpstr>Wingdings</vt:lpstr>
      <vt:lpstr>Office Theme</vt:lpstr>
      <vt:lpstr> </vt:lpstr>
      <vt:lpstr>  objectives</vt:lpstr>
      <vt:lpstr>Background</vt:lpstr>
      <vt:lpstr>Thresholding</vt:lpstr>
      <vt:lpstr>Thresholding</vt:lpstr>
      <vt:lpstr>Non-parametric Segmentation</vt:lpstr>
      <vt:lpstr>Non-parametric Segmentation</vt:lpstr>
      <vt:lpstr>Parametric</vt:lpstr>
      <vt:lpstr>Non-Parametric</vt:lpstr>
      <vt:lpstr>PowerPoint Presentation</vt:lpstr>
      <vt:lpstr>PowerPoint Presentation</vt:lpstr>
      <vt:lpstr>Art Applications</vt:lpstr>
      <vt:lpstr>In motion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Jr Principe</dc:creator>
  <cp:lastModifiedBy>Rene Jr Principe</cp:lastModifiedBy>
  <cp:revision>5</cp:revision>
  <dcterms:created xsi:type="dcterms:W3CDTF">2022-05-28T03:01:51Z</dcterms:created>
  <dcterms:modified xsi:type="dcterms:W3CDTF">2022-06-05T10:07:05Z</dcterms:modified>
</cp:coreProperties>
</file>