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60" r:id="rId4"/>
    <p:sldId id="276" r:id="rId5"/>
    <p:sldId id="277" r:id="rId6"/>
    <p:sldId id="278" r:id="rId7"/>
    <p:sldId id="279" r:id="rId8"/>
    <p:sldId id="288" r:id="rId9"/>
    <p:sldId id="280" r:id="rId10"/>
    <p:sldId id="282" r:id="rId11"/>
    <p:sldId id="283" r:id="rId12"/>
    <p:sldId id="287" r:id="rId13"/>
    <p:sldId id="275" r:id="rId14"/>
    <p:sldId id="28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7599"/>
    <a:srgbClr val="EBA0A2"/>
    <a:srgbClr val="FFEE9E"/>
    <a:srgbClr val="D64045"/>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4" autoAdjust="0"/>
    <p:restoredTop sz="94660"/>
  </p:normalViewPr>
  <p:slideViewPr>
    <p:cSldViewPr snapToGrid="0" showGuides="1">
      <p:cViewPr varScale="1">
        <p:scale>
          <a:sx n="83" d="100"/>
          <a:sy n="83" d="100"/>
        </p:scale>
        <p:origin x="131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C4933-CF4A-4002-B801-7796356061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5B455F6-6F02-4A1C-B810-933BCD2DC383}">
      <dgm:prSet custT="1"/>
      <dgm:spPr/>
      <dgm:t>
        <a:bodyPr/>
        <a:lstStyle/>
        <a:p>
          <a:pPr>
            <a:lnSpc>
              <a:spcPct val="100000"/>
            </a:lnSpc>
          </a:pPr>
          <a:r>
            <a:rPr lang="en-US" sz="1400" dirty="0">
              <a:latin typeface="Bahnschrift Light" panose="020B0502040204020203" pitchFamily="34" charset="0"/>
            </a:rPr>
            <a:t>Derive eigenvectors and their eigenvalues from image and spectral data</a:t>
          </a:r>
        </a:p>
      </dgm:t>
    </dgm:pt>
    <dgm:pt modelId="{9CC483B7-CD31-4434-B653-027015793129}" type="parTrans" cxnId="{09F2BF20-C8E3-44BE-AEEC-1E7CF4BB2125}">
      <dgm:prSet/>
      <dgm:spPr/>
      <dgm:t>
        <a:bodyPr/>
        <a:lstStyle/>
        <a:p>
          <a:endParaRPr lang="en-US" sz="2000">
            <a:latin typeface="Bahnschrift Light" panose="020B0502040204020203" pitchFamily="34" charset="0"/>
          </a:endParaRPr>
        </a:p>
      </dgm:t>
    </dgm:pt>
    <dgm:pt modelId="{6A5FA6F0-6D0E-4B26-A577-772DBF81108F}" type="sibTrans" cxnId="{09F2BF20-C8E3-44BE-AEEC-1E7CF4BB2125}">
      <dgm:prSet/>
      <dgm:spPr/>
      <dgm:t>
        <a:bodyPr/>
        <a:lstStyle/>
        <a:p>
          <a:pPr>
            <a:lnSpc>
              <a:spcPct val="100000"/>
            </a:lnSpc>
          </a:pPr>
          <a:endParaRPr lang="en-US" sz="2000">
            <a:latin typeface="Bahnschrift Light" panose="020B0502040204020203" pitchFamily="34" charset="0"/>
          </a:endParaRPr>
        </a:p>
      </dgm:t>
    </dgm:pt>
    <dgm:pt modelId="{22D27171-349F-466E-A2ED-632B31F515D0}">
      <dgm:prSet custT="1"/>
      <dgm:spPr/>
      <dgm:t>
        <a:bodyPr/>
        <a:lstStyle/>
        <a:p>
          <a:pPr>
            <a:lnSpc>
              <a:spcPct val="100000"/>
            </a:lnSpc>
          </a:pPr>
          <a:r>
            <a:rPr lang="en-US" sz="1400" dirty="0">
              <a:latin typeface="Bahnschrift Light" panose="020B0502040204020203" pitchFamily="34" charset="0"/>
            </a:rPr>
            <a:t>Convert a digital camera into a spectral images using principal components analysis</a:t>
          </a:r>
        </a:p>
      </dgm:t>
    </dgm:pt>
    <dgm:pt modelId="{78FF87D8-8D48-4890-9C3C-A8F8C0DD1BD9}" type="parTrans" cxnId="{AD3A632D-75F9-49FE-BA36-BC180FE3BFC0}">
      <dgm:prSet/>
      <dgm:spPr/>
      <dgm:t>
        <a:bodyPr/>
        <a:lstStyle/>
        <a:p>
          <a:endParaRPr lang="en-US" sz="2000">
            <a:latin typeface="Bahnschrift Light" panose="020B0502040204020203" pitchFamily="34" charset="0"/>
          </a:endParaRPr>
        </a:p>
      </dgm:t>
    </dgm:pt>
    <dgm:pt modelId="{93FE6D79-0859-41E7-AE82-8B9B6B13C777}" type="sibTrans" cxnId="{AD3A632D-75F9-49FE-BA36-BC180FE3BFC0}">
      <dgm:prSet/>
      <dgm:spPr/>
      <dgm:t>
        <a:bodyPr/>
        <a:lstStyle/>
        <a:p>
          <a:endParaRPr lang="en-US" sz="2000">
            <a:latin typeface="Bahnschrift Light" panose="020B0502040204020203" pitchFamily="34" charset="0"/>
          </a:endParaRPr>
        </a:p>
      </dgm:t>
    </dgm:pt>
    <dgm:pt modelId="{745D4B58-A246-4302-940E-DDE989239F1B}" type="pres">
      <dgm:prSet presAssocID="{51CC4933-CF4A-4002-B801-7796356061A7}" presName="root" presStyleCnt="0">
        <dgm:presLayoutVars>
          <dgm:dir/>
          <dgm:resizeHandles val="exact"/>
        </dgm:presLayoutVars>
      </dgm:prSet>
      <dgm:spPr/>
    </dgm:pt>
    <dgm:pt modelId="{B329C662-D9B8-4415-A9C8-CABB02D5EE1D}" type="pres">
      <dgm:prSet presAssocID="{51CC4933-CF4A-4002-B801-7796356061A7}" presName="container" presStyleCnt="0">
        <dgm:presLayoutVars>
          <dgm:dir/>
          <dgm:resizeHandles val="exact"/>
        </dgm:presLayoutVars>
      </dgm:prSet>
      <dgm:spPr/>
    </dgm:pt>
    <dgm:pt modelId="{3F7885DC-ABB4-4D35-83FB-F9C8FFF6A0DF}" type="pres">
      <dgm:prSet presAssocID="{45B455F6-6F02-4A1C-B810-933BCD2DC383}" presName="compNode" presStyleCnt="0"/>
      <dgm:spPr/>
    </dgm:pt>
    <dgm:pt modelId="{433CB220-DB28-457A-865E-1489E0AC2747}" type="pres">
      <dgm:prSet presAssocID="{45B455F6-6F02-4A1C-B810-933BCD2DC383}" presName="iconBgRect" presStyleLbl="bgShp" presStyleIdx="0" presStyleCnt="2"/>
      <dgm:spPr>
        <a:solidFill>
          <a:srgbClr val="467599"/>
        </a:solidFill>
      </dgm:spPr>
    </dgm:pt>
    <dgm:pt modelId="{9B9E8DB2-9469-4AB0-AEA5-44E34FA44EB4}" type="pres">
      <dgm:prSet presAssocID="{45B455F6-6F02-4A1C-B810-933BCD2DC38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6048E04-07F6-459E-8E64-3E7D620ABF79}" type="pres">
      <dgm:prSet presAssocID="{45B455F6-6F02-4A1C-B810-933BCD2DC383}" presName="spaceRect" presStyleCnt="0"/>
      <dgm:spPr/>
    </dgm:pt>
    <dgm:pt modelId="{1267F325-12BC-405E-BB2C-0B3DDCC85A44}" type="pres">
      <dgm:prSet presAssocID="{45B455F6-6F02-4A1C-B810-933BCD2DC383}" presName="textRect" presStyleLbl="revTx" presStyleIdx="0" presStyleCnt="2">
        <dgm:presLayoutVars>
          <dgm:chMax val="1"/>
          <dgm:chPref val="1"/>
        </dgm:presLayoutVars>
      </dgm:prSet>
      <dgm:spPr/>
    </dgm:pt>
    <dgm:pt modelId="{5088FC95-CFBE-4193-8E4D-E64BD4D2FAEF}" type="pres">
      <dgm:prSet presAssocID="{6A5FA6F0-6D0E-4B26-A577-772DBF81108F}" presName="sibTrans" presStyleLbl="sibTrans2D1" presStyleIdx="0" presStyleCnt="0"/>
      <dgm:spPr/>
    </dgm:pt>
    <dgm:pt modelId="{DFE2A5F5-CE82-4B0E-AC00-00E724A0D850}" type="pres">
      <dgm:prSet presAssocID="{22D27171-349F-466E-A2ED-632B31F515D0}" presName="compNode" presStyleCnt="0"/>
      <dgm:spPr/>
    </dgm:pt>
    <dgm:pt modelId="{788031F0-84DF-4629-A068-EC765445B250}" type="pres">
      <dgm:prSet presAssocID="{22D27171-349F-466E-A2ED-632B31F515D0}" presName="iconBgRect" presStyleLbl="bgShp" presStyleIdx="1" presStyleCnt="2"/>
      <dgm:spPr>
        <a:solidFill>
          <a:srgbClr val="467599"/>
        </a:solidFill>
      </dgm:spPr>
    </dgm:pt>
    <dgm:pt modelId="{5AFFF14F-1E11-4FEF-B840-9E031ED088FE}" type="pres">
      <dgm:prSet presAssocID="{22D27171-349F-466E-A2ED-632B31F515D0}"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catterplot with solid fill"/>
        </a:ext>
      </dgm:extLst>
    </dgm:pt>
    <dgm:pt modelId="{5C40F744-464E-4E58-AA12-35E140CECFAF}" type="pres">
      <dgm:prSet presAssocID="{22D27171-349F-466E-A2ED-632B31F515D0}" presName="spaceRect" presStyleCnt="0"/>
      <dgm:spPr/>
    </dgm:pt>
    <dgm:pt modelId="{7D64BE0E-EA48-4D06-8AF9-8ACEA5319979}" type="pres">
      <dgm:prSet presAssocID="{22D27171-349F-466E-A2ED-632B31F515D0}" presName="textRect" presStyleLbl="revTx" presStyleIdx="1" presStyleCnt="2">
        <dgm:presLayoutVars>
          <dgm:chMax val="1"/>
          <dgm:chPref val="1"/>
        </dgm:presLayoutVars>
      </dgm:prSet>
      <dgm:spPr/>
    </dgm:pt>
  </dgm:ptLst>
  <dgm:cxnLst>
    <dgm:cxn modelId="{09F2BF20-C8E3-44BE-AEEC-1E7CF4BB2125}" srcId="{51CC4933-CF4A-4002-B801-7796356061A7}" destId="{45B455F6-6F02-4A1C-B810-933BCD2DC383}" srcOrd="0" destOrd="0" parTransId="{9CC483B7-CD31-4434-B653-027015793129}" sibTransId="{6A5FA6F0-6D0E-4B26-A577-772DBF81108F}"/>
    <dgm:cxn modelId="{559FB121-993F-402C-81CE-C0CD1FFF89A0}" type="presOf" srcId="{45B455F6-6F02-4A1C-B810-933BCD2DC383}" destId="{1267F325-12BC-405E-BB2C-0B3DDCC85A44}" srcOrd="0" destOrd="0" presId="urn:microsoft.com/office/officeart/2018/2/layout/IconCircleList"/>
    <dgm:cxn modelId="{AD3A632D-75F9-49FE-BA36-BC180FE3BFC0}" srcId="{51CC4933-CF4A-4002-B801-7796356061A7}" destId="{22D27171-349F-466E-A2ED-632B31F515D0}" srcOrd="1" destOrd="0" parTransId="{78FF87D8-8D48-4890-9C3C-A8F8C0DD1BD9}" sibTransId="{93FE6D79-0859-41E7-AE82-8B9B6B13C777}"/>
    <dgm:cxn modelId="{CB8EE56E-E4C1-4A77-BD01-6FFC457ACAF3}" type="presOf" srcId="{6A5FA6F0-6D0E-4B26-A577-772DBF81108F}" destId="{5088FC95-CFBE-4193-8E4D-E64BD4D2FAEF}" srcOrd="0" destOrd="0" presId="urn:microsoft.com/office/officeart/2018/2/layout/IconCircleList"/>
    <dgm:cxn modelId="{2C967C8F-38E7-4664-9492-9F68BAEF9A17}" type="presOf" srcId="{51CC4933-CF4A-4002-B801-7796356061A7}" destId="{745D4B58-A246-4302-940E-DDE989239F1B}" srcOrd="0" destOrd="0" presId="urn:microsoft.com/office/officeart/2018/2/layout/IconCircleList"/>
    <dgm:cxn modelId="{CE508EC0-BC70-4AF6-9260-A7AD8D22817F}" type="presOf" srcId="{22D27171-349F-466E-A2ED-632B31F515D0}" destId="{7D64BE0E-EA48-4D06-8AF9-8ACEA5319979}" srcOrd="0" destOrd="0" presId="urn:microsoft.com/office/officeart/2018/2/layout/IconCircleList"/>
    <dgm:cxn modelId="{1AD8700B-9DB1-4304-B71F-8335460A6987}" type="presParOf" srcId="{745D4B58-A246-4302-940E-DDE989239F1B}" destId="{B329C662-D9B8-4415-A9C8-CABB02D5EE1D}" srcOrd="0" destOrd="0" presId="urn:microsoft.com/office/officeart/2018/2/layout/IconCircleList"/>
    <dgm:cxn modelId="{C9C70DE8-DB3C-4476-A365-C2F8E4CCF3E9}" type="presParOf" srcId="{B329C662-D9B8-4415-A9C8-CABB02D5EE1D}" destId="{3F7885DC-ABB4-4D35-83FB-F9C8FFF6A0DF}" srcOrd="0" destOrd="0" presId="urn:microsoft.com/office/officeart/2018/2/layout/IconCircleList"/>
    <dgm:cxn modelId="{3C810ACE-C03B-441F-936D-F83C1BCDF037}" type="presParOf" srcId="{3F7885DC-ABB4-4D35-83FB-F9C8FFF6A0DF}" destId="{433CB220-DB28-457A-865E-1489E0AC2747}" srcOrd="0" destOrd="0" presId="urn:microsoft.com/office/officeart/2018/2/layout/IconCircleList"/>
    <dgm:cxn modelId="{014212B0-91A0-4D79-B8FC-58260EC5933A}" type="presParOf" srcId="{3F7885DC-ABB4-4D35-83FB-F9C8FFF6A0DF}" destId="{9B9E8DB2-9469-4AB0-AEA5-44E34FA44EB4}" srcOrd="1" destOrd="0" presId="urn:microsoft.com/office/officeart/2018/2/layout/IconCircleList"/>
    <dgm:cxn modelId="{2364ECF7-8CD5-4408-98C4-2FF1E873A776}" type="presParOf" srcId="{3F7885DC-ABB4-4D35-83FB-F9C8FFF6A0DF}" destId="{26048E04-07F6-459E-8E64-3E7D620ABF79}" srcOrd="2" destOrd="0" presId="urn:microsoft.com/office/officeart/2018/2/layout/IconCircleList"/>
    <dgm:cxn modelId="{BA6D92ED-3A89-4D6E-BA1A-2641988B2C41}" type="presParOf" srcId="{3F7885DC-ABB4-4D35-83FB-F9C8FFF6A0DF}" destId="{1267F325-12BC-405E-BB2C-0B3DDCC85A44}" srcOrd="3" destOrd="0" presId="urn:microsoft.com/office/officeart/2018/2/layout/IconCircleList"/>
    <dgm:cxn modelId="{872684BA-8099-43E5-BE26-136D6B48194A}" type="presParOf" srcId="{B329C662-D9B8-4415-A9C8-CABB02D5EE1D}" destId="{5088FC95-CFBE-4193-8E4D-E64BD4D2FAEF}" srcOrd="1" destOrd="0" presId="urn:microsoft.com/office/officeart/2018/2/layout/IconCircleList"/>
    <dgm:cxn modelId="{0DB4527B-BCCE-4A7F-9688-63B048739AD1}" type="presParOf" srcId="{B329C662-D9B8-4415-A9C8-CABB02D5EE1D}" destId="{DFE2A5F5-CE82-4B0E-AC00-00E724A0D850}" srcOrd="2" destOrd="0" presId="urn:microsoft.com/office/officeart/2018/2/layout/IconCircleList"/>
    <dgm:cxn modelId="{8B0D3F98-7B20-4F36-8480-08FEF5C92DFB}" type="presParOf" srcId="{DFE2A5F5-CE82-4B0E-AC00-00E724A0D850}" destId="{788031F0-84DF-4629-A068-EC765445B250}" srcOrd="0" destOrd="0" presId="urn:microsoft.com/office/officeart/2018/2/layout/IconCircleList"/>
    <dgm:cxn modelId="{674492F0-5A3D-4419-862C-0C24A4DFB36D}" type="presParOf" srcId="{DFE2A5F5-CE82-4B0E-AC00-00E724A0D850}" destId="{5AFFF14F-1E11-4FEF-B840-9E031ED088FE}" srcOrd="1" destOrd="0" presId="urn:microsoft.com/office/officeart/2018/2/layout/IconCircleList"/>
    <dgm:cxn modelId="{F6578E0A-EAD1-4AE3-B1EE-14C5155AF8C3}" type="presParOf" srcId="{DFE2A5F5-CE82-4B0E-AC00-00E724A0D850}" destId="{5C40F744-464E-4E58-AA12-35E140CECFAF}" srcOrd="2" destOrd="0" presId="urn:microsoft.com/office/officeart/2018/2/layout/IconCircleList"/>
    <dgm:cxn modelId="{84F6874B-4523-4B5B-9D91-7DAC563A2815}" type="presParOf" srcId="{DFE2A5F5-CE82-4B0E-AC00-00E724A0D850}" destId="{7D64BE0E-EA48-4D06-8AF9-8ACEA53199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CB220-DB28-457A-865E-1489E0AC2747}">
      <dsp:nvSpPr>
        <dsp:cNvPr id="0" name=""/>
        <dsp:cNvSpPr/>
      </dsp:nvSpPr>
      <dsp:spPr>
        <a:xfrm>
          <a:off x="965213"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9B9E8DB2-9469-4AB0-AEA5-44E34FA44EB4}">
      <dsp:nvSpPr>
        <dsp:cNvPr id="0" name=""/>
        <dsp:cNvSpPr/>
      </dsp:nvSpPr>
      <dsp:spPr>
        <a:xfrm>
          <a:off x="1135573" y="833592"/>
          <a:ext cx="470516" cy="470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7F325-12BC-405E-BB2C-0B3DDCC85A44}">
      <dsp:nvSpPr>
        <dsp:cNvPr id="0" name=""/>
        <dsp:cNvSpPr/>
      </dsp:nvSpPr>
      <dsp:spPr>
        <a:xfrm>
          <a:off x="1950285"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Derive eigenvectors and their eigenvalues from image and spectral data</a:t>
          </a:r>
        </a:p>
      </dsp:txBody>
      <dsp:txXfrm>
        <a:off x="1950285" y="663232"/>
        <a:ext cx="1912197" cy="811235"/>
      </dsp:txXfrm>
    </dsp:sp>
    <dsp:sp modelId="{788031F0-84DF-4629-A068-EC765445B250}">
      <dsp:nvSpPr>
        <dsp:cNvPr id="0" name=""/>
        <dsp:cNvSpPr/>
      </dsp:nvSpPr>
      <dsp:spPr>
        <a:xfrm>
          <a:off x="4195668" y="663232"/>
          <a:ext cx="811235" cy="811235"/>
        </a:xfrm>
        <a:prstGeom prst="ellipse">
          <a:avLst/>
        </a:prstGeom>
        <a:solidFill>
          <a:srgbClr val="467599"/>
        </a:solidFill>
        <a:ln>
          <a:noFill/>
        </a:ln>
        <a:effectLst/>
      </dsp:spPr>
      <dsp:style>
        <a:lnRef idx="0">
          <a:scrgbClr r="0" g="0" b="0"/>
        </a:lnRef>
        <a:fillRef idx="1">
          <a:scrgbClr r="0" g="0" b="0"/>
        </a:fillRef>
        <a:effectRef idx="0">
          <a:scrgbClr r="0" g="0" b="0"/>
        </a:effectRef>
        <a:fontRef idx="minor"/>
      </dsp:style>
    </dsp:sp>
    <dsp:sp modelId="{5AFFF14F-1E11-4FEF-B840-9E031ED088FE}">
      <dsp:nvSpPr>
        <dsp:cNvPr id="0" name=""/>
        <dsp:cNvSpPr/>
      </dsp:nvSpPr>
      <dsp:spPr>
        <a:xfrm>
          <a:off x="4366027" y="833592"/>
          <a:ext cx="470516" cy="47051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64BE0E-EA48-4D06-8AF9-8ACEA5319979}">
      <dsp:nvSpPr>
        <dsp:cNvPr id="0" name=""/>
        <dsp:cNvSpPr/>
      </dsp:nvSpPr>
      <dsp:spPr>
        <a:xfrm>
          <a:off x="5180739" y="663232"/>
          <a:ext cx="1912197" cy="811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Bahnschrift Light" panose="020B0502040204020203" pitchFamily="34" charset="0"/>
            </a:rPr>
            <a:t>Convert a digital camera into a spectral images using principal components analysis</a:t>
          </a:r>
        </a:p>
      </dsp:txBody>
      <dsp:txXfrm>
        <a:off x="5180739" y="663232"/>
        <a:ext cx="1912197" cy="81123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B11F4-4A81-4A1F-8746-8659FC968F94}" type="datetimeFigureOut">
              <a:rPr lang="en-US" smtClean="0"/>
              <a:t>6/5/2022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E90C9-F2F6-494D-85E2-0EDE07CE7BCD}" type="slidenum">
              <a:rPr lang="en-US" smtClean="0"/>
              <a:t>‹#›</a:t>
            </a:fld>
            <a:endParaRPr lang="en-US"/>
          </a:p>
        </p:txBody>
      </p:sp>
    </p:spTree>
    <p:extLst>
      <p:ext uri="{BB962C8B-B14F-4D97-AF65-F5344CB8AC3E}">
        <p14:creationId xmlns:p14="http://schemas.microsoft.com/office/powerpoint/2010/main" val="375908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pattFill prst="pct5">
          <a:fgClr>
            <a:srgbClr val="EBA0A2"/>
          </a:fgClr>
          <a:bgClr>
            <a:schemeClr val="bg1"/>
          </a:bgClr>
        </a:pattFill>
        <a:effectLst/>
      </p:bgPr>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1E6B18D6-0BB5-F497-2255-DB222DF821D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flipH="1">
            <a:off x="-1" y="0"/>
            <a:ext cx="3459494" cy="3459494"/>
          </a:xfrm>
          <a:prstGeom prst="rect">
            <a:avLst/>
          </a:prstGeom>
        </p:spPr>
      </p:pic>
      <p:pic>
        <p:nvPicPr>
          <p:cNvPr id="8" name="Graphic 7" descr="An organic corner shape">
            <a:extLst>
              <a:ext uri="{FF2B5EF4-FFF2-40B4-BE49-F238E27FC236}">
                <a16:creationId xmlns:a16="http://schemas.microsoft.com/office/drawing/2014/main" id="{FBA53775-DCD4-0509-C714-D3F696A4CF4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5197339" y="2920077"/>
            <a:ext cx="3947160" cy="3947160"/>
          </a:xfrm>
          <a:prstGeom prst="rect">
            <a:avLst/>
          </a:prstGeom>
        </p:spPr>
      </p:pic>
      <p:sp>
        <p:nvSpPr>
          <p:cNvPr id="9" name="TextBox 8">
            <a:extLst>
              <a:ext uri="{FF2B5EF4-FFF2-40B4-BE49-F238E27FC236}">
                <a16:creationId xmlns:a16="http://schemas.microsoft.com/office/drawing/2014/main" id="{947C7F35-EA8D-750D-9AF5-DF556ABB4BD4}"/>
              </a:ext>
            </a:extLst>
          </p:cNvPr>
          <p:cNvSpPr txBox="1"/>
          <p:nvPr userDrawn="1"/>
        </p:nvSpPr>
        <p:spPr>
          <a:xfrm>
            <a:off x="3642441" y="4024878"/>
            <a:ext cx="4401484" cy="523220"/>
          </a:xfrm>
          <a:prstGeom prst="rect">
            <a:avLst/>
          </a:prstGeom>
          <a:noFill/>
          <a:scene3d>
            <a:camera prst="orthographicFront">
              <a:rot lat="20651912" lon="861116" rev="7765"/>
            </a:camera>
            <a:lightRig rig="threePt" dir="t"/>
          </a:scene3d>
        </p:spPr>
        <p:txBody>
          <a:bodyPr wrap="square">
            <a:spAutoFit/>
          </a:bodyPr>
          <a:lstStyle/>
          <a:p>
            <a:pPr algn="l"/>
            <a:r>
              <a:rPr lang="en-PH" sz="2800" b="0" i="0" spc="1000" baseline="0" dirty="0">
                <a:solidFill>
                  <a:schemeClr val="bg1"/>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 for compression</a:t>
            </a:r>
            <a:r>
              <a:rPr lang="en-PH" sz="28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rPr>
              <a:t>.</a:t>
            </a:r>
            <a:endParaRPr lang="en-PH" sz="2000" b="0" i="0" spc="1000" baseline="0" dirty="0">
              <a:solidFill>
                <a:srgbClr val="467599"/>
              </a:solidFill>
              <a:effectLst/>
              <a:highlight>
                <a:srgbClr val="467599"/>
              </a:highlight>
              <a:latin typeface="Bahnschrift Condensed" panose="020B0502040204020203" pitchFamily="34" charset="0"/>
              <a:ea typeface="Verdana" panose="020B060403050404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CF405AA2-CACB-0AA9-D622-1A49222629B9}"/>
              </a:ext>
            </a:extLst>
          </p:cNvPr>
          <p:cNvSpPr txBox="1"/>
          <p:nvPr userDrawn="1"/>
        </p:nvSpPr>
        <p:spPr>
          <a:xfrm>
            <a:off x="532031" y="1951757"/>
            <a:ext cx="3182796" cy="3416320"/>
          </a:xfrm>
          <a:prstGeom prst="rect">
            <a:avLst/>
          </a:prstGeom>
          <a:noFill/>
          <a:scene3d>
            <a:camera prst="orthographicFront">
              <a:rot lat="20651912" lon="861116" rev="7765"/>
            </a:camera>
            <a:lightRig rig="threePt" dir="t"/>
          </a:scene3d>
        </p:spPr>
        <p:txBody>
          <a:bodyPr wrap="square">
            <a:spAutoFit/>
          </a:bodyPr>
          <a:lstStyle/>
          <a:p>
            <a:pPr algn="r"/>
            <a:r>
              <a:rPr lang="en-PH" sz="216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rPr>
              <a:t>03</a:t>
            </a:r>
            <a:endParaRPr lang="en-PH" sz="18000" spc="450" baseline="0" dirty="0">
              <a:solidFill>
                <a:srgbClr val="D64045"/>
              </a:solidFill>
              <a:effectLst>
                <a:outerShdw dist="88900" dir="8100000" algn="tl">
                  <a:srgbClr val="467599"/>
                </a:outerShdw>
              </a:effectLst>
              <a:latin typeface="Bahnschrift Condensed" panose="020B0502040204020203" pitchFamily="34" charset="0"/>
              <a:ea typeface="Verdana" panose="020B0604030504040204" pitchFamily="34" charset="0"/>
            </a:endParaRPr>
          </a:p>
        </p:txBody>
      </p:sp>
      <p:sp>
        <p:nvSpPr>
          <p:cNvPr id="11" name="TextBox 10">
            <a:extLst>
              <a:ext uri="{FF2B5EF4-FFF2-40B4-BE49-F238E27FC236}">
                <a16:creationId xmlns:a16="http://schemas.microsoft.com/office/drawing/2014/main" id="{1B5401AC-CDC4-6541-9706-B0C3C0DF8980}"/>
              </a:ext>
            </a:extLst>
          </p:cNvPr>
          <p:cNvSpPr txBox="1"/>
          <p:nvPr userDrawn="1"/>
        </p:nvSpPr>
        <p:spPr>
          <a:xfrm>
            <a:off x="981207" y="2281569"/>
            <a:ext cx="2776634" cy="400110"/>
          </a:xfrm>
          <a:prstGeom prst="rect">
            <a:avLst/>
          </a:prstGeom>
          <a:noFill/>
          <a:scene3d>
            <a:camera prst="orthographicFront">
              <a:rot lat="20652000" lon="864000" rev="6000"/>
            </a:camera>
            <a:lightRig rig="threePt" dir="t"/>
          </a:scene3d>
        </p:spPr>
        <p:txBody>
          <a:bodyPr wrap="square">
            <a:spAutoFit/>
          </a:bodyPr>
          <a:lstStyle/>
          <a:p>
            <a:pPr algn="ctr"/>
            <a:r>
              <a:rPr lang="en-PH" sz="2000" b="0" spc="600" baseline="0" dirty="0">
                <a:solidFill>
                  <a:schemeClr val="bg1"/>
                </a:solidFill>
                <a:effectLst/>
                <a:highlight>
                  <a:srgbClr val="D64045"/>
                </a:highlight>
                <a:latin typeface="Bahnschrift" panose="020B0502040204020203" pitchFamily="34" charset="0"/>
                <a:ea typeface="Verdana" panose="020B0604030504040204" pitchFamily="34" charset="0"/>
              </a:rPr>
              <a:t> ACTIVITY</a:t>
            </a:r>
            <a:r>
              <a:rPr lang="en-PH" sz="2000" b="0" spc="600" baseline="0" dirty="0">
                <a:solidFill>
                  <a:srgbClr val="D64045"/>
                </a:solidFill>
                <a:effectLst/>
                <a:highlight>
                  <a:srgbClr val="D64045"/>
                </a:highlight>
                <a:latin typeface="Bahnschrift" panose="020B0502040204020203" pitchFamily="34" charset="0"/>
                <a:ea typeface="Verdana" panose="020B0604030504040204" pitchFamily="34" charset="0"/>
              </a:rPr>
              <a:t>.</a:t>
            </a:r>
          </a:p>
        </p:txBody>
      </p:sp>
      <p:pic>
        <p:nvPicPr>
          <p:cNvPr id="12" name="Graphic 11" descr="A bicycle">
            <a:extLst>
              <a:ext uri="{FF2B5EF4-FFF2-40B4-BE49-F238E27FC236}">
                <a16:creationId xmlns:a16="http://schemas.microsoft.com/office/drawing/2014/main" id="{13A3FE6E-6DF2-F0E6-7937-9F58818148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0892485">
            <a:off x="5589797" y="4542375"/>
            <a:ext cx="2247659" cy="2247659"/>
          </a:xfrm>
          <a:prstGeom prst="rect">
            <a:avLst/>
          </a:prstGeom>
        </p:spPr>
      </p:pic>
      <p:pic>
        <p:nvPicPr>
          <p:cNvPr id="13" name="Graphic 12" descr="A flying paper airplane">
            <a:extLst>
              <a:ext uri="{FF2B5EF4-FFF2-40B4-BE49-F238E27FC236}">
                <a16:creationId xmlns:a16="http://schemas.microsoft.com/office/drawing/2014/main" id="{E2C6845B-5E15-2A9C-9E89-55FA3B165CA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81608">
            <a:off x="2416941" y="1088686"/>
            <a:ext cx="1540489" cy="1540489"/>
          </a:xfrm>
          <a:prstGeom prst="rect">
            <a:avLst/>
          </a:prstGeom>
        </p:spPr>
      </p:pic>
      <p:sp>
        <p:nvSpPr>
          <p:cNvPr id="15" name="TextBox 14">
            <a:extLst>
              <a:ext uri="{FF2B5EF4-FFF2-40B4-BE49-F238E27FC236}">
                <a16:creationId xmlns:a16="http://schemas.microsoft.com/office/drawing/2014/main" id="{8C04A42D-AE94-8346-1BE4-49CE0719908A}"/>
              </a:ext>
            </a:extLst>
          </p:cNvPr>
          <p:cNvSpPr txBox="1"/>
          <p:nvPr userDrawn="1"/>
        </p:nvSpPr>
        <p:spPr>
          <a:xfrm>
            <a:off x="4340816" y="144121"/>
            <a:ext cx="4745620" cy="738664"/>
          </a:xfrm>
          <a:prstGeom prst="rect">
            <a:avLst/>
          </a:prstGeom>
          <a:noFill/>
        </p:spPr>
        <p:txBody>
          <a:bodyPr wrap="square">
            <a:spAutoFit/>
          </a:bodyPr>
          <a:lstStyle/>
          <a:p>
            <a:pPr algn="r"/>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PHYSICS 301</a:t>
            </a:r>
          </a:p>
          <a:p>
            <a:pPr algn="r"/>
            <a:r>
              <a:rPr lang="en-PH" sz="1400" b="0" spc="600" baseline="0" dirty="0">
                <a:solidFill>
                  <a:srgbClr val="D64045"/>
                </a:solidFill>
                <a:effectLst/>
                <a:latin typeface="Bahnschrift" panose="020B0502040204020203" pitchFamily="34" charset="0"/>
                <a:ea typeface="Verdana" panose="020B0604030504040204" pitchFamily="34" charset="0"/>
              </a:rPr>
              <a:t>Advanced Signal and</a:t>
            </a:r>
            <a:br>
              <a:rPr lang="en-PH" sz="1400" b="0" spc="600" baseline="0" dirty="0">
                <a:solidFill>
                  <a:srgbClr val="D64045"/>
                </a:solidFill>
                <a:effectLst/>
                <a:latin typeface="Bahnschrift" panose="020B0502040204020203" pitchFamily="34" charset="0"/>
                <a:ea typeface="Verdana" panose="020B0604030504040204" pitchFamily="34" charset="0"/>
              </a:rPr>
            </a:br>
            <a:r>
              <a:rPr lang="en-PH" sz="1400" b="0" spc="600" baseline="0" dirty="0">
                <a:solidFill>
                  <a:srgbClr val="D64045"/>
                </a:solidFill>
                <a:effectLst/>
                <a:latin typeface="Bahnschrift" panose="020B0502040204020203" pitchFamily="34" charset="0"/>
                <a:ea typeface="Verdana" panose="020B0604030504040204" pitchFamily="34" charset="0"/>
              </a:rPr>
              <a:t> Image Processing </a:t>
            </a:r>
          </a:p>
        </p:txBody>
      </p:sp>
      <p:sp>
        <p:nvSpPr>
          <p:cNvPr id="16" name="TextBox 15">
            <a:extLst>
              <a:ext uri="{FF2B5EF4-FFF2-40B4-BE49-F238E27FC236}">
                <a16:creationId xmlns:a16="http://schemas.microsoft.com/office/drawing/2014/main" id="{DD38BE78-C231-5B31-4D94-74991908A518}"/>
              </a:ext>
            </a:extLst>
          </p:cNvPr>
          <p:cNvSpPr txBox="1"/>
          <p:nvPr userDrawn="1"/>
        </p:nvSpPr>
        <p:spPr>
          <a:xfrm>
            <a:off x="201529" y="6007206"/>
            <a:ext cx="4745620" cy="738664"/>
          </a:xfrm>
          <a:prstGeom prst="rect">
            <a:avLst/>
          </a:prstGeom>
          <a:noFill/>
        </p:spPr>
        <p:txBody>
          <a:bodyPr wrap="square">
            <a:spAutoFit/>
          </a:bodyPr>
          <a:lstStyle/>
          <a:p>
            <a:pPr lvl="1" algn="l"/>
            <a:r>
              <a:rPr lang="en-PH" sz="1400" b="0" spc="600" baseline="0" dirty="0">
                <a:solidFill>
                  <a:srgbClr val="D64045"/>
                </a:solidFill>
                <a:effectLst/>
                <a:latin typeface="Bahnschrift" panose="020B0502040204020203" pitchFamily="34" charset="0"/>
                <a:ea typeface="Verdana" panose="020B0604030504040204" pitchFamily="34" charset="0"/>
              </a:rPr>
              <a:t>Rene L. Principe Jr.</a:t>
            </a:r>
          </a:p>
          <a:p>
            <a:pPr lvl="1" algn="l"/>
            <a:r>
              <a:rPr lang="en-PH" sz="1400" b="0" spc="600" baseline="0" dirty="0">
                <a:solidFill>
                  <a:srgbClr val="D64045"/>
                </a:solidFill>
                <a:effectLst/>
                <a:latin typeface="Bahnschrift" panose="020B0502040204020203" pitchFamily="34" charset="0"/>
                <a:ea typeface="Verdana" panose="020B0604030504040204" pitchFamily="34" charset="0"/>
              </a:rPr>
              <a:t>2015-04622</a:t>
            </a:r>
            <a:endPar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endParaRPr>
          </a:p>
          <a:p>
            <a:pPr algn="l"/>
            <a:r>
              <a:rPr lang="en-PH" sz="1400" b="1" spc="600" baseline="0" dirty="0">
                <a:solidFill>
                  <a:schemeClr val="bg1"/>
                </a:solidFill>
                <a:effectLst/>
                <a:highlight>
                  <a:srgbClr val="D64045"/>
                </a:highlight>
                <a:latin typeface="Bahnschrift" panose="020B0502040204020203" pitchFamily="34" charset="0"/>
                <a:ea typeface="Verdana" panose="020B0604030504040204" pitchFamily="34" charset="0"/>
              </a:rPr>
              <a:t> Dr. Maricor N. Soriano</a:t>
            </a:r>
          </a:p>
        </p:txBody>
      </p:sp>
      <p:sp>
        <p:nvSpPr>
          <p:cNvPr id="17" name="TextBox 16">
            <a:extLst>
              <a:ext uri="{FF2B5EF4-FFF2-40B4-BE49-F238E27FC236}">
                <a16:creationId xmlns:a16="http://schemas.microsoft.com/office/drawing/2014/main" id="{DEF81EFD-62F1-33D6-1520-143605A864C1}"/>
              </a:ext>
            </a:extLst>
          </p:cNvPr>
          <p:cNvSpPr txBox="1"/>
          <p:nvPr userDrawn="1"/>
        </p:nvSpPr>
        <p:spPr>
          <a:xfrm>
            <a:off x="3630979" y="1819283"/>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P</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rincipal</a:t>
            </a:r>
          </a:p>
        </p:txBody>
      </p:sp>
      <p:sp>
        <p:nvSpPr>
          <p:cNvPr id="18" name="TextBox 17">
            <a:extLst>
              <a:ext uri="{FF2B5EF4-FFF2-40B4-BE49-F238E27FC236}">
                <a16:creationId xmlns:a16="http://schemas.microsoft.com/office/drawing/2014/main" id="{DE8CF396-0C18-46DF-7D52-B04E1A79B40B}"/>
              </a:ext>
            </a:extLst>
          </p:cNvPr>
          <p:cNvSpPr txBox="1"/>
          <p:nvPr userDrawn="1"/>
        </p:nvSpPr>
        <p:spPr>
          <a:xfrm>
            <a:off x="3642443" y="2481624"/>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C</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omponents</a:t>
            </a:r>
          </a:p>
        </p:txBody>
      </p:sp>
      <p:sp>
        <p:nvSpPr>
          <p:cNvPr id="19" name="TextBox 18">
            <a:extLst>
              <a:ext uri="{FF2B5EF4-FFF2-40B4-BE49-F238E27FC236}">
                <a16:creationId xmlns:a16="http://schemas.microsoft.com/office/drawing/2014/main" id="{DA222FE0-03D6-79DB-A0DD-35131F51FC60}"/>
              </a:ext>
            </a:extLst>
          </p:cNvPr>
          <p:cNvSpPr txBox="1"/>
          <p:nvPr userDrawn="1"/>
        </p:nvSpPr>
        <p:spPr>
          <a:xfrm>
            <a:off x="3642442" y="3101548"/>
            <a:ext cx="5513021" cy="923330"/>
          </a:xfrm>
          <a:prstGeom prst="rect">
            <a:avLst/>
          </a:prstGeom>
          <a:noFill/>
          <a:scene3d>
            <a:camera prst="orthographicFront">
              <a:rot lat="20651912" lon="861116" rev="7765"/>
            </a:camera>
            <a:lightRig rig="threePt" dir="t"/>
          </a:scene3d>
        </p:spPr>
        <p:txBody>
          <a:bodyPr wrap="square">
            <a:spAutoFit/>
          </a:bodyPr>
          <a:lstStyle/>
          <a:p>
            <a:pPr algn="l"/>
            <a:r>
              <a:rPr lang="en-PH" sz="5400" b="1" spc="1800" baseline="0" dirty="0">
                <a:solidFill>
                  <a:srgbClr val="467599"/>
                </a:solidFill>
                <a:effectLst/>
                <a:latin typeface="Bahnschrift Condensed" panose="020B0502040204020203" pitchFamily="34" charset="0"/>
                <a:ea typeface="Verdana" panose="020B0604030504040204" pitchFamily="34" charset="0"/>
                <a:cs typeface="Helvetica" panose="020B0604020202020204" pitchFamily="34" charset="0"/>
              </a:rPr>
              <a:t>A</a:t>
            </a:r>
            <a:r>
              <a:rPr lang="en-PH" sz="5400" spc="1800" baseline="0" dirty="0">
                <a:solidFill>
                  <a:srgbClr val="D64045"/>
                </a:solidFill>
                <a:effectLst/>
                <a:latin typeface="Bahnschrift Condensed" panose="020B0502040204020203" pitchFamily="34" charset="0"/>
                <a:ea typeface="Verdana" panose="020B0604030504040204" pitchFamily="34" charset="0"/>
                <a:cs typeface="Helvetica" panose="020B0604020202020204" pitchFamily="34" charset="0"/>
              </a:rPr>
              <a:t>nalysis</a:t>
            </a:r>
          </a:p>
        </p:txBody>
      </p:sp>
    </p:spTree>
    <p:extLst>
      <p:ext uri="{BB962C8B-B14F-4D97-AF65-F5344CB8AC3E}">
        <p14:creationId xmlns:p14="http://schemas.microsoft.com/office/powerpoint/2010/main" val="104061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9432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7538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5117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1"/>
        </a:solidFill>
        <a:effectLst/>
      </p:bgPr>
    </p:bg>
    <p:spTree>
      <p:nvGrpSpPr>
        <p:cNvPr id="1" name="Shape 27"/>
        <p:cNvGrpSpPr/>
        <p:nvPr/>
      </p:nvGrpSpPr>
      <p:grpSpPr>
        <a:xfrm>
          <a:off x="0" y="0"/>
          <a:ext cx="0" cy="0"/>
          <a:chOff x="0" y="0"/>
          <a:chExt cx="0" cy="0"/>
        </a:xfrm>
      </p:grpSpPr>
      <p:sp>
        <p:nvSpPr>
          <p:cNvPr id="25" name="Google Shape;29;p31">
            <a:extLst>
              <a:ext uri="{FF2B5EF4-FFF2-40B4-BE49-F238E27FC236}">
                <a16:creationId xmlns:a16="http://schemas.microsoft.com/office/drawing/2014/main" id="{D933B60E-9596-75BF-40EF-1D954957F451}"/>
              </a:ext>
            </a:extLst>
          </p:cNvPr>
          <p:cNvSpPr txBox="1">
            <a:spLocks noGrp="1"/>
          </p:cNvSpPr>
          <p:nvPr>
            <p:ph type="body" idx="1" hasCustomPrompt="1"/>
          </p:nvPr>
        </p:nvSpPr>
        <p:spPr>
          <a:xfrm>
            <a:off x="628649" y="1325161"/>
            <a:ext cx="8058151" cy="2137701"/>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1D3354"/>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6" name="Google Shape;29;p31">
            <a:extLst>
              <a:ext uri="{FF2B5EF4-FFF2-40B4-BE49-F238E27FC236}">
                <a16:creationId xmlns:a16="http://schemas.microsoft.com/office/drawing/2014/main" id="{7837D806-4E64-23EB-B7EF-422D3E295C48}"/>
              </a:ext>
            </a:extLst>
          </p:cNvPr>
          <p:cNvSpPr txBox="1">
            <a:spLocks noGrp="1"/>
          </p:cNvSpPr>
          <p:nvPr>
            <p:ph type="body" idx="10" hasCustomPrompt="1"/>
          </p:nvPr>
        </p:nvSpPr>
        <p:spPr>
          <a:xfrm>
            <a:off x="628649" y="3825216"/>
            <a:ext cx="8058152" cy="2263067"/>
          </a:xfrm>
          <a:prstGeom prst="rect">
            <a:avLst/>
          </a:prstGeom>
          <a:noFill/>
          <a:ln>
            <a:noFill/>
          </a:ln>
        </p:spPr>
        <p:txBody>
          <a:bodyPr spcFirstLastPara="1" wrap="square" lIns="91425" tIns="45700" rIns="91425" bIns="45700" anchor="t" anchorCtr="0">
            <a:normAutofit/>
          </a:bodyPr>
          <a:lstStyle>
            <a:lvl1pPr marL="312896" lvl="0" indent="-214313" algn="l">
              <a:spcBef>
                <a:spcPts val="600"/>
              </a:spcBef>
              <a:spcAft>
                <a:spcPts val="600"/>
              </a:spcAft>
              <a:buClr>
                <a:srgbClr val="C00000"/>
              </a:buClr>
              <a:buSzPct val="100000"/>
              <a:buFont typeface="Wingdings" panose="05000000000000000000" pitchFamily="2" charset="2"/>
              <a:buChar char="§"/>
              <a:defRPr sz="2000" spc="0">
                <a:solidFill>
                  <a:schemeClr val="tx1"/>
                </a:solidFill>
                <a:effectLst/>
                <a:latin typeface="Bahnschrift Light" panose="020B0502040204020203" pitchFamily="34" charset="0"/>
                <a:ea typeface="Verdana" panose="020B0604030504040204" pitchFamily="34" charset="0"/>
                <a:cs typeface="Helvetica" panose="020B0604020202020204" pitchFamily="34" charset="0"/>
              </a:defRPr>
            </a:lvl1pPr>
            <a:lvl2pPr marL="784384" lvl="1" indent="-342900" algn="l">
              <a:spcBef>
                <a:spcPts val="600"/>
              </a:spcBef>
              <a:spcAft>
                <a:spcPts val="600"/>
              </a:spcAft>
              <a:buClr>
                <a:srgbClr val="AF0E3F"/>
              </a:buClr>
              <a:buSzPct val="140000"/>
              <a:buFont typeface="Wingdings" panose="05000000000000000000" pitchFamily="2" charset="2"/>
              <a:buChar char="§"/>
              <a:defRPr sz="2100">
                <a:solidFill>
                  <a:srgbClr val="FF6464"/>
                </a:solidFill>
              </a:defRPr>
            </a:lvl2pPr>
            <a:lvl3pPr marL="1122998" lvl="2" indent="-342900" algn="l">
              <a:spcBef>
                <a:spcPts val="600"/>
              </a:spcBef>
              <a:spcAft>
                <a:spcPts val="600"/>
              </a:spcAft>
              <a:buClr>
                <a:srgbClr val="AF0E3F"/>
              </a:buClr>
              <a:buSzPct val="140000"/>
              <a:buFont typeface="Wingdings" panose="05000000000000000000" pitchFamily="2" charset="2"/>
              <a:buChar char="§"/>
              <a:defRPr sz="2100"/>
            </a:lvl3pPr>
            <a:lvl4pPr marL="1457325" lvl="3" indent="-342900" algn="l">
              <a:spcBef>
                <a:spcPts val="600"/>
              </a:spcBef>
              <a:spcAft>
                <a:spcPts val="600"/>
              </a:spcAft>
              <a:buClr>
                <a:srgbClr val="AF0E3F"/>
              </a:buClr>
              <a:buSzPct val="140000"/>
              <a:buFont typeface="Wingdings" panose="05000000000000000000" pitchFamily="2" charset="2"/>
              <a:buChar char="§"/>
              <a:defRPr sz="2100" b="1"/>
            </a:lvl4pPr>
            <a:lvl5pPr marL="1800225" lvl="4" indent="-342900" algn="l">
              <a:spcBef>
                <a:spcPts val="600"/>
              </a:spcBef>
              <a:spcAft>
                <a:spcPts val="600"/>
              </a:spcAft>
              <a:buClr>
                <a:srgbClr val="AF0E3F"/>
              </a:buClr>
              <a:buSzPct val="140000"/>
              <a:buFont typeface="Wingdings" panose="05000000000000000000" pitchFamily="2" charset="2"/>
              <a:buChar char="§"/>
              <a:defRPr sz="2100" i="1">
                <a:solidFill>
                  <a:srgbClr val="C00000"/>
                </a:solidFill>
              </a:defRPr>
            </a:lvl5pPr>
            <a:lvl6pPr marL="1800225" lvl="5" indent="0" algn="l">
              <a:spcBef>
                <a:spcPts val="600"/>
              </a:spcBef>
              <a:spcAft>
                <a:spcPts val="600"/>
              </a:spcAft>
              <a:buClr>
                <a:srgbClr val="AF0E3F"/>
              </a:buClr>
              <a:buSzPct val="140000"/>
              <a:buFont typeface="Wingdings" panose="05000000000000000000" pitchFamily="2" charset="2"/>
              <a:buNone/>
              <a:defRPr sz="2100"/>
            </a:lvl6pPr>
            <a:lvl7pPr marL="2400300" lvl="6" indent="-257175" algn="l">
              <a:spcBef>
                <a:spcPts val="270"/>
              </a:spcBef>
              <a:spcAft>
                <a:spcPts val="0"/>
              </a:spcAft>
              <a:buSzPts val="1800"/>
              <a:buChar char="•"/>
              <a:defRPr/>
            </a:lvl7pPr>
            <a:lvl8pPr marL="2743200" lvl="7" indent="-257175" algn="l">
              <a:spcBef>
                <a:spcPts val="270"/>
              </a:spcBef>
              <a:spcAft>
                <a:spcPts val="0"/>
              </a:spcAft>
              <a:buSzPts val="1800"/>
              <a:buChar char="•"/>
              <a:defRPr/>
            </a:lvl8pPr>
            <a:lvl9pPr marL="3086100" lvl="8" indent="-257175" algn="l">
              <a:spcBef>
                <a:spcPts val="270"/>
              </a:spcBef>
              <a:spcAft>
                <a:spcPts val="0"/>
              </a:spcAft>
              <a:buSzPts val="1800"/>
              <a:buChar char="•"/>
              <a:defRPr/>
            </a:lvl9pPr>
          </a:lstStyle>
          <a:p>
            <a:r>
              <a:rPr lang="en-PH" dirty="0"/>
              <a:t>Sample text</a:t>
            </a:r>
          </a:p>
        </p:txBody>
      </p:sp>
      <p:sp>
        <p:nvSpPr>
          <p:cNvPr id="27" name="Google Shape;28;p31">
            <a:extLst>
              <a:ext uri="{FF2B5EF4-FFF2-40B4-BE49-F238E27FC236}">
                <a16:creationId xmlns:a16="http://schemas.microsoft.com/office/drawing/2014/main" id="{F9EBFDC1-A551-FD54-3832-55F976F86CE4}"/>
              </a:ext>
            </a:extLst>
          </p:cNvPr>
          <p:cNvSpPr txBox="1">
            <a:spLocks noGrp="1"/>
          </p:cNvSpPr>
          <p:nvPr>
            <p:ph type="title" hasCustomPrompt="1"/>
          </p:nvPr>
        </p:nvSpPr>
        <p:spPr>
          <a:xfrm>
            <a:off x="457200" y="187697"/>
            <a:ext cx="8229600" cy="6198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C00000"/>
              </a:buClr>
              <a:buSzPts val="1800"/>
              <a:buNone/>
              <a:defRPr sz="6000" b="1">
                <a:ln w="0">
                  <a:noFill/>
                </a:ln>
                <a:solidFill>
                  <a:srgbClr val="467599"/>
                </a:solidFill>
                <a:effectLst>
                  <a:outerShdw dist="38100" dir="8100000" algn="tr" rotWithShape="0">
                    <a:srgbClr val="D64045"/>
                  </a:outerShdw>
                </a:effectLst>
                <a:latin typeface="Bahnschrift Condensed" panose="020B0502040204020203" pitchFamily="34" charset="0"/>
                <a:cs typeface="Helvetica"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	 objectives</a:t>
            </a:r>
            <a:endParaRPr dirty="0"/>
          </a:p>
        </p:txBody>
      </p:sp>
      <p:pic>
        <p:nvPicPr>
          <p:cNvPr id="42" name="Graphic 41" descr="A puzzle">
            <a:extLst>
              <a:ext uri="{FF2B5EF4-FFF2-40B4-BE49-F238E27FC236}">
                <a16:creationId xmlns:a16="http://schemas.microsoft.com/office/drawing/2014/main" id="{7B11378C-27AA-1673-7712-BDE19253E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79" y="-242655"/>
            <a:ext cx="1939156" cy="1939156"/>
          </a:xfrm>
          <a:prstGeom prst="rect">
            <a:avLst/>
          </a:prstGeom>
          <a:effectLst>
            <a:outerShdw dist="25400" dir="8100000" algn="tr" rotWithShape="0">
              <a:srgbClr val="D64045"/>
            </a:outerShdw>
          </a:effectLst>
        </p:spPr>
      </p:pic>
      <p:grpSp>
        <p:nvGrpSpPr>
          <p:cNvPr id="2" name="Group 1">
            <a:extLst>
              <a:ext uri="{FF2B5EF4-FFF2-40B4-BE49-F238E27FC236}">
                <a16:creationId xmlns:a16="http://schemas.microsoft.com/office/drawing/2014/main" id="{D114E981-5F8C-7BA9-CF82-44AEC5F9E084}"/>
              </a:ext>
            </a:extLst>
          </p:cNvPr>
          <p:cNvGrpSpPr/>
          <p:nvPr userDrawn="1"/>
        </p:nvGrpSpPr>
        <p:grpSpPr>
          <a:xfrm>
            <a:off x="457200" y="2618293"/>
            <a:ext cx="5773918" cy="1143536"/>
            <a:chOff x="457200" y="3429000"/>
            <a:chExt cx="5773918" cy="1143536"/>
          </a:xfrm>
        </p:grpSpPr>
        <p:sp>
          <p:nvSpPr>
            <p:cNvPr id="28" name="Google Shape;28;p31">
              <a:extLst>
                <a:ext uri="{FF2B5EF4-FFF2-40B4-BE49-F238E27FC236}">
                  <a16:creationId xmlns:a16="http://schemas.microsoft.com/office/drawing/2014/main" id="{C97DEDAA-1D77-0A63-E92F-51EF6203FDCA}"/>
                </a:ext>
              </a:extLst>
            </p:cNvPr>
            <p:cNvSpPr txBox="1">
              <a:spLocks/>
            </p:cNvSpPr>
            <p:nvPr userDrawn="1"/>
          </p:nvSpPr>
          <p:spPr>
            <a:xfrm>
              <a:off x="457200" y="3791354"/>
              <a:ext cx="5773918" cy="61982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C00000"/>
                </a:buClr>
                <a:buSzPts val="1800"/>
                <a:buFont typeface="Arial"/>
                <a:buNone/>
                <a:defRPr sz="6000" b="1" i="0" u="none" strike="noStrike" cap="none">
                  <a:ln w="0">
                    <a:noFill/>
                  </a:ln>
                  <a:solidFill>
                    <a:srgbClr val="D64045"/>
                  </a:solidFill>
                  <a:effectLst>
                    <a:outerShdw dist="38100" dir="8100000" algn="tr" rotWithShape="0">
                      <a:srgbClr val="467599"/>
                    </a:outerShdw>
                  </a:effectLst>
                  <a:latin typeface="Bahnschrift Condensed" panose="020B0502040204020203" pitchFamily="34" charset="0"/>
                  <a:ea typeface="Verdana" panose="020B0604030504040204" pitchFamily="34" charset="0"/>
                  <a:cs typeface="Helvetica" panose="020B0604020202020204" pitchFamily="34" charset="0"/>
                  <a:sym typeface="Arial"/>
                </a:defRPr>
              </a:lvl1pPr>
              <a:lvl2pPr marR="0" lvl="1"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algn="l"/>
              <a:r>
                <a:rPr lang="en-US" dirty="0"/>
                <a:t>		 key take-aways</a:t>
              </a:r>
            </a:p>
          </p:txBody>
        </p:sp>
        <p:pic>
          <p:nvPicPr>
            <p:cNvPr id="46" name="Graphic 45" descr="A lightbulb">
              <a:extLst>
                <a:ext uri="{FF2B5EF4-FFF2-40B4-BE49-F238E27FC236}">
                  <a16:creationId xmlns:a16="http://schemas.microsoft.com/office/drawing/2014/main" id="{A0A226B9-CBEE-72E7-130E-A2EF0BE7B0AF}"/>
                </a:ext>
              </a:extLst>
            </p:cNvPr>
            <p:cNvPicPr>
              <a:picLocks noChangeAspect="1"/>
            </p:cNvPicPr>
            <p:nvPr userDrawn="1"/>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030" t="10286" r="16030" b="10286"/>
            <a:stretch/>
          </p:blipFill>
          <p:spPr>
            <a:xfrm>
              <a:off x="457200" y="3429000"/>
              <a:ext cx="978154" cy="1143536"/>
            </a:xfrm>
            <a:prstGeom prst="rect">
              <a:avLst/>
            </a:prstGeom>
            <a:effectLst>
              <a:outerShdw dist="25400" dir="8100000" algn="tr" rotWithShape="0">
                <a:srgbClr val="467599"/>
              </a:outerShdw>
            </a:effectLst>
          </p:spPr>
        </p:pic>
      </p:grpSp>
      <p:sp>
        <p:nvSpPr>
          <p:cNvPr id="10" name="Footer Placeholder 4">
            <a:extLst>
              <a:ext uri="{FF2B5EF4-FFF2-40B4-BE49-F238E27FC236}">
                <a16:creationId xmlns:a16="http://schemas.microsoft.com/office/drawing/2014/main" id="{0C0EA192-0932-FEAE-9E17-3AF1158A6950}"/>
              </a:ext>
            </a:extLst>
          </p:cNvPr>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11" name="Slide Number Placeholder 5">
            <a:extLst>
              <a:ext uri="{FF2B5EF4-FFF2-40B4-BE49-F238E27FC236}">
                <a16:creationId xmlns:a16="http://schemas.microsoft.com/office/drawing/2014/main" id="{5997149A-AE92-98E3-B00D-1C6E247F5246}"/>
              </a:ext>
            </a:extLst>
          </p:cNvPr>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339435922"/>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Physics 301 - Advanced Signal and Image Processing</a:t>
            </a:r>
            <a:endParaRPr lang="en-US" dirty="0"/>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9385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Physics 301 - Advanced Signal and Image Processing</a:t>
            </a:r>
          </a:p>
        </p:txBody>
      </p:sp>
      <p:sp>
        <p:nvSpPr>
          <p:cNvPr id="6" name="Slide Number Placeholder 5"/>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211661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18548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Physics 301 - Advanced Signal and Image Processing</a:t>
            </a:r>
          </a:p>
        </p:txBody>
      </p:sp>
      <p:sp>
        <p:nvSpPr>
          <p:cNvPr id="9" name="Slide Number Placeholder 8"/>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501101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Physics 301 - Advanced Signal and Image Processing</a:t>
            </a:r>
          </a:p>
        </p:txBody>
      </p:sp>
      <p:sp>
        <p:nvSpPr>
          <p:cNvPr id="5" name="Slide Number Placeholder 4"/>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1672111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Physics 301 - Advanced Signal and Image Processing</a:t>
            </a:r>
          </a:p>
        </p:txBody>
      </p:sp>
      <p:sp>
        <p:nvSpPr>
          <p:cNvPr id="4" name="Slide Number Placeholder 3"/>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360499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Physics 301 - Advanced Signal and Image Processing</a:t>
            </a:r>
          </a:p>
        </p:txBody>
      </p:sp>
      <p:sp>
        <p:nvSpPr>
          <p:cNvPr id="7" name="Slide Number Placeholder 6"/>
          <p:cNvSpPr>
            <a:spLocks noGrp="1"/>
          </p:cNvSpPr>
          <p:nvPr>
            <p:ph type="sldNum" sz="quarter" idx="12"/>
          </p:nvPr>
        </p:nvSpPr>
        <p:spPr/>
        <p:txBody>
          <a:bodyPr/>
          <a:lstStyle/>
          <a:p>
            <a:fld id="{8262CFD8-7A98-47E6-A2CC-B17DDA24BA0E}" type="slidenum">
              <a:rPr lang="en-US" smtClean="0"/>
              <a:t>‹#›</a:t>
            </a:fld>
            <a:endParaRPr lang="en-US"/>
          </a:p>
        </p:txBody>
      </p:sp>
    </p:spTree>
    <p:extLst>
      <p:ext uri="{BB962C8B-B14F-4D97-AF65-F5344CB8AC3E}">
        <p14:creationId xmlns:p14="http://schemas.microsoft.com/office/powerpoint/2010/main" val="4138949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sv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6" descr="An organic corner shape">
            <a:extLst>
              <a:ext uri="{FF2B5EF4-FFF2-40B4-BE49-F238E27FC236}">
                <a16:creationId xmlns:a16="http://schemas.microsoft.com/office/drawing/2014/main" id="{2253A2A4-E159-C8E1-4994-6600574E534A}"/>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5197339" y="2920077"/>
            <a:ext cx="3947160" cy="3947160"/>
          </a:xfrm>
          <a:prstGeom prst="rect">
            <a:avLst/>
          </a:prstGeom>
        </p:spPr>
      </p:pic>
      <p:pic>
        <p:nvPicPr>
          <p:cNvPr id="8" name="Graphic 7" descr="An organic corner shape">
            <a:extLst>
              <a:ext uri="{FF2B5EF4-FFF2-40B4-BE49-F238E27FC236}">
                <a16:creationId xmlns:a16="http://schemas.microsoft.com/office/drawing/2014/main" id="{A5B2AEFB-4387-992C-E516-4548C939BCE9}"/>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rot="16200000" flipH="1">
            <a:off x="-1" y="0"/>
            <a:ext cx="3459494" cy="3459494"/>
          </a:xfrm>
          <a:prstGeom prst="rect">
            <a:avLst/>
          </a:prstGeom>
        </p:spPr>
      </p:pic>
      <p:sp>
        <p:nvSpPr>
          <p:cNvPr id="2" name="Title Placeholder 1"/>
          <p:cNvSpPr>
            <a:spLocks noGrp="1"/>
          </p:cNvSpPr>
          <p:nvPr>
            <p:ph type="title"/>
          </p:nvPr>
        </p:nvSpPr>
        <p:spPr>
          <a:xfrm>
            <a:off x="628650" y="365127"/>
            <a:ext cx="7886700" cy="662396"/>
          </a:xfrm>
          <a:prstGeom prst="rect">
            <a:avLst/>
          </a:prstGeom>
          <a:effectLst/>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28650" y="1131216"/>
            <a:ext cx="7886700" cy="5045747"/>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8649" y="6356351"/>
            <a:ext cx="6818525" cy="365125"/>
          </a:xfrm>
          <a:prstGeom prst="rect">
            <a:avLst/>
          </a:prstGeom>
        </p:spPr>
        <p:txBody>
          <a:bodyPr vert="horz" lIns="91440" tIns="45720" rIns="91440" bIns="45720" rtlCol="0" anchor="ctr"/>
          <a:lstStyle>
            <a:lvl1pPr algn="l">
              <a:defRPr sz="1800" spc="300">
                <a:solidFill>
                  <a:srgbClr val="D64045"/>
                </a:solidFill>
                <a:latin typeface="Bahnschrift Condensed" panose="020B0502040204020203" pitchFamily="34" charset="0"/>
              </a:defRPr>
            </a:lvl1pPr>
          </a:lstStyle>
          <a:p>
            <a:r>
              <a:rPr lang="en-US"/>
              <a:t>Physics 301 - Advanced Signal and Image Processing</a:t>
            </a:r>
            <a:endParaRPr lang="en-US" dirty="0"/>
          </a:p>
        </p:txBody>
      </p:sp>
      <p:sp>
        <p:nvSpPr>
          <p:cNvPr id="6" name="Slide Number Placeholder 5"/>
          <p:cNvSpPr>
            <a:spLocks noGrp="1"/>
          </p:cNvSpPr>
          <p:nvPr>
            <p:ph type="sldNum" sz="quarter" idx="4"/>
          </p:nvPr>
        </p:nvSpPr>
        <p:spPr>
          <a:xfrm>
            <a:off x="7588576" y="6356351"/>
            <a:ext cx="926773" cy="365125"/>
          </a:xfrm>
          <a:prstGeom prst="rect">
            <a:avLst/>
          </a:prstGeom>
        </p:spPr>
        <p:txBody>
          <a:bodyPr vert="horz" lIns="91440" tIns="45720" rIns="91440" bIns="45720" rtlCol="0" anchor="ctr"/>
          <a:lstStyle>
            <a:lvl1pPr algn="r">
              <a:defRPr sz="1800" spc="300">
                <a:solidFill>
                  <a:srgbClr val="D64045"/>
                </a:solidFill>
                <a:latin typeface="Bahnschrift Condensed" panose="020B0502040204020203" pitchFamily="34" charset="0"/>
              </a:defRPr>
            </a:lvl1pPr>
          </a:lstStyle>
          <a:p>
            <a:fld id="{8262CFD8-7A98-47E6-A2CC-B17DDA24BA0E}" type="slidenum">
              <a:rPr lang="en-US" smtClean="0"/>
              <a:pPr/>
              <a:t>‹#›</a:t>
            </a:fld>
            <a:endParaRPr lang="en-US"/>
          </a:p>
        </p:txBody>
      </p:sp>
    </p:spTree>
    <p:extLst>
      <p:ext uri="{BB962C8B-B14F-4D97-AF65-F5344CB8AC3E}">
        <p14:creationId xmlns:p14="http://schemas.microsoft.com/office/powerpoint/2010/main" val="2955905657"/>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dt="0"/>
  <p:txStyles>
    <p:titleStyle>
      <a:lvl1pPr algn="l" defTabSz="914400" rtl="0" eaLnBrk="1" latinLnBrk="0" hangingPunct="1">
        <a:lnSpc>
          <a:spcPct val="90000"/>
        </a:lnSpc>
        <a:spcBef>
          <a:spcPct val="0"/>
        </a:spcBef>
        <a:buNone/>
        <a:defRPr sz="6000" kern="1200">
          <a:solidFill>
            <a:srgbClr val="D64045"/>
          </a:solidFill>
          <a:effectLst>
            <a:outerShdw dist="38100" dir="8100000" algn="tr" rotWithShape="0">
              <a:srgbClr val="467599"/>
            </a:outerShdw>
          </a:effectLst>
          <a:latin typeface="Bahnschrift SemiBold Condensed" panose="020B0502040204020203" pitchFamily="34" charset="0"/>
          <a:ea typeface="+mj-ea"/>
          <a:cs typeface="+mj-cs"/>
        </a:defRPr>
      </a:lvl1pPr>
    </p:titleStyle>
    <p:bodyStyle>
      <a:lvl1pPr marL="228600" indent="-228600" algn="l" defTabSz="914400" rtl="0" eaLnBrk="1" latinLnBrk="0" hangingPunct="1">
        <a:lnSpc>
          <a:spcPct val="100000"/>
        </a:lnSpc>
        <a:spcBef>
          <a:spcPts val="1000"/>
        </a:spcBef>
        <a:buClr>
          <a:srgbClr val="C00000"/>
        </a:buClr>
        <a:buFont typeface="Wingdings" panose="05000000000000000000" pitchFamily="2" charset="2"/>
        <a:buChar char="§"/>
        <a:defRPr sz="2400" b="0" kern="1200">
          <a:solidFill>
            <a:schemeClr val="tx1"/>
          </a:solidFill>
          <a:latin typeface="Bahnschrift SemiLight" panose="020B0502040204020203" pitchFamily="34" charset="0"/>
          <a:ea typeface="+mn-ea"/>
          <a:cs typeface="+mn-cs"/>
        </a:defRPr>
      </a:lvl1pPr>
      <a:lvl2pPr marL="685800" indent="-228600" algn="l" defTabSz="914400" rtl="0" eaLnBrk="1" latinLnBrk="0" hangingPunct="1">
        <a:lnSpc>
          <a:spcPct val="100000"/>
        </a:lnSpc>
        <a:spcBef>
          <a:spcPts val="500"/>
        </a:spcBef>
        <a:buClr>
          <a:srgbClr val="C00000"/>
        </a:buClr>
        <a:buFont typeface="Wingdings" panose="05000000000000000000" pitchFamily="2" charset="2"/>
        <a:buChar char="§"/>
        <a:defRPr sz="2000" kern="1200">
          <a:solidFill>
            <a:schemeClr val="tx1"/>
          </a:solidFill>
          <a:latin typeface="Bahnschrift SemiLight" panose="020B0502040204020203" pitchFamily="34" charset="0"/>
          <a:ea typeface="+mn-ea"/>
          <a:cs typeface="+mn-cs"/>
        </a:defRPr>
      </a:lvl2pPr>
      <a:lvl3pPr marL="1143000" indent="-228600" algn="l" defTabSz="914400" rtl="0" eaLnBrk="1" latinLnBrk="0" hangingPunct="1">
        <a:lnSpc>
          <a:spcPct val="100000"/>
        </a:lnSpc>
        <a:spcBef>
          <a:spcPts val="500"/>
        </a:spcBef>
        <a:buClr>
          <a:srgbClr val="C00000"/>
        </a:buClr>
        <a:buFont typeface="Wingdings" panose="05000000000000000000" pitchFamily="2" charset="2"/>
        <a:buChar char="§"/>
        <a:defRPr sz="1800" kern="1200">
          <a:solidFill>
            <a:schemeClr val="tx1"/>
          </a:solidFill>
          <a:latin typeface="Bahnschrift SemiLight" panose="020B0502040204020203" pitchFamily="34" charset="0"/>
          <a:ea typeface="+mn-ea"/>
          <a:cs typeface="+mn-cs"/>
        </a:defRPr>
      </a:lvl3pPr>
      <a:lvl4pPr marL="16002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4pPr>
      <a:lvl5pPr marL="2057400" indent="-228600" algn="l" defTabSz="914400" rtl="0" eaLnBrk="1" latinLnBrk="0" hangingPunct="1">
        <a:lnSpc>
          <a:spcPct val="100000"/>
        </a:lnSpc>
        <a:spcBef>
          <a:spcPts val="500"/>
        </a:spcBef>
        <a:buClr>
          <a:srgbClr val="C00000"/>
        </a:buClr>
        <a:buFont typeface="Wingdings" panose="05000000000000000000" pitchFamily="2" charset="2"/>
        <a:buChar char="§"/>
        <a:defRPr sz="1600" kern="1200">
          <a:solidFill>
            <a:schemeClr val="tx1"/>
          </a:solidFill>
          <a:latin typeface="Bahnschrift SemiLigh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38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C9CBCC-FFAA-0592-3003-E0CB1501D396}"/>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09F1ED73-11E4-4EE7-5D97-E9EA827F47EA}"/>
              </a:ext>
            </a:extLst>
          </p:cNvPr>
          <p:cNvSpPr>
            <a:spLocks noGrp="1"/>
          </p:cNvSpPr>
          <p:nvPr>
            <p:ph type="title"/>
          </p:nvPr>
        </p:nvSpPr>
        <p:spPr/>
        <p:txBody>
          <a:bodyPr/>
          <a:lstStyle/>
          <a:p>
            <a:r>
              <a:rPr lang="en-US" dirty="0"/>
              <a:t>Conclusions</a:t>
            </a:r>
          </a:p>
        </p:txBody>
      </p:sp>
      <p:sp>
        <p:nvSpPr>
          <p:cNvPr id="4" name="Content Placeholder 3">
            <a:extLst>
              <a:ext uri="{FF2B5EF4-FFF2-40B4-BE49-F238E27FC236}">
                <a16:creationId xmlns:a16="http://schemas.microsoft.com/office/drawing/2014/main" id="{D21F3628-2695-4656-BD9E-B35FF3AE159D}"/>
              </a:ext>
            </a:extLst>
          </p:cNvPr>
          <p:cNvSpPr>
            <a:spLocks noGrp="1"/>
          </p:cNvSpPr>
          <p:nvPr>
            <p:ph idx="1"/>
          </p:nvPr>
        </p:nvSpPr>
        <p:spPr/>
        <p:txBody>
          <a:bodyPr/>
          <a:lstStyle/>
          <a:p>
            <a:pPr marL="0" indent="0">
              <a:buNone/>
            </a:pPr>
            <a:r>
              <a:rPr lang="en-US" sz="2000" dirty="0"/>
              <a:t>Overall, we demonstrated how PCA can compress large datasets into small representative eigenvectors and shown how sufficient the reconstruction were using RMSE and SAM metrics.</a:t>
            </a:r>
          </a:p>
          <a:p>
            <a:pPr marL="0" indent="457200">
              <a:buNone/>
            </a:pPr>
            <a:r>
              <a:rPr lang="en-US" sz="2000" dirty="0"/>
              <a:t>Real-world data are high-dimensional in nature and in fact, compression techniques like these are useful to optimize the usage of resources need to transfer information.</a:t>
            </a:r>
          </a:p>
        </p:txBody>
      </p:sp>
      <p:sp>
        <p:nvSpPr>
          <p:cNvPr id="5" name="Slide Number Placeholder 4">
            <a:extLst>
              <a:ext uri="{FF2B5EF4-FFF2-40B4-BE49-F238E27FC236}">
                <a16:creationId xmlns:a16="http://schemas.microsoft.com/office/drawing/2014/main" id="{C8E8B0EC-957B-0585-5691-E3D7CE19E00E}"/>
              </a:ext>
            </a:extLst>
          </p:cNvPr>
          <p:cNvSpPr>
            <a:spLocks noGrp="1"/>
          </p:cNvSpPr>
          <p:nvPr>
            <p:ph type="sldNum" sz="quarter" idx="12"/>
          </p:nvPr>
        </p:nvSpPr>
        <p:spPr/>
        <p:txBody>
          <a:bodyPr/>
          <a:lstStyle/>
          <a:p>
            <a:fld id="{8262CFD8-7A98-47E6-A2CC-B17DDA24BA0E}" type="slidenum">
              <a:rPr lang="en-US" smtClean="0"/>
              <a:t>10</a:t>
            </a:fld>
            <a:endParaRPr lang="en-US"/>
          </a:p>
        </p:txBody>
      </p:sp>
      <p:pic>
        <p:nvPicPr>
          <p:cNvPr id="7" name="Picture 2">
            <a:extLst>
              <a:ext uri="{FF2B5EF4-FFF2-40B4-BE49-F238E27FC236}">
                <a16:creationId xmlns:a16="http://schemas.microsoft.com/office/drawing/2014/main" id="{351B3735-A87D-BE0D-9EC6-4B3567054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8229600" cy="258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5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11</a:t>
            </a:fld>
            <a:endParaRPr lang="en-US"/>
          </a:p>
        </p:txBody>
      </p:sp>
      <p:pic>
        <p:nvPicPr>
          <p:cNvPr id="17412" name="Picture 4">
            <a:extLst>
              <a:ext uri="{FF2B5EF4-FFF2-40B4-BE49-F238E27FC236}">
                <a16:creationId xmlns:a16="http://schemas.microsoft.com/office/drawing/2014/main" id="{1B69BC90-73B0-2CEF-4C6C-1094B0FF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483"/>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2" name="Picture 14">
            <a:extLst>
              <a:ext uri="{FF2B5EF4-FFF2-40B4-BE49-F238E27FC236}">
                <a16:creationId xmlns:a16="http://schemas.microsoft.com/office/drawing/2014/main" id="{BA363F1D-89E4-A2F4-6ABE-1FCBE6107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2236"/>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4" name="Picture 16">
            <a:extLst>
              <a:ext uri="{FF2B5EF4-FFF2-40B4-BE49-F238E27FC236}">
                <a16:creationId xmlns:a16="http://schemas.microsoft.com/office/drawing/2014/main" id="{D34666FB-6D05-05F0-568B-D544E3A43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30420"/>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6" name="Picture 18">
            <a:extLst>
              <a:ext uri="{FF2B5EF4-FFF2-40B4-BE49-F238E27FC236}">
                <a16:creationId xmlns:a16="http://schemas.microsoft.com/office/drawing/2014/main" id="{E89588E5-55BE-0D85-130E-71447E505D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71578"/>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17428" name="Picture 20">
            <a:extLst>
              <a:ext uri="{FF2B5EF4-FFF2-40B4-BE49-F238E27FC236}">
                <a16:creationId xmlns:a16="http://schemas.microsoft.com/office/drawing/2014/main" id="{6C4973EE-5C8C-3C64-45CD-F35F950CB3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12736"/>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06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9D2992E-5BB9-D3D4-CFF4-A1852F18D4F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60"/>
            <a:ext cx="8229600" cy="165592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4D3710A-206A-9AE4-13AC-847B4354F2BA}"/>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0C1C3A39-A821-8AC1-DFD1-2E0D4F330F8C}"/>
              </a:ext>
            </a:extLst>
          </p:cNvPr>
          <p:cNvSpPr>
            <a:spLocks noGrp="1"/>
          </p:cNvSpPr>
          <p:nvPr>
            <p:ph type="sldNum" sz="quarter" idx="12"/>
          </p:nvPr>
        </p:nvSpPr>
        <p:spPr/>
        <p:txBody>
          <a:bodyPr/>
          <a:lstStyle/>
          <a:p>
            <a:fld id="{8262CFD8-7A98-47E6-A2CC-B17DDA24BA0E}" type="slidenum">
              <a:rPr lang="en-US" smtClean="0"/>
              <a:t>12</a:t>
            </a:fld>
            <a:endParaRPr lang="en-US"/>
          </a:p>
        </p:txBody>
      </p:sp>
      <p:pic>
        <p:nvPicPr>
          <p:cNvPr id="20482" name="Picture 2">
            <a:extLst>
              <a:ext uri="{FF2B5EF4-FFF2-40B4-BE49-F238E27FC236}">
                <a16:creationId xmlns:a16="http://schemas.microsoft.com/office/drawing/2014/main" id="{2049E8D9-D2CE-D204-3BD8-D56708C41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1737"/>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3D3474BA-9202-657D-CE73-01B762082A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46134"/>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a:extLst>
              <a:ext uri="{FF2B5EF4-FFF2-40B4-BE49-F238E27FC236}">
                <a16:creationId xmlns:a16="http://schemas.microsoft.com/office/drawing/2014/main" id="{7C095FE9-C1A3-1F7E-AA29-8E9D41706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690531"/>
            <a:ext cx="8229600" cy="1655922"/>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a:extLst>
              <a:ext uri="{FF2B5EF4-FFF2-40B4-BE49-F238E27FC236}">
                <a16:creationId xmlns:a16="http://schemas.microsoft.com/office/drawing/2014/main" id="{495E701D-8F88-B88C-87E7-1BCAE0F6D7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934928"/>
            <a:ext cx="8229600" cy="165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0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19B976-BF6E-0B15-F21A-F0DB09CB3231}"/>
              </a:ext>
            </a:extLst>
          </p:cNvPr>
          <p:cNvSpPr>
            <a:spLocks noGrp="1"/>
          </p:cNvSpPr>
          <p:nvPr>
            <p:ph type="ftr" sz="quarter" idx="11"/>
          </p:nvPr>
        </p:nvSpPr>
        <p:spPr/>
        <p:txBody>
          <a:bodyPr/>
          <a:lstStyle/>
          <a:p>
            <a:r>
              <a:rPr lang="en-US"/>
              <a:t>Physics 301 - Advanced Signal and Image Processing</a:t>
            </a:r>
          </a:p>
        </p:txBody>
      </p:sp>
      <p:sp>
        <p:nvSpPr>
          <p:cNvPr id="4" name="Title 3">
            <a:extLst>
              <a:ext uri="{FF2B5EF4-FFF2-40B4-BE49-F238E27FC236}">
                <a16:creationId xmlns:a16="http://schemas.microsoft.com/office/drawing/2014/main" id="{2CA31454-8CFD-DCEC-F28C-84EEBEB1C175}"/>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E96D88BF-6568-DE4E-D016-9ECF8ED14643}"/>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CC1769D2-2BF2-348C-7810-0DF7AC643181}"/>
              </a:ext>
            </a:extLst>
          </p:cNvPr>
          <p:cNvSpPr>
            <a:spLocks noGrp="1"/>
          </p:cNvSpPr>
          <p:nvPr>
            <p:ph type="sldNum" sz="quarter" idx="12"/>
          </p:nvPr>
        </p:nvSpPr>
        <p:spPr/>
        <p:txBody>
          <a:bodyPr/>
          <a:lstStyle/>
          <a:p>
            <a:fld id="{8262CFD8-7A98-47E6-A2CC-B17DDA24BA0E}" type="slidenum">
              <a:rPr lang="en-US" smtClean="0"/>
              <a:t>13</a:t>
            </a:fld>
            <a:endParaRPr lang="en-US"/>
          </a:p>
        </p:txBody>
      </p:sp>
    </p:spTree>
    <p:extLst>
      <p:ext uri="{BB962C8B-B14F-4D97-AF65-F5344CB8AC3E}">
        <p14:creationId xmlns:p14="http://schemas.microsoft.com/office/powerpoint/2010/main" val="43142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A6DDDA0-FACF-A898-10C7-28525A7B5D07}"/>
              </a:ext>
            </a:extLst>
          </p:cNvPr>
          <p:cNvSpPr>
            <a:spLocks noGrp="1"/>
          </p:cNvSpPr>
          <p:nvPr>
            <p:ph type="ftr" sz="quarter" idx="11"/>
          </p:nvPr>
        </p:nvSpPr>
        <p:spPr/>
        <p:txBody>
          <a:bodyPr/>
          <a:lstStyle/>
          <a:p>
            <a:r>
              <a:rPr lang="en-US"/>
              <a:t>Physics 301 - Advanced Signal and Image Processing</a:t>
            </a:r>
          </a:p>
        </p:txBody>
      </p:sp>
      <p:sp>
        <p:nvSpPr>
          <p:cNvPr id="3" name="Slide Number Placeholder 2">
            <a:extLst>
              <a:ext uri="{FF2B5EF4-FFF2-40B4-BE49-F238E27FC236}">
                <a16:creationId xmlns:a16="http://schemas.microsoft.com/office/drawing/2014/main" id="{D000F6E4-9CF8-1D07-ED6E-6403F6014DDA}"/>
              </a:ext>
            </a:extLst>
          </p:cNvPr>
          <p:cNvSpPr>
            <a:spLocks noGrp="1"/>
          </p:cNvSpPr>
          <p:nvPr>
            <p:ph type="sldNum" sz="quarter" idx="12"/>
          </p:nvPr>
        </p:nvSpPr>
        <p:spPr/>
        <p:txBody>
          <a:bodyPr/>
          <a:lstStyle/>
          <a:p>
            <a:fld id="{8262CFD8-7A98-47E6-A2CC-B17DDA24BA0E}" type="slidenum">
              <a:rPr lang="en-US" smtClean="0"/>
              <a:t>14</a:t>
            </a:fld>
            <a:endParaRPr lang="en-US"/>
          </a:p>
        </p:txBody>
      </p:sp>
    </p:spTree>
    <p:extLst>
      <p:ext uri="{BB962C8B-B14F-4D97-AF65-F5344CB8AC3E}">
        <p14:creationId xmlns:p14="http://schemas.microsoft.com/office/powerpoint/2010/main" val="123899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41F4F5-C6F4-7B1D-CD33-64FE462A99F5}"/>
              </a:ext>
            </a:extLst>
          </p:cNvPr>
          <p:cNvSpPr>
            <a:spLocks noGrp="1"/>
          </p:cNvSpPr>
          <p:nvPr>
            <p:ph type="body" idx="10"/>
          </p:nvPr>
        </p:nvSpPr>
        <p:spPr/>
        <p:txBody>
          <a:bodyPr>
            <a:normAutofit fontScale="92500" lnSpcReduction="20000"/>
          </a:bodyPr>
          <a:lstStyle/>
          <a:p>
            <a:r>
              <a:rPr lang="en-US" dirty="0"/>
              <a:t>Color information is affected by light source, object spectral property, and sensor sensitivity.</a:t>
            </a:r>
          </a:p>
          <a:p>
            <a:r>
              <a:rPr lang="en-US" dirty="0"/>
              <a:t>Spectral information is a more stable descriptor of an object.</a:t>
            </a:r>
          </a:p>
          <a:p>
            <a:r>
              <a:rPr lang="en-US" dirty="0"/>
              <a:t>There is a variety of hyperspectral databases available.</a:t>
            </a:r>
          </a:p>
          <a:p>
            <a:r>
              <a:rPr lang="en-US" dirty="0"/>
              <a:t>Converting spectral information into color is necessary for many reasons.</a:t>
            </a:r>
          </a:p>
        </p:txBody>
      </p:sp>
      <p:sp>
        <p:nvSpPr>
          <p:cNvPr id="4" name="Title 3">
            <a:extLst>
              <a:ext uri="{FF2B5EF4-FFF2-40B4-BE49-F238E27FC236}">
                <a16:creationId xmlns:a16="http://schemas.microsoft.com/office/drawing/2014/main" id="{FD98B02D-F7B1-CACE-01EA-155A5FE35C49}"/>
              </a:ext>
            </a:extLst>
          </p:cNvPr>
          <p:cNvSpPr>
            <a:spLocks noGrp="1"/>
          </p:cNvSpPr>
          <p:nvPr>
            <p:ph type="title"/>
          </p:nvPr>
        </p:nvSpPr>
        <p:spPr/>
        <p:txBody>
          <a:bodyPr/>
          <a:lstStyle/>
          <a:p>
            <a:r>
              <a:rPr lang="en-US" dirty="0"/>
              <a:t>	 objectives</a:t>
            </a:r>
          </a:p>
        </p:txBody>
      </p:sp>
      <p:sp>
        <p:nvSpPr>
          <p:cNvPr id="5" name="Footer Placeholder 4">
            <a:extLst>
              <a:ext uri="{FF2B5EF4-FFF2-40B4-BE49-F238E27FC236}">
                <a16:creationId xmlns:a16="http://schemas.microsoft.com/office/drawing/2014/main" id="{5C8EAB2E-02F6-3645-143A-6BFFD2E793F0}"/>
              </a:ext>
            </a:extLst>
          </p:cNvPr>
          <p:cNvSpPr>
            <a:spLocks noGrp="1"/>
          </p:cNvSpPr>
          <p:nvPr>
            <p:ph type="ftr" sz="quarter" idx="3"/>
          </p:nvPr>
        </p:nvSpPr>
        <p:spPr/>
        <p:txBody>
          <a:bodyPr/>
          <a:lstStyle/>
          <a:p>
            <a:r>
              <a:rPr lang="en-US"/>
              <a:t>Physics 301 - Advanced Signal and Image Processing</a:t>
            </a:r>
            <a:endParaRPr lang="en-US" dirty="0"/>
          </a:p>
        </p:txBody>
      </p:sp>
      <p:sp>
        <p:nvSpPr>
          <p:cNvPr id="6" name="Slide Number Placeholder 5">
            <a:extLst>
              <a:ext uri="{FF2B5EF4-FFF2-40B4-BE49-F238E27FC236}">
                <a16:creationId xmlns:a16="http://schemas.microsoft.com/office/drawing/2014/main" id="{D7DBD226-D837-4B17-D0E6-80294F6BB619}"/>
              </a:ext>
            </a:extLst>
          </p:cNvPr>
          <p:cNvSpPr>
            <a:spLocks noGrp="1"/>
          </p:cNvSpPr>
          <p:nvPr>
            <p:ph type="sldNum" sz="quarter" idx="4"/>
          </p:nvPr>
        </p:nvSpPr>
        <p:spPr/>
        <p:txBody>
          <a:bodyPr/>
          <a:lstStyle/>
          <a:p>
            <a:fld id="{8262CFD8-7A98-47E6-A2CC-B17DDA24BA0E}" type="slidenum">
              <a:rPr lang="en-US" smtClean="0"/>
              <a:pPr/>
              <a:t>2</a:t>
            </a:fld>
            <a:endParaRPr lang="en-US"/>
          </a:p>
        </p:txBody>
      </p:sp>
      <p:graphicFrame>
        <p:nvGraphicFramePr>
          <p:cNvPr id="8" name="Text Placeholder 1">
            <a:extLst>
              <a:ext uri="{FF2B5EF4-FFF2-40B4-BE49-F238E27FC236}">
                <a16:creationId xmlns:a16="http://schemas.microsoft.com/office/drawing/2014/main" id="{0B842D4E-BA5F-A2C5-AE04-7E52CBED838A}"/>
              </a:ext>
            </a:extLst>
          </p:cNvPr>
          <p:cNvGraphicFramePr/>
          <p:nvPr>
            <p:extLst>
              <p:ext uri="{D42A27DB-BD31-4B8C-83A1-F6EECF244321}">
                <p14:modId xmlns:p14="http://schemas.microsoft.com/office/powerpoint/2010/main" val="3106875978"/>
              </p:ext>
            </p:extLst>
          </p:nvPr>
        </p:nvGraphicFramePr>
        <p:xfrm>
          <a:off x="628649" y="991786"/>
          <a:ext cx="8058151" cy="2137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524554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BAEE30-5A66-6C84-FFF2-3B91EA620299}"/>
              </a:ext>
            </a:extLst>
          </p:cNvPr>
          <p:cNvSpPr>
            <a:spLocks noGrp="1"/>
          </p:cNvSpPr>
          <p:nvPr>
            <p:ph type="ftr" sz="quarter" idx="11"/>
          </p:nvPr>
        </p:nvSpPr>
        <p:spPr/>
        <p:txBody>
          <a:bodyPr/>
          <a:lstStyle/>
          <a:p>
            <a:r>
              <a:rPr lang="en-US"/>
              <a:t>Physics 301 - Advanced Signal and Image Processing</a:t>
            </a:r>
            <a:endParaRPr lang="en-US" dirty="0"/>
          </a:p>
        </p:txBody>
      </p:sp>
      <p:sp>
        <p:nvSpPr>
          <p:cNvPr id="3" name="Title 2">
            <a:extLst>
              <a:ext uri="{FF2B5EF4-FFF2-40B4-BE49-F238E27FC236}">
                <a16:creationId xmlns:a16="http://schemas.microsoft.com/office/drawing/2014/main" id="{90A9A6E1-2EAB-9082-7904-1F703D38D7FB}"/>
              </a:ext>
            </a:extLst>
          </p:cNvPr>
          <p:cNvSpPr>
            <a:spLocks noGrp="1"/>
          </p:cNvSpPr>
          <p:nvPr>
            <p:ph type="title"/>
          </p:nvPr>
        </p:nvSpPr>
        <p:spPr/>
        <p:txBody>
          <a:bodyPr/>
          <a:lstStyle/>
          <a:p>
            <a:r>
              <a:rPr lang="en-US"/>
              <a:t>Background</a:t>
            </a:r>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BF01F03-1F33-C943-B4E7-E6EF195523D8}"/>
                  </a:ext>
                </a:extLst>
              </p:cNvPr>
              <p:cNvSpPr>
                <a:spLocks noGrp="1"/>
              </p:cNvSpPr>
              <p:nvPr>
                <p:ph idx="1"/>
              </p:nvPr>
            </p:nvSpPr>
            <p:spPr/>
            <p:txBody>
              <a:bodyPr>
                <a:noAutofit/>
              </a:bodyPr>
              <a:lstStyle/>
              <a:p>
                <a:pPr marL="0" indent="0">
                  <a:buNone/>
                </a:pPr>
                <a:r>
                  <a:rPr lang="en-US" dirty="0"/>
                  <a:t>Principal Components Analysis is a useful tool to represent a high-dimensional data into a few representative basis vectors which satisfies the eigenvalues equation given by</a:t>
                </a:r>
              </a:p>
              <a:p>
                <a:pPr marL="0" indent="457200" algn="ctr">
                  <a:spcBef>
                    <a:spcPts val="1200"/>
                  </a:spcBef>
                  <a:spcAft>
                    <a:spcPts val="1200"/>
                  </a:spcAft>
                  <a:buNone/>
                </a:pPr>
                <a14:m>
                  <m:oMath xmlns:m="http://schemas.openxmlformats.org/officeDocument/2006/math">
                    <m:r>
                      <a:rPr lang="en-US" sz="3200" b="0" i="1" smtClean="0">
                        <a:latin typeface="Cambria Math" panose="02040503050406030204" pitchFamily="18" charset="0"/>
                      </a:rPr>
                      <m:t>𝑅</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Φ</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𝜆</m:t>
                        </m:r>
                      </m:e>
                      <m:sub>
                        <m:r>
                          <a:rPr lang="en-US" sz="3200" b="0" i="1" smtClean="0">
                            <a:latin typeface="Cambria Math" panose="02040503050406030204" pitchFamily="18" charset="0"/>
                          </a:rPr>
                          <m:t>𝑖</m:t>
                        </m:r>
                      </m:sub>
                    </m:sSub>
                    <m:sSub>
                      <m:sSubPr>
                        <m:ctrlPr>
                          <a:rPr lang="en-US" sz="3200" b="0" i="1" smtClean="0">
                            <a:latin typeface="Cambria Math" panose="02040503050406030204" pitchFamily="18" charset="0"/>
                          </a:rPr>
                        </m:ctrlPr>
                      </m:sSubPr>
                      <m:e>
                        <m:r>
                          <m:rPr>
                            <m:sty m:val="p"/>
                          </m:rPr>
                          <a:rPr lang="en-US" sz="3200" b="0" i="1" smtClean="0">
                            <a:latin typeface="Cambria Math" panose="02040503050406030204" pitchFamily="18" charset="0"/>
                          </a:rPr>
                          <m:t>Φ</m:t>
                        </m:r>
                      </m:e>
                      <m:sub>
                        <m:r>
                          <a:rPr lang="en-US" sz="3200" b="0" i="1" smtClean="0">
                            <a:latin typeface="Cambria Math" panose="02040503050406030204" pitchFamily="18" charset="0"/>
                          </a:rPr>
                          <m:t>𝑖</m:t>
                        </m:r>
                      </m:sub>
                    </m:sSub>
                  </m:oMath>
                </a14:m>
                <a:r>
                  <a:rPr lang="en-US" sz="3200" b="0" dirty="0"/>
                  <a:t>.</a:t>
                </a:r>
                <a:endParaRPr lang="en-US" sz="2000" dirty="0"/>
              </a:p>
              <a:p>
                <a:pPr marL="0" indent="457200">
                  <a:buNone/>
                </a:pPr>
                <a:r>
                  <a:rPr lang="en-US" sz="2000" dirty="0"/>
                  <a:t>The quality of compression is determined by how large the cumulative sum of the first few eigenvalues can represent the variance of the entire dataset. </a:t>
                </a:r>
              </a:p>
              <a:p>
                <a:pPr marL="0" indent="457200">
                  <a:buNone/>
                </a:pPr>
                <a:r>
                  <a:rPr lang="en-US" sz="2000" dirty="0"/>
                  <a:t>In this activity, the objective is to derive eigenvectors and their eigenvalues from database of face pictures and qualitatively and quantitatively assess the face reconstructions attempts.</a:t>
                </a:r>
              </a:p>
            </p:txBody>
          </p:sp>
        </mc:Choice>
        <mc:Fallback>
          <p:sp>
            <p:nvSpPr>
              <p:cNvPr id="4" name="Content Placeholder 3">
                <a:extLst>
                  <a:ext uri="{FF2B5EF4-FFF2-40B4-BE49-F238E27FC236}">
                    <a16:creationId xmlns:a16="http://schemas.microsoft.com/office/drawing/2014/main" id="{6BF01F03-1F33-C943-B4E7-E6EF195523D8}"/>
                  </a:ext>
                </a:extLst>
              </p:cNvPr>
              <p:cNvSpPr>
                <a:spLocks noGrp="1" noRot="1" noChangeAspect="1" noMove="1" noResize="1" noEditPoints="1" noAdjustHandles="1" noChangeArrowheads="1" noChangeShapeType="1" noTextEdit="1"/>
              </p:cNvSpPr>
              <p:nvPr>
                <p:ph idx="1"/>
              </p:nvPr>
            </p:nvSpPr>
            <p:spPr>
              <a:blipFill>
                <a:blip r:embed="rId2"/>
                <a:stretch>
                  <a:fillRect l="-1159" t="-967"/>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A007CE4-5704-210E-D825-7181AAA40E62}"/>
              </a:ext>
            </a:extLst>
          </p:cNvPr>
          <p:cNvSpPr>
            <a:spLocks noGrp="1"/>
          </p:cNvSpPr>
          <p:nvPr>
            <p:ph type="sldNum" sz="quarter" idx="12"/>
          </p:nvPr>
        </p:nvSpPr>
        <p:spPr/>
        <p:txBody>
          <a:bodyPr/>
          <a:lstStyle/>
          <a:p>
            <a:fld id="{8262CFD8-7A98-47E6-A2CC-B17DDA24BA0E}" type="slidenum">
              <a:rPr lang="en-US" smtClean="0"/>
              <a:t>3</a:t>
            </a:fld>
            <a:endParaRPr lang="en-US"/>
          </a:p>
        </p:txBody>
      </p:sp>
    </p:spTree>
    <p:extLst>
      <p:ext uri="{BB962C8B-B14F-4D97-AF65-F5344CB8AC3E}">
        <p14:creationId xmlns:p14="http://schemas.microsoft.com/office/powerpoint/2010/main" val="222138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D10680B-FA45-10BC-3D75-FBF500E2CACA}"/>
              </a:ext>
            </a:extLst>
          </p:cNvPr>
          <p:cNvSpPr>
            <a:spLocks noGrp="1"/>
          </p:cNvSpPr>
          <p:nvPr>
            <p:ph type="ftr" sz="quarter" idx="11"/>
          </p:nvPr>
        </p:nvSpPr>
        <p:spPr/>
        <p:txBody>
          <a:bodyPr/>
          <a:lstStyle/>
          <a:p>
            <a:r>
              <a:rPr lang="en-US"/>
              <a:t>Physics 301 - Advanced Signal and Image Processing</a:t>
            </a:r>
          </a:p>
        </p:txBody>
      </p:sp>
      <p:sp>
        <p:nvSpPr>
          <p:cNvPr id="2" name="Title 1">
            <a:extLst>
              <a:ext uri="{FF2B5EF4-FFF2-40B4-BE49-F238E27FC236}">
                <a16:creationId xmlns:a16="http://schemas.microsoft.com/office/drawing/2014/main" id="{6F7CBA19-52A7-E77B-D275-415A4CD2CDF3}"/>
              </a:ext>
            </a:extLst>
          </p:cNvPr>
          <p:cNvSpPr>
            <a:spLocks noGrp="1"/>
          </p:cNvSpPr>
          <p:nvPr>
            <p:ph type="title"/>
          </p:nvPr>
        </p:nvSpPr>
        <p:spPr/>
        <p:txBody>
          <a:bodyPr/>
          <a:lstStyle/>
          <a:p>
            <a:r>
              <a:rPr lang="en-US" dirty="0"/>
              <a:t>Dataset Mosaicking </a:t>
            </a:r>
          </a:p>
        </p:txBody>
      </p:sp>
      <p:sp>
        <p:nvSpPr>
          <p:cNvPr id="5" name="Content Placeholder 4">
            <a:extLst>
              <a:ext uri="{FF2B5EF4-FFF2-40B4-BE49-F238E27FC236}">
                <a16:creationId xmlns:a16="http://schemas.microsoft.com/office/drawing/2014/main" id="{5B3AD844-8291-1FB2-800F-874ADCC01557}"/>
              </a:ext>
            </a:extLst>
          </p:cNvPr>
          <p:cNvSpPr>
            <a:spLocks noGrp="1"/>
          </p:cNvSpPr>
          <p:nvPr>
            <p:ph idx="1"/>
          </p:nvPr>
        </p:nvSpPr>
        <p:spPr/>
        <p:txBody>
          <a:bodyPr/>
          <a:lstStyle/>
          <a:p>
            <a:pPr marL="0" indent="0">
              <a:buNone/>
            </a:pPr>
            <a:r>
              <a:rPr lang="en-US" sz="1800" dirty="0"/>
              <a:t>11 sets of 5 face pictures were compiled and mosaicked into a 55x2500 concatenated image. This flattened dataset and its covariance matrix are shown below. The sets are distinguishable given the separability on every five-index interval along y. Then,  we use the </a:t>
            </a:r>
            <a:r>
              <a:rPr lang="en-US" sz="1800" i="1" dirty="0" err="1"/>
              <a:t>sklearn.decomposition</a:t>
            </a:r>
            <a:r>
              <a:rPr lang="en-US" sz="1800" dirty="0"/>
              <a:t> in Python to facilitate the Principal Components Analysis.</a:t>
            </a:r>
          </a:p>
        </p:txBody>
      </p:sp>
      <p:sp>
        <p:nvSpPr>
          <p:cNvPr id="4" name="Slide Number Placeholder 3">
            <a:extLst>
              <a:ext uri="{FF2B5EF4-FFF2-40B4-BE49-F238E27FC236}">
                <a16:creationId xmlns:a16="http://schemas.microsoft.com/office/drawing/2014/main" id="{6EAE7C01-BD68-FAD8-557C-3B5054B23E93}"/>
              </a:ext>
            </a:extLst>
          </p:cNvPr>
          <p:cNvSpPr>
            <a:spLocks noGrp="1"/>
          </p:cNvSpPr>
          <p:nvPr>
            <p:ph type="sldNum" sz="quarter" idx="12"/>
          </p:nvPr>
        </p:nvSpPr>
        <p:spPr/>
        <p:txBody>
          <a:bodyPr/>
          <a:lstStyle/>
          <a:p>
            <a:fld id="{8262CFD8-7A98-47E6-A2CC-B17DDA24BA0E}" type="slidenum">
              <a:rPr lang="en-US" smtClean="0"/>
              <a:t>4</a:t>
            </a:fld>
            <a:endParaRPr lang="en-US"/>
          </a:p>
        </p:txBody>
      </p:sp>
      <p:pic>
        <p:nvPicPr>
          <p:cNvPr id="10242" name="Picture 2">
            <a:extLst>
              <a:ext uri="{FF2B5EF4-FFF2-40B4-BE49-F238E27FC236}">
                <a16:creationId xmlns:a16="http://schemas.microsoft.com/office/drawing/2014/main" id="{09CECB8E-0B5B-D5F3-B9D6-75BBF52B5C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3902"/>
            <a:ext cx="7315200" cy="339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76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124645-CEDC-4A19-6960-98164576647D}"/>
              </a:ext>
            </a:extLst>
          </p:cNvPr>
          <p:cNvSpPr>
            <a:spLocks noGrp="1"/>
          </p:cNvSpPr>
          <p:nvPr>
            <p:ph type="ftr" sz="quarter" idx="11"/>
          </p:nvPr>
        </p:nvSpPr>
        <p:spPr/>
        <p:txBody>
          <a:bodyPr/>
          <a:lstStyle/>
          <a:p>
            <a:r>
              <a:rPr lang="en-US"/>
              <a:t>Physics 301 - Advanced Signal and Image Processing</a:t>
            </a:r>
            <a:endParaRPr lang="en-US" dirty="0"/>
          </a:p>
        </p:txBody>
      </p:sp>
      <p:sp>
        <p:nvSpPr>
          <p:cNvPr id="6" name="Title 5">
            <a:extLst>
              <a:ext uri="{FF2B5EF4-FFF2-40B4-BE49-F238E27FC236}">
                <a16:creationId xmlns:a16="http://schemas.microsoft.com/office/drawing/2014/main" id="{E502102D-7E2E-4B77-DEBD-2F1C76258CEB}"/>
              </a:ext>
            </a:extLst>
          </p:cNvPr>
          <p:cNvSpPr>
            <a:spLocks noGrp="1"/>
          </p:cNvSpPr>
          <p:nvPr>
            <p:ph type="title"/>
          </p:nvPr>
        </p:nvSpPr>
        <p:spPr/>
        <p:txBody>
          <a:bodyPr/>
          <a:lstStyle/>
          <a:p>
            <a:r>
              <a:rPr lang="en-US" dirty="0"/>
              <a:t>Percent Explained</a:t>
            </a:r>
          </a:p>
        </p:txBody>
      </p:sp>
      <p:sp>
        <p:nvSpPr>
          <p:cNvPr id="7" name="Content Placeholder 6">
            <a:extLst>
              <a:ext uri="{FF2B5EF4-FFF2-40B4-BE49-F238E27FC236}">
                <a16:creationId xmlns:a16="http://schemas.microsoft.com/office/drawing/2014/main" id="{8BE6FBC3-2EE2-C7C8-D877-23D12D8DCF7F}"/>
              </a:ext>
            </a:extLst>
          </p:cNvPr>
          <p:cNvSpPr>
            <a:spLocks noGrp="1"/>
          </p:cNvSpPr>
          <p:nvPr>
            <p:ph idx="1"/>
          </p:nvPr>
        </p:nvSpPr>
        <p:spPr/>
        <p:txBody>
          <a:bodyPr/>
          <a:lstStyle/>
          <a:p>
            <a:pPr marL="0" indent="0">
              <a:buNone/>
            </a:pPr>
            <a:r>
              <a:rPr lang="en-US" sz="2000" dirty="0"/>
              <a:t>Taking the cumulative sum of the normalized eigenvalues, we can see that at around 30 principal components can represent 99% of the variance in the face database. Therefore, a set of 2500 datapoints can be represented by 30 principal components with 1% error in representation, hence the “compression”.</a:t>
            </a:r>
          </a:p>
        </p:txBody>
      </p:sp>
      <p:sp>
        <p:nvSpPr>
          <p:cNvPr id="5" name="Slide Number Placeholder 4">
            <a:extLst>
              <a:ext uri="{FF2B5EF4-FFF2-40B4-BE49-F238E27FC236}">
                <a16:creationId xmlns:a16="http://schemas.microsoft.com/office/drawing/2014/main" id="{D0DEADDD-6675-7D29-F510-29A955967BCD}"/>
              </a:ext>
            </a:extLst>
          </p:cNvPr>
          <p:cNvSpPr>
            <a:spLocks noGrp="1"/>
          </p:cNvSpPr>
          <p:nvPr>
            <p:ph type="sldNum" sz="quarter" idx="12"/>
          </p:nvPr>
        </p:nvSpPr>
        <p:spPr/>
        <p:txBody>
          <a:bodyPr/>
          <a:lstStyle/>
          <a:p>
            <a:fld id="{8262CFD8-7A98-47E6-A2CC-B17DDA24BA0E}" type="slidenum">
              <a:rPr lang="en-US" smtClean="0"/>
              <a:t>5</a:t>
            </a:fld>
            <a:endParaRPr lang="en-US"/>
          </a:p>
        </p:txBody>
      </p:sp>
      <p:pic>
        <p:nvPicPr>
          <p:cNvPr id="11266" name="Picture 2">
            <a:extLst>
              <a:ext uri="{FF2B5EF4-FFF2-40B4-BE49-F238E27FC236}">
                <a16:creationId xmlns:a16="http://schemas.microsoft.com/office/drawing/2014/main" id="{A48C64D5-0079-9F1C-709A-E76805944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07336"/>
            <a:ext cx="8229600" cy="3549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6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99BD7D-A251-6927-152E-51C4EAAD9893}"/>
              </a:ext>
            </a:extLst>
          </p:cNvPr>
          <p:cNvSpPr>
            <a:spLocks noGrp="1"/>
          </p:cNvSpPr>
          <p:nvPr>
            <p:ph type="ftr" sz="quarter" idx="11"/>
          </p:nvPr>
        </p:nvSpPr>
        <p:spPr/>
        <p:txBody>
          <a:bodyPr/>
          <a:lstStyle/>
          <a:p>
            <a:r>
              <a:rPr lang="en-US"/>
              <a:t>Physics 301 - Advanced Signal and Image Processing</a:t>
            </a:r>
          </a:p>
        </p:txBody>
      </p:sp>
      <p:sp>
        <p:nvSpPr>
          <p:cNvPr id="8" name="Title 7">
            <a:extLst>
              <a:ext uri="{FF2B5EF4-FFF2-40B4-BE49-F238E27FC236}">
                <a16:creationId xmlns:a16="http://schemas.microsoft.com/office/drawing/2014/main" id="{A52D40E2-6F26-0E76-F4F3-51D1EDB17973}"/>
              </a:ext>
            </a:extLst>
          </p:cNvPr>
          <p:cNvSpPr>
            <a:spLocks noGrp="1"/>
          </p:cNvSpPr>
          <p:nvPr>
            <p:ph type="title"/>
          </p:nvPr>
        </p:nvSpPr>
        <p:spPr/>
        <p:txBody>
          <a:bodyPr/>
          <a:lstStyle/>
          <a:p>
            <a:r>
              <a:rPr lang="en-US" dirty="0"/>
              <a:t>Fourier Transform</a:t>
            </a:r>
          </a:p>
        </p:txBody>
      </p:sp>
      <p:sp>
        <p:nvSpPr>
          <p:cNvPr id="9" name="Content Placeholder 8">
            <a:extLst>
              <a:ext uri="{FF2B5EF4-FFF2-40B4-BE49-F238E27FC236}">
                <a16:creationId xmlns:a16="http://schemas.microsoft.com/office/drawing/2014/main" id="{D2017DA1-A6DA-D63D-3605-F943D22D51AD}"/>
              </a:ext>
            </a:extLst>
          </p:cNvPr>
          <p:cNvSpPr>
            <a:spLocks noGrp="1"/>
          </p:cNvSpPr>
          <p:nvPr>
            <p:ph idx="1"/>
          </p:nvPr>
        </p:nvSpPr>
        <p:spPr/>
        <p:txBody>
          <a:bodyPr/>
          <a:lstStyle/>
          <a:p>
            <a:pPr marL="0" indent="0">
              <a:buNone/>
            </a:pPr>
            <a:r>
              <a:rPr lang="en-US" sz="1800" dirty="0"/>
              <a:t>In optics, any signal can be represented as superposition of sines and cosines of varying frequency. I find this analogous to PCA’s eigenvectors which constitutes the facial reconstruction. Taking the Fourier transform reveals that indeed, each eigenvector have varying frequencies. After all, the facial reconstruction is just a linear superposition of these eigenvectors with weights indicated by the eigenvalue calculated.</a:t>
            </a:r>
          </a:p>
        </p:txBody>
      </p:sp>
      <p:sp>
        <p:nvSpPr>
          <p:cNvPr id="4" name="Slide Number Placeholder 3">
            <a:extLst>
              <a:ext uri="{FF2B5EF4-FFF2-40B4-BE49-F238E27FC236}">
                <a16:creationId xmlns:a16="http://schemas.microsoft.com/office/drawing/2014/main" id="{98BC4CF4-54A6-2C7D-CD06-106D031622B0}"/>
              </a:ext>
            </a:extLst>
          </p:cNvPr>
          <p:cNvSpPr>
            <a:spLocks noGrp="1"/>
          </p:cNvSpPr>
          <p:nvPr>
            <p:ph type="sldNum" sz="quarter" idx="12"/>
          </p:nvPr>
        </p:nvSpPr>
        <p:spPr/>
        <p:txBody>
          <a:bodyPr/>
          <a:lstStyle/>
          <a:p>
            <a:fld id="{8262CFD8-7A98-47E6-A2CC-B17DDA24BA0E}" type="slidenum">
              <a:rPr lang="en-US" smtClean="0"/>
              <a:t>6</a:t>
            </a:fld>
            <a:endParaRPr lang="en-US"/>
          </a:p>
        </p:txBody>
      </p:sp>
      <p:pic>
        <p:nvPicPr>
          <p:cNvPr id="12290" name="Picture 2">
            <a:extLst>
              <a:ext uri="{FF2B5EF4-FFF2-40B4-BE49-F238E27FC236}">
                <a16:creationId xmlns:a16="http://schemas.microsoft.com/office/drawing/2014/main" id="{1DDA2381-146F-4B4A-806F-E72344236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015932"/>
            <a:ext cx="5486400" cy="334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74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BED473-327D-0F0A-0B22-7558BA137A52}"/>
              </a:ext>
            </a:extLst>
          </p:cNvPr>
          <p:cNvSpPr>
            <a:spLocks noGrp="1"/>
          </p:cNvSpPr>
          <p:nvPr>
            <p:ph type="ftr" sz="quarter" idx="11"/>
          </p:nvPr>
        </p:nvSpPr>
        <p:spPr/>
        <p:txBody>
          <a:bodyPr/>
          <a:lstStyle/>
          <a:p>
            <a:r>
              <a:rPr lang="en-US"/>
              <a:t>Physics 301 - Advanced Signal and Image Processing</a:t>
            </a:r>
          </a:p>
        </p:txBody>
      </p:sp>
      <p:sp>
        <p:nvSpPr>
          <p:cNvPr id="5" name="Title 4">
            <a:extLst>
              <a:ext uri="{FF2B5EF4-FFF2-40B4-BE49-F238E27FC236}">
                <a16:creationId xmlns:a16="http://schemas.microsoft.com/office/drawing/2014/main" id="{AD95ABF6-F97C-2D6A-0649-2441C8016DD4}"/>
              </a:ext>
            </a:extLst>
          </p:cNvPr>
          <p:cNvSpPr>
            <a:spLocks noGrp="1"/>
          </p:cNvSpPr>
          <p:nvPr>
            <p:ph type="title"/>
          </p:nvPr>
        </p:nvSpPr>
        <p:spPr/>
        <p:txBody>
          <a:bodyPr/>
          <a:lstStyle/>
          <a:p>
            <a:r>
              <a:rPr lang="en-US" dirty="0"/>
              <a:t>Accuracy metrics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1D7C90F-F720-CA86-9D06-AD8EDF641D23}"/>
                  </a:ext>
                </a:extLst>
              </p:cNvPr>
              <p:cNvSpPr>
                <a:spLocks noGrp="1"/>
              </p:cNvSpPr>
              <p:nvPr>
                <p:ph idx="1"/>
              </p:nvPr>
            </p:nvSpPr>
            <p:spPr/>
            <p:txBody>
              <a:bodyPr/>
              <a:lstStyle/>
              <a:p>
                <a:pPr marL="0" indent="0">
                  <a:buNone/>
                </a:pPr>
                <a:r>
                  <a:rPr lang="en-US" sz="1800" dirty="0"/>
                  <a:t>We employed RMSE and SAM metrics which measures the residual error and structure shape similarity between the actual </a:t>
                </a:r>
                <a14:m>
                  <m:oMath xmlns:m="http://schemas.openxmlformats.org/officeDocument/2006/math">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oMath>
                </a14:m>
                <a:r>
                  <a:rPr lang="en-US" sz="1800" dirty="0"/>
                  <a:t> and reconstructed</a:t>
                </a:r>
                <a:r>
                  <a:rPr lang="en-US" sz="1800" b="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oMath>
                </a14:m>
                <a:r>
                  <a:rPr lang="en-US" sz="1800" dirty="0"/>
                  <a:t> faces, respectively. As shown below, using more eigenfaces allows us to reconstruct better as shown by the declining errors.</a:t>
                </a:r>
                <a:br>
                  <a:rPr lang="en-US" sz="1800" dirty="0"/>
                </a:br>
                <a:br>
                  <a:rPr lang="en-US" sz="2000" dirty="0"/>
                </a:b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lgn="r">
                  <a:buNone/>
                </a:pPr>
                <a:endParaRPr lang="en-US" sz="2000" dirty="0"/>
              </a:p>
              <a:p>
                <a:pPr marL="0" indent="0">
                  <a:buNone/>
                </a:pPr>
                <a:r>
                  <a:rPr lang="en-US" sz="1800" dirty="0"/>
                  <a:t>    	</a:t>
                </a:r>
                <a14:m>
                  <m:oMath xmlns:m="http://schemas.openxmlformats.org/officeDocument/2006/math">
                    <m:r>
                      <a:rPr lang="en-US" sz="1800" b="0" i="1" smtClean="0">
                        <a:latin typeface="Cambria Math" panose="02040503050406030204" pitchFamily="18" charset="0"/>
                      </a:rPr>
                      <m:t>𝑅𝑀𝑆𝐸</m:t>
                    </m:r>
                    <m:r>
                      <a:rPr lang="en-US" sz="1800" b="0" i="1" smtClean="0">
                        <a:latin typeface="Cambria Math" panose="02040503050406030204" pitchFamily="18" charset="0"/>
                      </a:rPr>
                      <m:t>=</m:t>
                    </m:r>
                    <m:rad>
                      <m:radPr>
                        <m:degHide m:val="on"/>
                        <m:ctrlPr>
                          <a:rPr lang="en-US" sz="1800" b="0" i="1" smtClean="0">
                            <a:latin typeface="Cambria Math" panose="02040503050406030204" pitchFamily="18" charset="0"/>
                          </a:rPr>
                        </m:ctrlPr>
                      </m:radPr>
                      <m:deg/>
                      <m:e>
                        <m:f>
                          <m:fPr>
                            <m:ctrlPr>
                              <a:rPr lang="en-US" sz="1800" b="0" i="1" smtClean="0">
                                <a:latin typeface="Cambria Math" panose="02040503050406030204" pitchFamily="18" charset="0"/>
                              </a:rPr>
                            </m:ctrlPr>
                          </m:fPr>
                          <m:num>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𝑁</m:t>
                                </m:r>
                              </m:sub>
                              <m:sup/>
                              <m:e>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 </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𝑟</m:t>
                                        </m:r>
                                      </m:e>
                                    </m:acc>
                                  </m:e>
                                  <m:sub>
                                    <m:r>
                                      <a:rPr lang="en-US" sz="1800" b="0" i="1" smtClean="0">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e>
                            </m:nary>
                          </m:num>
                          <m:den>
                            <m:r>
                              <a:rPr lang="en-US" sz="1800" b="0" i="1" smtClean="0">
                                <a:latin typeface="Cambria Math" panose="02040503050406030204" pitchFamily="18" charset="0"/>
                              </a:rPr>
                              <m:t>𝑛</m:t>
                            </m:r>
                          </m:den>
                        </m:f>
                      </m:e>
                    </m:rad>
                  </m:oMath>
                </a14:m>
                <a:r>
                  <a:rPr lang="en-US" sz="1800" dirty="0"/>
                  <a:t>	     </a:t>
                </a:r>
                <a14:m>
                  <m:oMath xmlns:m="http://schemas.openxmlformats.org/officeDocument/2006/math">
                    <m:r>
                      <a:rPr lang="en-US" sz="1800" i="1">
                        <a:latin typeface="Cambria Math" panose="02040503050406030204" pitchFamily="18" charset="0"/>
                      </a:rPr>
                      <m:t> </m:t>
                    </m:r>
                    <m:r>
                      <a:rPr lang="en-US" sz="1800" i="1">
                        <a:latin typeface="Cambria Math" panose="02040503050406030204" pitchFamily="18" charset="0"/>
                      </a:rPr>
                      <m:t>𝑆𝐴𝑀</m:t>
                    </m:r>
                    <m:r>
                      <a:rPr lang="en-US" sz="1800" i="1">
                        <a:latin typeface="Cambria Math" panose="02040503050406030204" pitchFamily="18" charset="0"/>
                      </a:rPr>
                      <m:t>=</m:t>
                    </m:r>
                    <m:func>
                      <m:funcPr>
                        <m:ctrlPr>
                          <a:rPr lang="en-US" sz="1800" i="1">
                            <a:latin typeface="Cambria Math" panose="02040503050406030204" pitchFamily="18" charset="0"/>
                          </a:rPr>
                        </m:ctrlPr>
                      </m:funcPr>
                      <m:fName>
                        <m:sSup>
                          <m:sSupPr>
                            <m:ctrlPr>
                              <a:rPr lang="en-US" sz="1800" i="1">
                                <a:latin typeface="Cambria Math" panose="02040503050406030204" pitchFamily="18" charset="0"/>
                              </a:rPr>
                            </m:ctrlPr>
                          </m:sSupPr>
                          <m:e>
                            <m:r>
                              <m:rPr>
                                <m:sty m:val="p"/>
                              </m:rPr>
                              <a:rPr lang="en-US" sz="1800">
                                <a:latin typeface="Cambria Math" panose="02040503050406030204" pitchFamily="18" charset="0"/>
                              </a:rPr>
                              <m:t>cos</m:t>
                            </m:r>
                          </m:e>
                          <m:sup>
                            <m:r>
                              <a:rPr lang="en-US" sz="1800" i="1">
                                <a:latin typeface="Cambria Math" panose="02040503050406030204" pitchFamily="18" charset="0"/>
                              </a:rPr>
                              <m:t>−1</m:t>
                            </m:r>
                          </m:sup>
                        </m:sSup>
                      </m:fName>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m:t>
                                    </m:r>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e>
                                </m:nary>
                              </m:num>
                              <m:den>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sSub>
                                      <m:sSubPr>
                                        <m:ctrlPr>
                                          <a:rPr lang="en-US" sz="1800" i="1">
                                            <a:latin typeface="Cambria Math" panose="02040503050406030204" pitchFamily="18" charset="0"/>
                                          </a:rPr>
                                        </m:ctrlPr>
                                      </m:sSubPr>
                                      <m:e>
                                        <m:r>
                                          <a:rPr lang="en-US" sz="1800" i="1">
                                            <a:latin typeface="Cambria Math" panose="02040503050406030204" pitchFamily="18" charset="0"/>
                                          </a:rPr>
                                          <m:t>𝑟</m:t>
                                        </m:r>
                                      </m:e>
                                      <m:sub>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b="0" i="1" smtClean="0">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b="0" i="1" smtClean="0">
                                            <a:latin typeface="Cambria Math" panose="02040503050406030204" pitchFamily="18" charset="0"/>
                                          </a:rPr>
                                          <m:t>𝑁</m:t>
                                        </m:r>
                                      </m:sub>
                                      <m:sup/>
                                      <m:e>
                                        <m:acc>
                                          <m:accPr>
                                            <m:chr m:val="̂"/>
                                            <m:ctrlPr>
                                              <a:rPr lang="en-US" sz="1800" i="1">
                                                <a:latin typeface="Cambria Math" panose="02040503050406030204" pitchFamily="18" charset="0"/>
                                              </a:rPr>
                                            </m:ctrlPr>
                                          </m:accPr>
                                          <m:e>
                                            <m:r>
                                              <a:rPr lang="en-US" sz="1800" i="1">
                                                <a:latin typeface="Cambria Math" panose="02040503050406030204" pitchFamily="18" charset="0"/>
                                              </a:rPr>
                                              <m:t>𝑟</m:t>
                                            </m:r>
                                          </m:e>
                                        </m:acc>
                                        <m:d>
                                          <m:dPr>
                                            <m:ctrlPr>
                                              <a:rPr lang="en-US" sz="1800" i="1">
                                                <a:latin typeface="Cambria Math" panose="02040503050406030204" pitchFamily="18" charset="0"/>
                                              </a:rPr>
                                            </m:ctrlPr>
                                          </m:dPr>
                                          <m:e>
                                            <m:r>
                                              <a:rPr lang="en-US" sz="1800" b="0" i="1" smtClean="0">
                                                <a:latin typeface="Cambria Math" panose="02040503050406030204" pitchFamily="18" charset="0"/>
                                              </a:rPr>
                                              <m:t>𝑁</m:t>
                                            </m:r>
                                          </m:e>
                                        </m:d>
                                        <m:r>
                                          <a:rPr lang="en-US" sz="1800" i="1">
                                            <a:latin typeface="Cambria Math" panose="02040503050406030204" pitchFamily="18" charset="0"/>
                                          </a:rPr>
                                          <m:t> </m:t>
                                        </m:r>
                                        <m:r>
                                          <a:rPr lang="en-US" sz="1800" i="1">
                                            <a:latin typeface="Cambria Math" panose="02040503050406030204" pitchFamily="18" charset="0"/>
                                          </a:rPr>
                                          <m:t> </m:t>
                                        </m:r>
                                      </m:e>
                                    </m:nary>
                                  </m:e>
                                </m:nary>
                              </m:den>
                            </m:f>
                          </m:e>
                        </m:d>
                      </m:e>
                    </m:func>
                  </m:oMath>
                </a14:m>
                <a:r>
                  <a:rPr lang="en-US" sz="1800" dirty="0"/>
                  <a:t>	</a:t>
                </a:r>
              </a:p>
              <a:p>
                <a:pPr marL="0" indent="0">
                  <a:buNone/>
                </a:pPr>
                <a:endParaRPr lang="en-US" sz="2000" dirty="0"/>
              </a:p>
              <a:p>
                <a:pPr marL="0" indent="0">
                  <a:buNone/>
                </a:pPr>
                <a:endParaRPr lang="en-US" sz="2000" dirty="0"/>
              </a:p>
            </p:txBody>
          </p:sp>
        </mc:Choice>
        <mc:Fallback>
          <p:sp>
            <p:nvSpPr>
              <p:cNvPr id="6" name="Content Placeholder 5">
                <a:extLst>
                  <a:ext uri="{FF2B5EF4-FFF2-40B4-BE49-F238E27FC236}">
                    <a16:creationId xmlns:a16="http://schemas.microsoft.com/office/drawing/2014/main" id="{41D7C90F-F720-CA86-9D06-AD8EDF641D23}"/>
                  </a:ext>
                </a:extLst>
              </p:cNvPr>
              <p:cNvSpPr>
                <a:spLocks noGrp="1" noRot="1" noChangeAspect="1" noMove="1" noResize="1" noEditPoints="1" noAdjustHandles="1" noChangeArrowheads="1" noChangeShapeType="1" noTextEdit="1"/>
              </p:cNvSpPr>
              <p:nvPr>
                <p:ph idx="1"/>
              </p:nvPr>
            </p:nvSpPr>
            <p:spPr>
              <a:blipFill>
                <a:blip r:embed="rId2"/>
                <a:stretch>
                  <a:fillRect l="-618" t="-72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B88EC55-0E8C-166D-E1AF-ECACB715DCAE}"/>
              </a:ext>
            </a:extLst>
          </p:cNvPr>
          <p:cNvSpPr>
            <a:spLocks noGrp="1"/>
          </p:cNvSpPr>
          <p:nvPr>
            <p:ph type="sldNum" sz="quarter" idx="12"/>
          </p:nvPr>
        </p:nvSpPr>
        <p:spPr/>
        <p:txBody>
          <a:bodyPr/>
          <a:lstStyle/>
          <a:p>
            <a:fld id="{8262CFD8-7A98-47E6-A2CC-B17DDA24BA0E}" type="slidenum">
              <a:rPr lang="en-US" smtClean="0"/>
              <a:t>7</a:t>
            </a:fld>
            <a:endParaRPr lang="en-US"/>
          </a:p>
        </p:txBody>
      </p:sp>
      <p:pic>
        <p:nvPicPr>
          <p:cNvPr id="13314" name="Picture 2">
            <a:extLst>
              <a:ext uri="{FF2B5EF4-FFF2-40B4-BE49-F238E27FC236}">
                <a16:creationId xmlns:a16="http://schemas.microsoft.com/office/drawing/2014/main" id="{A0A230CA-A245-57CF-67BF-3C3D950F0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841"/>
            <a:ext cx="7315200" cy="305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73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EBCC10-1999-88E2-8994-4DC43B88DF0D}"/>
              </a:ext>
            </a:extLst>
          </p:cNvPr>
          <p:cNvSpPr>
            <a:spLocks noGrp="1"/>
          </p:cNvSpPr>
          <p:nvPr>
            <p:ph type="ftr" sz="quarter" idx="11"/>
          </p:nvPr>
        </p:nvSpPr>
        <p:spPr/>
        <p:txBody>
          <a:bodyPr/>
          <a:lstStyle/>
          <a:p>
            <a:r>
              <a:rPr lang="en-US"/>
              <a:t>Physics 301 - Advanced Signal and Image Processing</a:t>
            </a:r>
          </a:p>
        </p:txBody>
      </p:sp>
      <p:sp>
        <p:nvSpPr>
          <p:cNvPr id="6" name="Title 5">
            <a:extLst>
              <a:ext uri="{FF2B5EF4-FFF2-40B4-BE49-F238E27FC236}">
                <a16:creationId xmlns:a16="http://schemas.microsoft.com/office/drawing/2014/main" id="{D5E87A07-DD09-59B6-6E13-74517012E8EF}"/>
              </a:ext>
            </a:extLst>
          </p:cNvPr>
          <p:cNvSpPr>
            <a:spLocks noGrp="1"/>
          </p:cNvSpPr>
          <p:nvPr>
            <p:ph type="title"/>
          </p:nvPr>
        </p:nvSpPr>
        <p:spPr/>
        <p:txBody>
          <a:bodyPr/>
          <a:lstStyle/>
          <a:p>
            <a:r>
              <a:rPr lang="en-US" dirty="0"/>
              <a:t>Reconstruction</a:t>
            </a:r>
          </a:p>
        </p:txBody>
      </p:sp>
      <p:sp>
        <p:nvSpPr>
          <p:cNvPr id="7" name="Content Placeholder 6">
            <a:extLst>
              <a:ext uri="{FF2B5EF4-FFF2-40B4-BE49-F238E27FC236}">
                <a16:creationId xmlns:a16="http://schemas.microsoft.com/office/drawing/2014/main" id="{C20821B6-5CE8-ED24-B5FB-38B343B00D57}"/>
              </a:ext>
            </a:extLst>
          </p:cNvPr>
          <p:cNvSpPr>
            <a:spLocks noGrp="1"/>
          </p:cNvSpPr>
          <p:nvPr>
            <p:ph idx="1"/>
          </p:nvPr>
        </p:nvSpPr>
        <p:spPr/>
        <p:txBody>
          <a:bodyPr/>
          <a:lstStyle/>
          <a:p>
            <a:pPr marL="0" indent="0">
              <a:buNone/>
            </a:pPr>
            <a:r>
              <a:rPr lang="en-US" sz="1800" dirty="0"/>
              <a:t>Shown here is the reconstruction of my face using increasing number of principal components. At N = 5, the reconstruction is already recognizable with RMSE = 0.0677 and SAM = 0.107.</a:t>
            </a:r>
          </a:p>
        </p:txBody>
      </p:sp>
      <p:sp>
        <p:nvSpPr>
          <p:cNvPr id="5" name="Slide Number Placeholder 4">
            <a:extLst>
              <a:ext uri="{FF2B5EF4-FFF2-40B4-BE49-F238E27FC236}">
                <a16:creationId xmlns:a16="http://schemas.microsoft.com/office/drawing/2014/main" id="{70E7FE05-1B7F-DECF-5EAF-CC8ADE2D0975}"/>
              </a:ext>
            </a:extLst>
          </p:cNvPr>
          <p:cNvSpPr>
            <a:spLocks noGrp="1"/>
          </p:cNvSpPr>
          <p:nvPr>
            <p:ph type="sldNum" sz="quarter" idx="12"/>
          </p:nvPr>
        </p:nvSpPr>
        <p:spPr/>
        <p:txBody>
          <a:bodyPr/>
          <a:lstStyle/>
          <a:p>
            <a:fld id="{8262CFD8-7A98-47E6-A2CC-B17DDA24BA0E}" type="slidenum">
              <a:rPr lang="en-US" smtClean="0"/>
              <a:t>8</a:t>
            </a:fld>
            <a:endParaRPr lang="en-US"/>
          </a:p>
        </p:txBody>
      </p:sp>
      <p:pic>
        <p:nvPicPr>
          <p:cNvPr id="15364" name="Picture 4">
            <a:extLst>
              <a:ext uri="{FF2B5EF4-FFF2-40B4-BE49-F238E27FC236}">
                <a16:creationId xmlns:a16="http://schemas.microsoft.com/office/drawing/2014/main" id="{5FE59196-7FE0-3686-C893-8E359EA2B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3590"/>
            <a:ext cx="8229600" cy="4123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77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194F4CC-DF02-3FC8-FBF5-68BE32482B43}"/>
              </a:ext>
            </a:extLst>
          </p:cNvPr>
          <p:cNvSpPr>
            <a:spLocks noGrp="1"/>
          </p:cNvSpPr>
          <p:nvPr>
            <p:ph idx="1"/>
          </p:nvPr>
        </p:nvSpPr>
        <p:spPr>
          <a:xfrm>
            <a:off x="628650" y="365128"/>
            <a:ext cx="7886700" cy="5811836"/>
          </a:xfrm>
        </p:spPr>
        <p:txBody>
          <a:bodyPr/>
          <a:lstStyle/>
          <a:p>
            <a:pPr marL="0" indent="0">
              <a:buNone/>
            </a:pPr>
            <a:r>
              <a:rPr lang="en-US" sz="1800" dirty="0"/>
              <a:t>Averaging the 5 facial image reconstruction of the 11 sets, the disparity in their reconstruction errors trend are mainly attributed to the quality of capture. </a:t>
            </a:r>
            <a:r>
              <a:rPr lang="en-US" sz="1800" dirty="0" err="1"/>
              <a:t>Jonel</a:t>
            </a:r>
            <a:r>
              <a:rPr lang="en-US" sz="1800" dirty="0"/>
              <a:t> and Lloyd’s error values were low, but they are considered as outliers because unlike the rest of the dataset, their images contain their capture their entire head, hence unaligned with the rest of the data.</a:t>
            </a:r>
          </a:p>
        </p:txBody>
      </p:sp>
      <p:sp>
        <p:nvSpPr>
          <p:cNvPr id="2" name="Footer Placeholder 1">
            <a:extLst>
              <a:ext uri="{FF2B5EF4-FFF2-40B4-BE49-F238E27FC236}">
                <a16:creationId xmlns:a16="http://schemas.microsoft.com/office/drawing/2014/main" id="{6BE467DC-F5FF-505F-1EF0-FBEBBAF022D9}"/>
              </a:ext>
            </a:extLst>
          </p:cNvPr>
          <p:cNvSpPr>
            <a:spLocks noGrp="1"/>
          </p:cNvSpPr>
          <p:nvPr>
            <p:ph type="ftr" sz="quarter" idx="11"/>
          </p:nvPr>
        </p:nvSpPr>
        <p:spPr/>
        <p:txBody>
          <a:bodyPr/>
          <a:lstStyle/>
          <a:p>
            <a:r>
              <a:rPr lang="en-US"/>
              <a:t>Physics 301 - Advanced Signal and Image Processing</a:t>
            </a:r>
            <a:endParaRPr lang="en-US" dirty="0"/>
          </a:p>
        </p:txBody>
      </p:sp>
      <p:sp>
        <p:nvSpPr>
          <p:cNvPr id="5" name="Slide Number Placeholder 4">
            <a:extLst>
              <a:ext uri="{FF2B5EF4-FFF2-40B4-BE49-F238E27FC236}">
                <a16:creationId xmlns:a16="http://schemas.microsoft.com/office/drawing/2014/main" id="{12575567-7299-D88F-B136-F01DC36474B3}"/>
              </a:ext>
            </a:extLst>
          </p:cNvPr>
          <p:cNvSpPr>
            <a:spLocks noGrp="1"/>
          </p:cNvSpPr>
          <p:nvPr>
            <p:ph type="sldNum" sz="quarter" idx="12"/>
          </p:nvPr>
        </p:nvSpPr>
        <p:spPr/>
        <p:txBody>
          <a:bodyPr/>
          <a:lstStyle/>
          <a:p>
            <a:fld id="{8262CFD8-7A98-47E6-A2CC-B17DDA24BA0E}" type="slidenum">
              <a:rPr lang="en-US" smtClean="0"/>
              <a:t>9</a:t>
            </a:fld>
            <a:endParaRPr lang="en-US"/>
          </a:p>
        </p:txBody>
      </p:sp>
      <p:pic>
        <p:nvPicPr>
          <p:cNvPr id="14338" name="Picture 2">
            <a:extLst>
              <a:ext uri="{FF2B5EF4-FFF2-40B4-BE49-F238E27FC236}">
                <a16:creationId xmlns:a16="http://schemas.microsoft.com/office/drawing/2014/main" id="{C70B6C30-1CFF-546A-DED5-6C2D70F67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273"/>
            <a:ext cx="5486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a:extLst>
              <a:ext uri="{FF2B5EF4-FFF2-40B4-BE49-F238E27FC236}">
                <a16:creationId xmlns:a16="http://schemas.microsoft.com/office/drawing/2014/main" id="{CEFA3B60-C8B5-FA4C-8385-116C72F02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236655"/>
            <a:ext cx="6400800" cy="12879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a:extLst>
              <a:ext uri="{FF2B5EF4-FFF2-40B4-BE49-F238E27FC236}">
                <a16:creationId xmlns:a16="http://schemas.microsoft.com/office/drawing/2014/main" id="{A36B4CB2-79DC-C8C3-9F6B-9211C5E71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204933"/>
            <a:ext cx="6400800" cy="1287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7436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TotalTime>
  <Words>680</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vt:lpstr>
      <vt:lpstr>Bahnschrift Condensed</vt:lpstr>
      <vt:lpstr>Bahnschrift Light</vt:lpstr>
      <vt:lpstr>Bahnschrift SemiBold Condensed</vt:lpstr>
      <vt:lpstr>Bahnschrift SemiLight</vt:lpstr>
      <vt:lpstr>Calibri</vt:lpstr>
      <vt:lpstr>Cambria Math</vt:lpstr>
      <vt:lpstr>Wingdings</vt:lpstr>
      <vt:lpstr>Office Theme</vt:lpstr>
      <vt:lpstr>PowerPoint Presentation</vt:lpstr>
      <vt:lpstr>  objectives</vt:lpstr>
      <vt:lpstr>Background</vt:lpstr>
      <vt:lpstr>Dataset Mosaicking </vt:lpstr>
      <vt:lpstr>Percent Explained</vt:lpstr>
      <vt:lpstr>Fourier Transform</vt:lpstr>
      <vt:lpstr>Accuracy metrics</vt:lpstr>
      <vt:lpstr>Reconstruction</vt:lpstr>
      <vt:lpstr>PowerPoint Presentation</vt:lpstr>
      <vt:lpstr>Conclusions</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Jr Principe</dc:creator>
  <cp:lastModifiedBy>Rene Jr Principe</cp:lastModifiedBy>
  <cp:revision>13</cp:revision>
  <dcterms:created xsi:type="dcterms:W3CDTF">2022-05-28T03:01:51Z</dcterms:created>
  <dcterms:modified xsi:type="dcterms:W3CDTF">2022-06-05T09:42:52Z</dcterms:modified>
</cp:coreProperties>
</file>