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6" r:id="rId4"/>
    <p:sldId id="258" r:id="rId5"/>
    <p:sldId id="277" r:id="rId6"/>
    <p:sldId id="278" r:id="rId7"/>
    <p:sldId id="279" r:id="rId8"/>
    <p:sldId id="280" r:id="rId9"/>
    <p:sldId id="281" r:id="rId10"/>
    <p:sldId id="282"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A0A2"/>
    <a:srgbClr val="467599"/>
    <a:srgbClr val="FFEE9E"/>
    <a:srgbClr val="D640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3" d="100"/>
          <a:sy n="83" d="100"/>
        </p:scale>
        <p:origin x="1406" y="58"/>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Acquire live images from webcam to facilitate optical flow and face detection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Apply color segmentation on camera feed to track colored objects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2"/>
      <dgm:spPr>
        <a:solidFill>
          <a:srgbClr val="467599"/>
        </a:solidFill>
      </dgm:spPr>
    </dgm:pt>
    <dgm:pt modelId="{83F23582-A5D4-46FC-AFC4-93D1C27C657F}" type="pres">
      <dgm:prSet presAssocID="{AC11749E-DFC5-4C25-89F5-8F8F8943BBE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2">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2"/>
      <dgm:spPr>
        <a:solidFill>
          <a:srgbClr val="467599"/>
        </a:solidFill>
      </dgm:spPr>
    </dgm:pt>
    <dgm:pt modelId="{9B9E8DB2-9469-4AB0-AEA5-44E34FA44EB4}" type="pres">
      <dgm:prSet presAssocID="{45B455F6-6F02-4A1C-B810-933BCD2DC38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print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1135573" y="833592"/>
          <a:ext cx="470516" cy="4705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Acquire live images from webcam to facilitate optical flow and face detection</a:t>
          </a:r>
        </a:p>
      </dsp:txBody>
      <dsp:txXfrm>
        <a:off x="1950285" y="663232"/>
        <a:ext cx="1912197" cy="811235"/>
      </dsp:txXfrm>
    </dsp:sp>
    <dsp:sp modelId="{433CB220-DB28-457A-865E-1489E0AC2747}">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Apply color segmentation on camera feed to track colored objects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85518" y="3370154"/>
            <a:ext cx="5767773" cy="1323439"/>
          </a:xfrm>
          <a:prstGeom prst="rect">
            <a:avLst/>
          </a:prstGeom>
          <a:noFill/>
          <a:scene3d>
            <a:camera prst="orthographicFront">
              <a:rot lat="20651912" lon="861116" rev="7765"/>
            </a:camera>
            <a:lightRig rig="threePt" dir="t"/>
          </a:scene3d>
        </p:spPr>
        <p:txBody>
          <a:bodyPr wrap="square">
            <a:spAutoFit/>
          </a:bodyPr>
          <a:lstStyle/>
          <a:p>
            <a:pPr algn="l"/>
            <a:r>
              <a:rPr lang="en-PH" sz="8000" spc="600" baseline="0" dirty="0">
                <a:pattFill prst="ltHorz">
                  <a:fgClr>
                    <a:srgbClr val="EBA0A2"/>
                  </a:fgClr>
                  <a:bgClr>
                    <a:srgbClr val="D64045"/>
                  </a:bgClr>
                </a:patt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PROCESSING</a:t>
            </a: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05</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99607" y="1409705"/>
            <a:ext cx="5957740" cy="2646878"/>
          </a:xfrm>
          <a:prstGeom prst="rect">
            <a:avLst/>
          </a:prstGeom>
          <a:noFill/>
          <a:scene3d>
            <a:camera prst="orthographicFront">
              <a:rot lat="20651912" lon="861116" rev="7765"/>
            </a:camera>
            <a:lightRig rig="threePt" dir="t"/>
          </a:scene3d>
        </p:spPr>
        <p:txBody>
          <a:bodyPr wrap="square">
            <a:spAutoFit/>
          </a:bodyPr>
          <a:lstStyle/>
          <a:p>
            <a:pPr algn="l"/>
            <a:r>
              <a:rPr lang="en-PH" sz="16600" spc="2000" baseline="0" dirty="0">
                <a:pattFill prst="lgGrid">
                  <a:fgClr>
                    <a:srgbClr val="EBA0A2"/>
                  </a:fgClr>
                  <a:bgClr>
                    <a:srgbClr val="467599"/>
                  </a:bgClr>
                </a:patt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VIDEO</a:t>
            </a:r>
            <a:endParaRPr lang="en-PH" sz="13800" spc="2000" baseline="0" dirty="0">
              <a:pattFill prst="lgGrid">
                <a:fgClr>
                  <a:srgbClr val="EBA0A2"/>
                </a:fgClr>
                <a:bgClr>
                  <a:srgbClr val="467599"/>
                </a:bgClr>
              </a:patt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59312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854804"/>
            <a:ext cx="8058152" cy="1410233"/>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763335"/>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opencv.com/find-center-of-blob-centroid-using-opencv-cpp-python/" TargetMode="External"/><Relationship Id="rId2" Type="http://schemas.openxmlformats.org/officeDocument/2006/relationships/hyperlink" Target="https://docs.opencv.org/4.x/dd/d43/tutorial_py_video_display.html" TargetMode="External"/><Relationship Id="rId1" Type="http://schemas.openxmlformats.org/officeDocument/2006/relationships/slideLayout" Target="../slideLayouts/slideLayout4.xml"/><Relationship Id="rId6" Type="http://schemas.openxmlformats.org/officeDocument/2006/relationships/hyperlink" Target="https://towardsdatascience.com/face-detection-in-2-minutes-using-opencv-python-90f89d7c0f81" TargetMode="External"/><Relationship Id="rId5" Type="http://schemas.openxmlformats.org/officeDocument/2006/relationships/hyperlink" Target="https://docs.opencv.org/3.4/d4/dee/tutorial_optical_flow.html" TargetMode="External"/><Relationship Id="rId4" Type="http://schemas.openxmlformats.org/officeDocument/2006/relationships/hyperlink" Target="https://rlprincipe.wixsite.com/reneprincipejr/post/basic-video-processin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S1juRZtkc_vtyp8Ffvfp62fFIImtMSSb/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5%20Video%20Processing/Activity%2005%20-%20Basic%20Video%20Processing.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phy.com/gifs/ZpCkOdFM9jun27ONXp/fullscreen" TargetMode="Externa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hyperlink" Target="https://giphy.com/gifs/python-tracking-opencv-D4xFw0VusmBMC0UlKf/fullscreen"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3F27-E457-18BC-5C3E-AE2189273C4D}"/>
              </a:ext>
            </a:extLst>
          </p:cNvPr>
          <p:cNvSpPr>
            <a:spLocks noGrp="1"/>
          </p:cNvSpPr>
          <p:nvPr>
            <p:ph type="title"/>
          </p:nvPr>
        </p:nvSpPr>
        <p:spPr/>
        <p:txBody>
          <a:bodyPr/>
          <a:lstStyle/>
          <a:p>
            <a:r>
              <a:rPr lang="en-US" dirty="0"/>
              <a:t>Optical Flow</a:t>
            </a:r>
          </a:p>
        </p:txBody>
      </p:sp>
      <p:sp>
        <p:nvSpPr>
          <p:cNvPr id="3" name="Footer Placeholder 2">
            <a:extLst>
              <a:ext uri="{FF2B5EF4-FFF2-40B4-BE49-F238E27FC236}">
                <a16:creationId xmlns:a16="http://schemas.microsoft.com/office/drawing/2014/main" id="{BAA3EBE0-16DD-3A46-A842-2F8AD933967D}"/>
              </a:ext>
            </a:extLst>
          </p:cNvPr>
          <p:cNvSpPr>
            <a:spLocks noGrp="1"/>
          </p:cNvSpPr>
          <p:nvPr>
            <p:ph type="ftr" sz="quarter" idx="11"/>
          </p:nvPr>
        </p:nvSpPr>
        <p:spPr/>
        <p:txBody>
          <a:bodyPr/>
          <a:lstStyle/>
          <a:p>
            <a:r>
              <a:rPr lang="en-US"/>
              <a:t>Physics 301 - Advanced Signal and Image Processing</a:t>
            </a:r>
          </a:p>
        </p:txBody>
      </p:sp>
      <p:sp>
        <p:nvSpPr>
          <p:cNvPr id="4" name="Slide Number Placeholder 3">
            <a:extLst>
              <a:ext uri="{FF2B5EF4-FFF2-40B4-BE49-F238E27FC236}">
                <a16:creationId xmlns:a16="http://schemas.microsoft.com/office/drawing/2014/main" id="{52104370-54D8-D490-1288-8CDBC0DBEAFC}"/>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1026" name="Picture 2">
            <a:extLst>
              <a:ext uri="{FF2B5EF4-FFF2-40B4-BE49-F238E27FC236}">
                <a16:creationId xmlns:a16="http://schemas.microsoft.com/office/drawing/2014/main" id="{F580242D-EED1-A6BA-C1F2-703429CD6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46957"/>
            <a:ext cx="8229600" cy="15901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0593C0-660C-A9C2-C1B5-B834E0CEB327}"/>
              </a:ext>
            </a:extLst>
          </p:cNvPr>
          <p:cNvPicPr>
            <a:picLocks noChangeAspect="1"/>
          </p:cNvPicPr>
          <p:nvPr/>
        </p:nvPicPr>
        <p:blipFill rotWithShape="1">
          <a:blip r:embed="rId3"/>
          <a:srcRect t="5717" b="5717"/>
          <a:stretch/>
        </p:blipFill>
        <p:spPr>
          <a:xfrm>
            <a:off x="4857749" y="3709135"/>
            <a:ext cx="3657600" cy="2438400"/>
          </a:xfrm>
          <a:prstGeom prst="rect">
            <a:avLst/>
          </a:prstGeom>
        </p:spPr>
      </p:pic>
      <p:sp>
        <p:nvSpPr>
          <p:cNvPr id="8" name="Title 1">
            <a:extLst>
              <a:ext uri="{FF2B5EF4-FFF2-40B4-BE49-F238E27FC236}">
                <a16:creationId xmlns:a16="http://schemas.microsoft.com/office/drawing/2014/main" id="{ADFE7B0F-FC2D-61C2-ED05-BF9BBF71D10D}"/>
              </a:ext>
            </a:extLst>
          </p:cNvPr>
          <p:cNvSpPr txBox="1">
            <a:spLocks/>
          </p:cNvSpPr>
          <p:nvPr/>
        </p:nvSpPr>
        <p:spPr>
          <a:xfrm>
            <a:off x="628649" y="2837924"/>
            <a:ext cx="7886700" cy="662396"/>
          </a:xfrm>
          <a:prstGeom prst="rect">
            <a:avLst/>
          </a:prstGeom>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a:lstStyle>
          <a:p>
            <a:r>
              <a:rPr lang="en-US" dirty="0"/>
              <a:t>Face Detection</a:t>
            </a:r>
          </a:p>
        </p:txBody>
      </p:sp>
      <p:pic>
        <p:nvPicPr>
          <p:cNvPr id="9" name="Picture 8">
            <a:extLst>
              <a:ext uri="{FF2B5EF4-FFF2-40B4-BE49-F238E27FC236}">
                <a16:creationId xmlns:a16="http://schemas.microsoft.com/office/drawing/2014/main" id="{45725400-75ED-43CB-3CE5-E8879F51D5DF}"/>
              </a:ext>
            </a:extLst>
          </p:cNvPr>
          <p:cNvPicPr>
            <a:picLocks noChangeAspect="1"/>
          </p:cNvPicPr>
          <p:nvPr/>
        </p:nvPicPr>
        <p:blipFill rotWithShape="1">
          <a:blip r:embed="rId4"/>
          <a:srcRect t="5717" b="5717"/>
          <a:stretch/>
        </p:blipFill>
        <p:spPr>
          <a:xfrm>
            <a:off x="914399" y="3709135"/>
            <a:ext cx="3657600" cy="2438400"/>
          </a:xfrm>
          <a:prstGeom prst="rect">
            <a:avLst/>
          </a:prstGeom>
        </p:spPr>
      </p:pic>
    </p:spTree>
    <p:extLst>
      <p:ext uri="{BB962C8B-B14F-4D97-AF65-F5344CB8AC3E}">
        <p14:creationId xmlns:p14="http://schemas.microsoft.com/office/powerpoint/2010/main" val="165630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dirty="0"/>
              <a:t>This activity was quite challenging since it deals with non-static data. I took me a while to realize the webcam that I used webcam had auto-white balancing but eventually, it was satisfying to see my code run smoothly and live-track a moving object. In addition, I was able to perform a staple kinematics experiment without having to use the usual motion sensor that’s only available in the school premises. Lastly, we we’re able to apply the optical flow [6] and face detection [7] counterparts on python using Open-CV which opens an endless number of potential applications. I’d like to give credit to Kenneth Domingo for the pre-recorded video of the free-falling ball which I again used in this report. I think I gave out decent visualizations of the tracking process and </a:t>
            </a:r>
            <a:r>
              <a:rPr lang="en-US" sz="1400" dirty="0"/>
              <a:t>discussed the nuances in the observations.  </a:t>
            </a:r>
          </a:p>
          <a:p>
            <a:pPr marL="98583" indent="457200">
              <a:buNone/>
            </a:pPr>
            <a:r>
              <a:rPr lang="en-US" sz="1400" dirty="0"/>
              <a:t>With that said, I’d give myself a score of </a:t>
            </a:r>
            <a:r>
              <a:rPr lang="en-US" sz="2000" dirty="0">
                <a:highlight>
                  <a:srgbClr val="FFEE9E"/>
                </a:highlight>
                <a:latin typeface="Bahnschrift SemiBold" panose="020B0502040204020203" pitchFamily="34" charset="0"/>
              </a:rPr>
              <a:t>98/100.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11</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a:xfrm>
            <a:off x="628648" y="4814164"/>
            <a:ext cx="8515351" cy="1410233"/>
          </a:xfrm>
        </p:spPr>
        <p:txBody>
          <a:bodyPr/>
          <a:lstStyle/>
          <a:p>
            <a:r>
              <a:rPr lang="en-US" dirty="0"/>
              <a:t>[1] </a:t>
            </a:r>
            <a:r>
              <a:rPr lang="en-US" dirty="0">
                <a:hlinkClick r:id="rId2"/>
              </a:rPr>
              <a:t>OpenCV: Getting Started with Videos</a:t>
            </a:r>
            <a:endParaRPr lang="en-US" dirty="0"/>
          </a:p>
          <a:p>
            <a:pPr>
              <a:lnSpc>
                <a:spcPct val="100000"/>
              </a:lnSpc>
            </a:pPr>
            <a:r>
              <a:rPr lang="en-US" dirty="0"/>
              <a:t>[2] M. Soriano, Applied Physics 186 - Image Segmentation, (2019).</a:t>
            </a:r>
          </a:p>
          <a:p>
            <a:pPr>
              <a:lnSpc>
                <a:spcPct val="100000"/>
              </a:lnSpc>
            </a:pPr>
            <a:r>
              <a:rPr lang="en-US" dirty="0"/>
              <a:t>[3] M. Soriano, Physics 301 - Color Segmentation, (2022).</a:t>
            </a:r>
          </a:p>
          <a:p>
            <a:r>
              <a:rPr lang="en-US" dirty="0"/>
              <a:t>[4] </a:t>
            </a:r>
            <a:r>
              <a:rPr lang="en-US" dirty="0">
                <a:hlinkClick r:id="rId3"/>
              </a:rPr>
              <a:t>Find Center of a Blob (Centroid) Using OpenCV (C++/Python) | </a:t>
            </a:r>
            <a:r>
              <a:rPr lang="en-US" dirty="0" err="1">
                <a:hlinkClick r:id="rId3"/>
              </a:rPr>
              <a:t>LearnOpenCV</a:t>
            </a:r>
            <a:endParaRPr lang="en-US" dirty="0"/>
          </a:p>
          <a:p>
            <a:r>
              <a:rPr lang="en-US" dirty="0"/>
              <a:t>[5] </a:t>
            </a:r>
            <a:r>
              <a:rPr lang="en-US" dirty="0">
                <a:hlinkClick r:id="rId4"/>
              </a:rPr>
              <a:t>Basic Video Processing (rlprincipe.wixsite.com)</a:t>
            </a:r>
            <a:endParaRPr lang="en-US" dirty="0"/>
          </a:p>
          <a:p>
            <a:r>
              <a:rPr lang="en-US" dirty="0"/>
              <a:t>[6] </a:t>
            </a:r>
            <a:r>
              <a:rPr lang="en-US" dirty="0">
                <a:hlinkClick r:id="rId5"/>
              </a:rPr>
              <a:t>OpenCV: Optical Flow</a:t>
            </a:r>
            <a:endParaRPr lang="en-US" dirty="0"/>
          </a:p>
          <a:p>
            <a:r>
              <a:rPr lang="en-US" dirty="0"/>
              <a:t>[7] </a:t>
            </a:r>
            <a:r>
              <a:rPr lang="en-US" dirty="0">
                <a:hlinkClick r:id="rId6"/>
              </a:rPr>
              <a:t>Face Detection in 2 Minutes using OpenCV &amp; Python | by Adarsh Menon | Towards Data Science</a:t>
            </a:r>
            <a:endParaRPr lang="en-US" dirty="0"/>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14234368"/>
              </p:ext>
            </p:extLst>
          </p:nvPr>
        </p:nvGraphicFramePr>
        <p:xfrm>
          <a:off x="628649" y="5725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A9214FEA-3053-34C6-DFC6-5FEB412C2F14}"/>
              </a:ext>
            </a:extLst>
          </p:cNvPr>
          <p:cNvSpPr>
            <a:spLocks noGrp="1"/>
          </p:cNvSpPr>
          <p:nvPr>
            <p:ph type="body" idx="10"/>
          </p:nvPr>
        </p:nvSpPr>
        <p:spPr/>
        <p:txBody>
          <a:bodyPr>
            <a:normAutofit lnSpcReduction="10000"/>
          </a:bodyPr>
          <a:lstStyle/>
          <a:p>
            <a:r>
              <a:rPr lang="en-US" dirty="0"/>
              <a:t>Image processing techniques can be applied on videos which are essentially a series of still images.</a:t>
            </a:r>
          </a:p>
          <a:p>
            <a:r>
              <a:rPr lang="en-US" dirty="0"/>
              <a:t>Motion has three spatial dimensions and the fourth one is time. Non-coplanar motion and low sampling rate (fps) would affect the quality tracking.</a:t>
            </a:r>
          </a:p>
          <a:p>
            <a:r>
              <a:rPr lang="en-US" dirty="0"/>
              <a:t>Tracking based on color is easy but unreliable especially with the auto white-balance built in latest camera models.</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p:txBody>
          <a:bodyPr/>
          <a:lstStyle/>
          <a:p>
            <a:r>
              <a:rPr lang="en-US" dirty="0">
                <a:hlinkClick r:id="rId7"/>
              </a:rPr>
              <a:t>Physics-301/Activity 05 - Basic Video </a:t>
            </a:r>
            <a:r>
              <a:rPr lang="en-US" dirty="0" err="1">
                <a:hlinkClick r:id="rId7"/>
              </a:rPr>
              <a:t>Processing.ipynb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https://drive.google.com/file/d/1S1juRZtkc_vtyp8Ffvfp62fFIImtMSSb/view?usp=sharing</a:t>
            </a:r>
            <a:r>
              <a:rPr lang="en-US" dirty="0"/>
              <a:t> </a:t>
            </a:r>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Video Capture (OpenCV)</a:t>
            </a:r>
          </a:p>
        </p:txBody>
      </p:sp>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r>
              <a:rPr lang="en-US" sz="1800" dirty="0"/>
              <a:t>In this activity, the camera feed is loaded using Open-CV Python [1]. The main principle of video processing is that </a:t>
            </a:r>
            <a:r>
              <a:rPr lang="en-US" sz="1800" dirty="0">
                <a:latin typeface="Bahnschrift SemiBold" panose="020B0502040204020203" pitchFamily="34" charset="0"/>
              </a:rPr>
              <a:t>videos are a collection of sequential images</a:t>
            </a:r>
            <a:r>
              <a:rPr lang="en-US" sz="1800" dirty="0"/>
              <a:t>, hence, the </a:t>
            </a:r>
            <a:r>
              <a:rPr lang="en-US" sz="1800" dirty="0">
                <a:latin typeface="Bahnschrift SemiBold" panose="020B0502040204020203" pitchFamily="34" charset="0"/>
              </a:rPr>
              <a:t>image processing</a:t>
            </a:r>
            <a:r>
              <a:rPr lang="en-US" sz="1800" dirty="0"/>
              <a:t> techniques can still be </a:t>
            </a:r>
            <a:r>
              <a:rPr lang="en-US" sz="1800" dirty="0">
                <a:latin typeface="Bahnschrift SemiBold" panose="020B0502040204020203" pitchFamily="34" charset="0"/>
              </a:rPr>
              <a:t>applied frame by frame</a:t>
            </a:r>
            <a:r>
              <a:rPr lang="en-US" sz="1800" dirty="0"/>
              <a:t>. Shown below is a snapshot from the webcam and the corresponding histograms of the image and the cyan region of interest (ROI). The entire image has a continuous distribution across all channels while the ROI have a distinct and narrow distributions. The </a:t>
            </a:r>
            <a:r>
              <a:rPr lang="en-US" sz="1800" dirty="0">
                <a:solidFill>
                  <a:srgbClr val="00B0F0"/>
                </a:solidFill>
                <a:latin typeface="Bahnschrift SemiBold" panose="020B0502040204020203" pitchFamily="34" charset="0"/>
              </a:rPr>
              <a:t>ROI</a:t>
            </a:r>
            <a:r>
              <a:rPr lang="en-US" sz="1800" dirty="0"/>
              <a:t> shows high pixel intensities in its </a:t>
            </a:r>
            <a:r>
              <a:rPr lang="en-US" sz="1800" dirty="0">
                <a:solidFill>
                  <a:srgbClr val="00B050"/>
                </a:solidFill>
                <a:latin typeface="Bahnschrift SemiBold" panose="020B0502040204020203" pitchFamily="34" charset="0"/>
              </a:rPr>
              <a:t>green</a:t>
            </a:r>
            <a:r>
              <a:rPr lang="en-US" sz="1800" dirty="0"/>
              <a:t> and </a:t>
            </a:r>
            <a:r>
              <a:rPr lang="en-US" sz="1800" dirty="0">
                <a:solidFill>
                  <a:srgbClr val="0070C0"/>
                </a:solidFill>
                <a:latin typeface="Bahnschrift SemiBold" panose="020B0502040204020203" pitchFamily="34" charset="0"/>
              </a:rPr>
              <a:t>blue</a:t>
            </a:r>
            <a:r>
              <a:rPr lang="en-US" sz="1800" dirty="0"/>
              <a:t> </a:t>
            </a:r>
            <a:r>
              <a:rPr lang="en-US" sz="1800" dirty="0">
                <a:latin typeface="Bahnschrift SemiBold" panose="020B0502040204020203" pitchFamily="34" charset="0"/>
              </a:rPr>
              <a:t>histograms</a:t>
            </a:r>
            <a:r>
              <a:rPr lang="en-US" sz="1800" dirty="0"/>
              <a:t>; the two primary color channels constituting the </a:t>
            </a:r>
            <a:r>
              <a:rPr lang="en-US" sz="1800" dirty="0">
                <a:solidFill>
                  <a:srgbClr val="00B0F0"/>
                </a:solidFill>
                <a:latin typeface="Bahnschrift SemiBold" panose="020B0502040204020203" pitchFamily="34" charset="0"/>
              </a:rPr>
              <a:t>cyan</a:t>
            </a:r>
            <a:r>
              <a:rPr lang="en-US" sz="1800" dirty="0"/>
              <a:t> </a:t>
            </a:r>
            <a:r>
              <a:rPr lang="en-US" sz="1800" dirty="0">
                <a:solidFill>
                  <a:srgbClr val="00B0F0"/>
                </a:solidFill>
                <a:latin typeface="Bahnschrift SemiBold" panose="020B0502040204020203" pitchFamily="34" charset="0"/>
              </a:rPr>
              <a:t>color</a:t>
            </a:r>
            <a:r>
              <a:rPr lang="en-US" sz="1800" dirty="0"/>
              <a:t>.</a:t>
            </a:r>
          </a:p>
        </p:txBody>
      </p:sp>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1026" name="Picture 2">
            <a:extLst>
              <a:ext uri="{FF2B5EF4-FFF2-40B4-BE49-F238E27FC236}">
                <a16:creationId xmlns:a16="http://schemas.microsoft.com/office/drawing/2014/main" id="{211E08E0-F47A-2F25-29FD-0F5918908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43301"/>
            <a:ext cx="7315200"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4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Blob detection</a:t>
            </a:r>
          </a:p>
        </p:txBody>
      </p:sp>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a:xfrm>
            <a:off x="628649" y="1131216"/>
            <a:ext cx="7972425" cy="5045747"/>
          </a:xfrm>
        </p:spPr>
        <p:txBody>
          <a:bodyPr>
            <a:noAutofit/>
          </a:bodyPr>
          <a:lstStyle/>
          <a:p>
            <a:pPr marL="0" indent="0">
              <a:buNone/>
            </a:pPr>
            <a:r>
              <a:rPr lang="en-US" sz="1800" dirty="0">
                <a:solidFill>
                  <a:srgbClr val="000000"/>
                </a:solidFill>
                <a:highlight>
                  <a:srgbClr val="FFEE9E"/>
                </a:highlight>
                <a:latin typeface="Bahnschrift SemiBold" panose="020B0502040204020203" pitchFamily="34" charset="0"/>
              </a:rPr>
              <a:t>Non-parametric segmentation</a:t>
            </a:r>
            <a:r>
              <a:rPr lang="en-US" sz="1800" dirty="0">
                <a:solidFill>
                  <a:srgbClr val="000000"/>
                </a:solidFill>
                <a:latin typeface="Bahnschrift SemiLight" panose="020B0502040204020203" pitchFamily="34" charset="0"/>
              </a:rPr>
              <a:t> uses the </a:t>
            </a:r>
            <a:r>
              <a:rPr lang="en-US" sz="1800" dirty="0">
                <a:solidFill>
                  <a:srgbClr val="000000"/>
                </a:solidFill>
                <a:latin typeface="Bahnschrift SemiBold" panose="020B0502040204020203" pitchFamily="34" charset="0"/>
              </a:rPr>
              <a:t>histogram back-projection</a:t>
            </a:r>
            <a:r>
              <a:rPr lang="en-US" sz="1800" dirty="0">
                <a:solidFill>
                  <a:srgbClr val="000000"/>
                </a:solidFill>
                <a:latin typeface="Bahnschrift SemiLight" panose="020B0502040204020203" pitchFamily="34" charset="0"/>
              </a:rPr>
              <a:t>, a </a:t>
            </a:r>
            <a:r>
              <a:rPr lang="en-US" sz="1800" b="1" dirty="0">
                <a:solidFill>
                  <a:srgbClr val="000000"/>
                </a:solidFill>
                <a:latin typeface="Bahnschrift SemiBold" panose="020B0502040204020203" pitchFamily="34" charset="0"/>
              </a:rPr>
              <a:t>non-computational</a:t>
            </a:r>
            <a:r>
              <a:rPr lang="en-US" sz="1800" dirty="0">
                <a:solidFill>
                  <a:srgbClr val="000000"/>
                </a:solidFill>
                <a:latin typeface="Bahnschrift SemiLight" panose="020B0502040204020203" pitchFamily="34" charset="0"/>
              </a:rPr>
              <a:t> technique </a:t>
            </a:r>
            <a:r>
              <a:rPr lang="en-US" sz="1800" dirty="0">
                <a:solidFill>
                  <a:srgbClr val="000000"/>
                </a:solidFill>
              </a:rPr>
              <a:t>which </a:t>
            </a:r>
            <a:r>
              <a:rPr lang="en-US" sz="1800" dirty="0">
                <a:solidFill>
                  <a:srgbClr val="000000"/>
                </a:solidFill>
                <a:latin typeface="Bahnschrift SemiLight" panose="020B0502040204020203" pitchFamily="34" charset="0"/>
              </a:rPr>
              <a:t>treats histograms as look-up tables </a:t>
            </a:r>
            <a:r>
              <a:rPr lang="en-US" sz="1800" dirty="0"/>
              <a:t>[2][3]</a:t>
            </a:r>
            <a:r>
              <a:rPr lang="en-US" sz="1800" dirty="0">
                <a:solidFill>
                  <a:srgbClr val="000000"/>
                </a:solidFill>
                <a:latin typeface="Bahnschrift SemiLight" panose="020B0502040204020203" pitchFamily="34" charset="0"/>
              </a:rPr>
              <a:t>. </a:t>
            </a:r>
            <a:r>
              <a:rPr lang="en-US" sz="1800" dirty="0">
                <a:solidFill>
                  <a:srgbClr val="000000"/>
                </a:solidFill>
              </a:rPr>
              <a:t>Recall that in Activity 1, the non-parametric method </a:t>
            </a:r>
            <a:r>
              <a:rPr lang="en-US" sz="1800" dirty="0">
                <a:solidFill>
                  <a:srgbClr val="000000"/>
                </a:solidFill>
                <a:latin typeface="Bahnschrift SemiLight" panose="020B0502040204020203" pitchFamily="34" charset="0"/>
              </a:rPr>
              <a:t>was generalized to be </a:t>
            </a:r>
            <a:r>
              <a:rPr lang="en-US" sz="1800" dirty="0">
                <a:solidFill>
                  <a:srgbClr val="000000"/>
                </a:solidFill>
                <a:highlight>
                  <a:srgbClr val="FFEE9E"/>
                </a:highlight>
                <a:latin typeface="Bahnschrift SemiBold" panose="020B0502040204020203" pitchFamily="34" charset="0"/>
              </a:rPr>
              <a:t>robust to intensity variation and can sometimes reveal extra details</a:t>
            </a:r>
            <a:r>
              <a:rPr lang="en-US" sz="1800" dirty="0">
                <a:solidFill>
                  <a:srgbClr val="000000"/>
                </a:solidFill>
                <a:latin typeface="Bahnschrift SemiLight" panose="020B0502040204020203" pitchFamily="34" charset="0"/>
              </a:rPr>
              <a:t>. We exploit this method’s advantage because in this activity, we’re dealing with scenes in very non-ideal conditions. Shown below is sample image segmentation of the </a:t>
            </a:r>
            <a:r>
              <a:rPr lang="en-US" sz="1800" dirty="0">
                <a:solidFill>
                  <a:srgbClr val="00B0F0"/>
                </a:solidFill>
                <a:latin typeface="Bahnschrift SemiBold" panose="020B0502040204020203" pitchFamily="34" charset="0"/>
              </a:rPr>
              <a:t>cyan aquaflask</a:t>
            </a:r>
            <a:r>
              <a:rPr lang="en-US" sz="1800" dirty="0">
                <a:solidFill>
                  <a:srgbClr val="000000"/>
                </a:solidFill>
                <a:latin typeface="Bahnschrift SemiLight" panose="020B0502040204020203" pitchFamily="34" charset="0"/>
              </a:rPr>
              <a:t> </a:t>
            </a:r>
            <a:r>
              <a:rPr lang="en-US" sz="1800" dirty="0">
                <a:solidFill>
                  <a:srgbClr val="000000"/>
                </a:solidFill>
              </a:rPr>
              <a:t>a</a:t>
            </a:r>
            <a:r>
              <a:rPr lang="en-US" sz="1800" dirty="0">
                <a:solidFill>
                  <a:srgbClr val="000000"/>
                </a:solidFill>
                <a:latin typeface="Bahnschrift SemiLight" panose="020B0502040204020203" pitchFamily="34" charset="0"/>
              </a:rPr>
              <a:t>s the object of interest. To track the object’s movement, we employed </a:t>
            </a:r>
            <a:r>
              <a:rPr lang="en-US" sz="1800" dirty="0">
                <a:solidFill>
                  <a:srgbClr val="000000"/>
                </a:solidFill>
                <a:latin typeface="Bahnschrift SemiBold" panose="020B0502040204020203" pitchFamily="34" charset="0"/>
              </a:rPr>
              <a:t>blob detection </a:t>
            </a:r>
            <a:r>
              <a:rPr lang="en-US" sz="1800" dirty="0">
                <a:solidFill>
                  <a:srgbClr val="000000"/>
                </a:solidFill>
                <a:latin typeface="Bahnschrift SemiLight" panose="020B0502040204020203" pitchFamily="34" charset="0"/>
              </a:rPr>
              <a:t>using the image moments to </a:t>
            </a:r>
            <a:r>
              <a:rPr lang="en-US" sz="1800" dirty="0">
                <a:solidFill>
                  <a:srgbClr val="000000"/>
                </a:solidFill>
                <a:latin typeface="Bahnschrift SemiBold" panose="020B0502040204020203" pitchFamily="34" charset="0"/>
              </a:rPr>
              <a:t>get the centroid coordinates</a:t>
            </a:r>
            <a:r>
              <a:rPr lang="en-US" sz="1800" dirty="0">
                <a:solidFill>
                  <a:srgbClr val="000000"/>
                </a:solidFill>
                <a:latin typeface="Bahnschrift SemiLight" panose="020B0502040204020203" pitchFamily="34" charset="0"/>
              </a:rPr>
              <a:t> [4]. </a:t>
            </a:r>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1026" name="Picture 2">
            <a:extLst>
              <a:ext uri="{FF2B5EF4-FFF2-40B4-BE49-F238E27FC236}">
                <a16:creationId xmlns:a16="http://schemas.microsoft.com/office/drawing/2014/main" id="{B4D87A41-A94F-F8C4-BF9F-9834A6054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33337"/>
            <a:ext cx="6400800" cy="234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2A44F5-80EF-8ECC-7FB9-2781440BAAE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EAB95FB-4E53-2587-0F98-7AE6D55532A0}"/>
              </a:ext>
            </a:extLst>
          </p:cNvPr>
          <p:cNvSpPr>
            <a:spLocks noGrp="1"/>
          </p:cNvSpPr>
          <p:nvPr>
            <p:ph type="title"/>
          </p:nvPr>
        </p:nvSpPr>
        <p:spPr/>
        <p:txBody>
          <a:bodyPr/>
          <a:lstStyle/>
          <a:p>
            <a:r>
              <a:rPr lang="en-US" dirty="0"/>
              <a:t>Tracking</a:t>
            </a:r>
          </a:p>
        </p:txBody>
      </p:sp>
      <p:sp>
        <p:nvSpPr>
          <p:cNvPr id="4" name="Content Placeholder 3">
            <a:extLst>
              <a:ext uri="{FF2B5EF4-FFF2-40B4-BE49-F238E27FC236}">
                <a16:creationId xmlns:a16="http://schemas.microsoft.com/office/drawing/2014/main" id="{40698BBF-471F-9256-6FAD-4F5A7B07E620}"/>
              </a:ext>
            </a:extLst>
          </p:cNvPr>
          <p:cNvSpPr>
            <a:spLocks noGrp="1"/>
          </p:cNvSpPr>
          <p:nvPr>
            <p:ph idx="1"/>
          </p:nvPr>
        </p:nvSpPr>
        <p:spPr/>
        <p:txBody>
          <a:bodyPr/>
          <a:lstStyle/>
          <a:p>
            <a:pPr marL="0" indent="0">
              <a:buNone/>
            </a:pPr>
            <a:r>
              <a:rPr lang="en-US" sz="1800" dirty="0"/>
              <a:t>From the webcam live feed, we first took 100 frames, segmented each image, and then stored the centroid coordinates. Shown below are some snapshots at different time frames while I move the object sinusoidally. </a:t>
            </a:r>
            <a:br>
              <a:rPr lang="en-US" sz="1800" dirty="0"/>
            </a:br>
            <a:br>
              <a:rPr lang="en-US" sz="1800" dirty="0"/>
            </a:br>
            <a:r>
              <a:rPr lang="en-US" sz="1800" dirty="0">
                <a:highlight>
                  <a:srgbClr val="FFEE9E"/>
                </a:highlight>
                <a:latin typeface="Bahnschrift SemiBold" panose="020B0502040204020203" pitchFamily="34" charset="0"/>
              </a:rPr>
              <a:t>	FRAME 22				FRAME 44                 </a:t>
            </a:r>
            <a:r>
              <a:rPr lang="en-US" sz="1800" dirty="0">
                <a:solidFill>
                  <a:srgbClr val="FFEE9E"/>
                </a:solidFill>
                <a:highlight>
                  <a:srgbClr val="FFEE9E"/>
                </a:highlight>
                <a:latin typeface="Bahnschrift SemiBold" panose="020B0502040204020203" pitchFamily="34" charset="0"/>
              </a:rPr>
              <a:t>.</a:t>
            </a: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br>
              <a:rPr lang="en-US" sz="1800" dirty="0">
                <a:solidFill>
                  <a:srgbClr val="FFEE9E"/>
                </a:solidFill>
                <a:highlight>
                  <a:srgbClr val="FFEE9E"/>
                </a:highlight>
                <a:latin typeface="Bahnschrift SemiBold" panose="020B0502040204020203" pitchFamily="34" charset="0"/>
              </a:rPr>
            </a:br>
            <a:endParaRPr lang="en-US" sz="1800" dirty="0">
              <a:solidFill>
                <a:srgbClr val="FFEE9E"/>
              </a:solidFill>
              <a:highlight>
                <a:srgbClr val="FFEE9E"/>
              </a:highlight>
              <a:latin typeface="Bahnschrift SemiBold" panose="020B0502040204020203" pitchFamily="34" charset="0"/>
            </a:endParaRPr>
          </a:p>
          <a:p>
            <a:pPr marL="0" indent="0">
              <a:buNone/>
            </a:pPr>
            <a:br>
              <a:rPr lang="en-US" sz="1800" dirty="0">
                <a:solidFill>
                  <a:srgbClr val="FFEE9E"/>
                </a:solidFill>
                <a:highlight>
                  <a:srgbClr val="FFEE9E"/>
                </a:highlight>
                <a:latin typeface="Bahnschrift SemiBold" panose="020B0502040204020203" pitchFamily="34" charset="0"/>
              </a:rPr>
            </a:br>
            <a:r>
              <a:rPr lang="en-US" sz="1800" dirty="0">
                <a:highlight>
                  <a:srgbClr val="FFEE9E"/>
                </a:highlight>
                <a:latin typeface="Bahnschrift SemiBold" panose="020B0502040204020203" pitchFamily="34" charset="0"/>
              </a:rPr>
              <a:t>	FRAME 66				FRAME 88                  </a:t>
            </a:r>
            <a:r>
              <a:rPr lang="en-US" sz="1800" dirty="0">
                <a:solidFill>
                  <a:srgbClr val="FFEE9E"/>
                </a:solidFill>
                <a:highlight>
                  <a:srgbClr val="FFEE9E"/>
                </a:highlight>
                <a:latin typeface="Bahnschrift SemiBold" panose="020B0502040204020203" pitchFamily="34" charset="0"/>
              </a:rPr>
              <a:t>.</a:t>
            </a:r>
            <a:r>
              <a:rPr lang="en-US" sz="1800" dirty="0">
                <a:highlight>
                  <a:srgbClr val="FFEE9E"/>
                </a:highlight>
                <a:latin typeface="Bahnschrift SemiBold" panose="020B0502040204020203" pitchFamily="34" charset="0"/>
              </a:rPr>
              <a:t>		</a:t>
            </a:r>
          </a:p>
          <a:p>
            <a:pPr marL="0" indent="0">
              <a:buNone/>
            </a:pPr>
            <a:endParaRPr lang="en-US" sz="1800" dirty="0">
              <a:highlight>
                <a:srgbClr val="FFEE9E"/>
              </a:highlight>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id="{622D0FD9-E389-1257-13B4-AA6E7C5C375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2058" name="Picture 10">
            <a:extLst>
              <a:ext uri="{FF2B5EF4-FFF2-40B4-BE49-F238E27FC236}">
                <a16:creationId xmlns:a16="http://schemas.microsoft.com/office/drawing/2014/main" id="{C64CC6A5-6D64-E51B-587B-27AB985DA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36370"/>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C410A8B4-16C9-9E79-48AD-F35F8FDBA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536371"/>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78A12C91-BA28-A943-C663-F48D71FBF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571094"/>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976AA6B3-5025-67B1-DF32-71E56CB0EC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1094"/>
            <a:ext cx="4572000" cy="17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F646C-5D4C-C5A4-4FD3-BA66FB1E3521}"/>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233BD12-1F14-BC99-7A13-88EFB6F50747}"/>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5D80C947-9445-0C0E-5CD5-250CB6DBB414}"/>
              </a:ext>
            </a:extLst>
          </p:cNvPr>
          <p:cNvSpPr>
            <a:spLocks noGrp="1"/>
          </p:cNvSpPr>
          <p:nvPr>
            <p:ph idx="1"/>
          </p:nvPr>
        </p:nvSpPr>
        <p:spPr/>
        <p:txBody>
          <a:bodyPr/>
          <a:lstStyle/>
          <a:p>
            <a:pPr marL="0" indent="0">
              <a:buNone/>
            </a:pPr>
            <a:r>
              <a:rPr lang="en-US" sz="1800" dirty="0"/>
              <a:t>In summary, we were able to acquire live images from webcam and applied color segmentation to track objects. </a:t>
            </a:r>
            <a:r>
              <a:rPr lang="en-US" sz="1800" dirty="0">
                <a:latin typeface="Bahnschrift SemiBold" panose="020B0502040204020203" pitchFamily="34" charset="0"/>
              </a:rPr>
              <a:t>Fundamental problems</a:t>
            </a:r>
            <a:r>
              <a:rPr lang="en-US" sz="1800" dirty="0"/>
              <a:t> include (1) built-in </a:t>
            </a:r>
            <a:r>
              <a:rPr lang="en-US" sz="1800" dirty="0">
                <a:latin typeface="Bahnschrift SemiBold" panose="020B0502040204020203" pitchFamily="34" charset="0"/>
              </a:rPr>
              <a:t>auto white-balancing</a:t>
            </a:r>
            <a:r>
              <a:rPr lang="en-US" sz="1800" dirty="0"/>
              <a:t> in the webcam used which continuously change the colors in the scene and (2) </a:t>
            </a:r>
            <a:r>
              <a:rPr lang="en-US" sz="1800" dirty="0">
                <a:latin typeface="Bahnschrift SemiBold" panose="020B0502040204020203" pitchFamily="34" charset="0"/>
              </a:rPr>
              <a:t>low resolution/frame rate</a:t>
            </a:r>
            <a:r>
              <a:rPr lang="en-US" sz="1800" dirty="0"/>
              <a:t> which results to poor capture of the motion. The effects are evident on the latter half of the tracking where the segmentation evidently struggles, consequently affecting the centroid detection and thus, the tracking.</a:t>
            </a:r>
          </a:p>
        </p:txBody>
      </p:sp>
      <p:sp>
        <p:nvSpPr>
          <p:cNvPr id="5" name="Slide Number Placeholder 4">
            <a:extLst>
              <a:ext uri="{FF2B5EF4-FFF2-40B4-BE49-F238E27FC236}">
                <a16:creationId xmlns:a16="http://schemas.microsoft.com/office/drawing/2014/main" id="{F37F72F2-0A73-8F4F-EDAA-3FA5B0EBB807}"/>
              </a:ext>
            </a:extLst>
          </p:cNvPr>
          <p:cNvSpPr>
            <a:spLocks noGrp="1"/>
          </p:cNvSpPr>
          <p:nvPr>
            <p:ph type="sldNum" sz="quarter" idx="12"/>
          </p:nvPr>
        </p:nvSpPr>
        <p:spPr/>
        <p:txBody>
          <a:bodyPr/>
          <a:lstStyle/>
          <a:p>
            <a:fld id="{8262CFD8-7A98-47E6-A2CC-B17DDA24BA0E}" type="slidenum">
              <a:rPr lang="en-US" smtClean="0"/>
              <a:t>6</a:t>
            </a:fld>
            <a:endParaRPr lang="en-US"/>
          </a:p>
        </p:txBody>
      </p:sp>
      <p:sp>
        <p:nvSpPr>
          <p:cNvPr id="10" name="TextBox 9">
            <a:extLst>
              <a:ext uri="{FF2B5EF4-FFF2-40B4-BE49-F238E27FC236}">
                <a16:creationId xmlns:a16="http://schemas.microsoft.com/office/drawing/2014/main" id="{06B1A6AD-FF7C-CFE7-A327-F8F1FBEEA145}"/>
              </a:ext>
            </a:extLst>
          </p:cNvPr>
          <p:cNvSpPr txBox="1"/>
          <p:nvPr/>
        </p:nvSpPr>
        <p:spPr>
          <a:xfrm>
            <a:off x="628648" y="6068246"/>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2">
                  <a:extLst>
                    <a:ext uri="{A12FA001-AC4F-418D-AE19-62706E023703}">
                      <ahyp:hlinkClr xmlns:ahyp="http://schemas.microsoft.com/office/drawing/2018/hyperlinkcolor" val="tx"/>
                    </a:ext>
                  </a:extLst>
                </a:hlinkClick>
              </a:rPr>
              <a:t>https://giphy.com/gifs/ZpCkOdFM9jun27ONXp/fullscreen</a:t>
            </a:r>
            <a:r>
              <a:rPr lang="en-US" sz="1200" dirty="0">
                <a:solidFill>
                  <a:srgbClr val="D64045"/>
                </a:solidFill>
                <a:latin typeface="Bahnschrift SemiLight" panose="020B0502040204020203" pitchFamily="34" charset="0"/>
              </a:rPr>
              <a:t> </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pic>
        <p:nvPicPr>
          <p:cNvPr id="7" name="Picture 6" descr="A picture containing text, indoor&#10;&#10;Description automatically generated">
            <a:extLst>
              <a:ext uri="{FF2B5EF4-FFF2-40B4-BE49-F238E27FC236}">
                <a16:creationId xmlns:a16="http://schemas.microsoft.com/office/drawing/2014/main" id="{467F0B04-C5C7-C6AE-E488-20464A12751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4267" r="93867">
                        <a14:foregroundMark x1="16267" y1="50000" x2="26933" y2="59000"/>
                        <a14:foregroundMark x1="8533" y1="10667" x2="22667" y2="15333"/>
                        <a14:foregroundMark x1="22667" y1="15333" x2="33333" y2="27667"/>
                        <a14:foregroundMark x1="33333" y1="27667" x2="32533" y2="61000"/>
                        <a14:foregroundMark x1="32533" y1="61000" x2="20800" y2="74667"/>
                        <a14:foregroundMark x1="20800" y1="74667" x2="14133" y2="44000"/>
                        <a14:foregroundMark x1="14133" y1="44000" x2="16267" y2="33667"/>
                        <a14:foregroundMark x1="7467" y1="33000" x2="5200" y2="78000"/>
                        <a14:foregroundMark x1="5200" y1="78000" x2="5200" y2="78000"/>
                        <a14:foregroundMark x1="66400" y1="30333" x2="70533" y2="54333"/>
                        <a14:foregroundMark x1="58000" y1="75333" x2="64933" y2="47333"/>
                        <a14:foregroundMark x1="64933" y1="47333" x2="82800" y2="11333"/>
                        <a14:foregroundMark x1="82800" y1="11333" x2="84133" y2="13000"/>
                        <a14:foregroundMark x1="91733" y1="14000" x2="89067" y2="41667"/>
                        <a14:foregroundMark x1="89067" y1="41667" x2="73333" y2="74333"/>
                        <a14:foregroundMark x1="73333" y1="74333" x2="67067" y2="73000"/>
                        <a14:foregroundMark x1="59067" y1="20333" x2="76533" y2="25000"/>
                        <a14:foregroundMark x1="56267" y1="16333" x2="58933" y2="53667"/>
                        <a14:foregroundMark x1="58933" y1="53667" x2="58800" y2="55667"/>
                        <a14:foregroundMark x1="56933" y1="82000" x2="72133" y2="75333"/>
                        <a14:foregroundMark x1="70800" y1="85333" x2="86400" y2="77000"/>
                        <a14:foregroundMark x1="93867" y1="77667" x2="83467" y2="87667"/>
                        <a14:foregroundMark x1="43600" y1="68333" x2="34800" y2="78333"/>
                        <a14:foregroundMark x1="45600" y1="24333" x2="32533" y2="63333"/>
                        <a14:foregroundMark x1="32533" y1="63333" x2="32400" y2="64333"/>
                        <a14:foregroundMark x1="42667" y1="17667" x2="13467" y2="24000"/>
                        <a14:foregroundMark x1="13467" y1="24000" x2="12400" y2="25000"/>
                        <a14:foregroundMark x1="43200" y1="37333" x2="39333" y2="83333"/>
                        <a14:foregroundMark x1="47600" y1="12667" x2="46400" y2="36000"/>
                        <a14:foregroundMark x1="47467" y1="61333" x2="47733" y2="12667"/>
                        <a14:foregroundMark x1="47733" y1="12667" x2="47733" y2="12667"/>
                        <a14:foregroundMark x1="47600" y1="36000" x2="47733" y2="36667"/>
                        <a14:foregroundMark x1="47333" y1="39333" x2="47733" y2="40000"/>
                        <a14:foregroundMark x1="47733" y1="42333" x2="48133" y2="41000"/>
                        <a14:foregroundMark x1="48000" y1="58000" x2="47867" y2="49000"/>
                        <a14:foregroundMark x1="47733" y1="13333" x2="48133" y2="35000"/>
                        <a14:foregroundMark x1="48133" y1="35000" x2="47733" y2="38333"/>
                        <a14:foregroundMark x1="47067" y1="13333" x2="45867" y2="47000"/>
                        <a14:foregroundMark x1="13067" y1="31000" x2="9067" y2="17000"/>
                        <a14:foregroundMark x1="5067" y1="11000" x2="4267" y2="49667"/>
                      </a14:backgroundRemoval>
                    </a14:imgEffect>
                  </a14:imgLayer>
                </a14:imgProps>
              </a:ext>
              <a:ext uri="{28A0092B-C50C-407E-A947-70E740481C1C}">
                <a14:useLocalDpi xmlns:a14="http://schemas.microsoft.com/office/drawing/2010/main" val="0"/>
              </a:ext>
            </a:extLst>
          </a:blip>
          <a:stretch>
            <a:fillRect/>
          </a:stretch>
        </p:blipFill>
        <p:spPr>
          <a:xfrm>
            <a:off x="914400" y="3142165"/>
            <a:ext cx="7315200" cy="2926081"/>
          </a:xfrm>
          <a:prstGeom prst="rect">
            <a:avLst/>
          </a:prstGeom>
        </p:spPr>
      </p:pic>
    </p:spTree>
    <p:extLst>
      <p:ext uri="{BB962C8B-B14F-4D97-AF65-F5344CB8AC3E}">
        <p14:creationId xmlns:p14="http://schemas.microsoft.com/office/powerpoint/2010/main" val="24260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8F3B8-E99C-7AEE-63CB-0B7D5119ECF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748C19A-35D9-9C30-BDD2-F381A241F2C3}"/>
              </a:ext>
            </a:extLst>
          </p:cNvPr>
          <p:cNvSpPr>
            <a:spLocks noGrp="1"/>
          </p:cNvSpPr>
          <p:nvPr>
            <p:ph type="title"/>
          </p:nvPr>
        </p:nvSpPr>
        <p:spPr>
          <a:xfrm>
            <a:off x="628650" y="365127"/>
            <a:ext cx="7315200" cy="662396"/>
          </a:xfrm>
        </p:spPr>
        <p:txBody>
          <a:bodyPr/>
          <a:lstStyle/>
          <a:p>
            <a:r>
              <a:rPr lang="en-US" dirty="0"/>
              <a:t>Applications</a:t>
            </a:r>
          </a:p>
        </p:txBody>
      </p:sp>
      <p:sp>
        <p:nvSpPr>
          <p:cNvPr id="4" name="Content Placeholder 3">
            <a:extLst>
              <a:ext uri="{FF2B5EF4-FFF2-40B4-BE49-F238E27FC236}">
                <a16:creationId xmlns:a16="http://schemas.microsoft.com/office/drawing/2014/main" id="{14FE0F57-FD1C-227D-0209-24D73E32852E}"/>
              </a:ext>
            </a:extLst>
          </p:cNvPr>
          <p:cNvSpPr>
            <a:spLocks noGrp="1"/>
          </p:cNvSpPr>
          <p:nvPr>
            <p:ph idx="1"/>
          </p:nvPr>
        </p:nvSpPr>
        <p:spPr/>
        <p:txBody>
          <a:bodyPr/>
          <a:lstStyle/>
          <a:p>
            <a:pPr marL="0" indent="0">
              <a:buNone/>
            </a:pPr>
            <a:r>
              <a:rPr lang="en-US" sz="1800" dirty="0"/>
              <a:t>Since we’ve been limited by the resolution, framerate, and auto white-balancing of a webcam, here we try to </a:t>
            </a:r>
            <a:r>
              <a:rPr lang="en-US" sz="1800" dirty="0">
                <a:latin typeface="Bahnschrift SemiBold" panose="020B0502040204020203" pitchFamily="34" charset="0"/>
              </a:rPr>
              <a:t>apply tracking on a video recorded using a digital camera</a:t>
            </a:r>
            <a:r>
              <a:rPr lang="en-US" sz="1800" dirty="0"/>
              <a:t>. To demonstrate a sample practical application, which I also did in my App Physics 186 class, we attempt to </a:t>
            </a:r>
            <a:r>
              <a:rPr lang="en-US" sz="1800" dirty="0">
                <a:highlight>
                  <a:srgbClr val="FFEE9E"/>
                </a:highlight>
                <a:latin typeface="Bahnschrift SemiBold" panose="020B0502040204020203" pitchFamily="34" charset="0"/>
              </a:rPr>
              <a:t>track free fall motion and experimentally determine the acceleration due to gravity</a:t>
            </a:r>
            <a:r>
              <a:rPr lang="en-US" sz="1800" dirty="0"/>
              <a:t> [5]. The video used is at 60 frames-per-second, color-consistent, and has a high resolution. Shown below is a snapshot of the first image frame and the comparison of its histogram vs the ROI’s (pink rubber ball). </a:t>
            </a:r>
          </a:p>
        </p:txBody>
      </p:sp>
      <p:sp>
        <p:nvSpPr>
          <p:cNvPr id="5" name="Slide Number Placeholder 4">
            <a:extLst>
              <a:ext uri="{FF2B5EF4-FFF2-40B4-BE49-F238E27FC236}">
                <a16:creationId xmlns:a16="http://schemas.microsoft.com/office/drawing/2014/main" id="{8C5B48D7-074E-A886-5B10-BEAEC9DB93EB}"/>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5122" name="Picture 2">
            <a:extLst>
              <a:ext uri="{FF2B5EF4-FFF2-40B4-BE49-F238E27FC236}">
                <a16:creationId xmlns:a16="http://schemas.microsoft.com/office/drawing/2014/main" id="{8DDA143C-86A7-AB79-12D2-81F0ABCD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29331"/>
            <a:ext cx="6400800"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088720-8B85-BA4E-3356-F002D14B8B07}"/>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413336E9-8363-4715-9502-B703B4D2F665}"/>
              </a:ext>
            </a:extLst>
          </p:cNvPr>
          <p:cNvSpPr>
            <a:spLocks noGrp="1"/>
          </p:cNvSpPr>
          <p:nvPr>
            <p:ph type="title"/>
          </p:nvPr>
        </p:nvSpPr>
        <p:spPr/>
        <p:txBody>
          <a:bodyPr/>
          <a:lstStyle/>
          <a:p>
            <a:r>
              <a:rPr lang="en-US" dirty="0"/>
              <a:t>Free Fall</a:t>
            </a:r>
          </a:p>
        </p:txBody>
      </p:sp>
      <p:sp>
        <p:nvSpPr>
          <p:cNvPr id="6" name="Content Placeholder 5">
            <a:extLst>
              <a:ext uri="{FF2B5EF4-FFF2-40B4-BE49-F238E27FC236}">
                <a16:creationId xmlns:a16="http://schemas.microsoft.com/office/drawing/2014/main" id="{1E3187EC-12ED-4C8E-30BF-7E34BAB506D8}"/>
              </a:ext>
            </a:extLst>
          </p:cNvPr>
          <p:cNvSpPr>
            <a:spLocks noGrp="1"/>
          </p:cNvSpPr>
          <p:nvPr>
            <p:ph idx="1"/>
          </p:nvPr>
        </p:nvSpPr>
        <p:spPr/>
        <p:txBody>
          <a:bodyPr/>
          <a:lstStyle/>
          <a:p>
            <a:pPr marL="0" indent="0">
              <a:buNone/>
            </a:pPr>
            <a:r>
              <a:rPr lang="en-US" sz="1800" dirty="0"/>
              <a:t>Overall, the segmentation and centroid detection went smooth, not to mention that there were no artifacts since we have a uniform background.</a:t>
            </a:r>
          </a:p>
          <a:p>
            <a:pPr marL="0" indent="0">
              <a:buNone/>
            </a:pPr>
            <a:endParaRPr lang="en-US" sz="1800" dirty="0"/>
          </a:p>
          <a:p>
            <a:pPr marL="0" indent="0">
              <a:buNone/>
            </a:pPr>
            <a:br>
              <a:rPr lang="en-US" sz="1800" dirty="0"/>
            </a:br>
            <a:br>
              <a:rPr lang="en-US" sz="1800" dirty="0"/>
            </a:br>
            <a:br>
              <a:rPr lang="en-US" sz="1800" dirty="0"/>
            </a:br>
            <a:br>
              <a:rPr lang="en-US" sz="1800" dirty="0"/>
            </a:br>
            <a:endParaRPr lang="en-US" sz="1800" dirty="0"/>
          </a:p>
          <a:p>
            <a:pPr marL="0" indent="457200">
              <a:buNone/>
            </a:pPr>
            <a:r>
              <a:rPr lang="en-US" sz="1800" dirty="0"/>
              <a:t>Using the </a:t>
            </a:r>
            <a:r>
              <a:rPr lang="en-US" sz="1800" dirty="0">
                <a:latin typeface="Bahnschrift SemiBold" panose="020B0502040204020203" pitchFamily="34" charset="0"/>
              </a:rPr>
              <a:t>pixel-to-meter ratio</a:t>
            </a:r>
            <a:r>
              <a:rPr lang="en-US" sz="1800" dirty="0"/>
              <a:t> obtained by relating the balls diameter in pixels and in meters, we were able to </a:t>
            </a:r>
            <a:r>
              <a:rPr lang="en-US" sz="1800" dirty="0">
                <a:latin typeface="Bahnschrift SemiBold" panose="020B0502040204020203" pitchFamily="34" charset="0"/>
              </a:rPr>
              <a:t>convert pixel trajectory into actual height values</a:t>
            </a:r>
            <a:r>
              <a:rPr lang="en-US" sz="1800" dirty="0"/>
              <a:t>. To extract g</a:t>
            </a:r>
            <a:r>
              <a:rPr lang="en-US" sz="1800" baseline="-25000" dirty="0"/>
              <a:t>exp</a:t>
            </a:r>
            <a:r>
              <a:rPr lang="en-US" sz="1800" dirty="0"/>
              <a:t>, we take the first and second derivative of the trajectory which represents the velocity and acceleration functions of the free-falling body, respectively. As shown in the plots (next page), we got </a:t>
            </a:r>
            <a:r>
              <a:rPr lang="en-US" sz="1800" dirty="0">
                <a:latin typeface="Bahnschrift SemiBold" panose="020B0502040204020203" pitchFamily="34" charset="0"/>
              </a:rPr>
              <a:t>g</a:t>
            </a:r>
            <a:r>
              <a:rPr lang="en-US" sz="1800" baseline="-25000" dirty="0">
                <a:latin typeface="Bahnschrift SemiBold" panose="020B0502040204020203" pitchFamily="34" charset="0"/>
              </a:rPr>
              <a:t>exp </a:t>
            </a:r>
            <a:r>
              <a:rPr lang="en-US" sz="1800" dirty="0">
                <a:latin typeface="Bahnschrift SemiBold" panose="020B0502040204020203" pitchFamily="34" charset="0"/>
              </a:rPr>
              <a:t>= -9.79 m/s</a:t>
            </a:r>
            <a:r>
              <a:rPr lang="en-US" sz="1800" baseline="30000" dirty="0">
                <a:latin typeface="Bahnschrift SemiBold" panose="020B0502040204020203" pitchFamily="34" charset="0"/>
              </a:rPr>
              <a:t>2</a:t>
            </a:r>
            <a:r>
              <a:rPr lang="en-US" sz="1800" dirty="0"/>
              <a:t>, which deviates by </a:t>
            </a:r>
            <a:r>
              <a:rPr lang="en-US" sz="1800" dirty="0">
                <a:latin typeface="Bahnschrift SemiBold" panose="020B0502040204020203" pitchFamily="34" charset="0"/>
              </a:rPr>
              <a:t>0.2% from the theoretical value</a:t>
            </a:r>
            <a:r>
              <a:rPr lang="en-US" sz="1800" dirty="0"/>
              <a:t>. </a:t>
            </a:r>
          </a:p>
          <a:p>
            <a:pPr marL="0" indent="457200">
              <a:buNone/>
            </a:pPr>
            <a:r>
              <a:rPr lang="en-US" sz="1800" dirty="0">
                <a:highlight>
                  <a:srgbClr val="FFEE9E"/>
                </a:highlight>
                <a:latin typeface="Bahnschrift SemiBold" panose="020B0502040204020203" pitchFamily="34" charset="0"/>
              </a:rPr>
              <a:t>In conclusion, we were able to successfully perform a kinematics experiment through video processing.</a:t>
            </a:r>
          </a:p>
        </p:txBody>
      </p:sp>
      <p:sp>
        <p:nvSpPr>
          <p:cNvPr id="4" name="Slide Number Placeholder 3">
            <a:extLst>
              <a:ext uri="{FF2B5EF4-FFF2-40B4-BE49-F238E27FC236}">
                <a16:creationId xmlns:a16="http://schemas.microsoft.com/office/drawing/2014/main" id="{5D050758-673E-D7C9-3AC9-4C190F6E124B}"/>
              </a:ext>
            </a:extLst>
          </p:cNvPr>
          <p:cNvSpPr>
            <a:spLocks noGrp="1"/>
          </p:cNvSpPr>
          <p:nvPr>
            <p:ph type="sldNum" sz="quarter" idx="12"/>
          </p:nvPr>
        </p:nvSpPr>
        <p:spPr/>
        <p:txBody>
          <a:bodyPr/>
          <a:lstStyle/>
          <a:p>
            <a:fld id="{8262CFD8-7A98-47E6-A2CC-B17DDA24BA0E}" type="slidenum">
              <a:rPr lang="en-US" smtClean="0"/>
              <a:t>8</a:t>
            </a:fld>
            <a:endParaRPr lang="en-US"/>
          </a:p>
        </p:txBody>
      </p:sp>
      <p:grpSp>
        <p:nvGrpSpPr>
          <p:cNvPr id="7" name="Group 6">
            <a:extLst>
              <a:ext uri="{FF2B5EF4-FFF2-40B4-BE49-F238E27FC236}">
                <a16:creationId xmlns:a16="http://schemas.microsoft.com/office/drawing/2014/main" id="{F2AF0CA6-450F-D78E-A9FA-640E12EF9ECD}"/>
              </a:ext>
            </a:extLst>
          </p:cNvPr>
          <p:cNvGrpSpPr>
            <a:grpSpLocks noChangeAspect="1"/>
          </p:cNvGrpSpPr>
          <p:nvPr/>
        </p:nvGrpSpPr>
        <p:grpSpPr>
          <a:xfrm>
            <a:off x="228600" y="1722662"/>
            <a:ext cx="8686800" cy="1845450"/>
            <a:chOff x="485275" y="1827462"/>
            <a:chExt cx="8044832" cy="1709068"/>
          </a:xfrm>
        </p:grpSpPr>
        <p:pic>
          <p:nvPicPr>
            <p:cNvPr id="6146" name="Picture 2">
              <a:extLst>
                <a:ext uri="{FF2B5EF4-FFF2-40B4-BE49-F238E27FC236}">
                  <a16:creationId xmlns:a16="http://schemas.microsoft.com/office/drawing/2014/main" id="{8B47B668-226E-E39B-0720-8CBF897D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38569A-6ECD-77ED-F4C0-CB11E855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1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AAE9783-8566-7461-1FAC-B1C4F095F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9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B19D03C5-2B43-FCF1-A047-384935FD0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427"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FAFA4DAF-BEB4-0DDA-71E6-5164BBFC07DD}"/>
              </a:ext>
            </a:extLst>
          </p:cNvPr>
          <p:cNvSpPr txBox="1"/>
          <p:nvPr/>
        </p:nvSpPr>
        <p:spPr>
          <a:xfrm>
            <a:off x="628648" y="3525071"/>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6">
                  <a:extLst>
                    <a:ext uri="{A12FA001-AC4F-418D-AE19-62706E023703}">
                      <ahyp:hlinkClr xmlns:ahyp="http://schemas.microsoft.com/office/drawing/2018/hyperlinkcolor" val="tx"/>
                    </a:ext>
                  </a:extLst>
                </a:hlinkClick>
              </a:rPr>
              <a:t>https://giphy.com/gifs/python-tracking-opencv-D4xFw0VusmBMC0UlKf/fullscreen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14552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6E9A6-F09A-4BB4-4599-32CDF9B74FA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867CCA8-2BF7-BDB7-C488-046C5E04FF9B}"/>
              </a:ext>
            </a:extLst>
          </p:cNvPr>
          <p:cNvSpPr>
            <a:spLocks noGrp="1"/>
          </p:cNvSpPr>
          <p:nvPr>
            <p:ph type="title"/>
          </p:nvPr>
        </p:nvSpPr>
        <p:spPr/>
        <p:txBody>
          <a:bodyPr/>
          <a:lstStyle/>
          <a:p>
            <a:r>
              <a:rPr lang="en-US" dirty="0"/>
              <a:t>Kinematic Graphs</a:t>
            </a:r>
          </a:p>
        </p:txBody>
      </p:sp>
      <p:sp>
        <p:nvSpPr>
          <p:cNvPr id="5" name="Slide Number Placeholder 4">
            <a:extLst>
              <a:ext uri="{FF2B5EF4-FFF2-40B4-BE49-F238E27FC236}">
                <a16:creationId xmlns:a16="http://schemas.microsoft.com/office/drawing/2014/main" id="{DA1E58B5-8E68-B709-7593-D3CD7A597F38}"/>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7172" name="Picture 4">
            <a:extLst>
              <a:ext uri="{FF2B5EF4-FFF2-40B4-BE49-F238E27FC236}">
                <a16:creationId xmlns:a16="http://schemas.microsoft.com/office/drawing/2014/main" id="{F0492006-F6BD-7782-BD2C-864AC8C3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124751"/>
            <a:ext cx="7772400" cy="513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66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2019</TotalTime>
  <Words>1144</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vt:lpstr>
      <vt:lpstr>Bahnschrift Condensed</vt:lpstr>
      <vt:lpstr>Bahnschrift Light</vt:lpstr>
      <vt:lpstr>Bahnschrift SemiBold</vt:lpstr>
      <vt:lpstr>Bahnschrift SemiLight</vt:lpstr>
      <vt:lpstr>Calibri</vt:lpstr>
      <vt:lpstr>Wingdings</vt:lpstr>
      <vt:lpstr>Office Theme</vt:lpstr>
      <vt:lpstr>PowerPoint Presentation</vt:lpstr>
      <vt:lpstr>  objectives</vt:lpstr>
      <vt:lpstr>Video Capture (OpenCV)</vt:lpstr>
      <vt:lpstr>Blob detection</vt:lpstr>
      <vt:lpstr>Tracking</vt:lpstr>
      <vt:lpstr>Discussion</vt:lpstr>
      <vt:lpstr>Applications</vt:lpstr>
      <vt:lpstr>Free Fall</vt:lpstr>
      <vt:lpstr>Kinematic Graphs</vt:lpstr>
      <vt:lpstr>Optical Flow</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23</cp:revision>
  <dcterms:created xsi:type="dcterms:W3CDTF">2022-05-28T03:01:51Z</dcterms:created>
  <dcterms:modified xsi:type="dcterms:W3CDTF">2022-06-10T12:18:02Z</dcterms:modified>
</cp:coreProperties>
</file>