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045"/>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1886" y="4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Render image color given spectral information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Find hyperspectral image databases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22D27171-349F-466E-A2ED-632B31F515D0}">
      <dgm:prSet custT="1"/>
      <dgm:spPr/>
      <dgm:t>
        <a:bodyPr/>
        <a:lstStyle/>
        <a:p>
          <a:pPr>
            <a:lnSpc>
              <a:spcPct val="100000"/>
            </a:lnSpc>
          </a:pPr>
          <a:r>
            <a:rPr lang="en-US" sz="1400" dirty="0">
              <a:latin typeface="Bahnschrift Light" panose="020B0502040204020203" pitchFamily="34" charset="0"/>
            </a:rPr>
            <a:t>Demonstrate how color changes under varying illumination</a:t>
          </a:r>
        </a:p>
      </dgm:t>
    </dgm:pt>
    <dgm:pt modelId="{78FF87D8-8D48-4890-9C3C-A8F8C0DD1BD9}" type="parTrans" cxnId="{AD3A632D-75F9-49FE-BA36-BC180FE3BFC0}">
      <dgm:prSet/>
      <dgm:spPr/>
      <dgm:t>
        <a:bodyPr/>
        <a:lstStyle/>
        <a:p>
          <a:endParaRPr lang="en-US" sz="2000">
            <a:latin typeface="Bahnschrift Light" panose="020B0502040204020203" pitchFamily="34" charset="0"/>
          </a:endParaRPr>
        </a:p>
      </dgm:t>
    </dgm:pt>
    <dgm:pt modelId="{93FE6D79-0859-41E7-AE82-8B9B6B13C777}" type="sibTrans" cxnId="{AD3A632D-75F9-49FE-BA36-BC180FE3BFC0}">
      <dgm:prSet/>
      <dgm:spPr/>
      <dgm:t>
        <a:bodyPr/>
        <a:lstStyle/>
        <a:p>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3"/>
      <dgm:spPr>
        <a:solidFill>
          <a:srgbClr val="467599"/>
        </a:solidFill>
      </dgm:spPr>
    </dgm:pt>
    <dgm:pt modelId="{83F23582-A5D4-46FC-AFC4-93D1C27C657F}" type="pres">
      <dgm:prSet presAssocID="{AC11749E-DFC5-4C25-89F5-8F8F8943BB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3">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3"/>
      <dgm:spPr>
        <a:solidFill>
          <a:srgbClr val="467599"/>
        </a:solidFill>
      </dgm:spPr>
    </dgm:pt>
    <dgm:pt modelId="{9B9E8DB2-9469-4AB0-AEA5-44E34FA44EB4}" type="pres">
      <dgm:prSet presAssocID="{45B455F6-6F02-4A1C-B810-933BCD2DC3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3">
        <dgm:presLayoutVars>
          <dgm:chMax val="1"/>
          <dgm:chPref val="1"/>
        </dgm:presLayoutVars>
      </dgm:prSet>
      <dgm:spPr/>
    </dgm:pt>
    <dgm:pt modelId="{5088FC95-CFBE-4193-8E4D-E64BD4D2FAEF}" type="pres">
      <dgm:prSet presAssocID="{6A5FA6F0-6D0E-4B26-A577-772DBF81108F}" presName="sibTrans" presStyleLbl="sibTrans2D1" presStyleIdx="0" presStyleCnt="0"/>
      <dgm:spPr/>
    </dgm:pt>
    <dgm:pt modelId="{DFE2A5F5-CE82-4B0E-AC00-00E724A0D850}" type="pres">
      <dgm:prSet presAssocID="{22D27171-349F-466E-A2ED-632B31F515D0}" presName="compNode" presStyleCnt="0"/>
      <dgm:spPr/>
    </dgm:pt>
    <dgm:pt modelId="{788031F0-84DF-4629-A068-EC765445B250}" type="pres">
      <dgm:prSet presAssocID="{22D27171-349F-466E-A2ED-632B31F515D0}" presName="iconBgRect" presStyleLbl="bgShp" presStyleIdx="2" presStyleCnt="3"/>
      <dgm:spPr>
        <a:solidFill>
          <a:srgbClr val="467599"/>
        </a:solidFill>
      </dgm:spPr>
    </dgm:pt>
    <dgm:pt modelId="{5AFFF14F-1E11-4FEF-B840-9E031ED088FE}" type="pres">
      <dgm:prSet presAssocID="{22D27171-349F-466E-A2ED-632B31F515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5C40F744-464E-4E58-AA12-35E140CECFAF}" type="pres">
      <dgm:prSet presAssocID="{22D27171-349F-466E-A2ED-632B31F515D0}" presName="spaceRect" presStyleCnt="0"/>
      <dgm:spPr/>
    </dgm:pt>
    <dgm:pt modelId="{7D64BE0E-EA48-4D06-8AF9-8ACEA5319979}" type="pres">
      <dgm:prSet presAssocID="{22D27171-349F-466E-A2ED-632B31F515D0}" presName="textRect" presStyleLbl="revTx" presStyleIdx="2" presStyleCnt="3">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AD3A632D-75F9-49FE-BA36-BC180FE3BFC0}" srcId="{51CC4933-CF4A-4002-B801-7796356061A7}" destId="{22D27171-349F-466E-A2ED-632B31F515D0}" srcOrd="2" destOrd="0" parTransId="{78FF87D8-8D48-4890-9C3C-A8F8C0DD1BD9}" sibTransId="{93FE6D79-0859-41E7-AE82-8B9B6B13C777}"/>
    <dgm:cxn modelId="{212D4F63-B1D5-4ADA-A043-BD36C8102F61}" type="presOf" srcId="{DD2FEAB1-5F6F-410E-9AB3-C1B602FAB8FF}" destId="{C1502FDB-8F44-4C92-96E6-963642C49B06}" srcOrd="0" destOrd="0" presId="urn:microsoft.com/office/officeart/2018/2/layout/IconCircleList"/>
    <dgm:cxn modelId="{CB8EE56E-E4C1-4A77-BD01-6FFC457ACAF3}" type="presOf" srcId="{6A5FA6F0-6D0E-4B26-A577-772DBF81108F}" destId="{5088FC95-CFBE-4193-8E4D-E64BD4D2FAEF}"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CE508EC0-BC70-4AF6-9260-A7AD8D22817F}" type="presOf" srcId="{22D27171-349F-466E-A2ED-632B31F515D0}" destId="{7D64BE0E-EA48-4D06-8AF9-8ACEA5319979}"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872684BA-8099-43E5-BE26-136D6B48194A}" type="presParOf" srcId="{B329C662-D9B8-4415-A9C8-CABB02D5EE1D}" destId="{5088FC95-CFBE-4193-8E4D-E64BD4D2FAEF}" srcOrd="3" destOrd="0" presId="urn:microsoft.com/office/officeart/2018/2/layout/IconCircleList"/>
    <dgm:cxn modelId="{0DB4527B-BCCE-4A7F-9688-63B048739AD1}" type="presParOf" srcId="{B329C662-D9B8-4415-A9C8-CABB02D5EE1D}" destId="{DFE2A5F5-CE82-4B0E-AC00-00E724A0D850}" srcOrd="4" destOrd="0" presId="urn:microsoft.com/office/officeart/2018/2/layout/IconCircleList"/>
    <dgm:cxn modelId="{8B0D3F98-7B20-4F36-8480-08FEF5C92DFB}" type="presParOf" srcId="{DFE2A5F5-CE82-4B0E-AC00-00E724A0D850}" destId="{788031F0-84DF-4629-A068-EC765445B250}" srcOrd="0" destOrd="0" presId="urn:microsoft.com/office/officeart/2018/2/layout/IconCircleList"/>
    <dgm:cxn modelId="{674492F0-5A3D-4419-862C-0C24A4DFB36D}" type="presParOf" srcId="{DFE2A5F5-CE82-4B0E-AC00-00E724A0D850}" destId="{5AFFF14F-1E11-4FEF-B840-9E031ED088FE}" srcOrd="1" destOrd="0" presId="urn:microsoft.com/office/officeart/2018/2/layout/IconCircleList"/>
    <dgm:cxn modelId="{F6578E0A-EAD1-4AE3-B1EE-14C5155AF8C3}" type="presParOf" srcId="{DFE2A5F5-CE82-4B0E-AC00-00E724A0D850}" destId="{5C40F744-464E-4E58-AA12-35E140CECFAF}" srcOrd="2" destOrd="0" presId="urn:microsoft.com/office/officeart/2018/2/layout/IconCircleList"/>
    <dgm:cxn modelId="{84F6874B-4523-4B5B-9D91-7DAC563A2815}" type="presParOf" srcId="{DFE2A5F5-CE82-4B0E-AC00-00E724A0D850}" destId="{7D64BE0E-EA48-4D06-8AF9-8ACEA53199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243003"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380849" y="878491"/>
          <a:ext cx="380717" cy="380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040071"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Render image color given spectral information</a:t>
          </a:r>
        </a:p>
      </dsp:txBody>
      <dsp:txXfrm>
        <a:off x="1040071" y="740646"/>
        <a:ext cx="1547249" cy="656408"/>
      </dsp:txXfrm>
    </dsp:sp>
    <dsp:sp modelId="{433CB220-DB28-457A-865E-1489E0AC2747}">
      <dsp:nvSpPr>
        <dsp:cNvPr id="0" name=""/>
        <dsp:cNvSpPr/>
      </dsp:nvSpPr>
      <dsp:spPr>
        <a:xfrm>
          <a:off x="2856916"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2994762" y="878491"/>
          <a:ext cx="380717" cy="3807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3653984"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Find hyperspectral image databases</a:t>
          </a:r>
        </a:p>
      </dsp:txBody>
      <dsp:txXfrm>
        <a:off x="3653984" y="740646"/>
        <a:ext cx="1547249" cy="656408"/>
      </dsp:txXfrm>
    </dsp:sp>
    <dsp:sp modelId="{788031F0-84DF-4629-A068-EC765445B250}">
      <dsp:nvSpPr>
        <dsp:cNvPr id="0" name=""/>
        <dsp:cNvSpPr/>
      </dsp:nvSpPr>
      <dsp:spPr>
        <a:xfrm>
          <a:off x="5470830"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5AFFF14F-1E11-4FEF-B840-9E031ED088FE}">
      <dsp:nvSpPr>
        <dsp:cNvPr id="0" name=""/>
        <dsp:cNvSpPr/>
      </dsp:nvSpPr>
      <dsp:spPr>
        <a:xfrm>
          <a:off x="5608676" y="878491"/>
          <a:ext cx="380717" cy="3807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4BE0E-EA48-4D06-8AF9-8ACEA5319979}">
      <dsp:nvSpPr>
        <dsp:cNvPr id="0" name=""/>
        <dsp:cNvSpPr/>
      </dsp:nvSpPr>
      <dsp:spPr>
        <a:xfrm>
          <a:off x="6267898"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Demonstrate how color changes under varying illumination</a:t>
          </a:r>
        </a:p>
      </dsp:txBody>
      <dsp:txXfrm>
        <a:off x="6267898" y="740646"/>
        <a:ext cx="1547249" cy="6564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5/30/2022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55336" y="2894570"/>
            <a:ext cx="5307925" cy="1862048"/>
          </a:xfrm>
          <a:prstGeom prst="rect">
            <a:avLst/>
          </a:prstGeom>
          <a:noFill/>
          <a:scene3d>
            <a:camera prst="orthographicFront">
              <a:rot lat="20651912" lon="861116" rev="7765"/>
            </a:camera>
            <a:lightRig rig="threePt" dir="t"/>
          </a:scene3d>
        </p:spPr>
        <p:txBody>
          <a:bodyPr wrap="square">
            <a:spAutoFit/>
          </a:bodyPr>
          <a:lstStyle/>
          <a:p>
            <a:pPr algn="l"/>
            <a:r>
              <a:rPr lang="en-PH" sz="11500" spc="12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IMAGING</a:t>
            </a:r>
            <a:endParaRPr lang="en-PH" sz="8800" spc="12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02</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2624284" y="1652896"/>
            <a:ext cx="5957740" cy="1908215"/>
          </a:xfrm>
          <a:prstGeom prst="rect">
            <a:avLst/>
          </a:prstGeom>
          <a:noFill/>
          <a:scene3d>
            <a:camera prst="orthographicFront">
              <a:rot lat="20651912" lon="861116" rev="7765"/>
            </a:camera>
            <a:lightRig rig="threePt" dir="t"/>
          </a:scene3d>
        </p:spPr>
        <p:txBody>
          <a:bodyPr wrap="square">
            <a:spAutoFit/>
          </a:bodyPr>
          <a:lstStyle/>
          <a:p>
            <a:pPr algn="r"/>
            <a:r>
              <a:rPr lang="en-PH" sz="11800" spc="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SPECTRAL</a:t>
            </a: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90000"/>
        </a:lnSpc>
        <a:spcBef>
          <a:spcPct val="0"/>
        </a:spcBef>
        <a:buNone/>
        <a:defRPr sz="6000" kern="1200">
          <a:solidFill>
            <a:srgbClr val="D64045"/>
          </a:solidFill>
          <a:effectLst>
            <a:outerShdw dist="38100" dir="8100000" algn="tr" rotWithShape="0">
              <a:srgbClr val="467599"/>
            </a:outerShdw>
          </a:effectLst>
          <a:latin typeface="Bahnschrift SemiBold Condensed"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23.png"/><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38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1F4F5-C6F4-7B1D-CD33-64FE462A99F5}"/>
              </a:ext>
            </a:extLst>
          </p:cNvPr>
          <p:cNvSpPr>
            <a:spLocks noGrp="1"/>
          </p:cNvSpPr>
          <p:nvPr>
            <p:ph type="body" idx="10"/>
          </p:nvPr>
        </p:nvSpPr>
        <p:spPr/>
        <p:txBody>
          <a:bodyPr>
            <a:normAutofit lnSpcReduction="10000"/>
          </a:bodyPr>
          <a:lstStyle/>
          <a:p>
            <a:r>
              <a:rPr lang="en-US"/>
              <a:t>Color information is affected by light source, object spectral property, and sensor sensitivity.</a:t>
            </a:r>
          </a:p>
          <a:p>
            <a:r>
              <a:rPr lang="en-US"/>
              <a:t>Spectral information is a more stable descriptor of an object.</a:t>
            </a:r>
          </a:p>
          <a:p>
            <a:r>
              <a:rPr lang="en-US"/>
              <a:t>There is a variety pf hyperspectral databases available.</a:t>
            </a:r>
          </a:p>
          <a:p>
            <a:r>
              <a:rPr lang="en-US"/>
              <a:t>Converting spectral information into color is necessary for many reasons.</a:t>
            </a:r>
            <a:endParaRPr lang="en-US" dirty="0"/>
          </a:p>
        </p:txBody>
      </p:sp>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a:t>	 objectives</a:t>
            </a:r>
            <a:endParaRPr lang="en-US" dirty="0"/>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62573729"/>
              </p:ext>
            </p:extLst>
          </p:nvPr>
        </p:nvGraphicFramePr>
        <p:xfrm>
          <a:off x="628649" y="99178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AEE30-5A66-6C84-FFF2-3B91EA620299}"/>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90A9A6E1-2EAB-9082-7904-1F703D38D7FB}"/>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6BF01F03-1F33-C943-B4E7-E6EF195523D8}"/>
              </a:ext>
            </a:extLst>
          </p:cNvPr>
          <p:cNvSpPr>
            <a:spLocks noGrp="1"/>
          </p:cNvSpPr>
          <p:nvPr>
            <p:ph idx="1"/>
          </p:nvPr>
        </p:nvSpPr>
        <p:spPr/>
        <p:txBody>
          <a:bodyPr/>
          <a:lstStyle/>
          <a:p>
            <a:r>
              <a:rPr lang="en-US" dirty="0"/>
              <a:t>Color is trinity which implies that what we see is a product of three things: (1) the </a:t>
            </a:r>
            <a:r>
              <a:rPr lang="en-US" b="1" dirty="0"/>
              <a:t>emittance</a:t>
            </a:r>
            <a:r>
              <a:rPr lang="en-US" dirty="0"/>
              <a:t> of the source, (2) </a:t>
            </a:r>
            <a:r>
              <a:rPr lang="en-US" b="1" dirty="0"/>
              <a:t>reflectance</a:t>
            </a:r>
            <a:r>
              <a:rPr lang="en-US" dirty="0"/>
              <a:t> of the object, and (3) the </a:t>
            </a:r>
            <a:r>
              <a:rPr lang="en-US" b="1" dirty="0"/>
              <a:t>sensor sensitivity</a:t>
            </a:r>
            <a:r>
              <a:rPr lang="en-US" dirty="0"/>
              <a:t>. Among the three, only the surface reflectance is the property of the object hence, changing the source and the sensor can totally change how the object looks. This makes the color a subjective property of the object. In this activity, I demonstrate how color is rendered and how it changes perceptually under different illuminations.</a:t>
            </a:r>
          </a:p>
        </p:txBody>
      </p:sp>
      <p:sp>
        <p:nvSpPr>
          <p:cNvPr id="5" name="Slide Number Placeholder 4">
            <a:extLst>
              <a:ext uri="{FF2B5EF4-FFF2-40B4-BE49-F238E27FC236}">
                <a16:creationId xmlns:a16="http://schemas.microsoft.com/office/drawing/2014/main" id="{EA007CE4-5704-210E-D825-7181AAA40E62}"/>
              </a:ext>
            </a:extLst>
          </p:cNvPr>
          <p:cNvSpPr>
            <a:spLocks noGrp="1"/>
          </p:cNvSpPr>
          <p:nvPr>
            <p:ph type="sldNum" sz="quarter" idx="12"/>
          </p:nvPr>
        </p:nvSpPr>
        <p:spPr/>
        <p:txBody>
          <a:bodyPr/>
          <a:lstStyle/>
          <a:p>
            <a:fld id="{8262CFD8-7A98-47E6-A2CC-B17DDA24BA0E}" type="slidenum">
              <a:rPr lang="en-US" smtClean="0"/>
              <a:t>3</a:t>
            </a:fld>
            <a:endParaRPr lang="en-US"/>
          </a:p>
        </p:txBody>
      </p:sp>
    </p:spTree>
    <p:extLst>
      <p:ext uri="{BB962C8B-B14F-4D97-AF65-F5344CB8AC3E}">
        <p14:creationId xmlns:p14="http://schemas.microsoft.com/office/powerpoint/2010/main" val="22213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p:txBody>
              <a:bodyPr/>
              <a:lstStyle/>
              <a:p>
                <a:pPr marL="0" indent="0">
                  <a:spcBef>
                    <a:spcPts val="600"/>
                  </a:spcBef>
                  <a:spcAft>
                    <a:spcPts val="600"/>
                  </a:spcAft>
                  <a:buNone/>
                </a:pPr>
                <a:r>
                  <a:rPr lang="en-US" dirty="0">
                    <a:solidFill>
                      <a:schemeClr val="bg1"/>
                    </a:solidFill>
                    <a:highlight>
                      <a:srgbClr val="467599"/>
                    </a:highlight>
                    <a:latin typeface="Bahnschrift SemiBold" panose="020B0502040204020203" pitchFamily="34" charset="0"/>
                  </a:rPr>
                  <a:t> Trinity of color</a:t>
                </a:r>
                <a:r>
                  <a:rPr lang="en-US" dirty="0">
                    <a:solidFill>
                      <a:srgbClr val="467599"/>
                    </a:solidFill>
                    <a:highlight>
                      <a:srgbClr val="467599"/>
                    </a:highlight>
                    <a:latin typeface="Bahnschrift SemiBold" panose="020B0502040204020203" pitchFamily="34" charset="0"/>
                  </a:rPr>
                  <a:t>.</a:t>
                </a:r>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r>
                  <a:rPr lang="en-US" dirty="0">
                    <a:solidFill>
                      <a:schemeClr val="bg1"/>
                    </a:solidFill>
                    <a:highlight>
                      <a:srgbClr val="467599"/>
                    </a:highlight>
                    <a:latin typeface="Bahnschrift SemiBold" panose="020B0502040204020203" pitchFamily="34" charset="0"/>
                  </a:rPr>
                  <a:t> Sensor Model</a:t>
                </a:r>
                <a:r>
                  <a:rPr lang="en-US" dirty="0">
                    <a:solidFill>
                      <a:srgbClr val="467599"/>
                    </a:solidFill>
                    <a:highlight>
                      <a:srgbClr val="467599"/>
                    </a:highlight>
                    <a:latin typeface="Bahnschrift SemiBold" panose="020B0502040204020203" pitchFamily="34" charset="0"/>
                  </a:rPr>
                  <a:t>.</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𝑉</m:t>
                          </m:r>
                        </m:e>
                        <m:sub>
                          <m:r>
                            <a:rPr lang="en-US" i="1" smtClean="0">
                              <a:latin typeface="Cambria Math" panose="02040503050406030204" pitchFamily="18" charset="0"/>
                            </a:rPr>
                            <m:t>𝑛</m:t>
                          </m:r>
                        </m:sub>
                      </m:sSub>
                      <m:r>
                        <a:rPr lang="en-US" i="1" smtClean="0">
                          <a:latin typeface="Cambria Math" panose="02040503050406030204" pitchFamily="18" charset="0"/>
                        </a:rPr>
                        <m:t>=</m:t>
                      </m:r>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𝐶</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r>
                        <a:rPr lang="en-US" i="1" smtClean="0">
                          <a:latin typeface="Cambria Math" panose="02040503050406030204" pitchFamily="18" charset="0"/>
                        </a:rPr>
                        <m:t>=</m:t>
                      </m:r>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𝑅</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oMath>
                  </m:oMathPara>
                </a14:m>
                <a:endParaRPr lang="en-US" dirty="0"/>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i="1" smtClean="0">
                              <a:solidFill>
                                <a:srgbClr val="836967"/>
                              </a:solidFill>
                              <a:latin typeface="Cambria Math" panose="02040503050406030204" pitchFamily="18" charset="0"/>
                            </a:rPr>
                          </m:ctrlPr>
                        </m:acc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𝑉</m:t>
                              </m:r>
                            </m:e>
                            <m:sub>
                              <m:r>
                                <a:rPr lang="en-US" i="1" smtClean="0">
                                  <a:latin typeface="Cambria Math" panose="02040503050406030204" pitchFamily="18" charset="0"/>
                                </a:rPr>
                                <m:t>𝑛</m:t>
                              </m:r>
                            </m:sub>
                          </m:sSub>
                        </m:e>
                      </m:acc>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𝑅</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num>
                        <m:den>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e>
                          </m:nary>
                        </m:den>
                      </m:f>
                    </m:oMath>
                  </m:oMathPara>
                </a14:m>
                <a:endParaRPr lang="en-US" dirty="0"/>
              </a:p>
            </p:txBody>
          </p:sp>
        </mc:Choice>
        <mc:Fallback xmlns="">
          <p:sp>
            <p:nvSpPr>
              <p:cNvPr id="3" name="Content Placeholder 2">
                <a:extLst>
                  <a:ext uri="{FF2B5EF4-FFF2-40B4-BE49-F238E27FC236}">
                    <a16:creationId xmlns:a16="http://schemas.microsoft.com/office/drawing/2014/main" id="{ECE74CC9-655D-68B1-5F60-5C08DD885B5C}"/>
                  </a:ext>
                </a:extLst>
              </p:cNvPr>
              <p:cNvSpPr>
                <a:spLocks noGrp="1" noRot="1" noChangeAspect="1" noMove="1" noResize="1" noEditPoints="1" noAdjustHandles="1" noChangeArrowheads="1" noChangeShapeType="1" noTextEdit="1"/>
              </p:cNvSpPr>
              <p:nvPr>
                <p:ph idx="1"/>
              </p:nvPr>
            </p:nvSpPr>
            <p:spPr>
              <a:blipFill>
                <a:blip r:embed="rId2"/>
                <a:stretch>
                  <a:fillRect l="-1546" t="-2177"/>
                </a:stretch>
              </a:blipFill>
            </p:spPr>
            <p:txBody>
              <a:bodyPr/>
              <a:lstStyle/>
              <a:p>
                <a:r>
                  <a:rPr lang="en-US">
                    <a:noFill/>
                  </a:rPr>
                  <a:t> </a:t>
                </a:r>
              </a:p>
            </p:txBody>
          </p:sp>
        </mc:Fallback>
      </mc:AlternateContent>
      <p:pic>
        <p:nvPicPr>
          <p:cNvPr id="29" name="Graphic 28" descr="Wave with solid fill">
            <a:extLst>
              <a:ext uri="{FF2B5EF4-FFF2-40B4-BE49-F238E27FC236}">
                <a16:creationId xmlns:a16="http://schemas.microsoft.com/office/drawing/2014/main" id="{066F6316-D3DD-3314-7A79-9A7CC7FEFE1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2619" b="16908"/>
          <a:stretch/>
        </p:blipFill>
        <p:spPr>
          <a:xfrm>
            <a:off x="2597515" y="2774116"/>
            <a:ext cx="2183787" cy="452985"/>
          </a:xfrm>
          <a:prstGeom prst="rect">
            <a:avLst/>
          </a:prstGeom>
          <a:scene3d>
            <a:camera prst="orthographicFront">
              <a:rot lat="21599992" lon="0" rev="20999999"/>
            </a:camera>
            <a:lightRig rig="threePt" dir="t"/>
          </a:scene3d>
        </p:spPr>
      </p:pic>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Methodology</a:t>
            </a:r>
          </a:p>
        </p:txBody>
      </p:sp>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7" name="Graphic 6" descr="Sun with solid fill">
            <a:extLst>
              <a:ext uri="{FF2B5EF4-FFF2-40B4-BE49-F238E27FC236}">
                <a16:creationId xmlns:a16="http://schemas.microsoft.com/office/drawing/2014/main" id="{AC6F474B-7851-3159-A114-29958A5EA4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12288" y="47836"/>
            <a:ext cx="1451137" cy="1451137"/>
          </a:xfrm>
          <a:prstGeom prst="rect">
            <a:avLst/>
          </a:prstGeom>
        </p:spPr>
      </p:pic>
      <p:pic>
        <p:nvPicPr>
          <p:cNvPr id="15" name="Graphic 14" descr="Wave with solid fill">
            <a:extLst>
              <a:ext uri="{FF2B5EF4-FFF2-40B4-BE49-F238E27FC236}">
                <a16:creationId xmlns:a16="http://schemas.microsoft.com/office/drawing/2014/main" id="{A8F10FCD-C265-0BF7-466A-834320ACC668}"/>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72619" b="16908"/>
          <a:stretch/>
        </p:blipFill>
        <p:spPr>
          <a:xfrm>
            <a:off x="3206342" y="2389289"/>
            <a:ext cx="2183787" cy="452985"/>
          </a:xfrm>
          <a:prstGeom prst="rect">
            <a:avLst/>
          </a:prstGeom>
          <a:scene3d>
            <a:camera prst="orthographicFront">
              <a:rot lat="21599992" lon="0" rev="20999999"/>
            </a:camera>
            <a:lightRig rig="threePt" dir="t"/>
          </a:scene3d>
        </p:spPr>
      </p:pic>
      <p:pic>
        <p:nvPicPr>
          <p:cNvPr id="16" name="Graphic 15" descr="Wave with solid fill">
            <a:extLst>
              <a:ext uri="{FF2B5EF4-FFF2-40B4-BE49-F238E27FC236}">
                <a16:creationId xmlns:a16="http://schemas.microsoft.com/office/drawing/2014/main" id="{64149EF6-FA25-2B49-BDD2-AC94D3FEF5A4}"/>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72619" b="16908"/>
          <a:stretch/>
        </p:blipFill>
        <p:spPr>
          <a:xfrm>
            <a:off x="5390129" y="836187"/>
            <a:ext cx="2183787" cy="452985"/>
          </a:xfrm>
          <a:prstGeom prst="rect">
            <a:avLst/>
          </a:prstGeom>
          <a:scene3d>
            <a:camera prst="orthographicFront">
              <a:rot lat="21599992" lon="0" rev="2100000"/>
            </a:camera>
            <a:lightRig rig="threePt" dir="t"/>
          </a:scene3d>
        </p:spPr>
      </p:pic>
      <p:pic>
        <p:nvPicPr>
          <p:cNvPr id="17" name="Graphic 16" descr="Wave with solid fill">
            <a:extLst>
              <a:ext uri="{FF2B5EF4-FFF2-40B4-BE49-F238E27FC236}">
                <a16:creationId xmlns:a16="http://schemas.microsoft.com/office/drawing/2014/main" id="{D925377E-60E9-299C-410A-F998F3452AA7}"/>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t="72619" b="16908"/>
          <a:stretch/>
        </p:blipFill>
        <p:spPr>
          <a:xfrm>
            <a:off x="5517949" y="1146799"/>
            <a:ext cx="2183787" cy="452985"/>
          </a:xfrm>
          <a:prstGeom prst="rect">
            <a:avLst/>
          </a:prstGeom>
          <a:scene3d>
            <a:camera prst="orthographicFront">
              <a:rot lat="21599992" lon="0" rev="2100000"/>
            </a:camera>
            <a:lightRig rig="threePt" dir="t"/>
          </a:scene3d>
        </p:spPr>
      </p:pic>
      <p:pic>
        <p:nvPicPr>
          <p:cNvPr id="18" name="Graphic 17" descr="Wave with solid fill">
            <a:extLst>
              <a:ext uri="{FF2B5EF4-FFF2-40B4-BE49-F238E27FC236}">
                <a16:creationId xmlns:a16="http://schemas.microsoft.com/office/drawing/2014/main" id="{39EB0B05-FD40-625E-41C4-0D72B56D15E0}"/>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t="72619" b="16908"/>
          <a:stretch/>
        </p:blipFill>
        <p:spPr>
          <a:xfrm>
            <a:off x="5670349" y="1461124"/>
            <a:ext cx="2183787" cy="452985"/>
          </a:xfrm>
          <a:prstGeom prst="rect">
            <a:avLst/>
          </a:prstGeom>
          <a:scene3d>
            <a:camera prst="orthographicFront">
              <a:rot lat="21599992" lon="0" rev="2100000"/>
            </a:camera>
            <a:lightRig rig="threePt" dir="t"/>
          </a:scene3d>
        </p:spPr>
      </p:pic>
      <p:pic>
        <p:nvPicPr>
          <p:cNvPr id="19" name="Graphic 18" descr="Wave with solid fill">
            <a:extLst>
              <a:ext uri="{FF2B5EF4-FFF2-40B4-BE49-F238E27FC236}">
                <a16:creationId xmlns:a16="http://schemas.microsoft.com/office/drawing/2014/main" id="{750BA0EC-D7EE-A347-9A7F-CCFDA88BD484}"/>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72619" b="16908"/>
          <a:stretch/>
        </p:blipFill>
        <p:spPr>
          <a:xfrm>
            <a:off x="5813018" y="1755897"/>
            <a:ext cx="2183787" cy="452985"/>
          </a:xfrm>
          <a:prstGeom prst="rect">
            <a:avLst/>
          </a:prstGeom>
          <a:scene3d>
            <a:camera prst="orthographicFront">
              <a:rot lat="21599992" lon="0" rev="2100000"/>
            </a:camera>
            <a:lightRig rig="threePt" dir="t"/>
          </a:scene3d>
        </p:spPr>
      </p:pic>
      <p:pic>
        <p:nvPicPr>
          <p:cNvPr id="20" name="Graphic 19" descr="Wave with solid fill">
            <a:extLst>
              <a:ext uri="{FF2B5EF4-FFF2-40B4-BE49-F238E27FC236}">
                <a16:creationId xmlns:a16="http://schemas.microsoft.com/office/drawing/2014/main" id="{EFF9D3F0-A57D-773E-C5CA-6CD4D1E1CD6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t="72619" b="16908"/>
          <a:stretch/>
        </p:blipFill>
        <p:spPr>
          <a:xfrm>
            <a:off x="5940838" y="2056984"/>
            <a:ext cx="2183787" cy="452985"/>
          </a:xfrm>
          <a:prstGeom prst="rect">
            <a:avLst/>
          </a:prstGeom>
          <a:scene3d>
            <a:camera prst="orthographicFront">
              <a:rot lat="21599992" lon="0" rev="2100000"/>
            </a:camera>
            <a:lightRig rig="threePt" dir="t"/>
          </a:scene3d>
        </p:spPr>
      </p:pic>
      <p:pic>
        <p:nvPicPr>
          <p:cNvPr id="21" name="Graphic 20" descr="Wave with solid fill">
            <a:extLst>
              <a:ext uri="{FF2B5EF4-FFF2-40B4-BE49-F238E27FC236}">
                <a16:creationId xmlns:a16="http://schemas.microsoft.com/office/drawing/2014/main" id="{3BA1AA92-4AE6-2630-90AD-11902603E274}"/>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t="72619" b="16908"/>
          <a:stretch/>
        </p:blipFill>
        <p:spPr>
          <a:xfrm>
            <a:off x="6093238" y="2352259"/>
            <a:ext cx="2183787" cy="452985"/>
          </a:xfrm>
          <a:prstGeom prst="rect">
            <a:avLst/>
          </a:prstGeom>
          <a:scene3d>
            <a:camera prst="orthographicFront">
              <a:rot lat="21599992" lon="0" rev="2100000"/>
            </a:camera>
            <a:lightRig rig="threePt" dir="t"/>
          </a:scene3d>
        </p:spPr>
      </p:pic>
      <p:pic>
        <p:nvPicPr>
          <p:cNvPr id="22" name="Graphic 21" descr="Wave with solid fill">
            <a:extLst>
              <a:ext uri="{FF2B5EF4-FFF2-40B4-BE49-F238E27FC236}">
                <a16:creationId xmlns:a16="http://schemas.microsoft.com/office/drawing/2014/main" id="{4EA03268-BE49-B221-1DD1-B31A5EFAD85F}"/>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t="72619" b="16908"/>
          <a:stretch/>
        </p:blipFill>
        <p:spPr>
          <a:xfrm>
            <a:off x="6240975" y="2620802"/>
            <a:ext cx="2183787" cy="452985"/>
          </a:xfrm>
          <a:prstGeom prst="rect">
            <a:avLst/>
          </a:prstGeom>
          <a:scene3d>
            <a:camera prst="orthographicFront">
              <a:rot lat="21599992" lon="0" rev="2100000"/>
            </a:camera>
            <a:lightRig rig="threePt" dir="t"/>
          </a:scene3d>
        </p:spPr>
      </p:pic>
      <p:pic>
        <p:nvPicPr>
          <p:cNvPr id="28" name="Graphic 27" descr="An apple and half an apple">
            <a:extLst>
              <a:ext uri="{FF2B5EF4-FFF2-40B4-BE49-F238E27FC236}">
                <a16:creationId xmlns:a16="http://schemas.microsoft.com/office/drawing/2014/main" id="{3EA31C42-E2F4-E3E5-14C5-AA3D0B55A43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828693" y="2056984"/>
            <a:ext cx="1828800" cy="1828800"/>
          </a:xfrm>
          <a:prstGeom prst="rect">
            <a:avLst/>
          </a:prstGeom>
        </p:spPr>
      </p:pic>
      <p:pic>
        <p:nvPicPr>
          <p:cNvPr id="26" name="Graphic 25" descr="An orange with a slice of orange">
            <a:extLst>
              <a:ext uri="{FF2B5EF4-FFF2-40B4-BE49-F238E27FC236}">
                <a16:creationId xmlns:a16="http://schemas.microsoft.com/office/drawing/2014/main" id="{254021BD-B83C-7740-6F0F-FEAC804A301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96890" y="2525552"/>
            <a:ext cx="1553360" cy="1553360"/>
          </a:xfrm>
          <a:prstGeom prst="rect">
            <a:avLst/>
          </a:prstGeom>
        </p:spPr>
      </p:pic>
      <p:pic>
        <p:nvPicPr>
          <p:cNvPr id="31" name="Graphic 30" descr="Video camera with solid fill">
            <a:extLst>
              <a:ext uri="{FF2B5EF4-FFF2-40B4-BE49-F238E27FC236}">
                <a16:creationId xmlns:a16="http://schemas.microsoft.com/office/drawing/2014/main" id="{4A7D1F9E-208E-69A9-F930-1C4BE46FBBC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rot="513037">
            <a:off x="1008643" y="1369385"/>
            <a:ext cx="1871984" cy="1871984"/>
          </a:xfrm>
          <a:prstGeom prst="rect">
            <a:avLst/>
          </a:prstGeom>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D7B9E-A2B3-E683-E73D-47B6FC89216B}"/>
              </a:ext>
            </a:extLst>
          </p:cNvPr>
          <p:cNvSpPr>
            <a:spLocks noGrp="1"/>
          </p:cNvSpPr>
          <p:nvPr>
            <p:ph type="ftr" sz="quarter" idx="11"/>
          </p:nvPr>
        </p:nvSpPr>
        <p:spPr/>
        <p:txBody>
          <a:bodyPr/>
          <a:lstStyle/>
          <a:p>
            <a:r>
              <a:rPr lang="en-US"/>
              <a:t>Physics 301 - Advanced Signal and Image Processing</a:t>
            </a:r>
            <a:endParaRPr lang="en-US" dirty="0"/>
          </a:p>
        </p:txBody>
      </p:sp>
      <p:sp>
        <p:nvSpPr>
          <p:cNvPr id="4" name="Title 3">
            <a:extLst>
              <a:ext uri="{FF2B5EF4-FFF2-40B4-BE49-F238E27FC236}">
                <a16:creationId xmlns:a16="http://schemas.microsoft.com/office/drawing/2014/main" id="{D89F2072-4CF5-69DA-9BFB-7ED7F5F319D5}"/>
              </a:ext>
            </a:extLst>
          </p:cNvPr>
          <p:cNvSpPr>
            <a:spLocks noGrp="1"/>
          </p:cNvSpPr>
          <p:nvPr>
            <p:ph type="title"/>
          </p:nvPr>
        </p:nvSpPr>
        <p:spPr/>
        <p:txBody>
          <a:bodyPr/>
          <a:lstStyle/>
          <a:p>
            <a:endParaRPr lang="en-US"/>
          </a:p>
        </p:txBody>
      </p:sp>
      <p:pic>
        <p:nvPicPr>
          <p:cNvPr id="33" name="Content Placeholder 32" descr="Graphical user interface&#10;&#10;Description automatically generated">
            <a:extLst>
              <a:ext uri="{FF2B5EF4-FFF2-40B4-BE49-F238E27FC236}">
                <a16:creationId xmlns:a16="http://schemas.microsoft.com/office/drawing/2014/main" id="{030CE403-67C7-BE7E-2014-24226515F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195855"/>
            <a:ext cx="7886700" cy="2917141"/>
          </a:xfrm>
        </p:spPr>
      </p:pic>
      <p:sp>
        <p:nvSpPr>
          <p:cNvPr id="5" name="Slide Number Placeholder 4">
            <a:extLst>
              <a:ext uri="{FF2B5EF4-FFF2-40B4-BE49-F238E27FC236}">
                <a16:creationId xmlns:a16="http://schemas.microsoft.com/office/drawing/2014/main" id="{E67915E5-4C2F-DF9A-E408-A7359D76E8AF}"/>
              </a:ext>
            </a:extLst>
          </p:cNvPr>
          <p:cNvSpPr>
            <a:spLocks noGrp="1"/>
          </p:cNvSpPr>
          <p:nvPr>
            <p:ph type="sldNum" sz="quarter" idx="12"/>
          </p:nvPr>
        </p:nvSpPr>
        <p:spPr/>
        <p:txBody>
          <a:bodyPr/>
          <a:lstStyle/>
          <a:p>
            <a:fld id="{8262CFD8-7A98-47E6-A2CC-B17DDA24BA0E}" type="slidenum">
              <a:rPr lang="en-US" smtClean="0"/>
              <a:t>5</a:t>
            </a:fld>
            <a:endParaRPr lang="en-US"/>
          </a:p>
        </p:txBody>
      </p:sp>
    </p:spTree>
    <p:extLst>
      <p:ext uri="{BB962C8B-B14F-4D97-AF65-F5344CB8AC3E}">
        <p14:creationId xmlns:p14="http://schemas.microsoft.com/office/powerpoint/2010/main" val="24090448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223</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Bahnschrift</vt:lpstr>
      <vt:lpstr>Bahnschrift Condensed</vt:lpstr>
      <vt:lpstr>Bahnschrift Light</vt:lpstr>
      <vt:lpstr>Bahnschrift SemiBold</vt:lpstr>
      <vt:lpstr>Bahnschrift SemiBold Condensed</vt:lpstr>
      <vt:lpstr>Calibri</vt:lpstr>
      <vt:lpstr>Cambria Math</vt:lpstr>
      <vt:lpstr>Wingdings</vt:lpstr>
      <vt:lpstr>Office Theme</vt:lpstr>
      <vt:lpstr>PowerPoint Presentation</vt:lpstr>
      <vt:lpstr>  objectives</vt:lpstr>
      <vt:lpstr>Background</vt:lpstr>
      <vt:lpstr>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4</cp:revision>
  <dcterms:created xsi:type="dcterms:W3CDTF">2022-05-28T03:01:51Z</dcterms:created>
  <dcterms:modified xsi:type="dcterms:W3CDTF">2022-05-30T09:29:53Z</dcterms:modified>
</cp:coreProperties>
</file>