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045"/>
    <a:srgbClr val="467599"/>
    <a:srgbClr val="EBA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40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C4933-CF4A-4002-B801-7796356061A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11749E-DFC5-4C25-89F5-8F8F8943BB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Bahnschrift Light" panose="020B0502040204020203" pitchFamily="34" charset="0"/>
            </a:rPr>
            <a:t>Compute the eigenspectral of paint pigments from the Munsell Color Chips database</a:t>
          </a:r>
        </a:p>
      </dgm:t>
    </dgm:pt>
    <dgm:pt modelId="{E28BA7AA-496D-4FC4-90CD-E0CC115D9517}" type="parTrans" cxnId="{254C3BFE-1CEE-428D-9EE8-611E71783EF7}">
      <dgm:prSet/>
      <dgm:spPr/>
      <dgm:t>
        <a:bodyPr/>
        <a:lstStyle/>
        <a:p>
          <a:endParaRPr lang="en-US" sz="2400">
            <a:latin typeface="Bahnschrift Light" panose="020B0502040204020203" pitchFamily="34" charset="0"/>
          </a:endParaRPr>
        </a:p>
      </dgm:t>
    </dgm:pt>
    <dgm:pt modelId="{DD2FEAB1-5F6F-410E-9AB3-C1B602FAB8FF}" type="sibTrans" cxnId="{254C3BFE-1CEE-428D-9EE8-611E71783EF7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latin typeface="Bahnschrift Light" panose="020B0502040204020203" pitchFamily="34" charset="0"/>
          </a:endParaRPr>
        </a:p>
      </dgm:t>
    </dgm:pt>
    <dgm:pt modelId="{45B455F6-6F02-4A1C-B810-933BCD2DC3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Bahnschrift Light" panose="020B0502040204020203" pitchFamily="34" charset="0"/>
            </a:rPr>
            <a:t>Convert a color camera into a spectral imager using principal components analysis</a:t>
          </a:r>
        </a:p>
      </dgm:t>
    </dgm:pt>
    <dgm:pt modelId="{9CC483B7-CD31-4434-B653-027015793129}" type="parTrans" cxnId="{09F2BF20-C8E3-44BE-AEEC-1E7CF4BB2125}">
      <dgm:prSet/>
      <dgm:spPr/>
      <dgm:t>
        <a:bodyPr/>
        <a:lstStyle/>
        <a:p>
          <a:endParaRPr lang="en-US" sz="2400">
            <a:latin typeface="Bahnschrift Light" panose="020B0502040204020203" pitchFamily="34" charset="0"/>
          </a:endParaRPr>
        </a:p>
      </dgm:t>
    </dgm:pt>
    <dgm:pt modelId="{6A5FA6F0-6D0E-4B26-A577-772DBF81108F}" type="sibTrans" cxnId="{09F2BF20-C8E3-44BE-AEEC-1E7CF4BB2125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latin typeface="Bahnschrift Light" panose="020B0502040204020203" pitchFamily="34" charset="0"/>
          </a:endParaRPr>
        </a:p>
      </dgm:t>
    </dgm:pt>
    <dgm:pt modelId="{745D4B58-A246-4302-940E-DDE989239F1B}" type="pres">
      <dgm:prSet presAssocID="{51CC4933-CF4A-4002-B801-7796356061A7}" presName="root" presStyleCnt="0">
        <dgm:presLayoutVars>
          <dgm:dir/>
          <dgm:resizeHandles val="exact"/>
        </dgm:presLayoutVars>
      </dgm:prSet>
      <dgm:spPr/>
    </dgm:pt>
    <dgm:pt modelId="{B329C662-D9B8-4415-A9C8-CABB02D5EE1D}" type="pres">
      <dgm:prSet presAssocID="{51CC4933-CF4A-4002-B801-7796356061A7}" presName="container" presStyleCnt="0">
        <dgm:presLayoutVars>
          <dgm:dir/>
          <dgm:resizeHandles val="exact"/>
        </dgm:presLayoutVars>
      </dgm:prSet>
      <dgm:spPr/>
    </dgm:pt>
    <dgm:pt modelId="{FC2108D5-0690-4805-90D4-9873824CE4EC}" type="pres">
      <dgm:prSet presAssocID="{AC11749E-DFC5-4C25-89F5-8F8F8943BBEF}" presName="compNode" presStyleCnt="0"/>
      <dgm:spPr/>
    </dgm:pt>
    <dgm:pt modelId="{20123FB0-AC33-43B8-8F90-34FCF5C4BA59}" type="pres">
      <dgm:prSet presAssocID="{AC11749E-DFC5-4C25-89F5-8F8F8943BBEF}" presName="iconBgRect" presStyleLbl="bgShp" presStyleIdx="0" presStyleCnt="2"/>
      <dgm:spPr>
        <a:solidFill>
          <a:srgbClr val="467599"/>
        </a:solidFill>
      </dgm:spPr>
    </dgm:pt>
    <dgm:pt modelId="{83F23582-A5D4-46FC-AFC4-93D1C27C657F}" type="pres">
      <dgm:prSet presAssocID="{AC11749E-DFC5-4C25-89F5-8F8F8943BB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DBA4E431-0CEA-4587-A5AF-604E52610392}" type="pres">
      <dgm:prSet presAssocID="{AC11749E-DFC5-4C25-89F5-8F8F8943BBEF}" presName="spaceRect" presStyleCnt="0"/>
      <dgm:spPr/>
    </dgm:pt>
    <dgm:pt modelId="{FDD5F411-AEE6-475E-9D34-E04012D9A1F7}" type="pres">
      <dgm:prSet presAssocID="{AC11749E-DFC5-4C25-89F5-8F8F8943BBEF}" presName="textRect" presStyleLbl="revTx" presStyleIdx="0" presStyleCnt="2">
        <dgm:presLayoutVars>
          <dgm:chMax val="1"/>
          <dgm:chPref val="1"/>
        </dgm:presLayoutVars>
      </dgm:prSet>
      <dgm:spPr/>
    </dgm:pt>
    <dgm:pt modelId="{C1502FDB-8F44-4C92-96E6-963642C49B06}" type="pres">
      <dgm:prSet presAssocID="{DD2FEAB1-5F6F-410E-9AB3-C1B602FAB8FF}" presName="sibTrans" presStyleLbl="sibTrans2D1" presStyleIdx="0" presStyleCnt="0"/>
      <dgm:spPr/>
    </dgm:pt>
    <dgm:pt modelId="{3F7885DC-ABB4-4D35-83FB-F9C8FFF6A0DF}" type="pres">
      <dgm:prSet presAssocID="{45B455F6-6F02-4A1C-B810-933BCD2DC383}" presName="compNode" presStyleCnt="0"/>
      <dgm:spPr/>
    </dgm:pt>
    <dgm:pt modelId="{433CB220-DB28-457A-865E-1489E0AC2747}" type="pres">
      <dgm:prSet presAssocID="{45B455F6-6F02-4A1C-B810-933BCD2DC383}" presName="iconBgRect" presStyleLbl="bgShp" presStyleIdx="1" presStyleCnt="2"/>
      <dgm:spPr>
        <a:solidFill>
          <a:srgbClr val="467599"/>
        </a:solidFill>
      </dgm:spPr>
    </dgm:pt>
    <dgm:pt modelId="{9B9E8DB2-9469-4AB0-AEA5-44E34FA44EB4}" type="pres">
      <dgm:prSet presAssocID="{45B455F6-6F02-4A1C-B810-933BCD2DC3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 with solid fill"/>
        </a:ext>
      </dgm:extLst>
    </dgm:pt>
    <dgm:pt modelId="{26048E04-07F6-459E-8E64-3E7D620ABF79}" type="pres">
      <dgm:prSet presAssocID="{45B455F6-6F02-4A1C-B810-933BCD2DC383}" presName="spaceRect" presStyleCnt="0"/>
      <dgm:spPr/>
    </dgm:pt>
    <dgm:pt modelId="{1267F325-12BC-405E-BB2C-0B3DDCC85A44}" type="pres">
      <dgm:prSet presAssocID="{45B455F6-6F02-4A1C-B810-933BCD2DC38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F2BF20-C8E3-44BE-AEEC-1E7CF4BB2125}" srcId="{51CC4933-CF4A-4002-B801-7796356061A7}" destId="{45B455F6-6F02-4A1C-B810-933BCD2DC383}" srcOrd="1" destOrd="0" parTransId="{9CC483B7-CD31-4434-B653-027015793129}" sibTransId="{6A5FA6F0-6D0E-4B26-A577-772DBF81108F}"/>
    <dgm:cxn modelId="{559FB121-993F-402C-81CE-C0CD1FFF89A0}" type="presOf" srcId="{45B455F6-6F02-4A1C-B810-933BCD2DC383}" destId="{1267F325-12BC-405E-BB2C-0B3DDCC85A44}" srcOrd="0" destOrd="0" presId="urn:microsoft.com/office/officeart/2018/2/layout/IconCircleList"/>
    <dgm:cxn modelId="{212D4F63-B1D5-4ADA-A043-BD36C8102F61}" type="presOf" srcId="{DD2FEAB1-5F6F-410E-9AB3-C1B602FAB8FF}" destId="{C1502FDB-8F44-4C92-96E6-963642C49B06}" srcOrd="0" destOrd="0" presId="urn:microsoft.com/office/officeart/2018/2/layout/IconCircleList"/>
    <dgm:cxn modelId="{2C967C8F-38E7-4664-9492-9F68BAEF9A17}" type="presOf" srcId="{51CC4933-CF4A-4002-B801-7796356061A7}" destId="{745D4B58-A246-4302-940E-DDE989239F1B}" srcOrd="0" destOrd="0" presId="urn:microsoft.com/office/officeart/2018/2/layout/IconCircleList"/>
    <dgm:cxn modelId="{C0B0369C-1EAC-4640-99F0-9CAA5EB9FE64}" type="presOf" srcId="{AC11749E-DFC5-4C25-89F5-8F8F8943BBEF}" destId="{FDD5F411-AEE6-475E-9D34-E04012D9A1F7}" srcOrd="0" destOrd="0" presId="urn:microsoft.com/office/officeart/2018/2/layout/IconCircleList"/>
    <dgm:cxn modelId="{254C3BFE-1CEE-428D-9EE8-611E71783EF7}" srcId="{51CC4933-CF4A-4002-B801-7796356061A7}" destId="{AC11749E-DFC5-4C25-89F5-8F8F8943BBEF}" srcOrd="0" destOrd="0" parTransId="{E28BA7AA-496D-4FC4-90CD-E0CC115D9517}" sibTransId="{DD2FEAB1-5F6F-410E-9AB3-C1B602FAB8FF}"/>
    <dgm:cxn modelId="{1AD8700B-9DB1-4304-B71F-8335460A6987}" type="presParOf" srcId="{745D4B58-A246-4302-940E-DDE989239F1B}" destId="{B329C662-D9B8-4415-A9C8-CABB02D5EE1D}" srcOrd="0" destOrd="0" presId="urn:microsoft.com/office/officeart/2018/2/layout/IconCircleList"/>
    <dgm:cxn modelId="{54621141-F2C6-4153-A0E0-09098E07A57A}" type="presParOf" srcId="{B329C662-D9B8-4415-A9C8-CABB02D5EE1D}" destId="{FC2108D5-0690-4805-90D4-9873824CE4EC}" srcOrd="0" destOrd="0" presId="urn:microsoft.com/office/officeart/2018/2/layout/IconCircleList"/>
    <dgm:cxn modelId="{D2CEF47F-1ED2-4CF1-8128-6D60071039C1}" type="presParOf" srcId="{FC2108D5-0690-4805-90D4-9873824CE4EC}" destId="{20123FB0-AC33-43B8-8F90-34FCF5C4BA59}" srcOrd="0" destOrd="0" presId="urn:microsoft.com/office/officeart/2018/2/layout/IconCircleList"/>
    <dgm:cxn modelId="{FC4A5AA1-7FA7-4658-94FF-98F252756ED4}" type="presParOf" srcId="{FC2108D5-0690-4805-90D4-9873824CE4EC}" destId="{83F23582-A5D4-46FC-AFC4-93D1C27C657F}" srcOrd="1" destOrd="0" presId="urn:microsoft.com/office/officeart/2018/2/layout/IconCircleList"/>
    <dgm:cxn modelId="{9B723E9A-3A43-46FF-8544-7CD6F19A01EB}" type="presParOf" srcId="{FC2108D5-0690-4805-90D4-9873824CE4EC}" destId="{DBA4E431-0CEA-4587-A5AF-604E52610392}" srcOrd="2" destOrd="0" presId="urn:microsoft.com/office/officeart/2018/2/layout/IconCircleList"/>
    <dgm:cxn modelId="{9ED8437D-6BCC-444B-9373-E22B52D55329}" type="presParOf" srcId="{FC2108D5-0690-4805-90D4-9873824CE4EC}" destId="{FDD5F411-AEE6-475E-9D34-E04012D9A1F7}" srcOrd="3" destOrd="0" presId="urn:microsoft.com/office/officeart/2018/2/layout/IconCircleList"/>
    <dgm:cxn modelId="{F3284BED-DC7E-4B2A-9EEA-38043F1D6243}" type="presParOf" srcId="{B329C662-D9B8-4415-A9C8-CABB02D5EE1D}" destId="{C1502FDB-8F44-4C92-96E6-963642C49B06}" srcOrd="1" destOrd="0" presId="urn:microsoft.com/office/officeart/2018/2/layout/IconCircleList"/>
    <dgm:cxn modelId="{C9C70DE8-DB3C-4476-A365-C2F8E4CCF3E9}" type="presParOf" srcId="{B329C662-D9B8-4415-A9C8-CABB02D5EE1D}" destId="{3F7885DC-ABB4-4D35-83FB-F9C8FFF6A0DF}" srcOrd="2" destOrd="0" presId="urn:microsoft.com/office/officeart/2018/2/layout/IconCircleList"/>
    <dgm:cxn modelId="{3C810ACE-C03B-441F-936D-F83C1BCDF037}" type="presParOf" srcId="{3F7885DC-ABB4-4D35-83FB-F9C8FFF6A0DF}" destId="{433CB220-DB28-457A-865E-1489E0AC2747}" srcOrd="0" destOrd="0" presId="urn:microsoft.com/office/officeart/2018/2/layout/IconCircleList"/>
    <dgm:cxn modelId="{014212B0-91A0-4D79-B8FC-58260EC5933A}" type="presParOf" srcId="{3F7885DC-ABB4-4D35-83FB-F9C8FFF6A0DF}" destId="{9B9E8DB2-9469-4AB0-AEA5-44E34FA44EB4}" srcOrd="1" destOrd="0" presId="urn:microsoft.com/office/officeart/2018/2/layout/IconCircleList"/>
    <dgm:cxn modelId="{2364ECF7-8CD5-4408-98C4-2FF1E873A776}" type="presParOf" srcId="{3F7885DC-ABB4-4D35-83FB-F9C8FFF6A0DF}" destId="{26048E04-07F6-459E-8E64-3E7D620ABF79}" srcOrd="2" destOrd="0" presId="urn:microsoft.com/office/officeart/2018/2/layout/IconCircleList"/>
    <dgm:cxn modelId="{BA6D92ED-3A89-4D6E-BA1A-2641988B2C41}" type="presParOf" srcId="{3F7885DC-ABB4-4D35-83FB-F9C8FFF6A0DF}" destId="{1267F325-12BC-405E-BB2C-0B3DDCC85A4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23FB0-AC33-43B8-8F90-34FCF5C4BA59}">
      <dsp:nvSpPr>
        <dsp:cNvPr id="0" name=""/>
        <dsp:cNvSpPr/>
      </dsp:nvSpPr>
      <dsp:spPr>
        <a:xfrm>
          <a:off x="965213" y="663232"/>
          <a:ext cx="811235" cy="811235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23582-A5D4-46FC-AFC4-93D1C27C657F}">
      <dsp:nvSpPr>
        <dsp:cNvPr id="0" name=""/>
        <dsp:cNvSpPr/>
      </dsp:nvSpPr>
      <dsp:spPr>
        <a:xfrm>
          <a:off x="1135573" y="833592"/>
          <a:ext cx="470516" cy="470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5F411-AEE6-475E-9D34-E04012D9A1F7}">
      <dsp:nvSpPr>
        <dsp:cNvPr id="0" name=""/>
        <dsp:cNvSpPr/>
      </dsp:nvSpPr>
      <dsp:spPr>
        <a:xfrm>
          <a:off x="1950285" y="663232"/>
          <a:ext cx="1912197" cy="81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 Light" panose="020B0502040204020203" pitchFamily="34" charset="0"/>
            </a:rPr>
            <a:t>Compute the eigenspectral of paint pigments from the Munsell Color Chips database</a:t>
          </a:r>
        </a:p>
      </dsp:txBody>
      <dsp:txXfrm>
        <a:off x="1950285" y="663232"/>
        <a:ext cx="1912197" cy="811235"/>
      </dsp:txXfrm>
    </dsp:sp>
    <dsp:sp modelId="{433CB220-DB28-457A-865E-1489E0AC2747}">
      <dsp:nvSpPr>
        <dsp:cNvPr id="0" name=""/>
        <dsp:cNvSpPr/>
      </dsp:nvSpPr>
      <dsp:spPr>
        <a:xfrm>
          <a:off x="4195668" y="663232"/>
          <a:ext cx="811235" cy="811235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8DB2-9469-4AB0-AEA5-44E34FA44EB4}">
      <dsp:nvSpPr>
        <dsp:cNvPr id="0" name=""/>
        <dsp:cNvSpPr/>
      </dsp:nvSpPr>
      <dsp:spPr>
        <a:xfrm>
          <a:off x="4366027" y="833592"/>
          <a:ext cx="470516" cy="470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7F325-12BC-405E-BB2C-0B3DDCC85A44}">
      <dsp:nvSpPr>
        <dsp:cNvPr id="0" name=""/>
        <dsp:cNvSpPr/>
      </dsp:nvSpPr>
      <dsp:spPr>
        <a:xfrm>
          <a:off x="5180739" y="663232"/>
          <a:ext cx="1912197" cy="81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 Light" panose="020B0502040204020203" pitchFamily="34" charset="0"/>
            </a:rPr>
            <a:t>Convert a color camera into a spectral imager using principal components analysis</a:t>
          </a:r>
        </a:p>
      </dsp:txBody>
      <dsp:txXfrm>
        <a:off x="5180739" y="663232"/>
        <a:ext cx="1912197" cy="811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B11F4-4A81-4A1F-8746-8659FC968F9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E90C9-F2F6-494D-85E2-0EDE07CE7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8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pct5">
          <a:fgClr>
            <a:srgbClr val="EBA0A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1E6B18D6-0BB5-F497-2255-DB222DF82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FBA53775-DCD4-0509-C714-D3F696A4CF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7C7F35-EA8D-750D-9AF5-DF556ABB4BD4}"/>
              </a:ext>
            </a:extLst>
          </p:cNvPr>
          <p:cNvSpPr txBox="1"/>
          <p:nvPr userDrawn="1"/>
        </p:nvSpPr>
        <p:spPr>
          <a:xfrm>
            <a:off x="3490486" y="2456638"/>
            <a:ext cx="5767773" cy="2215991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l"/>
            <a:r>
              <a:rPr lang="en-PH" sz="13800" spc="-300" baseline="0" dirty="0">
                <a:solidFill>
                  <a:srgbClr val="D64045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using PCA</a:t>
            </a:r>
            <a:endParaRPr lang="en-PH" sz="9600" spc="-300" baseline="0" dirty="0">
              <a:solidFill>
                <a:srgbClr val="D64045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5AA2-CACB-0AA9-D622-1A49222629B9}"/>
              </a:ext>
            </a:extLst>
          </p:cNvPr>
          <p:cNvSpPr txBox="1"/>
          <p:nvPr userDrawn="1"/>
        </p:nvSpPr>
        <p:spPr>
          <a:xfrm>
            <a:off x="532031" y="1951757"/>
            <a:ext cx="3182796" cy="341632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21600" spc="450" baseline="0" dirty="0">
                <a:solidFill>
                  <a:srgbClr val="D64045"/>
                </a:solidFill>
                <a:effectLst>
                  <a:outerShdw dist="88900" dir="8100000" algn="tl">
                    <a:srgbClr val="467599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</a:rPr>
              <a:t>04</a:t>
            </a:r>
            <a:endParaRPr lang="en-PH" sz="18000" spc="450" baseline="0" dirty="0">
              <a:solidFill>
                <a:srgbClr val="D64045"/>
              </a:solidFill>
              <a:effectLst>
                <a:outerShdw dist="88900" dir="8100000" algn="tl">
                  <a:srgbClr val="467599"/>
                </a:outerShdw>
              </a:effectLst>
              <a:latin typeface="Bahnschrift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401AC-CDC4-6541-9706-B0C3C0DF8980}"/>
              </a:ext>
            </a:extLst>
          </p:cNvPr>
          <p:cNvSpPr txBox="1"/>
          <p:nvPr userDrawn="1"/>
        </p:nvSpPr>
        <p:spPr>
          <a:xfrm>
            <a:off x="981207" y="2281569"/>
            <a:ext cx="2776634" cy="400110"/>
          </a:xfrm>
          <a:prstGeom prst="rect">
            <a:avLst/>
          </a:prstGeom>
          <a:noFill/>
          <a:scene3d>
            <a:camera prst="orthographicFront">
              <a:rot lat="20652000" lon="864000" rev="6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PH" sz="2000" b="0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ACTIVITY</a:t>
            </a:r>
            <a:r>
              <a:rPr lang="en-PH" sz="2000" b="0" spc="600" baseline="0" dirty="0">
                <a:solidFill>
                  <a:srgbClr val="D64045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12" name="Graphic 11" descr="A bicycle">
            <a:extLst>
              <a:ext uri="{FF2B5EF4-FFF2-40B4-BE49-F238E27FC236}">
                <a16:creationId xmlns:a16="http://schemas.microsoft.com/office/drawing/2014/main" id="{13A3FE6E-6DF2-F0E6-7937-9F58818148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92485">
            <a:off x="5589797" y="4542375"/>
            <a:ext cx="2247659" cy="2247659"/>
          </a:xfrm>
          <a:prstGeom prst="rect">
            <a:avLst/>
          </a:prstGeom>
        </p:spPr>
      </p:pic>
      <p:pic>
        <p:nvPicPr>
          <p:cNvPr id="13" name="Graphic 12" descr="A flying paper airplane">
            <a:extLst>
              <a:ext uri="{FF2B5EF4-FFF2-40B4-BE49-F238E27FC236}">
                <a16:creationId xmlns:a16="http://schemas.microsoft.com/office/drawing/2014/main" id="{E2C6845B-5E15-2A9C-9E89-55FA3B165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1608">
            <a:off x="2416941" y="1088686"/>
            <a:ext cx="1540489" cy="1540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70B408-8A73-CABA-E1F7-F58EEBB57794}"/>
              </a:ext>
            </a:extLst>
          </p:cNvPr>
          <p:cNvSpPr txBox="1"/>
          <p:nvPr userDrawn="1"/>
        </p:nvSpPr>
        <p:spPr>
          <a:xfrm>
            <a:off x="2914531" y="1759301"/>
            <a:ext cx="5957740" cy="144655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8800" spc="-300" baseline="0" dirty="0">
                <a:solidFill>
                  <a:srgbClr val="467599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RGB-to-Spectra</a:t>
            </a:r>
            <a:endParaRPr lang="en-PH" sz="8000" spc="-300" baseline="0" dirty="0">
              <a:solidFill>
                <a:srgbClr val="467599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4A42D-AE94-8346-1BE4-49CE0719908A}"/>
              </a:ext>
            </a:extLst>
          </p:cNvPr>
          <p:cNvSpPr txBox="1"/>
          <p:nvPr userDrawn="1"/>
        </p:nvSpPr>
        <p:spPr>
          <a:xfrm>
            <a:off x="4340816" y="144121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PHYSICS 301</a:t>
            </a:r>
          </a:p>
          <a:p>
            <a:pPr algn="r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Advanced Signal and</a:t>
            </a:r>
            <a:b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</a:br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 Image Processing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8BE78-C231-5B31-4D94-74991908A518}"/>
              </a:ext>
            </a:extLst>
          </p:cNvPr>
          <p:cNvSpPr txBox="1"/>
          <p:nvPr userDrawn="1"/>
        </p:nvSpPr>
        <p:spPr>
          <a:xfrm>
            <a:off x="201529" y="6007206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Rene L. Principe Jr.</a:t>
            </a:r>
          </a:p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2015-04622</a:t>
            </a:r>
            <a:endParaRPr lang="en-PH" sz="1400" b="1" spc="600" baseline="0" dirty="0">
              <a:solidFill>
                <a:schemeClr val="bg1"/>
              </a:solidFill>
              <a:effectLst/>
              <a:highlight>
                <a:srgbClr val="D64045"/>
              </a:highlight>
              <a:latin typeface="Bahnschrift" panose="020B0502040204020203" pitchFamily="34" charset="0"/>
              <a:ea typeface="Verdana" panose="020B0604030504040204" pitchFamily="34" charset="0"/>
            </a:endParaRPr>
          </a:p>
          <a:p>
            <a:pPr algn="l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Dr. Maricor N. Soriano</a:t>
            </a:r>
          </a:p>
        </p:txBody>
      </p:sp>
    </p:spTree>
    <p:extLst>
      <p:ext uri="{BB962C8B-B14F-4D97-AF65-F5344CB8AC3E}">
        <p14:creationId xmlns:p14="http://schemas.microsoft.com/office/powerpoint/2010/main" val="104061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1325161"/>
            <a:ext cx="8058151" cy="213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1D3354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6" name="Google Shape;29;p31">
            <a:extLst>
              <a:ext uri="{FF2B5EF4-FFF2-40B4-BE49-F238E27FC236}">
                <a16:creationId xmlns:a16="http://schemas.microsoft.com/office/drawing/2014/main" id="{7837D806-4E64-23EB-B7EF-422D3E295C48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3825216"/>
            <a:ext cx="8058152" cy="226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>
                <a:ln w="0">
                  <a:noFill/>
                </a:ln>
                <a:solidFill>
                  <a:srgbClr val="467599"/>
                </a:solidFill>
                <a:effectLst>
                  <a:outerShdw dist="38100" dir="8100000" algn="tr" rotWithShape="0">
                    <a:srgbClr val="D64045"/>
                  </a:outerShdw>
                </a:effectLst>
                <a:latin typeface="Bahnschrift Condense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 objectives</a:t>
            </a:r>
            <a:endParaRPr dirty="0"/>
          </a:p>
        </p:txBody>
      </p:sp>
      <p:pic>
        <p:nvPicPr>
          <p:cNvPr id="42" name="Graphic 41" descr="A puzzle">
            <a:extLst>
              <a:ext uri="{FF2B5EF4-FFF2-40B4-BE49-F238E27FC236}">
                <a16:creationId xmlns:a16="http://schemas.microsoft.com/office/drawing/2014/main" id="{7B11378C-27AA-1673-7712-BDE19253E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79" y="-242655"/>
            <a:ext cx="1939156" cy="1939156"/>
          </a:xfrm>
          <a:prstGeom prst="rect">
            <a:avLst/>
          </a:prstGeom>
          <a:effectLst>
            <a:outerShdw dist="25400" dir="8100000" algn="tr" rotWithShape="0">
              <a:srgbClr val="D64045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114E981-5F8C-7BA9-CF82-44AEC5F9E084}"/>
              </a:ext>
            </a:extLst>
          </p:cNvPr>
          <p:cNvGrpSpPr/>
          <p:nvPr userDrawn="1"/>
        </p:nvGrpSpPr>
        <p:grpSpPr>
          <a:xfrm>
            <a:off x="457200" y="2618293"/>
            <a:ext cx="5773918" cy="1143536"/>
            <a:chOff x="457200" y="3429000"/>
            <a:chExt cx="5773918" cy="1143536"/>
          </a:xfrm>
        </p:grpSpPr>
        <p:sp>
          <p:nvSpPr>
            <p:cNvPr id="28" name="Google Shape;28;p31">
              <a:extLst>
                <a:ext uri="{FF2B5EF4-FFF2-40B4-BE49-F238E27FC236}">
                  <a16:creationId xmlns:a16="http://schemas.microsoft.com/office/drawing/2014/main" id="{C97DEDAA-1D77-0A63-E92F-51EF6203FDC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7200" y="3791354"/>
              <a:ext cx="5773918" cy="619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  <a:defRPr sz="6000" b="1" i="0" u="none" strike="noStrike" cap="none">
                  <a:ln w="0">
                    <a:noFill/>
                  </a:ln>
                  <a:solidFill>
                    <a:srgbClr val="D64045"/>
                  </a:solidFill>
                  <a:effectLst>
                    <a:outerShdw dist="38100" dir="8100000" algn="tr" rotWithShape="0">
                      <a:srgbClr val="467599"/>
                    </a:outerShdw>
                  </a:effectLst>
                  <a:latin typeface="Bahnschrift Condensed" panose="020B0502040204020203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dirty="0"/>
                <a:t>		 key take-aways</a:t>
              </a:r>
            </a:p>
          </p:txBody>
        </p:sp>
        <p:pic>
          <p:nvPicPr>
            <p:cNvPr id="46" name="Graphic 45" descr="A lightbulb">
              <a:extLst>
                <a:ext uri="{FF2B5EF4-FFF2-40B4-BE49-F238E27FC236}">
                  <a16:creationId xmlns:a16="http://schemas.microsoft.com/office/drawing/2014/main" id="{A0A226B9-CBEE-72E7-130E-A2EF0BE7B0A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030" t="10286" r="16030" b="10286"/>
            <a:stretch/>
          </p:blipFill>
          <p:spPr>
            <a:xfrm>
              <a:off x="457200" y="3429000"/>
              <a:ext cx="978154" cy="1143536"/>
            </a:xfrm>
            <a:prstGeom prst="rect">
              <a:avLst/>
            </a:prstGeom>
            <a:effectLst>
              <a:outerShdw dist="25400" dir="8100000" algn="tr" rotWithShape="0">
                <a:srgbClr val="467599"/>
              </a:outerShdw>
            </a:effectLst>
          </p:spPr>
        </p:pic>
      </p:grp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2253A2A4-E159-C8E1-4994-6600574E534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A5B2AEFB-4387-992C-E516-4548C939BC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2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1216"/>
            <a:ext cx="7886700" cy="504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rgbClr val="D64045"/>
          </a:solidFill>
          <a:effectLst>
            <a:outerShdw dist="38100" dir="8100000" algn="tr" rotWithShape="0">
              <a:srgbClr val="467599"/>
            </a:outerShdw>
          </a:effectLst>
          <a:latin typeface="Bahnschrift SemiBold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38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1F4F5-C6F4-7B1D-CD33-64FE462A99F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Color information is affected by light source, object spectral property, and sensor sensitivity.</a:t>
            </a:r>
          </a:p>
          <a:p>
            <a:r>
              <a:rPr lang="en-US"/>
              <a:t>Spectral information is a more stable descriptor of an object.</a:t>
            </a:r>
          </a:p>
          <a:p>
            <a:r>
              <a:rPr lang="en-US"/>
              <a:t>There is a variety pf hyperspectral databases available.</a:t>
            </a:r>
          </a:p>
          <a:p>
            <a:r>
              <a:rPr lang="en-US"/>
              <a:t>Converting spectral information into color is necessary for many reasons.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8B02D-F7B1-CACE-01EA-155A5FE3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 objectives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EAB2E-02F6-3645-143A-6BFFD2E79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BD226-D837-4B17-D0E6-80294F6B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" name="Text Placeholder 1">
            <a:extLst>
              <a:ext uri="{FF2B5EF4-FFF2-40B4-BE49-F238E27FC236}">
                <a16:creationId xmlns:a16="http://schemas.microsoft.com/office/drawing/2014/main" id="{0B842D4E-BA5F-A2C5-AE04-7E52CBED8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891838"/>
              </p:ext>
            </p:extLst>
          </p:nvPr>
        </p:nvGraphicFramePr>
        <p:xfrm>
          <a:off x="628649" y="991786"/>
          <a:ext cx="8058151" cy="2137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2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solidFill>
                      <a:schemeClr val="bg1"/>
                    </a:solidFill>
                    <a:highlight>
                      <a:srgbClr val="467599"/>
                    </a:highlight>
                    <a:latin typeface="Bahnschrift SemiBold" panose="020B0502040204020203" pitchFamily="34" charset="0"/>
                  </a:rPr>
                  <a:t> Estimating Color Signal from Digital Color</a:t>
                </a:r>
                <a:r>
                  <a:rPr lang="en-US" dirty="0">
                    <a:solidFill>
                      <a:srgbClr val="467599"/>
                    </a:solidFill>
                    <a:highlight>
                      <a:srgbClr val="467599"/>
                    </a:highlight>
                    <a:latin typeface="Bahnschrift SemiBold" panose="020B0502040204020203" pitchFamily="34" charset="0"/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1F1909E-2A3A-76BB-F2AA-4E9B17F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078DB-88BA-BCF0-C738-7E2872E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AB68-8863-6E41-33AF-9385EB37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1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solidFill>
                      <a:schemeClr val="bg1"/>
                    </a:solidFill>
                    <a:highlight>
                      <a:srgbClr val="467599"/>
                    </a:highlight>
                    <a:latin typeface="Bahnschrift SemiBold" panose="020B0502040204020203" pitchFamily="34" charset="0"/>
                  </a:rPr>
                  <a:t> Estimating Color Signal from Digital Color</a:t>
                </a:r>
                <a:r>
                  <a:rPr lang="en-US" dirty="0">
                    <a:solidFill>
                      <a:srgbClr val="467599"/>
                    </a:solidFill>
                    <a:highlight>
                      <a:srgbClr val="467599"/>
                    </a:highlight>
                    <a:latin typeface="Bahnschrift SemiBold" panose="020B0502040204020203" pitchFamily="34" charset="0"/>
                  </a:rPr>
                  <a:t>.</a:t>
                </a:r>
                <a:endParaRPr lang="en-US" dirty="0"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0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𝐓𝐚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</m:d>
                        </m:e>
                        <m:sup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1F1909E-2A3A-76BB-F2AA-4E9B17F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078DB-88BA-BCF0-C738-7E2872E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AB68-8863-6E41-33AF-9385EB37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7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6FC62A-4AC3-56F8-BA73-4202EEF4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F3DD48-2E7C-147F-945A-7656543A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851CC-F8DF-ABCF-0C79-3A6690DB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Principal Components Analysis (PCA), an extensive ensemble can be reduced in terms of its dimensionality so that a few eigenspectral can closely represent the spectral reflectance of an input digital color. In this activity, a high-dimensional information shall be derived using three digital numbers of RGB in a technique called spectral super-resolution. The transformation matrix shall be calculated from the Munsell color chips ensemble and then, we attempt to recover the spectra of 24 </a:t>
            </a:r>
            <a:r>
              <a:rPr lang="en-US" dirty="0" err="1"/>
              <a:t>Macbetch</a:t>
            </a:r>
            <a:r>
              <a:rPr lang="en-US" dirty="0"/>
              <a:t> color patches.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39EE6-9B68-F0AC-5DED-838BE54E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ED7B9E-A2B3-E683-E73D-47B6FC89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BDA02-4DD1-B9A5-8741-387E8CEB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915E5-4C2F-DF9A-E408-A7359D76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6</a:t>
            </a:fld>
            <a:endParaRPr lang="en-US"/>
          </a:p>
        </p:txBody>
      </p:sp>
      <p:pic>
        <p:nvPicPr>
          <p:cNvPr id="33" name="Content Placeholder 32" descr="Graphical user interface&#10;&#10;Description automatically generated">
            <a:extLst>
              <a:ext uri="{FF2B5EF4-FFF2-40B4-BE49-F238E27FC236}">
                <a16:creationId xmlns:a16="http://schemas.microsoft.com/office/drawing/2014/main" id="{030CE403-67C7-BE7E-2014-24226515F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95855"/>
            <a:ext cx="7886700" cy="2917141"/>
          </a:xfrm>
        </p:spPr>
      </p:pic>
    </p:spTree>
    <p:extLst>
      <p:ext uri="{BB962C8B-B14F-4D97-AF65-F5344CB8AC3E}">
        <p14:creationId xmlns:p14="http://schemas.microsoft.com/office/powerpoint/2010/main" val="240904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276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Bahnschrift</vt:lpstr>
      <vt:lpstr>Bahnschrift Condensed</vt:lpstr>
      <vt:lpstr>Bahnschrift Light</vt:lpstr>
      <vt:lpstr>Bahnschrift SemiBold</vt:lpstr>
      <vt:lpstr>Bahnschrift SemiBold Condensed</vt:lpstr>
      <vt:lpstr>Calibri</vt:lpstr>
      <vt:lpstr>Cambria Math</vt:lpstr>
      <vt:lpstr>Wingdings</vt:lpstr>
      <vt:lpstr>Office Theme</vt:lpstr>
      <vt:lpstr>PowerPoint Presentation</vt:lpstr>
      <vt:lpstr>  objectives</vt:lpstr>
      <vt:lpstr>Methodology</vt:lpstr>
      <vt:lpstr>Methodology</vt:lpstr>
      <vt:lpstr>Background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Jr Principe</dc:creator>
  <cp:lastModifiedBy>Rene Jr Principe</cp:lastModifiedBy>
  <cp:revision>5</cp:revision>
  <dcterms:created xsi:type="dcterms:W3CDTF">2022-05-28T03:01:51Z</dcterms:created>
  <dcterms:modified xsi:type="dcterms:W3CDTF">2022-05-30T09:39:38Z</dcterms:modified>
</cp:coreProperties>
</file>