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1"/>
  </p:notesMasterIdLst>
  <p:sldIdLst>
    <p:sldId id="256" r:id="rId5"/>
    <p:sldId id="294" r:id="rId6"/>
    <p:sldId id="297" r:id="rId7"/>
    <p:sldId id="298" r:id="rId8"/>
    <p:sldId id="299" r:id="rId9"/>
    <p:sldId id="296" r:id="rId10"/>
  </p:sldIdLst>
  <p:sldSz cx="19199225"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56" userDrawn="1">
          <p15:clr>
            <a:srgbClr val="A4A3A4"/>
          </p15:clr>
        </p15:guide>
        <p15:guide id="2" pos="60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D3A72A"/>
    <a:srgbClr val="5C1F00"/>
    <a:srgbClr val="993300"/>
    <a:srgbClr val="660033"/>
    <a:srgbClr val="0066FF"/>
    <a:srgbClr val="000066"/>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95" autoAdjust="0"/>
    <p:restoredTop sz="94660"/>
  </p:normalViewPr>
  <p:slideViewPr>
    <p:cSldViewPr snapToGrid="0">
      <p:cViewPr>
        <p:scale>
          <a:sx n="33" d="100"/>
          <a:sy n="33" d="100"/>
        </p:scale>
        <p:origin x="1075" y="754"/>
      </p:cViewPr>
      <p:guideLst>
        <p:guide orient="horz" pos="3356"/>
        <p:guide pos="60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4051D-322F-47B2-9D59-DB5F9014ABFA}" type="datetimeFigureOut">
              <a:rPr lang="en-PH" smtClean="0"/>
              <a:t>16/10/2019</a:t>
            </a:fld>
            <a:endParaRPr lang="en-PH"/>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29DE3-0F7A-406A-9F4C-9B789C2BF12C}" type="slidenum">
              <a:rPr lang="en-PH" smtClean="0"/>
              <a:t>‹#›</a:t>
            </a:fld>
            <a:endParaRPr lang="en-PH"/>
          </a:p>
        </p:txBody>
      </p:sp>
    </p:spTree>
    <p:extLst>
      <p:ext uri="{BB962C8B-B14F-4D97-AF65-F5344CB8AC3E}">
        <p14:creationId xmlns:p14="http://schemas.microsoft.com/office/powerpoint/2010/main" val="3783288258"/>
      </p:ext>
    </p:extLst>
  </p:cSld>
  <p:clrMap bg1="lt1" tx1="dk1" bg2="lt2" tx2="dk2" accent1="accent1" accent2="accent2" accent3="accent3" accent4="accent4" accent5="accent5" accent6="accent6" hlink="hlink" folHlink="folHlink"/>
  <p:notesStyle>
    <a:lvl1pPr marL="0" algn="l" defTabSz="1329172" rtl="0" eaLnBrk="1" latinLnBrk="0" hangingPunct="1">
      <a:defRPr sz="1744" kern="1200">
        <a:solidFill>
          <a:schemeClr val="tx1"/>
        </a:solidFill>
        <a:latin typeface="+mn-lt"/>
        <a:ea typeface="+mn-ea"/>
        <a:cs typeface="+mn-cs"/>
      </a:defRPr>
    </a:lvl1pPr>
    <a:lvl2pPr marL="664586" algn="l" defTabSz="1329172" rtl="0" eaLnBrk="1" latinLnBrk="0" hangingPunct="1">
      <a:defRPr sz="1744" kern="1200">
        <a:solidFill>
          <a:schemeClr val="tx1"/>
        </a:solidFill>
        <a:latin typeface="+mn-lt"/>
        <a:ea typeface="+mn-ea"/>
        <a:cs typeface="+mn-cs"/>
      </a:defRPr>
    </a:lvl2pPr>
    <a:lvl3pPr marL="1329172" algn="l" defTabSz="1329172" rtl="0" eaLnBrk="1" latinLnBrk="0" hangingPunct="1">
      <a:defRPr sz="1744" kern="1200">
        <a:solidFill>
          <a:schemeClr val="tx1"/>
        </a:solidFill>
        <a:latin typeface="+mn-lt"/>
        <a:ea typeface="+mn-ea"/>
        <a:cs typeface="+mn-cs"/>
      </a:defRPr>
    </a:lvl3pPr>
    <a:lvl4pPr marL="1993758" algn="l" defTabSz="1329172" rtl="0" eaLnBrk="1" latinLnBrk="0" hangingPunct="1">
      <a:defRPr sz="1744" kern="1200">
        <a:solidFill>
          <a:schemeClr val="tx1"/>
        </a:solidFill>
        <a:latin typeface="+mn-lt"/>
        <a:ea typeface="+mn-ea"/>
        <a:cs typeface="+mn-cs"/>
      </a:defRPr>
    </a:lvl4pPr>
    <a:lvl5pPr marL="2658344" algn="l" defTabSz="1329172" rtl="0" eaLnBrk="1" latinLnBrk="0" hangingPunct="1">
      <a:defRPr sz="1744" kern="1200">
        <a:solidFill>
          <a:schemeClr val="tx1"/>
        </a:solidFill>
        <a:latin typeface="+mn-lt"/>
        <a:ea typeface="+mn-ea"/>
        <a:cs typeface="+mn-cs"/>
      </a:defRPr>
    </a:lvl5pPr>
    <a:lvl6pPr marL="3322930" algn="l" defTabSz="1329172" rtl="0" eaLnBrk="1" latinLnBrk="0" hangingPunct="1">
      <a:defRPr sz="1744" kern="1200">
        <a:solidFill>
          <a:schemeClr val="tx1"/>
        </a:solidFill>
        <a:latin typeface="+mn-lt"/>
        <a:ea typeface="+mn-ea"/>
        <a:cs typeface="+mn-cs"/>
      </a:defRPr>
    </a:lvl6pPr>
    <a:lvl7pPr marL="3987516" algn="l" defTabSz="1329172" rtl="0" eaLnBrk="1" latinLnBrk="0" hangingPunct="1">
      <a:defRPr sz="1744" kern="1200">
        <a:solidFill>
          <a:schemeClr val="tx1"/>
        </a:solidFill>
        <a:latin typeface="+mn-lt"/>
        <a:ea typeface="+mn-ea"/>
        <a:cs typeface="+mn-cs"/>
      </a:defRPr>
    </a:lvl7pPr>
    <a:lvl8pPr marL="4652101" algn="l" defTabSz="1329172" rtl="0" eaLnBrk="1" latinLnBrk="0" hangingPunct="1">
      <a:defRPr sz="1744" kern="1200">
        <a:solidFill>
          <a:schemeClr val="tx1"/>
        </a:solidFill>
        <a:latin typeface="+mn-lt"/>
        <a:ea typeface="+mn-ea"/>
        <a:cs typeface="+mn-cs"/>
      </a:defRPr>
    </a:lvl8pPr>
    <a:lvl9pPr marL="5316687" algn="l" defTabSz="1329172" rtl="0" eaLnBrk="1" latinLnBrk="0" hangingPunct="1">
      <a:defRPr sz="174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9903" y="1767462"/>
            <a:ext cx="14399419" cy="3759917"/>
          </a:xfrm>
        </p:spPr>
        <p:txBody>
          <a:bodyPr anchor="b"/>
          <a:lstStyle>
            <a:lvl1pPr algn="ctr">
              <a:defRPr sz="9448"/>
            </a:lvl1pPr>
          </a:lstStyle>
          <a:p>
            <a:r>
              <a:rPr lang="en-US"/>
              <a:t>Click to edit Master title style</a:t>
            </a:r>
            <a:endParaRPr lang="en-US" dirty="0"/>
          </a:p>
        </p:txBody>
      </p:sp>
      <p:sp>
        <p:nvSpPr>
          <p:cNvPr id="3" name="Subtitle 2"/>
          <p:cNvSpPr>
            <a:spLocks noGrp="1"/>
          </p:cNvSpPr>
          <p:nvPr>
            <p:ph type="subTitle" idx="1"/>
          </p:nvPr>
        </p:nvSpPr>
        <p:spPr>
          <a:xfrm>
            <a:off x="2399903" y="5672376"/>
            <a:ext cx="14399419" cy="2607442"/>
          </a:xfrm>
        </p:spPr>
        <p:txBody>
          <a:bodyPr/>
          <a:lstStyle>
            <a:lvl1pPr marL="0" indent="0" algn="ctr">
              <a:buNone/>
              <a:defRPr sz="3779"/>
            </a:lvl1pPr>
            <a:lvl2pPr marL="719953" indent="0" algn="ctr">
              <a:buNone/>
              <a:defRPr sz="3149"/>
            </a:lvl2pPr>
            <a:lvl3pPr marL="1439906" indent="0" algn="ctr">
              <a:buNone/>
              <a:defRPr sz="2834"/>
            </a:lvl3pPr>
            <a:lvl4pPr marL="2159859" indent="0" algn="ctr">
              <a:buNone/>
              <a:defRPr sz="2520"/>
            </a:lvl4pPr>
            <a:lvl5pPr marL="2879811" indent="0" algn="ctr">
              <a:buNone/>
              <a:defRPr sz="2520"/>
            </a:lvl5pPr>
            <a:lvl6pPr marL="3599764" indent="0" algn="ctr">
              <a:buNone/>
              <a:defRPr sz="2520"/>
            </a:lvl6pPr>
            <a:lvl7pPr marL="4319717" indent="0" algn="ctr">
              <a:buNone/>
              <a:defRPr sz="2520"/>
            </a:lvl7pPr>
            <a:lvl8pPr marL="5039670" indent="0" algn="ctr">
              <a:buNone/>
              <a:defRPr sz="2520"/>
            </a:lvl8pPr>
            <a:lvl9pPr marL="5759623"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E27C3F-4585-4DD5-AE83-55E3A7B49E9D}" type="datetime1">
              <a:rPr lang="en-PH" smtClean="0"/>
              <a:t>16/10/2019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34203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9A69E-2FBD-4583-B09A-188C9243E22C}" type="datetime1">
              <a:rPr lang="en-PH" smtClean="0"/>
              <a:t>16/10/2019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84536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39445" y="574987"/>
            <a:ext cx="4139833"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19947" y="574987"/>
            <a:ext cx="1217950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DA49F-028A-47A1-BEC3-C7134F34DBE4}" type="datetime1">
              <a:rPr lang="en-PH" smtClean="0"/>
              <a:t>16/10/2019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0701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2E6C0-88F3-437D-8482-63C4D924C47B}" type="datetime1">
              <a:rPr lang="en-PH" smtClean="0"/>
              <a:t>16/10/2019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53938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9947" y="2692442"/>
            <a:ext cx="16559332" cy="4492401"/>
          </a:xfrm>
        </p:spPr>
        <p:txBody>
          <a:bodyPr anchor="b"/>
          <a:lstStyle>
            <a:lvl1pPr>
              <a:defRPr sz="9448"/>
            </a:lvl1pPr>
          </a:lstStyle>
          <a:p>
            <a:r>
              <a:rPr lang="en-US"/>
              <a:t>Click to edit Master title style</a:t>
            </a:r>
            <a:endParaRPr lang="en-US" dirty="0"/>
          </a:p>
        </p:txBody>
      </p:sp>
      <p:sp>
        <p:nvSpPr>
          <p:cNvPr id="3" name="Text Placeholder 2"/>
          <p:cNvSpPr>
            <a:spLocks noGrp="1"/>
          </p:cNvSpPr>
          <p:nvPr>
            <p:ph type="body" idx="1"/>
          </p:nvPr>
        </p:nvSpPr>
        <p:spPr>
          <a:xfrm>
            <a:off x="1309947" y="7227343"/>
            <a:ext cx="16559332" cy="2362447"/>
          </a:xfrm>
        </p:spPr>
        <p:txBody>
          <a:bodyPr/>
          <a:lstStyle>
            <a:lvl1pPr marL="0" indent="0">
              <a:buNone/>
              <a:defRPr sz="3779">
                <a:solidFill>
                  <a:schemeClr val="tx1">
                    <a:tint val="75000"/>
                  </a:schemeClr>
                </a:solidFill>
              </a:defRPr>
            </a:lvl1pPr>
            <a:lvl2pPr marL="719953" indent="0">
              <a:buNone/>
              <a:defRPr sz="3149">
                <a:solidFill>
                  <a:schemeClr val="tx1">
                    <a:tint val="75000"/>
                  </a:schemeClr>
                </a:solidFill>
              </a:defRPr>
            </a:lvl2pPr>
            <a:lvl3pPr marL="1439906" indent="0">
              <a:buNone/>
              <a:defRPr sz="2834">
                <a:solidFill>
                  <a:schemeClr val="tx1">
                    <a:tint val="75000"/>
                  </a:schemeClr>
                </a:solidFill>
              </a:defRPr>
            </a:lvl3pPr>
            <a:lvl4pPr marL="2159859" indent="0">
              <a:buNone/>
              <a:defRPr sz="2520">
                <a:solidFill>
                  <a:schemeClr val="tx1">
                    <a:tint val="75000"/>
                  </a:schemeClr>
                </a:solidFill>
              </a:defRPr>
            </a:lvl4pPr>
            <a:lvl5pPr marL="2879811" indent="0">
              <a:buNone/>
              <a:defRPr sz="2520">
                <a:solidFill>
                  <a:schemeClr val="tx1">
                    <a:tint val="75000"/>
                  </a:schemeClr>
                </a:solidFill>
              </a:defRPr>
            </a:lvl5pPr>
            <a:lvl6pPr marL="3599764" indent="0">
              <a:buNone/>
              <a:defRPr sz="2520">
                <a:solidFill>
                  <a:schemeClr val="tx1">
                    <a:tint val="75000"/>
                  </a:schemeClr>
                </a:solidFill>
              </a:defRPr>
            </a:lvl6pPr>
            <a:lvl7pPr marL="4319717" indent="0">
              <a:buNone/>
              <a:defRPr sz="2520">
                <a:solidFill>
                  <a:schemeClr val="tx1">
                    <a:tint val="75000"/>
                  </a:schemeClr>
                </a:solidFill>
              </a:defRPr>
            </a:lvl7pPr>
            <a:lvl8pPr marL="5039670" indent="0">
              <a:buNone/>
              <a:defRPr sz="2520">
                <a:solidFill>
                  <a:schemeClr val="tx1">
                    <a:tint val="75000"/>
                  </a:schemeClr>
                </a:solidFill>
              </a:defRPr>
            </a:lvl8pPr>
            <a:lvl9pPr marL="5759623"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DAB149-6BEA-43E2-8BBD-16927E186836}" type="datetime1">
              <a:rPr lang="en-PH" smtClean="0"/>
              <a:t>16/10/2019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3238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1994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1960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3955D1-805D-449D-B79B-E57D2D0B05C6}" type="datetime1">
              <a:rPr lang="en-PH" smtClean="0"/>
              <a:t>16/10/2019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47105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2447" y="574988"/>
            <a:ext cx="16559332"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2448" y="2647443"/>
            <a:ext cx="812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4" name="Content Placeholder 3"/>
          <p:cNvSpPr>
            <a:spLocks noGrp="1"/>
          </p:cNvSpPr>
          <p:nvPr>
            <p:ph sz="half" idx="2"/>
          </p:nvPr>
        </p:nvSpPr>
        <p:spPr>
          <a:xfrm>
            <a:off x="1322448" y="3944914"/>
            <a:ext cx="812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19608" y="2647443"/>
            <a:ext cx="816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6" name="Content Placeholder 5"/>
          <p:cNvSpPr>
            <a:spLocks noGrp="1"/>
          </p:cNvSpPr>
          <p:nvPr>
            <p:ph sz="quarter" idx="4"/>
          </p:nvPr>
        </p:nvSpPr>
        <p:spPr>
          <a:xfrm>
            <a:off x="9719608" y="3944914"/>
            <a:ext cx="816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26CD2-1DA0-4A83-85E9-0F1AE6C3BE4D}" type="datetime1">
              <a:rPr lang="en-PH" smtClean="0"/>
              <a:t>16/10/2019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17293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F89C-1C07-44D5-BE16-E92D191FE0DF}" type="datetime1">
              <a:rPr lang="en-PH" smtClean="0"/>
              <a:t>16/10/2019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82398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FD60-ED60-4548-9A73-52C933DD5EED}" type="datetime1">
              <a:rPr lang="en-PH" smtClean="0"/>
              <a:t>16/10/2019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11671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8162171" y="1554966"/>
            <a:ext cx="9719608" cy="7674832"/>
          </a:xfrm>
        </p:spPr>
        <p:txBody>
          <a:bodyPr/>
          <a:lstStyle>
            <a:lvl1pPr>
              <a:defRPr sz="5039"/>
            </a:lvl1pPr>
            <a:lvl2pPr>
              <a:defRPr sz="4409"/>
            </a:lvl2pPr>
            <a:lvl3pPr>
              <a:defRPr sz="3779"/>
            </a:lvl3pPr>
            <a:lvl4pPr>
              <a:defRPr sz="3149"/>
            </a:lvl4pPr>
            <a:lvl5pPr>
              <a:defRPr sz="3149"/>
            </a:lvl5pPr>
            <a:lvl6pPr>
              <a:defRPr sz="3149"/>
            </a:lvl6pPr>
            <a:lvl7pPr>
              <a:defRPr sz="3149"/>
            </a:lvl7pPr>
            <a:lvl8pPr>
              <a:defRPr sz="3149"/>
            </a:lvl8pPr>
            <a:lvl9pPr>
              <a:defRPr sz="3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47FCE72D-8318-4A4D-AB05-477FE1F0FD46}" type="datetime1">
              <a:rPr lang="en-PH" smtClean="0"/>
              <a:t>16/10/2019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94612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62171" y="1554966"/>
            <a:ext cx="9719608" cy="7674832"/>
          </a:xfrm>
        </p:spPr>
        <p:txBody>
          <a:bodyPr anchor="t"/>
          <a:lstStyle>
            <a:lvl1pPr marL="0" indent="0">
              <a:buNone/>
              <a:defRPr sz="5039"/>
            </a:lvl1pPr>
            <a:lvl2pPr marL="719953" indent="0">
              <a:buNone/>
              <a:defRPr sz="4409"/>
            </a:lvl2pPr>
            <a:lvl3pPr marL="1439906" indent="0">
              <a:buNone/>
              <a:defRPr sz="3779"/>
            </a:lvl3pPr>
            <a:lvl4pPr marL="2159859" indent="0">
              <a:buNone/>
              <a:defRPr sz="3149"/>
            </a:lvl4pPr>
            <a:lvl5pPr marL="2879811" indent="0">
              <a:buNone/>
              <a:defRPr sz="3149"/>
            </a:lvl5pPr>
            <a:lvl6pPr marL="3599764" indent="0">
              <a:buNone/>
              <a:defRPr sz="3149"/>
            </a:lvl6pPr>
            <a:lvl7pPr marL="4319717" indent="0">
              <a:buNone/>
              <a:defRPr sz="3149"/>
            </a:lvl7pPr>
            <a:lvl8pPr marL="5039670" indent="0">
              <a:buNone/>
              <a:defRPr sz="3149"/>
            </a:lvl8pPr>
            <a:lvl9pPr marL="5759623" indent="0">
              <a:buNone/>
              <a:defRPr sz="3149"/>
            </a:lvl9pPr>
          </a:lstStyle>
          <a:p>
            <a:r>
              <a:rPr lang="en-US"/>
              <a:t>Click icon to add picture</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D510513D-92D7-4BE0-BC17-C373A3CEFBAB}" type="datetime1">
              <a:rPr lang="en-PH" smtClean="0"/>
              <a:t>16/10/2019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79616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9947" y="574988"/>
            <a:ext cx="16559332"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19947" y="2874937"/>
            <a:ext cx="16559332"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9947" y="10009781"/>
            <a:ext cx="4319826"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8F6B4671-4396-47D7-8077-63BFD9BF1D95}" type="datetime1">
              <a:rPr lang="en-PH" smtClean="0"/>
              <a:t>16/10/2019</a:t>
            </a:fld>
            <a:endParaRPr lang="en-PH"/>
          </a:p>
        </p:txBody>
      </p:sp>
      <p:sp>
        <p:nvSpPr>
          <p:cNvPr id="5" name="Footer Placeholder 4"/>
          <p:cNvSpPr>
            <a:spLocks noGrp="1"/>
          </p:cNvSpPr>
          <p:nvPr>
            <p:ph type="ftr" sz="quarter" idx="3"/>
          </p:nvPr>
        </p:nvSpPr>
        <p:spPr>
          <a:xfrm>
            <a:off x="6359744" y="10009781"/>
            <a:ext cx="6479738"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3559452" y="10009781"/>
            <a:ext cx="4319826"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99C9CAEB-D5FD-4FF5-829B-3AE978556A0D}" type="slidenum">
              <a:rPr lang="en-PH" smtClean="0"/>
              <a:t>‹#›</a:t>
            </a:fld>
            <a:endParaRPr lang="en-PH"/>
          </a:p>
        </p:txBody>
      </p:sp>
    </p:spTree>
    <p:extLst>
      <p:ext uri="{BB962C8B-B14F-4D97-AF65-F5344CB8AC3E}">
        <p14:creationId xmlns:p14="http://schemas.microsoft.com/office/powerpoint/2010/main" val="11274160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1439906"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76" indent="-359976" algn="l" defTabSz="1439906"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29" indent="-359976" algn="l" defTabSz="1439906" rtl="0" eaLnBrk="1" latinLnBrk="0" hangingPunct="1">
        <a:lnSpc>
          <a:spcPct val="90000"/>
        </a:lnSpc>
        <a:spcBef>
          <a:spcPts val="787"/>
        </a:spcBef>
        <a:buFont typeface="Arial" panose="020B0604020202020204" pitchFamily="34" charset="0"/>
        <a:buChar char="•"/>
        <a:defRPr sz="3779" kern="1200">
          <a:solidFill>
            <a:schemeClr val="tx1"/>
          </a:solidFill>
          <a:latin typeface="+mn-lt"/>
          <a:ea typeface="+mn-ea"/>
          <a:cs typeface="+mn-cs"/>
        </a:defRPr>
      </a:lvl2pPr>
      <a:lvl3pPr marL="1799882" indent="-359976" algn="l" defTabSz="1439906" rtl="0" eaLnBrk="1" latinLnBrk="0" hangingPunct="1">
        <a:lnSpc>
          <a:spcPct val="90000"/>
        </a:lnSpc>
        <a:spcBef>
          <a:spcPts val="787"/>
        </a:spcBef>
        <a:buFont typeface="Arial" panose="020B0604020202020204" pitchFamily="34" charset="0"/>
        <a:buChar char="•"/>
        <a:defRPr sz="3149" kern="1200">
          <a:solidFill>
            <a:schemeClr val="tx1"/>
          </a:solidFill>
          <a:latin typeface="+mn-lt"/>
          <a:ea typeface="+mn-ea"/>
          <a:cs typeface="+mn-cs"/>
        </a:defRPr>
      </a:lvl3pPr>
      <a:lvl4pPr marL="2519835"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4pPr>
      <a:lvl5pPr marL="3239788"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5pPr>
      <a:lvl6pPr marL="3959741"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6pPr>
      <a:lvl7pPr marL="4679693"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7pPr>
      <a:lvl8pPr marL="5399646"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8pPr>
      <a:lvl9pPr marL="6119599"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9pPr>
    </p:bodyStyle>
    <p:otherStyle>
      <a:defPPr>
        <a:defRPr lang="en-US"/>
      </a:defPPr>
      <a:lvl1pPr marL="0" algn="l" defTabSz="1439906" rtl="0" eaLnBrk="1" latinLnBrk="0" hangingPunct="1">
        <a:defRPr sz="2834" kern="1200">
          <a:solidFill>
            <a:schemeClr val="tx1"/>
          </a:solidFill>
          <a:latin typeface="+mn-lt"/>
          <a:ea typeface="+mn-ea"/>
          <a:cs typeface="+mn-cs"/>
        </a:defRPr>
      </a:lvl1pPr>
      <a:lvl2pPr marL="719953" algn="l" defTabSz="1439906" rtl="0" eaLnBrk="1" latinLnBrk="0" hangingPunct="1">
        <a:defRPr sz="2834" kern="1200">
          <a:solidFill>
            <a:schemeClr val="tx1"/>
          </a:solidFill>
          <a:latin typeface="+mn-lt"/>
          <a:ea typeface="+mn-ea"/>
          <a:cs typeface="+mn-cs"/>
        </a:defRPr>
      </a:lvl2pPr>
      <a:lvl3pPr marL="1439906" algn="l" defTabSz="1439906" rtl="0" eaLnBrk="1" latinLnBrk="0" hangingPunct="1">
        <a:defRPr sz="2834" kern="1200">
          <a:solidFill>
            <a:schemeClr val="tx1"/>
          </a:solidFill>
          <a:latin typeface="+mn-lt"/>
          <a:ea typeface="+mn-ea"/>
          <a:cs typeface="+mn-cs"/>
        </a:defRPr>
      </a:lvl3pPr>
      <a:lvl4pPr marL="2159859" algn="l" defTabSz="1439906" rtl="0" eaLnBrk="1" latinLnBrk="0" hangingPunct="1">
        <a:defRPr sz="2834" kern="1200">
          <a:solidFill>
            <a:schemeClr val="tx1"/>
          </a:solidFill>
          <a:latin typeface="+mn-lt"/>
          <a:ea typeface="+mn-ea"/>
          <a:cs typeface="+mn-cs"/>
        </a:defRPr>
      </a:lvl4pPr>
      <a:lvl5pPr marL="2879811" algn="l" defTabSz="1439906" rtl="0" eaLnBrk="1" latinLnBrk="0" hangingPunct="1">
        <a:defRPr sz="2834" kern="1200">
          <a:solidFill>
            <a:schemeClr val="tx1"/>
          </a:solidFill>
          <a:latin typeface="+mn-lt"/>
          <a:ea typeface="+mn-ea"/>
          <a:cs typeface="+mn-cs"/>
        </a:defRPr>
      </a:lvl5pPr>
      <a:lvl6pPr marL="3599764" algn="l" defTabSz="1439906" rtl="0" eaLnBrk="1" latinLnBrk="0" hangingPunct="1">
        <a:defRPr sz="2834" kern="1200">
          <a:solidFill>
            <a:schemeClr val="tx1"/>
          </a:solidFill>
          <a:latin typeface="+mn-lt"/>
          <a:ea typeface="+mn-ea"/>
          <a:cs typeface="+mn-cs"/>
        </a:defRPr>
      </a:lvl6pPr>
      <a:lvl7pPr marL="4319717" algn="l" defTabSz="1439906" rtl="0" eaLnBrk="1" latinLnBrk="0" hangingPunct="1">
        <a:defRPr sz="2834" kern="1200">
          <a:solidFill>
            <a:schemeClr val="tx1"/>
          </a:solidFill>
          <a:latin typeface="+mn-lt"/>
          <a:ea typeface="+mn-ea"/>
          <a:cs typeface="+mn-cs"/>
        </a:defRPr>
      </a:lvl7pPr>
      <a:lvl8pPr marL="5039670" algn="l" defTabSz="1439906" rtl="0" eaLnBrk="1" latinLnBrk="0" hangingPunct="1">
        <a:defRPr sz="2834" kern="1200">
          <a:solidFill>
            <a:schemeClr val="tx1"/>
          </a:solidFill>
          <a:latin typeface="+mn-lt"/>
          <a:ea typeface="+mn-ea"/>
          <a:cs typeface="+mn-cs"/>
        </a:defRPr>
      </a:lvl8pPr>
      <a:lvl9pPr marL="5759623" algn="l" defTabSz="1439906" rtl="0" eaLnBrk="1" latinLnBrk="0" hangingPunct="1">
        <a:defRPr sz="28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ikit-image.org/docs/dev/api/skimage.measure.html" TargetMode="External"/><Relationship Id="rId2" Type="http://schemas.openxmlformats.org/officeDocument/2006/relationships/hyperlink" Target="https://www.mathsisfun.com/geometry/ellipse-perimeter.html"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docs.opencv.org/trunk/d9/d61/tutorial_py_morphological_op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12" name="Group 11"/>
          <p:cNvGrpSpPr/>
          <p:nvPr/>
        </p:nvGrpSpPr>
        <p:grpSpPr>
          <a:xfrm>
            <a:off x="3584088" y="2145190"/>
            <a:ext cx="12640650" cy="5240348"/>
            <a:chOff x="5824400" y="3083036"/>
            <a:chExt cx="8823162" cy="3599118"/>
          </a:xfrm>
        </p:grpSpPr>
        <p:sp>
          <p:nvSpPr>
            <p:cNvPr id="31" name="Subtitle 2">
              <a:extLst/>
            </p:cNvPr>
            <p:cNvSpPr txBox="1">
              <a:spLocks/>
            </p:cNvSpPr>
            <p:nvPr/>
          </p:nvSpPr>
          <p:spPr>
            <a:xfrm>
              <a:off x="5955323" y="3313545"/>
              <a:ext cx="8135816" cy="212596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23900" b="1" dirty="0">
                  <a:effectLst>
                    <a:outerShdw dist="50800" dir="2400000" algn="ctr" rotWithShape="0">
                      <a:srgbClr val="C00000"/>
                    </a:outerShdw>
                  </a:effectLst>
                  <a:latin typeface="Verdana" panose="020B0604030504040204" pitchFamily="34" charset="0"/>
                  <a:ea typeface="Verdana" panose="020B0604030504040204" pitchFamily="34" charset="0"/>
                </a:rPr>
                <a:t>VIDEO</a:t>
              </a:r>
            </a:p>
          </p:txBody>
        </p:sp>
        <p:sp>
          <p:nvSpPr>
            <p:cNvPr id="32" name="Subtitle 2">
              <a:extLst/>
            </p:cNvPr>
            <p:cNvSpPr txBox="1">
              <a:spLocks/>
            </p:cNvSpPr>
            <p:nvPr/>
          </p:nvSpPr>
          <p:spPr>
            <a:xfrm>
              <a:off x="5824400" y="5439507"/>
              <a:ext cx="8823162" cy="1242647"/>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11500" dirty="0">
                  <a:latin typeface="Verdana" panose="020B0604030504040204" pitchFamily="34" charset="0"/>
                  <a:ea typeface="Verdana" panose="020B0604030504040204" pitchFamily="34" charset="0"/>
                </a:rPr>
                <a:t>PROCESSING</a:t>
              </a:r>
            </a:p>
          </p:txBody>
        </p:sp>
        <p:sp>
          <p:nvSpPr>
            <p:cNvPr id="33" name="Subtitle 2">
              <a:extLst/>
            </p:cNvPr>
            <p:cNvSpPr txBox="1">
              <a:spLocks/>
            </p:cNvSpPr>
            <p:nvPr/>
          </p:nvSpPr>
          <p:spPr>
            <a:xfrm>
              <a:off x="5955323" y="3083036"/>
              <a:ext cx="8135816" cy="1070618"/>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5400" dirty="0">
                  <a:latin typeface="Verdana" panose="020B0604030504040204" pitchFamily="34" charset="0"/>
                  <a:ea typeface="Verdana" panose="020B0604030504040204" pitchFamily="34" charset="0"/>
                </a:rPr>
                <a:t>--- BASIC ---</a:t>
              </a:r>
            </a:p>
          </p:txBody>
        </p:sp>
      </p:grpSp>
    </p:spTree>
    <p:extLst>
      <p:ext uri="{BB962C8B-B14F-4D97-AF65-F5344CB8AC3E}">
        <p14:creationId xmlns:p14="http://schemas.microsoft.com/office/powerpoint/2010/main" val="1190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Manual Input 11"/>
          <p:cNvSpPr/>
          <p:nvPr/>
        </p:nvSpPr>
        <p:spPr>
          <a:xfrm rot="5400000" flipV="1">
            <a:off x="8736562" y="337104"/>
            <a:ext cx="10799763" cy="10125563"/>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 name="Group 5"/>
          <p:cNvGrpSpPr>
            <a:grpSpLocks noChangeAspect="1"/>
          </p:cNvGrpSpPr>
          <p:nvPr/>
        </p:nvGrpSpPr>
        <p:grpSpPr>
          <a:xfrm>
            <a:off x="134270" y="782613"/>
            <a:ext cx="9528718" cy="6813943"/>
            <a:chOff x="221076" y="2694972"/>
            <a:chExt cx="5034293" cy="3600000"/>
          </a:xfrm>
          <a:solidFill>
            <a:schemeClr val="bg1"/>
          </a:solidFill>
          <a:effectLst/>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76" y="2694972"/>
              <a:ext cx="2416061" cy="3600000"/>
            </a:xfrm>
            <a:prstGeom prst="rect">
              <a:avLst/>
            </a:prstGeom>
            <a:grpFill/>
            <a:ln>
              <a:noFill/>
            </a:ln>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4934"/>
            <a:stretch/>
          </p:blipFill>
          <p:spPr>
            <a:xfrm>
              <a:off x="2637137" y="2694972"/>
              <a:ext cx="2618232" cy="3600000"/>
            </a:xfrm>
            <a:prstGeom prst="rect">
              <a:avLst/>
            </a:prstGeom>
            <a:grpFill/>
            <a:ln>
              <a:noFill/>
            </a:ln>
          </p:spPr>
        </p:pic>
      </p:grpSp>
      <p:sp>
        <p:nvSpPr>
          <p:cNvPr id="7" name="Flowchart: Manual Input 6"/>
          <p:cNvSpPr/>
          <p:nvPr/>
        </p:nvSpPr>
        <p:spPr>
          <a:xfrm rot="5400000" flipV="1">
            <a:off x="8999537" y="600078"/>
            <a:ext cx="10799763" cy="9599612"/>
          </a:xfrm>
          <a:prstGeom prst="flowChartManualInput">
            <a:avLst/>
          </a:prstGeom>
          <a:pattFill prst="lgGrid">
            <a:fgClr>
              <a:schemeClr val="tx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11816863" y="782612"/>
            <a:ext cx="6635260" cy="9359429"/>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900" dirty="0">
                <a:solidFill>
                  <a:schemeClr val="bg1"/>
                </a:solidFill>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rPr>
              <a:t>In this activity, a classical mechanics problem was solved using a video processing approach. A video capturing a free fall motion and bouncing of a rubber ball was first converted to image frames. On each frame, non-parametric segmentation with 25 histogram bins using the pink ball as the region of interest was carried out. After thresholding the resulting segmented, the image is now sufficiently “</a:t>
            </a:r>
            <a:r>
              <a:rPr lang="en-PH" sz="2900" dirty="0" err="1">
                <a:solidFill>
                  <a:schemeClr val="bg1"/>
                </a:solidFill>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rPr>
              <a:t>cleaned”as</a:t>
            </a:r>
            <a:r>
              <a:rPr lang="en-PH" sz="2900" dirty="0">
                <a:solidFill>
                  <a:schemeClr val="bg1"/>
                </a:solidFill>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rPr>
              <a:t> shown in Figure 1. From the blob analysis technique, I was able to extract the centroid coordinates and bound the object with an ellipse. Storing theses coordinates is all that we need for classical analysis. The process is visualized further in Figs. 2 &amp; 3.</a:t>
            </a:r>
          </a:p>
        </p:txBody>
      </p:sp>
      <p:sp>
        <p:nvSpPr>
          <p:cNvPr id="13" name="Subtitle 2">
            <a:extLst>
              <a:ext uri="{FF2B5EF4-FFF2-40B4-BE49-F238E27FC236}">
                <a16:creationId xmlns:a16="http://schemas.microsoft.com/office/drawing/2014/main" id="{160F7C16-0C63-4382-8A2C-ABC69526556A}"/>
              </a:ext>
            </a:extLst>
          </p:cNvPr>
          <p:cNvSpPr txBox="1">
            <a:spLocks/>
          </p:cNvSpPr>
          <p:nvPr/>
        </p:nvSpPr>
        <p:spPr>
          <a:xfrm>
            <a:off x="1240045" y="7904103"/>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rebuchet MS" panose="020B0603020202020204" pitchFamily="34" charset="0"/>
                <a:ea typeface="Verdana" panose="020B0604030504040204" pitchFamily="34" charset="0"/>
                <a:cs typeface="Arial" panose="020B0604020202020204" pitchFamily="34" charset="0"/>
              </a:rPr>
              <a:t>Figure 1. A sample step consisting of non-parametric segmentation (</a:t>
            </a:r>
            <a:r>
              <a:rPr lang="en-US" i="1" dirty="0">
                <a:latin typeface="Trebuchet MS" panose="020B0603020202020204" pitchFamily="34" charset="0"/>
                <a:ea typeface="Verdana" panose="020B0604030504040204" pitchFamily="34" charset="0"/>
                <a:cs typeface="Arial" panose="020B0604020202020204" pitchFamily="34" charset="0"/>
              </a:rPr>
              <a:t>left</a:t>
            </a:r>
            <a:r>
              <a:rPr lang="en-US" dirty="0">
                <a:latin typeface="Trebuchet MS" panose="020B0603020202020204" pitchFamily="34" charset="0"/>
                <a:ea typeface="Verdana" panose="020B0604030504040204" pitchFamily="34" charset="0"/>
                <a:cs typeface="Arial" panose="020B0604020202020204" pitchFamily="34" charset="0"/>
              </a:rPr>
              <a:t>) and thresholding (</a:t>
            </a:r>
            <a:r>
              <a:rPr lang="en-US" i="1" dirty="0">
                <a:latin typeface="Trebuchet MS" panose="020B0603020202020204" pitchFamily="34" charset="0"/>
                <a:ea typeface="Verdana" panose="020B0604030504040204" pitchFamily="34" charset="0"/>
                <a:cs typeface="Arial" panose="020B0604020202020204" pitchFamily="34" charset="0"/>
              </a:rPr>
              <a:t>right</a:t>
            </a:r>
            <a:r>
              <a:rPr lang="en-US" dirty="0">
                <a:latin typeface="Trebuchet MS" panose="020B0603020202020204" pitchFamily="34" charset="0"/>
                <a:ea typeface="Verdana" panose="020B0604030504040204" pitchFamily="34" charset="0"/>
                <a:cs typeface="Arial" panose="020B0604020202020204" pitchFamily="34" charset="0"/>
              </a:rPr>
              <a:t>) implemented on a single video frame. The resulting binarized image shall be used for centroid detection. </a:t>
            </a: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2</a:t>
            </a:fld>
            <a:endParaRPr lang="en-PH" dirty="0"/>
          </a:p>
        </p:txBody>
      </p:sp>
    </p:spTree>
    <p:extLst>
      <p:ext uri="{BB962C8B-B14F-4D97-AF65-F5344CB8AC3E}">
        <p14:creationId xmlns:p14="http://schemas.microsoft.com/office/powerpoint/2010/main" val="179509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Manual Input 10"/>
          <p:cNvSpPr/>
          <p:nvPr/>
        </p:nvSpPr>
        <p:spPr>
          <a:xfrm rot="16200000" flipH="1" flipV="1">
            <a:off x="5557805" y="325381"/>
            <a:ext cx="10799763" cy="10149007"/>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Flowchart: Manual Input 11"/>
          <p:cNvSpPr/>
          <p:nvPr/>
        </p:nvSpPr>
        <p:spPr>
          <a:xfrm rot="16200000" flipH="1" flipV="1">
            <a:off x="-571777" y="477781"/>
            <a:ext cx="10799763" cy="9844207"/>
          </a:xfrm>
          <a:prstGeom prst="flowChartManualInput">
            <a:avLst/>
          </a:prstGeom>
          <a:pattFill prst="lgGrid">
            <a:fgClr>
              <a:schemeClr val="tx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12" y="698764"/>
            <a:ext cx="9144000" cy="7315200"/>
          </a:xfrm>
          <a:prstGeom prst="rect">
            <a:avLst/>
          </a:prstGeom>
        </p:spPr>
      </p:pic>
      <p:sp>
        <p:nvSpPr>
          <p:cNvPr id="13" name="Subtitle 2">
            <a:extLst>
              <a:ext uri="{FF2B5EF4-FFF2-40B4-BE49-F238E27FC236}">
                <a16:creationId xmlns:a16="http://schemas.microsoft.com/office/drawing/2014/main" id="{160F7C16-0C63-4382-8A2C-ABC69526556A}"/>
              </a:ext>
            </a:extLst>
          </p:cNvPr>
          <p:cNvSpPr txBox="1">
            <a:spLocks/>
          </p:cNvSpPr>
          <p:nvPr/>
        </p:nvSpPr>
        <p:spPr>
          <a:xfrm>
            <a:off x="1510690" y="8013964"/>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solidFill>
                  <a:schemeClr val="bg1"/>
                </a:solidFill>
                <a:latin typeface="Trebuchet MS" panose="020B0603020202020204" pitchFamily="34" charset="0"/>
                <a:ea typeface="Verdana" panose="020B0604030504040204" pitchFamily="34" charset="0"/>
                <a:cs typeface="Arial" panose="020B0604020202020204" pitchFamily="34" charset="0"/>
              </a:rPr>
              <a:t>Figure 2. Video Frame 18 (</a:t>
            </a:r>
            <a:r>
              <a:rPr lang="en-US" i="1" dirty="0">
                <a:solidFill>
                  <a:schemeClr val="bg1"/>
                </a:solidFill>
                <a:latin typeface="Trebuchet MS" panose="020B0603020202020204" pitchFamily="34" charset="0"/>
                <a:ea typeface="Verdana" panose="020B0604030504040204" pitchFamily="34" charset="0"/>
                <a:cs typeface="Arial" panose="020B0604020202020204" pitchFamily="34" charset="0"/>
              </a:rPr>
              <a:t>left</a:t>
            </a:r>
            <a:r>
              <a:rPr lang="en-US" dirty="0">
                <a:solidFill>
                  <a:schemeClr val="bg1"/>
                </a:solidFill>
                <a:latin typeface="Trebuchet MS" panose="020B0603020202020204" pitchFamily="34" charset="0"/>
                <a:ea typeface="Verdana" panose="020B0604030504040204" pitchFamily="34" charset="0"/>
                <a:cs typeface="Arial" panose="020B0604020202020204" pitchFamily="34" charset="0"/>
              </a:rPr>
              <a:t>) and blob detection on the segmented image of the ball (</a:t>
            </a:r>
            <a:r>
              <a:rPr lang="en-US" i="1" dirty="0">
                <a:solidFill>
                  <a:schemeClr val="bg1"/>
                </a:solidFill>
                <a:latin typeface="Trebuchet MS" panose="020B0603020202020204" pitchFamily="34" charset="0"/>
                <a:ea typeface="Verdana" panose="020B0604030504040204" pitchFamily="34" charset="0"/>
                <a:cs typeface="Arial" panose="020B0604020202020204" pitchFamily="34" charset="0"/>
              </a:rPr>
              <a:t>right</a:t>
            </a:r>
            <a:r>
              <a:rPr lang="en-US" dirty="0">
                <a:solidFill>
                  <a:schemeClr val="bg1"/>
                </a:solidFill>
                <a:latin typeface="Trebuchet MS" panose="020B0603020202020204" pitchFamily="34" charset="0"/>
                <a:ea typeface="Verdana" panose="020B0604030504040204" pitchFamily="34" charset="0"/>
                <a:cs typeface="Arial" panose="020B0604020202020204" pitchFamily="34" charset="0"/>
              </a:rPr>
              <a:t>). Coordinates of the centroid for each image frame is stored.</a:t>
            </a: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3</a:t>
            </a:fld>
            <a:endParaRPr lang="en-PH"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1305" y="1467280"/>
            <a:ext cx="8701809" cy="5982494"/>
          </a:xfrm>
          <a:prstGeom prst="rect">
            <a:avLst/>
          </a:prstGeom>
        </p:spPr>
      </p:pic>
      <p:sp>
        <p:nvSpPr>
          <p:cNvPr id="10" name="Subtitle 2">
            <a:extLst/>
          </p:cNvPr>
          <p:cNvSpPr txBox="1">
            <a:spLocks/>
          </p:cNvSpPr>
          <p:nvPr/>
        </p:nvSpPr>
        <p:spPr>
          <a:xfrm>
            <a:off x="11158783" y="7990518"/>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latin typeface="Trebuchet MS" panose="020B0603020202020204" pitchFamily="34" charset="0"/>
                <a:ea typeface="Verdana" panose="020B0604030504040204" pitchFamily="34" charset="0"/>
                <a:cs typeface="Arial" panose="020B0604020202020204" pitchFamily="34" charset="0"/>
              </a:rPr>
              <a:t>Figure 3. The plot of Y-pixel values of the centroid vs time shows the free fall motion of the ball, as well as the bouncing after it hits the bottom of the frame (floor).</a:t>
            </a:r>
          </a:p>
        </p:txBody>
      </p:sp>
    </p:spTree>
    <p:extLst>
      <p:ext uri="{BB962C8B-B14F-4D97-AF65-F5344CB8AC3E}">
        <p14:creationId xmlns:p14="http://schemas.microsoft.com/office/powerpoint/2010/main" val="284964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4</a:t>
            </a:fld>
            <a:endParaRPr lang="en-PH" dirty="0"/>
          </a:p>
        </p:txBody>
      </p:sp>
      <p:sp>
        <p:nvSpPr>
          <p:cNvPr id="10" name="Subtitle 2">
            <a:extLst/>
          </p:cNvPr>
          <p:cNvSpPr txBox="1">
            <a:spLocks/>
          </p:cNvSpPr>
          <p:nvPr/>
        </p:nvSpPr>
        <p:spPr>
          <a:xfrm>
            <a:off x="1533308" y="8894004"/>
            <a:ext cx="16559330" cy="1174380"/>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latin typeface="Trebuchet MS" panose="020B0603020202020204" pitchFamily="34" charset="0"/>
                <a:ea typeface="Verdana" panose="020B0604030504040204" pitchFamily="34" charset="0"/>
                <a:cs typeface="Arial" panose="020B0604020202020204" pitchFamily="34" charset="0"/>
              </a:rPr>
              <a:t>Figure 4. Y-Pixel values were converted to distance values in meters using the pixel-to-meter relation derived from the ball’s diameter in pixels. The velocity and acceleration plots were computed by taking the derivative. Experimental acceleration due to gravity turns out to be -9.61 m/s</a:t>
            </a:r>
            <a:r>
              <a:rPr lang="en-US" baseline="30000" dirty="0">
                <a:latin typeface="Trebuchet MS" panose="020B0603020202020204" pitchFamily="34" charset="0"/>
                <a:ea typeface="Verdana" panose="020B0604030504040204" pitchFamily="34" charset="0"/>
                <a:cs typeface="Arial" panose="020B0604020202020204" pitchFamily="34" charset="0"/>
              </a:rPr>
              <a:t>2</a:t>
            </a:r>
            <a:r>
              <a:rPr lang="en-US" dirty="0">
                <a:latin typeface="Trebuchet MS" panose="020B0603020202020204" pitchFamily="34" charset="0"/>
                <a:ea typeface="Verdana" panose="020B0604030504040204" pitchFamily="34" charset="0"/>
                <a:cs typeface="Arial" panose="020B0604020202020204" pitchFamily="34"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308" y="577758"/>
            <a:ext cx="16132610" cy="8133366"/>
          </a:xfrm>
          <a:prstGeom prst="rect">
            <a:avLst/>
          </a:prstGeom>
        </p:spPr>
      </p:pic>
    </p:spTree>
    <p:extLst>
      <p:ext uri="{BB962C8B-B14F-4D97-AF65-F5344CB8AC3E}">
        <p14:creationId xmlns:p14="http://schemas.microsoft.com/office/powerpoint/2010/main" val="77452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C5D7F21C-87BA-45B3-8779-8164A704163C}"/>
              </a:ext>
            </a:extLst>
          </p:cNvPr>
          <p:cNvSpPr txBox="1">
            <a:spLocks/>
          </p:cNvSpPr>
          <p:nvPr/>
        </p:nvSpPr>
        <p:spPr>
          <a:xfrm>
            <a:off x="1257780" y="975360"/>
            <a:ext cx="7865118" cy="8180364"/>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5</a:t>
            </a:fld>
            <a:endParaRPr lang="en-PH" dirty="0"/>
          </a:p>
        </p:txBody>
      </p:sp>
      <p:sp>
        <p:nvSpPr>
          <p:cNvPr id="8" name="Subtitle 2">
            <a:extLst/>
          </p:cNvPr>
          <p:cNvSpPr txBox="1">
            <a:spLocks/>
          </p:cNvSpPr>
          <p:nvPr/>
        </p:nvSpPr>
        <p:spPr>
          <a:xfrm>
            <a:off x="1257780" y="1836859"/>
            <a:ext cx="7865118" cy="7127632"/>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rPr>
              <a:t>To convert pixel values to position, the pixel-to-meter relation was obtained by relating the balls diameter in meters and in pixels. It was found that 6.5 cm correspond to 104.65 pixels. Hence, the position plot was converted to meters. In Fig. 4, velocity was calculated by differentiating the time-varying position and the acceleration was taken to be the derivative of the velocity. I employed </a:t>
            </a:r>
            <a:r>
              <a:rPr lang="en-PH" sz="2800" i="1" dirty="0" err="1">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rPr>
              <a:t>numpy.gradient</a:t>
            </a:r>
            <a:r>
              <a:rPr lang="en-PH" sz="2800" i="1"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rPr>
              <a:t> </a:t>
            </a:r>
            <a:r>
              <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rPr>
              <a:t>for the differentiation operation. The mean acceleration for the segments when the ball was in motion is calculated to be -9.61147 </a:t>
            </a:r>
            <a:r>
              <a:rPr lang="en-US" sz="2800" dirty="0">
                <a:latin typeface="Trebuchet MS" panose="020B0603020202020204" pitchFamily="34" charset="0"/>
                <a:ea typeface="Verdana" panose="020B0604030504040204" pitchFamily="34" charset="0"/>
                <a:cs typeface="Arial" panose="020B0604020202020204" pitchFamily="34" charset="0"/>
              </a:rPr>
              <a:t>m/s</a:t>
            </a:r>
            <a:r>
              <a:rPr lang="en-US" sz="2800" baseline="30000" dirty="0">
                <a:latin typeface="Trebuchet MS" panose="020B0603020202020204" pitchFamily="34" charset="0"/>
                <a:ea typeface="Verdana" panose="020B0604030504040204" pitchFamily="34" charset="0"/>
                <a:cs typeface="Arial" panose="020B0604020202020204" pitchFamily="34" charset="0"/>
              </a:rPr>
              <a:t>2</a:t>
            </a:r>
            <a:r>
              <a:rPr lang="en-US" sz="2800" dirty="0">
                <a:latin typeface="Trebuchet MS" panose="020B0603020202020204" pitchFamily="34" charset="0"/>
                <a:ea typeface="Verdana" panose="020B0604030504040204" pitchFamily="34" charset="0"/>
                <a:cs typeface="Arial" panose="020B0604020202020204" pitchFamily="34" charset="0"/>
              </a:rPr>
              <a:t>, around 2% error from the theoretical acceleration due to gravity. Using basic video processing, I was able to extract information necessary to solve a classical mechanics problem with high accuracy.</a:t>
            </a:r>
            <a:endPar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9" name="Subtitle 2">
            <a:extLst/>
          </p:cNvPr>
          <p:cNvSpPr txBox="1">
            <a:spLocks/>
          </p:cNvSpPr>
          <p:nvPr/>
        </p:nvSpPr>
        <p:spPr>
          <a:xfrm>
            <a:off x="10296272" y="1836859"/>
            <a:ext cx="7865118" cy="7127632"/>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rPr>
              <a:t>I want to thank Kenneth Domingo for gathering the data (video) with me and helping me with some technicalities in my coding. </a:t>
            </a:r>
          </a:p>
          <a:p>
            <a:pPr algn="just">
              <a:lnSpc>
                <a:spcPct val="100000"/>
              </a:lnSpc>
            </a:pPr>
            <a:endPar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0000"/>
              </a:lnSpc>
            </a:pPr>
            <a:r>
              <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rPr>
              <a:t>In this activity, I’d give myself a </a:t>
            </a:r>
            <a:r>
              <a:rPr lang="en-PH" sz="2800" b="1"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rPr>
              <a:t>10.</a:t>
            </a:r>
          </a:p>
          <a:p>
            <a:pPr algn="just">
              <a:lnSpc>
                <a:spcPct val="100000"/>
              </a:lnSpc>
            </a:pPr>
            <a:endParaRPr lang="en-PH" sz="2800" b="1"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0000"/>
              </a:lnSpc>
            </a:pPr>
            <a:r>
              <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rPr>
              <a:t>References: </a:t>
            </a:r>
          </a:p>
          <a:p>
            <a:pPr algn="just">
              <a:lnSpc>
                <a:spcPct val="100000"/>
              </a:lnSpc>
            </a:pPr>
            <a:r>
              <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rPr>
              <a:t>[1] M. Soriano, Basic Video Processing, (2019).</a:t>
            </a:r>
          </a:p>
          <a:p>
            <a:pPr algn="just">
              <a:lnSpc>
                <a:spcPct val="100000"/>
              </a:lnSpc>
            </a:pPr>
            <a:endPar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1103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FA7AC6BA-8320-4C81-9565-82E0D2F27E47}"/>
              </a:ext>
            </a:extLst>
          </p:cNvPr>
          <p:cNvSpPr txBox="1">
            <a:spLocks/>
          </p:cNvSpPr>
          <p:nvPr/>
        </p:nvSpPr>
        <p:spPr>
          <a:xfrm>
            <a:off x="7067310" y="1004590"/>
            <a:ext cx="4875375" cy="667971"/>
          </a:xfrm>
          <a:prstGeom prst="rect">
            <a:avLst/>
          </a:prstGeom>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en-PH" sz="4400" b="1" i="1" dirty="0">
              <a:solidFill>
                <a:srgbClr val="FFC000"/>
              </a:solidFill>
              <a:latin typeface="Bahnschrift Condensed" panose="020B0502040204020203" pitchFamily="34" charset="0"/>
            </a:endParaRPr>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7208238" y="3615789"/>
            <a:ext cx="4782749" cy="6179387"/>
          </a:xfrm>
          <a:prstGeom prst="rect">
            <a:avLst/>
          </a:prstGeom>
          <a:ln>
            <a:noFill/>
          </a:ln>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To sum up, I was able to apply segmentation and morphological cleaning on the cellular image and compared their effect on blob detection algorithms. Statistical analysis was also carried out to get an estimate of the blob’s features and the probability distribution function for each feature was plotted for visualization. I wanted to compare the calculated feature measurements to the actual cell’s feature measurements however, a scale isn’t present in the test image.</a:t>
            </a:r>
          </a:p>
          <a:p>
            <a:pPr algn="just"/>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Nevertheless, blob analysis was successfully carried out using image processing techniques and for this, I give myself a </a:t>
            </a:r>
            <a:r>
              <a:rPr lang="en-PH" sz="1400" b="1" dirty="0">
                <a:effectLst>
                  <a:outerShdw blurRad="38100" dist="38100" dir="2700000" algn="tl">
                    <a:schemeClr val="bg1">
                      <a:alpha val="43000"/>
                    </a:schemeClr>
                  </a:outerShdw>
                </a:effectLst>
                <a:highlight>
                  <a:srgbClr val="FFFF00"/>
                </a:highlight>
                <a:latin typeface="Abadi Extra Light" panose="020B0204020104020204" pitchFamily="34" charset="0"/>
                <a:cs typeface="Times New Roman" panose="02020603050405020304" pitchFamily="18" charset="0"/>
              </a:rPr>
              <a:t>10.</a:t>
            </a:r>
          </a:p>
          <a:p>
            <a:pPr algn="just"/>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I want to thank Kenneth Domingo for helping me understand the step sequence in this activity, and for recommending that I should try out </a:t>
            </a:r>
            <a:r>
              <a:rPr lang="en-PH" sz="1400" i="1" dirty="0" err="1">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Skimage</a:t>
            </a:r>
            <a:r>
              <a:rPr lang="en-PH" sz="1400" dirty="0" err="1">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’s</a:t>
            </a:r>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 blob detection algorithm </a:t>
            </a:r>
          </a:p>
          <a:p>
            <a:pPr algn="just"/>
            <a:endPar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endParaRPr>
          </a:p>
          <a:p>
            <a:pPr algn="just"/>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References:</a:t>
            </a:r>
          </a:p>
          <a:p>
            <a:pPr algn="l"/>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[1] </a:t>
            </a:r>
            <a:r>
              <a:rPr lang="en-US"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M. Soriano, “Blob Analysis,” 2019</a:t>
            </a:r>
            <a:endPar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endParaRPr>
          </a:p>
          <a:p>
            <a:pPr algn="l"/>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Perimeter formula: </a:t>
            </a:r>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hlinkClick r:id="rId2"/>
              </a:rPr>
              <a:t>https://www.mathsisfun.com/geometry/ellipse-perimeter.html</a:t>
            </a:r>
            <a:endPar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endParaRPr>
          </a:p>
          <a:p>
            <a:pPr algn="l"/>
            <a:r>
              <a:rPr lang="en-PH" sz="1400" dirty="0" err="1">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Skimage</a:t>
            </a:r>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 Labelling: </a:t>
            </a:r>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hlinkClick r:id="rId3"/>
              </a:rPr>
              <a:t>https://scikit-image.org/docs/dev/api/skimage.measure.html</a:t>
            </a:r>
            <a:endPar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endParaRPr>
          </a:p>
          <a:p>
            <a:pPr algn="l"/>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Morphological Opening and Closing: </a:t>
            </a:r>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hlinkClick r:id="rId4"/>
              </a:rPr>
              <a:t>https://docs.opencv.org/trunk/d9/d61/tutorial_py_morphological_ops.html</a:t>
            </a:r>
            <a:endPar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endParaRPr>
          </a:p>
          <a:p>
            <a:pPr algn="l"/>
            <a:r>
              <a:rPr lang="en-PH" sz="1400" dirty="0">
                <a:effectLst>
                  <a:outerShdw blurRad="38100" dist="38100" dir="2700000" algn="tl">
                    <a:schemeClr val="bg1">
                      <a:alpha val="43000"/>
                    </a:schemeClr>
                  </a:outerShdw>
                </a:effectLst>
                <a:latin typeface="Abadi Extra Light" panose="020B0204020104020204" pitchFamily="34" charset="0"/>
                <a:cs typeface="Times New Roman" panose="02020603050405020304" pitchFamily="18" charset="0"/>
              </a:rPr>
              <a:t>Cell Image: https://www.microscopeworld.com/p-3468-microscope-resolution-explained-using-blood-cells.aspx</a:t>
            </a:r>
          </a:p>
        </p:txBody>
      </p:sp>
      <p:sp>
        <p:nvSpPr>
          <p:cNvPr id="18" name="Subtitle 2">
            <a:extLst>
              <a:ext uri="{FF2B5EF4-FFF2-40B4-BE49-F238E27FC236}">
                <a16:creationId xmlns:a16="http://schemas.microsoft.com/office/drawing/2014/main" id="{B03819BD-4F1F-495F-9EE1-B40F67E63ADB}"/>
              </a:ext>
            </a:extLst>
          </p:cNvPr>
          <p:cNvSpPr txBox="1">
            <a:spLocks/>
          </p:cNvSpPr>
          <p:nvPr/>
        </p:nvSpPr>
        <p:spPr>
          <a:xfrm>
            <a:off x="7169626" y="3182022"/>
            <a:ext cx="5049209" cy="548445"/>
          </a:xfrm>
          <a:prstGeom prst="rect">
            <a:avLst/>
          </a:prstGeom>
          <a:noFill/>
          <a:ln>
            <a:noFill/>
          </a:ln>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50" dirty="0">
                <a:solidFill>
                  <a:srgbClr val="5C1F00"/>
                </a:solidFill>
                <a:latin typeface="Abadi Extra Light" panose="020B0204020104020204" pitchFamily="34" charset="0"/>
              </a:rPr>
              <a:t>Figure 9. Probability distribution function and statistical properties of the blob eccentricity.</a:t>
            </a:r>
          </a:p>
        </p:txBody>
      </p:sp>
      <p:pic>
        <p:nvPicPr>
          <p:cNvPr id="7" name="Picture 6" descr="A screenshot of a cell phone&#10;&#10;Description automatically generated">
            <a:extLst>
              <a:ext uri="{FF2B5EF4-FFF2-40B4-BE49-F238E27FC236}">
                <a16:creationId xmlns:a16="http://schemas.microsoft.com/office/drawing/2014/main" id="{F017EE2F-F19A-4550-B355-267BB7D084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9612" y="1233188"/>
            <a:ext cx="5400000" cy="1855480"/>
          </a:xfrm>
          <a:prstGeom prst="rect">
            <a:avLst/>
          </a:prstGeom>
        </p:spPr>
      </p:pic>
      <p:sp>
        <p:nvSpPr>
          <p:cNvPr id="8" name="Slide Number Placeholder 7">
            <a:extLst>
              <a:ext uri="{FF2B5EF4-FFF2-40B4-BE49-F238E27FC236}">
                <a16:creationId xmlns:a16="http://schemas.microsoft.com/office/drawing/2014/main" id="{0A6C0232-2175-41F8-8B35-55A014BE9E15}"/>
              </a:ext>
            </a:extLst>
          </p:cNvPr>
          <p:cNvSpPr>
            <a:spLocks noGrp="1"/>
          </p:cNvSpPr>
          <p:nvPr>
            <p:ph type="sldNum" sz="quarter" idx="12"/>
          </p:nvPr>
        </p:nvSpPr>
        <p:spPr/>
        <p:txBody>
          <a:bodyPr/>
          <a:lstStyle/>
          <a:p>
            <a:fld id="{99C9CAEB-D5FD-4FF5-829B-3AE978556A0D}" type="slidenum">
              <a:rPr lang="en-PH" smtClean="0"/>
              <a:t>6</a:t>
            </a:fld>
            <a:endParaRPr lang="en-PH"/>
          </a:p>
        </p:txBody>
      </p:sp>
    </p:spTree>
    <p:extLst>
      <p:ext uri="{BB962C8B-B14F-4D97-AF65-F5344CB8AC3E}">
        <p14:creationId xmlns:p14="http://schemas.microsoft.com/office/powerpoint/2010/main" val="35760012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699E4358321A4FBFBCFBDB94B2748D" ma:contentTypeVersion="2" ma:contentTypeDescription="Create a new document." ma:contentTypeScope="" ma:versionID="00b2111a058ebced0b003cfc4275778c">
  <xsd:schema xmlns:xsd="http://www.w3.org/2001/XMLSchema" xmlns:xs="http://www.w3.org/2001/XMLSchema" xmlns:p="http://schemas.microsoft.com/office/2006/metadata/properties" xmlns:ns3="f3eb4074-24aa-4486-9f24-4d27e147b143" targetNamespace="http://schemas.microsoft.com/office/2006/metadata/properties" ma:root="true" ma:fieldsID="3f1e1dd0fe056fe9b221c1a6531c1c17" ns3:_="">
    <xsd:import namespace="f3eb4074-24aa-4486-9f24-4d27e147b14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4074-24aa-4486-9f24-4d27e147b1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04D5AC-D0F5-4A6E-A80D-E868C1C9A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eb4074-24aa-4486-9f24-4d27e147b1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4D2C21-AC43-40DE-B7D7-3ECB19D87574}">
  <ds:schemaRefs>
    <ds:schemaRef ds:uri="http://schemas.microsoft.com/sharepoint/v3/contenttype/forms"/>
  </ds:schemaRefs>
</ds:datastoreItem>
</file>

<file path=customXml/itemProps3.xml><?xml version="1.0" encoding="utf-8"?>
<ds:datastoreItem xmlns:ds="http://schemas.openxmlformats.org/officeDocument/2006/customXml" ds:itemID="{CEFFC093-2DD1-4AEE-B5F2-BE187ED346FE}">
  <ds:schemaRefs>
    <ds:schemaRef ds:uri="http://schemas.microsoft.com/office/2006/metadata/properties"/>
    <ds:schemaRef ds:uri="f3eb4074-24aa-4486-9f24-4d27e147b143"/>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2509</TotalTime>
  <Words>714</Words>
  <Application>Microsoft Office PowerPoint</Application>
  <PresentationFormat>Custom</PresentationFormat>
  <Paragraphs>31</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Abadi Extra Light</vt:lpstr>
      <vt:lpstr>Arial</vt:lpstr>
      <vt:lpstr>Bahnschrift Condensed</vt:lpstr>
      <vt:lpstr>Calibri</vt:lpstr>
      <vt:lpstr>Calibri Light</vt:lpstr>
      <vt:lpstr>Times New Roman</vt:lpstr>
      <vt:lpstr>Trebuchet MS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155</cp:revision>
  <dcterms:created xsi:type="dcterms:W3CDTF">2019-08-27T13:25:33Z</dcterms:created>
  <dcterms:modified xsi:type="dcterms:W3CDTF">2019-10-16T10:23:51Z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0x010100AD699E4358321A4FBFBCFBDB94B2748D</vt:lpwstr>
  </property>
</Properties>
</file>