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4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9E"/>
    <a:srgbClr val="B2EDE9"/>
    <a:srgbClr val="FFC000"/>
    <a:srgbClr val="467599"/>
    <a:srgbClr val="D64045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6" autoAdjust="0"/>
    <p:restoredTop sz="93729"/>
  </p:normalViewPr>
  <p:slideViewPr>
    <p:cSldViewPr snapToGrid="0" showGuides="1">
      <p:cViewPr>
        <p:scale>
          <a:sx n="141" d="100"/>
          <a:sy n="141" d="100"/>
        </p:scale>
        <p:origin x="1568" y="280"/>
      </p:cViewPr>
      <p:guideLst>
        <p:guide orient="horz" pos="3936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latin typeface="Bahnschrift Light" panose="020B0502040204020203" pitchFamily="34" charset="0"/>
          </a:endParaRP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Compare the strengths and limitations of three segmentation techniques.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22D27171-349F-466E-A2ED-632B31F515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Explore how these segmentation techniques have practical applications.</a:t>
          </a:r>
        </a:p>
      </dgm:t>
    </dgm:pt>
    <dgm:pt modelId="{78FF87D8-8D48-4890-9C3C-A8F8C0DD1BD9}" type="parTrans" cxnId="{AD3A632D-75F9-49FE-BA36-BC180FE3BFC0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93FE6D79-0859-41E7-AE82-8B9B6B13C777}" type="sibTrans" cxnId="{AD3A632D-75F9-49FE-BA36-BC180FE3BFC0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3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3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3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3">
        <dgm:presLayoutVars>
          <dgm:chMax val="1"/>
          <dgm:chPref val="1"/>
        </dgm:presLayoutVars>
      </dgm:prSet>
      <dgm:spPr/>
    </dgm:pt>
    <dgm:pt modelId="{5088FC95-CFBE-4193-8E4D-E64BD4D2FAEF}" type="pres">
      <dgm:prSet presAssocID="{6A5FA6F0-6D0E-4B26-A577-772DBF81108F}" presName="sibTrans" presStyleLbl="sibTrans2D1" presStyleIdx="0" presStyleCnt="0"/>
      <dgm:spPr/>
    </dgm:pt>
    <dgm:pt modelId="{DFE2A5F5-CE82-4B0E-AC00-00E724A0D850}" type="pres">
      <dgm:prSet presAssocID="{22D27171-349F-466E-A2ED-632B31F515D0}" presName="compNode" presStyleCnt="0"/>
      <dgm:spPr/>
    </dgm:pt>
    <dgm:pt modelId="{788031F0-84DF-4629-A068-EC765445B250}" type="pres">
      <dgm:prSet presAssocID="{22D27171-349F-466E-A2ED-632B31F515D0}" presName="iconBgRect" presStyleLbl="bgShp" presStyleIdx="2" presStyleCnt="3"/>
      <dgm:spPr>
        <a:solidFill>
          <a:srgbClr val="467599"/>
        </a:solidFill>
      </dgm:spPr>
    </dgm:pt>
    <dgm:pt modelId="{5AFFF14F-1E11-4FEF-B840-9E031ED088FE}" type="pres">
      <dgm:prSet presAssocID="{22D27171-349F-466E-A2ED-632B31F515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 female with solid fill"/>
        </a:ext>
      </dgm:extLst>
    </dgm:pt>
    <dgm:pt modelId="{5C40F744-464E-4E58-AA12-35E140CECFAF}" type="pres">
      <dgm:prSet presAssocID="{22D27171-349F-466E-A2ED-632B31F515D0}" presName="spaceRect" presStyleCnt="0"/>
      <dgm:spPr/>
    </dgm:pt>
    <dgm:pt modelId="{7D64BE0E-EA48-4D06-8AF9-8ACEA5319979}" type="pres">
      <dgm:prSet presAssocID="{22D27171-349F-466E-A2ED-632B31F515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AD3A632D-75F9-49FE-BA36-BC180FE3BFC0}" srcId="{51CC4933-CF4A-4002-B801-7796356061A7}" destId="{22D27171-349F-466E-A2ED-632B31F515D0}" srcOrd="2" destOrd="0" parTransId="{78FF87D8-8D48-4890-9C3C-A8F8C0DD1BD9}" sibTransId="{93FE6D79-0859-41E7-AE82-8B9B6B13C777}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CB8EE56E-E4C1-4A77-BD01-6FFC457ACAF3}" type="presOf" srcId="{6A5FA6F0-6D0E-4B26-A577-772DBF81108F}" destId="{5088FC95-CFBE-4193-8E4D-E64BD4D2FAEF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CE508EC0-BC70-4AF6-9260-A7AD8D22817F}" type="presOf" srcId="{22D27171-349F-466E-A2ED-632B31F515D0}" destId="{7D64BE0E-EA48-4D06-8AF9-8ACEA5319979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  <dgm:cxn modelId="{872684BA-8099-43E5-BE26-136D6B48194A}" type="presParOf" srcId="{B329C662-D9B8-4415-A9C8-CABB02D5EE1D}" destId="{5088FC95-CFBE-4193-8E4D-E64BD4D2FAEF}" srcOrd="3" destOrd="0" presId="urn:microsoft.com/office/officeart/2018/2/layout/IconCircleList"/>
    <dgm:cxn modelId="{0DB4527B-BCCE-4A7F-9688-63B048739AD1}" type="presParOf" srcId="{B329C662-D9B8-4415-A9C8-CABB02D5EE1D}" destId="{DFE2A5F5-CE82-4B0E-AC00-00E724A0D850}" srcOrd="4" destOrd="0" presId="urn:microsoft.com/office/officeart/2018/2/layout/IconCircleList"/>
    <dgm:cxn modelId="{8B0D3F98-7B20-4F36-8480-08FEF5C92DFB}" type="presParOf" srcId="{DFE2A5F5-CE82-4B0E-AC00-00E724A0D850}" destId="{788031F0-84DF-4629-A068-EC765445B250}" srcOrd="0" destOrd="0" presId="urn:microsoft.com/office/officeart/2018/2/layout/IconCircleList"/>
    <dgm:cxn modelId="{674492F0-5A3D-4419-862C-0C24A4DFB36D}" type="presParOf" srcId="{DFE2A5F5-CE82-4B0E-AC00-00E724A0D850}" destId="{5AFFF14F-1E11-4FEF-B840-9E031ED088FE}" srcOrd="1" destOrd="0" presId="urn:microsoft.com/office/officeart/2018/2/layout/IconCircleList"/>
    <dgm:cxn modelId="{F6578E0A-EAD1-4AE3-B1EE-14C5155AF8C3}" type="presParOf" srcId="{DFE2A5F5-CE82-4B0E-AC00-00E724A0D850}" destId="{5C40F744-464E-4E58-AA12-35E140CECFAF}" srcOrd="2" destOrd="0" presId="urn:microsoft.com/office/officeart/2018/2/layout/IconCircleList"/>
    <dgm:cxn modelId="{84F6874B-4523-4B5B-9D91-7DAC563A2815}" type="presParOf" srcId="{DFE2A5F5-CE82-4B0E-AC00-00E724A0D850}" destId="{7D64BE0E-EA48-4D06-8AF9-8ACEA53199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243003" y="740646"/>
          <a:ext cx="656408" cy="656408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380849" y="878491"/>
          <a:ext cx="380717" cy="3807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040071" y="740646"/>
          <a:ext cx="1547249" cy="65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ahnschrift Light" panose="020B0502040204020203" pitchFamily="34" charset="0"/>
          </a:endParaRPr>
        </a:p>
      </dsp:txBody>
      <dsp:txXfrm>
        <a:off x="1040071" y="740646"/>
        <a:ext cx="1547249" cy="656408"/>
      </dsp:txXfrm>
    </dsp:sp>
    <dsp:sp modelId="{433CB220-DB28-457A-865E-1489E0AC2747}">
      <dsp:nvSpPr>
        <dsp:cNvPr id="0" name=""/>
        <dsp:cNvSpPr/>
      </dsp:nvSpPr>
      <dsp:spPr>
        <a:xfrm>
          <a:off x="2856916" y="740646"/>
          <a:ext cx="656408" cy="656408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2994762" y="878491"/>
          <a:ext cx="380717" cy="3807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3653984" y="740646"/>
          <a:ext cx="1547249" cy="65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Compare the strengths and limitations of three segmentation techniques.</a:t>
          </a:r>
        </a:p>
      </dsp:txBody>
      <dsp:txXfrm>
        <a:off x="3653984" y="740646"/>
        <a:ext cx="1547249" cy="656408"/>
      </dsp:txXfrm>
    </dsp:sp>
    <dsp:sp modelId="{788031F0-84DF-4629-A068-EC765445B250}">
      <dsp:nvSpPr>
        <dsp:cNvPr id="0" name=""/>
        <dsp:cNvSpPr/>
      </dsp:nvSpPr>
      <dsp:spPr>
        <a:xfrm>
          <a:off x="5470830" y="740646"/>
          <a:ext cx="656408" cy="656408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FF14F-1E11-4FEF-B840-9E031ED088FE}">
      <dsp:nvSpPr>
        <dsp:cNvPr id="0" name=""/>
        <dsp:cNvSpPr/>
      </dsp:nvSpPr>
      <dsp:spPr>
        <a:xfrm>
          <a:off x="5608676" y="878491"/>
          <a:ext cx="380717" cy="3807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4BE0E-EA48-4D06-8AF9-8ACEA5319979}">
      <dsp:nvSpPr>
        <dsp:cNvPr id="0" name=""/>
        <dsp:cNvSpPr/>
      </dsp:nvSpPr>
      <dsp:spPr>
        <a:xfrm>
          <a:off x="6267898" y="740646"/>
          <a:ext cx="1547249" cy="65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Explore how these segmentation techniques have practical applications.</a:t>
          </a:r>
        </a:p>
      </dsp:txBody>
      <dsp:txXfrm>
        <a:off x="6267898" y="740646"/>
        <a:ext cx="1547249" cy="656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8788"/>
          </a:xfrm>
          <a:prstGeom prst="rect">
            <a:avLst/>
          </a:prstGeom>
        </p:spPr>
        <p:txBody>
          <a:bodyPr vert="horz" lIns="91395" tIns="45698" rIns="91395" bIns="4569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2"/>
            <a:ext cx="2971800" cy="458788"/>
          </a:xfrm>
          <a:prstGeom prst="rect">
            <a:avLst/>
          </a:prstGeom>
        </p:spPr>
        <p:txBody>
          <a:bodyPr vert="horz" lIns="91395" tIns="45698" rIns="91395" bIns="45698" rtlCol="0"/>
          <a:lstStyle>
            <a:lvl1pPr algn="r">
              <a:defRPr sz="1300"/>
            </a:lvl1pPr>
          </a:lstStyle>
          <a:p>
            <a:fld id="{880626DD-15EA-4FF9-B165-DF6441D9A681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5" tIns="45698" rIns="91395" bIns="456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3"/>
            <a:ext cx="5486400" cy="3600450"/>
          </a:xfrm>
          <a:prstGeom prst="rect">
            <a:avLst/>
          </a:prstGeom>
        </p:spPr>
        <p:txBody>
          <a:bodyPr vert="horz" lIns="91395" tIns="45698" rIns="91395" bIns="456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7"/>
            <a:ext cx="2971800" cy="458787"/>
          </a:xfrm>
          <a:prstGeom prst="rect">
            <a:avLst/>
          </a:prstGeom>
        </p:spPr>
        <p:txBody>
          <a:bodyPr vert="horz" lIns="91395" tIns="45698" rIns="91395" bIns="4569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7"/>
            <a:ext cx="2971800" cy="458787"/>
          </a:xfrm>
          <a:prstGeom prst="rect">
            <a:avLst/>
          </a:prstGeom>
        </p:spPr>
        <p:txBody>
          <a:bodyPr vert="horz" lIns="91395" tIns="45698" rIns="91395" bIns="45698" rtlCol="0" anchor="b"/>
          <a:lstStyle>
            <a:lvl1pPr algn="r">
              <a:defRPr sz="1300"/>
            </a:lvl1pPr>
          </a:lstStyle>
          <a:p>
            <a:fld id="{DD2AC6CC-40A4-45F7-88E6-7FC0B927D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In this activity, we applied blurring kernels of varying orientation and extent sizes, along with increasing degrees of NSR, synthetically, to a test image. 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Given the blurred and noisy images, the restoration of the original image was performed by coding the using (1) packaged Weiner estimation via </a:t>
            </a:r>
            <a:r>
              <a:rPr lang="en-US" sz="1200" b="1" dirty="0" err="1"/>
              <a:t>skimage.restoration</a:t>
            </a:r>
            <a:r>
              <a:rPr lang="en-US" sz="1200" b="1" dirty="0"/>
              <a:t> </a:t>
            </a:r>
            <a:r>
              <a:rPr lang="en-US" sz="1200" dirty="0"/>
              <a:t>and (1)estimation using Fourier transforms via </a:t>
            </a:r>
            <a:r>
              <a:rPr lang="en-US" sz="1200" b="1" dirty="0" err="1"/>
              <a:t>numpy.fft</a:t>
            </a:r>
            <a:r>
              <a:rPr lang="en-US" sz="1200" b="1" dirty="0"/>
              <a:t> </a:t>
            </a:r>
            <a:r>
              <a:rPr lang="en-US" sz="1200" dirty="0"/>
              <a:t>in Python.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The accuracy of reconstruction, given the blurring parameters, was quantified using the Structure Similarity Index (SSIM).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Lastly, we attempted to estimate the blurring parameters, such as motion direction and pixel extent, of a moving car to super-resolve its quality and decipher the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AC6CC-40A4-45F7-88E6-7FC0B927D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/10.1126/science.112734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AC6CC-40A4-45F7-88E6-7FC0B927D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AC6CC-40A4-45F7-88E6-7FC0B927D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6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8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8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dotGrid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An organic corner shape">
            <a:extLst>
              <a:ext uri="{FF2B5EF4-FFF2-40B4-BE49-F238E27FC236}">
                <a16:creationId xmlns:a16="http://schemas.microsoft.com/office/drawing/2014/main" id="{A66B2F1D-130F-4B34-5DB3-73C7115D0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" y="0"/>
            <a:ext cx="2895353" cy="28953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 rot="20687178">
            <a:off x="-16353" y="453289"/>
            <a:ext cx="3142522" cy="321085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prstTxWarp prst="textArchUp">
              <a:avLst>
                <a:gd name="adj" fmla="val 6262915"/>
              </a:avLst>
            </a:prstTxWarp>
            <a:spAutoFit/>
          </a:bodyPr>
          <a:lstStyle/>
          <a:p>
            <a:pPr algn="ctr"/>
            <a:r>
              <a:rPr lang="en-PH" sz="1500" b="0" spc="300" baseline="0" dirty="0">
                <a:solidFill>
                  <a:schemeClr val="tx1"/>
                </a:solidFill>
                <a:effectLst/>
                <a:highlight>
                  <a:srgbClr val="FFEE9E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COMPUTATIONAL</a:t>
            </a:r>
          </a:p>
          <a:p>
            <a:pPr algn="ctr">
              <a:lnSpc>
                <a:spcPts val="1800"/>
              </a:lnSpc>
            </a:pPr>
            <a:r>
              <a:rPr lang="en-PH" sz="2000" b="1" spc="1200" baseline="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PH" sz="2000" b="1" spc="1200" baseline="0" dirty="0">
                <a:solidFill>
                  <a:srgbClr val="002060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IMAGING</a:t>
            </a:r>
            <a:endParaRPr lang="en-PH" sz="1050" b="1" spc="1200" baseline="0" dirty="0">
              <a:solidFill>
                <a:srgbClr val="002060"/>
              </a:solidFill>
              <a:effectLst/>
              <a:latin typeface="Bahnschrift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965370" y="1951757"/>
            <a:ext cx="261777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1600" spc="450" baseline="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dist="88900" dir="8100000" algn="tl">
                    <a:schemeClr val="tx1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06</a:t>
            </a:r>
            <a:endParaRPr lang="en-PH" sz="18000" spc="450" baseline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outerShdw dist="88900" dir="8100000" algn="tl">
                  <a:schemeClr val="tx1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23018" y="2165188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tx1"/>
                </a:solidFill>
                <a:effectLst/>
                <a:highlight>
                  <a:srgbClr val="FFC000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FFC000"/>
                </a:solidFill>
                <a:effectLst/>
                <a:highlight>
                  <a:srgbClr val="FFC000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3711949" y="1636982"/>
            <a:ext cx="5132725" cy="2554545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16000" spc="600" baseline="0" dirty="0">
                <a:ln>
                  <a:noFill/>
                </a:ln>
                <a:solidFill>
                  <a:sysClr val="windowText" lastClr="000000"/>
                </a:solidFill>
                <a:effectLst>
                  <a:glow rad="444613">
                    <a:srgbClr val="FFEE9E">
                      <a:alpha val="48721"/>
                    </a:srgbClr>
                  </a:glo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RADON</a:t>
            </a:r>
          </a:p>
        </p:txBody>
      </p:sp>
      <p:pic>
        <p:nvPicPr>
          <p:cNvPr id="17" name="Graphic 16" descr="Planet Saturn">
            <a:extLst>
              <a:ext uri="{FF2B5EF4-FFF2-40B4-BE49-F238E27FC236}">
                <a16:creationId xmlns:a16="http://schemas.microsoft.com/office/drawing/2014/main" id="{3EBAFB79-F7AD-2E2F-42B2-55F8CDB139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239151">
            <a:off x="529739" y="321466"/>
            <a:ext cx="1777197" cy="17771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B1D8B48-16D8-14C5-F0CB-517403B9FC8D}"/>
              </a:ext>
            </a:extLst>
          </p:cNvPr>
          <p:cNvSpPr txBox="1"/>
          <p:nvPr userDrawn="1"/>
        </p:nvSpPr>
        <p:spPr>
          <a:xfrm>
            <a:off x="3365674" y="3650752"/>
            <a:ext cx="5855303" cy="1015663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6000" b="0" i="0" spc="600" baseline="0" dirty="0">
                <a:ln>
                  <a:noFill/>
                </a:ln>
                <a:solidFill>
                  <a:srgbClr val="FFEE9E"/>
                </a:solidFill>
                <a:effectLst/>
                <a:latin typeface="Bahnschrift Semi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TRANSFORMS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0D3D1-FB3B-405A-23A7-B055DB4AEB08}"/>
              </a:ext>
            </a:extLst>
          </p:cNvPr>
          <p:cNvSpPr txBox="1"/>
          <p:nvPr userDrawn="1"/>
        </p:nvSpPr>
        <p:spPr>
          <a:xfrm>
            <a:off x="5146822" y="5024040"/>
            <a:ext cx="3599620" cy="8674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br>
              <a:rPr lang="en-PH" sz="2000" b="0" spc="300" baseline="0" dirty="0">
                <a:solidFill>
                  <a:schemeClr val="tx1"/>
                </a:solidFill>
                <a:effectLst/>
                <a:highlight>
                  <a:srgbClr val="000000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500" b="0" spc="300" baseline="0" dirty="0">
                <a:solidFill>
                  <a:schemeClr val="tx1"/>
                </a:solidFill>
                <a:effectLst/>
                <a:highlight>
                  <a:srgbClr val="FFEE9E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SUBMITTED BY:</a:t>
            </a:r>
          </a:p>
          <a:p>
            <a:pPr algn="ctr">
              <a:lnSpc>
                <a:spcPts val="1800"/>
              </a:lnSpc>
            </a:pPr>
            <a:r>
              <a:rPr lang="en-PH" sz="2000" b="1" spc="1200" baseline="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</a:t>
            </a:r>
            <a:r>
              <a:rPr lang="en-PH" sz="2000" b="1" spc="300" baseline="0" dirty="0">
                <a:solidFill>
                  <a:srgbClr val="002060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L.PRINCIPE JR.</a:t>
            </a:r>
            <a:endParaRPr lang="en-PH" sz="1050" b="1" spc="300" baseline="0" dirty="0">
              <a:solidFill>
                <a:srgbClr val="002060"/>
              </a:solidFill>
              <a:effectLst/>
              <a:latin typeface="Bahnschrift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47295A-419A-457D-24A4-7816D8031A30}"/>
              </a:ext>
            </a:extLst>
          </p:cNvPr>
          <p:cNvSpPr txBox="1"/>
          <p:nvPr userDrawn="1"/>
        </p:nvSpPr>
        <p:spPr>
          <a:xfrm>
            <a:off x="4931098" y="5706741"/>
            <a:ext cx="4024664" cy="8674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br>
              <a:rPr lang="en-PH" sz="2000" b="0" spc="300" baseline="0" dirty="0">
                <a:solidFill>
                  <a:schemeClr val="tx1"/>
                </a:solidFill>
                <a:effectLst/>
                <a:highlight>
                  <a:srgbClr val="FFC000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500" b="0" spc="300" baseline="0" dirty="0">
                <a:solidFill>
                  <a:schemeClr val="tx1"/>
                </a:solidFill>
                <a:effectLst/>
                <a:highlight>
                  <a:srgbClr val="FFC000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SUBMITTED TO:</a:t>
            </a:r>
          </a:p>
          <a:p>
            <a:pPr algn="ctr">
              <a:lnSpc>
                <a:spcPts val="1800"/>
              </a:lnSpc>
            </a:pPr>
            <a:r>
              <a:rPr lang="en-PH" sz="2000" b="1" spc="300" baseline="0" dirty="0">
                <a:solidFill>
                  <a:schemeClr val="tx1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DR. MARICOR N. SORIANO</a:t>
            </a:r>
            <a:endParaRPr lang="en-PH" sz="1050" b="1" spc="300" baseline="0" dirty="0">
              <a:solidFill>
                <a:schemeClr val="tx1"/>
              </a:solidFill>
              <a:effectLst/>
              <a:latin typeface="Bahnschrift" panose="020B0502040204020203" pitchFamily="34" charset="0"/>
              <a:ea typeface="Verdana" panose="020B0604030504040204" pitchFamily="34" charset="0"/>
            </a:endParaRPr>
          </a:p>
        </p:txBody>
      </p:sp>
      <p:pic>
        <p:nvPicPr>
          <p:cNvPr id="36" name="Graphic 35" descr="A flying paper airplane">
            <a:extLst>
              <a:ext uri="{FF2B5EF4-FFF2-40B4-BE49-F238E27FC236}">
                <a16:creationId xmlns:a16="http://schemas.microsoft.com/office/drawing/2014/main" id="{8A399E99-0B1F-39F2-46D2-4CB9F9E3A3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87371">
            <a:off x="2151340" y="458374"/>
            <a:ext cx="2263577" cy="2263577"/>
          </a:xfrm>
          <a:prstGeom prst="rect">
            <a:avLst/>
          </a:prstGeom>
        </p:spPr>
      </p:pic>
      <p:pic>
        <p:nvPicPr>
          <p:cNvPr id="40" name="Graphic 39" descr="A microscope">
            <a:extLst>
              <a:ext uri="{FF2B5EF4-FFF2-40B4-BE49-F238E27FC236}">
                <a16:creationId xmlns:a16="http://schemas.microsoft.com/office/drawing/2014/main" id="{30F7BD34-D352-8E20-CD9C-16AA1A698A6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09960" y="4910001"/>
            <a:ext cx="2069172" cy="2069172"/>
          </a:xfrm>
          <a:prstGeom prst="rect">
            <a:avLst/>
          </a:prstGeom>
        </p:spPr>
      </p:pic>
      <p:pic>
        <p:nvPicPr>
          <p:cNvPr id="42" name="Graphic 41" descr="A robot with a raised arm">
            <a:extLst>
              <a:ext uri="{FF2B5EF4-FFF2-40B4-BE49-F238E27FC236}">
                <a16:creationId xmlns:a16="http://schemas.microsoft.com/office/drawing/2014/main" id="{F92644DE-114E-47D3-69AA-74FCDBBED65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99660" y="4233645"/>
            <a:ext cx="3028482" cy="3028482"/>
          </a:xfrm>
          <a:prstGeom prst="rect">
            <a:avLst/>
          </a:prstGeom>
        </p:spPr>
      </p:pic>
      <p:pic>
        <p:nvPicPr>
          <p:cNvPr id="48" name="Graphic 47" descr="Planet earth and moon">
            <a:extLst>
              <a:ext uri="{FF2B5EF4-FFF2-40B4-BE49-F238E27FC236}">
                <a16:creationId xmlns:a16="http://schemas.microsoft.com/office/drawing/2014/main" id="{529BB696-EF99-271C-57A1-424DC2E40E0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43430" y="-192829"/>
            <a:ext cx="2277547" cy="2277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BF1E3A-E80B-1EDD-970A-344BC982D974}"/>
              </a:ext>
            </a:extLst>
          </p:cNvPr>
          <p:cNvSpPr txBox="1"/>
          <p:nvPr userDrawn="1"/>
        </p:nvSpPr>
        <p:spPr>
          <a:xfrm>
            <a:off x="3365673" y="3709475"/>
            <a:ext cx="5855303" cy="1015663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6000" b="0" i="0" spc="0" baseline="0" dirty="0">
                <a:ln>
                  <a:noFill/>
                </a:ln>
                <a:solidFill>
                  <a:srgbClr val="FFC000"/>
                </a:solidFill>
                <a:effectLst/>
                <a:latin typeface="Bahnschrift Semi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TRANSFORMS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453A4-924F-77BD-783C-7D4843B00FAC}"/>
              </a:ext>
            </a:extLst>
          </p:cNvPr>
          <p:cNvSpPr txBox="1"/>
          <p:nvPr userDrawn="1"/>
        </p:nvSpPr>
        <p:spPr>
          <a:xfrm>
            <a:off x="3369149" y="3766684"/>
            <a:ext cx="5855303" cy="1015663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6000" b="0" i="0" spc="-15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Semi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TRANSFORMS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949242"/>
            <a:ext cx="8058151" cy="117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dist="38100" dir="8100000" algn="tr" rotWithShape="0">
                    <a:srgbClr val="FFC000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FFC000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00206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FFC000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93759-34FC-FBCE-ABBE-AA6FD7E86521}"/>
              </a:ext>
            </a:extLst>
          </p:cNvPr>
          <p:cNvGrpSpPr/>
          <p:nvPr userDrawn="1"/>
        </p:nvGrpSpPr>
        <p:grpSpPr>
          <a:xfrm>
            <a:off x="457200" y="2078912"/>
            <a:ext cx="6509208" cy="1143536"/>
            <a:chOff x="457200" y="3429000"/>
            <a:chExt cx="6509208" cy="1143536"/>
          </a:xfrm>
        </p:grpSpPr>
        <p:sp>
          <p:nvSpPr>
            <p:cNvPr id="13" name="Google Shape;28;p31">
              <a:extLst>
                <a:ext uri="{FF2B5EF4-FFF2-40B4-BE49-F238E27FC236}">
                  <a16:creationId xmlns:a16="http://schemas.microsoft.com/office/drawing/2014/main" id="{69155587-274E-3D4D-6FAB-37A2307CD7B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650920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pc="-300" dirty="0">
                  <a:solidFill>
                    <a:srgbClr val="FFC000"/>
                  </a:solidFill>
                  <a:effectLst>
                    <a:outerShdw dist="38100" dir="8100000" algn="tr" rotWithShape="0">
                      <a:srgbClr val="002060"/>
                    </a:outerShdw>
                  </a:effectLst>
                  <a:latin typeface="Bahnschrift SemiBold" panose="020B0502040204020203" pitchFamily="34" charset="0"/>
                </a:rPr>
                <a:t>		 key observations</a:t>
              </a:r>
            </a:p>
          </p:txBody>
        </p:sp>
        <p:pic>
          <p:nvPicPr>
            <p:cNvPr id="14" name="Graphic 13" descr="A lightbulb">
              <a:extLst>
                <a:ext uri="{FF2B5EF4-FFF2-40B4-BE49-F238E27FC236}">
                  <a16:creationId xmlns:a16="http://schemas.microsoft.com/office/drawing/2014/main" id="{4C2D8F07-5D0C-A510-D9CA-C7FEBE01B7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002060"/>
              </a:outerShdw>
            </a:effectLst>
          </p:spPr>
        </p:pic>
      </p:grp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293354"/>
            <a:ext cx="8058152" cy="215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16" name="Google Shape;29;p31">
            <a:extLst>
              <a:ext uri="{FF2B5EF4-FFF2-40B4-BE49-F238E27FC236}">
                <a16:creationId xmlns:a16="http://schemas.microsoft.com/office/drawing/2014/main" id="{D8622480-41A5-CA42-51F1-3E2BDB6802F4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8648" y="5816603"/>
            <a:ext cx="8058152" cy="46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70033" lvl="0" indent="-17145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1200" spc="0">
                <a:solidFill>
                  <a:srgbClr val="C00000"/>
                </a:solidFill>
                <a:effectLst/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GITHUB:</a:t>
            </a:r>
          </a:p>
          <a:p>
            <a:r>
              <a:rPr lang="en-PH" dirty="0"/>
              <a:t>GOOGLE DRIVE: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4850B-96CC-FEF3-5F30-A7761AB3B5A0}"/>
              </a:ext>
            </a:extLst>
          </p:cNvPr>
          <p:cNvSpPr txBox="1"/>
          <p:nvPr userDrawn="1"/>
        </p:nvSpPr>
        <p:spPr>
          <a:xfrm>
            <a:off x="536051" y="54472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spc="600" baseline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SOURCE CODE</a:t>
            </a:r>
          </a:p>
        </p:txBody>
      </p:sp>
      <p:pic>
        <p:nvPicPr>
          <p:cNvPr id="2" name="Graphic 1" descr="Planet earth and moon">
            <a:extLst>
              <a:ext uri="{FF2B5EF4-FFF2-40B4-BE49-F238E27FC236}">
                <a16:creationId xmlns:a16="http://schemas.microsoft.com/office/drawing/2014/main" id="{018DA0F3-64BE-B213-A9B2-2B57FF06F9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562" y="5975203"/>
            <a:ext cx="1035339" cy="10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96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28648" y="592963"/>
            <a:ext cx="805815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 spc="-300">
                <a:ln w="0">
                  <a:noFill/>
                </a:ln>
                <a:solidFill>
                  <a:srgbClr val="002060"/>
                </a:solidFill>
                <a:effectLst>
                  <a:outerShdw dist="50800" dir="8100000" algn="tr" rotWithShape="0">
                    <a:srgbClr val="FFC000"/>
                  </a:outerShdw>
                </a:effectLst>
                <a:latin typeface="Bahnschrift SemiBol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reflection</a:t>
            </a:r>
            <a:endParaRPr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00206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FFC000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28;p31">
            <a:extLst>
              <a:ext uri="{FF2B5EF4-FFF2-40B4-BE49-F238E27FC236}">
                <a16:creationId xmlns:a16="http://schemas.microsoft.com/office/drawing/2014/main" id="{69155587-274E-3D4D-6FAB-37A2307CD7B0}"/>
              </a:ext>
            </a:extLst>
          </p:cNvPr>
          <p:cNvSpPr txBox="1">
            <a:spLocks/>
          </p:cNvSpPr>
          <p:nvPr userDrawn="1"/>
        </p:nvSpPr>
        <p:spPr>
          <a:xfrm>
            <a:off x="457200" y="4538057"/>
            <a:ext cx="5773918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6000" b="1" i="0" u="none" strike="noStrike" cap="none">
                <a:ln w="0">
                  <a:noFill/>
                </a:ln>
                <a:solidFill>
                  <a:srgbClr val="D64045"/>
                </a:solidFill>
                <a:effectLst>
                  <a:outerShdw dist="38100" dir="8100000" algn="tr" rotWithShape="0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>
                <a:solidFill>
                  <a:srgbClr val="FFC000"/>
                </a:solidFill>
                <a:effectLst>
                  <a:outerShdw dist="50800" dir="8100000" algn="tr" rotWithShape="0">
                    <a:srgbClr val="002060"/>
                  </a:outerShdw>
                </a:effectLst>
              </a:rPr>
              <a:t>		 </a:t>
            </a:r>
            <a:r>
              <a:rPr lang="en-US" spc="-300" dirty="0">
                <a:solidFill>
                  <a:srgbClr val="FFC000"/>
                </a:solidFill>
                <a:effectLst>
                  <a:outerShdw dist="50800" dir="8100000" algn="tr" rotWithShape="0">
                    <a:srgbClr val="002060"/>
                  </a:outerShdw>
                </a:effectLst>
                <a:latin typeface="Bahnschrift SemiBold" panose="020B0502040204020203" pitchFamily="34" charset="0"/>
              </a:rPr>
              <a:t>references</a:t>
            </a:r>
          </a:p>
        </p:txBody>
      </p:sp>
      <p:sp>
        <p:nvSpPr>
          <p:cNvPr id="15" name="Google Shape;29;p31">
            <a:extLst>
              <a:ext uri="{FF2B5EF4-FFF2-40B4-BE49-F238E27FC236}">
                <a16:creationId xmlns:a16="http://schemas.microsoft.com/office/drawing/2014/main" id="{8DE1B49A-DE74-91FA-2C55-7A926302AD4F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5229698"/>
            <a:ext cx="8058152" cy="103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12896" lvl="0" indent="-21431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  <a:defRPr sz="14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pic>
        <p:nvPicPr>
          <p:cNvPr id="3" name="Graphic 2" descr="Quill with solid fill">
            <a:extLst>
              <a:ext uri="{FF2B5EF4-FFF2-40B4-BE49-F238E27FC236}">
                <a16:creationId xmlns:a16="http://schemas.microsoft.com/office/drawing/2014/main" id="{B9FFA53B-2F18-9DF8-3F6A-763705EA4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48" y="108870"/>
            <a:ext cx="1216291" cy="1216291"/>
          </a:xfrm>
          <a:prstGeom prst="rect">
            <a:avLst/>
          </a:prstGeom>
          <a:effectLst>
            <a:outerShdw dist="38100" dir="8100000" algn="tr" rotWithShape="0">
              <a:srgbClr val="FFC000"/>
            </a:outerShdw>
          </a:effectLst>
        </p:spPr>
      </p:pic>
      <p:pic>
        <p:nvPicPr>
          <p:cNvPr id="5" name="Graphic 4" descr="Books on shelf with solid fill">
            <a:extLst>
              <a:ext uri="{FF2B5EF4-FFF2-40B4-BE49-F238E27FC236}">
                <a16:creationId xmlns:a16="http://schemas.microsoft.com/office/drawing/2014/main" id="{AB4532E4-388F-287E-4D9F-36F277E56A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48" y="4291796"/>
            <a:ext cx="1057912" cy="1057912"/>
          </a:xfrm>
          <a:prstGeom prst="rect">
            <a:avLst/>
          </a:prstGeom>
          <a:effectLst>
            <a:outerShdw dist="38100" dir="8100000" algn="tr" rotWithShape="0">
              <a:srgbClr val="002060"/>
            </a:outerShdw>
          </a:effectLst>
        </p:spPr>
      </p:pic>
      <p:pic>
        <p:nvPicPr>
          <p:cNvPr id="2" name="Graphic 1" descr="Planet earth and moon">
            <a:extLst>
              <a:ext uri="{FF2B5EF4-FFF2-40B4-BE49-F238E27FC236}">
                <a16:creationId xmlns:a16="http://schemas.microsoft.com/office/drawing/2014/main" id="{D2AAEF58-3392-E77E-B7C7-F27889A78C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562" y="5975203"/>
            <a:ext cx="1035339" cy="10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spc="0">
                <a:effectLst>
                  <a:outerShdw dist="38100" dir="8100000" algn="tr" rotWithShape="0">
                    <a:srgbClr val="467599"/>
                  </a:outerShdw>
                </a:effectLst>
                <a:latin typeface="Bahnschrift SemiBold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0">
                <a:latin typeface="Bahnschrift SemiLight" panose="020B0502040204020203" pitchFamily="34" charset="0"/>
              </a:defRPr>
            </a:lvl1pPr>
            <a:lvl2pPr>
              <a:defRPr spc="0">
                <a:latin typeface="Bahnschrift SemiLight" panose="020B0502040204020203" pitchFamily="34" charset="0"/>
              </a:defRPr>
            </a:lvl2pPr>
            <a:lvl3pPr>
              <a:defRPr spc="0">
                <a:latin typeface="Bahnschrift SemiLight" panose="020B0502040204020203" pitchFamily="34" charset="0"/>
              </a:defRPr>
            </a:lvl3pPr>
            <a:lvl4pPr>
              <a:defRPr spc="0">
                <a:latin typeface="Bahnschrift SemiLight" panose="020B0502040204020203" pitchFamily="34" charset="0"/>
              </a:defRPr>
            </a:lvl4pPr>
            <a:lvl5pPr>
              <a:defRPr spc="0"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 descr="Planet earth and moon">
            <a:extLst>
              <a:ext uri="{FF2B5EF4-FFF2-40B4-BE49-F238E27FC236}">
                <a16:creationId xmlns:a16="http://schemas.microsoft.com/office/drawing/2014/main" id="{D2D36B0F-BD7D-1F61-9387-72305D9C9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0562" y="5975203"/>
            <a:ext cx="1035339" cy="10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8"/>
            <a:ext cx="7886700" cy="5811836"/>
          </a:xfrm>
        </p:spPr>
        <p:txBody>
          <a:bodyPr/>
          <a:lstStyle>
            <a:lvl1pPr>
              <a:defRPr spc="0">
                <a:latin typeface="Bahnschrift SemiLight" panose="020B0502040204020203" pitchFamily="34" charset="0"/>
              </a:defRPr>
            </a:lvl1pPr>
            <a:lvl2pPr>
              <a:defRPr spc="0">
                <a:latin typeface="Bahnschrift SemiLight" panose="020B0502040204020203" pitchFamily="34" charset="0"/>
              </a:defRPr>
            </a:lvl2pPr>
            <a:lvl3pPr>
              <a:defRPr spc="0">
                <a:latin typeface="Bahnschrift SemiLight" panose="020B0502040204020203" pitchFamily="34" charset="0"/>
              </a:defRPr>
            </a:lvl3pPr>
            <a:lvl4pPr>
              <a:defRPr spc="0">
                <a:latin typeface="Bahnschrift SemiLight" panose="020B0502040204020203" pitchFamily="34" charset="0"/>
              </a:defRPr>
            </a:lvl4pPr>
            <a:lvl5pPr>
              <a:defRPr spc="0"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 descr="Planet earth and moon">
            <a:extLst>
              <a:ext uri="{FF2B5EF4-FFF2-40B4-BE49-F238E27FC236}">
                <a16:creationId xmlns:a16="http://schemas.microsoft.com/office/drawing/2014/main" id="{D2D36B0F-BD7D-1F61-9387-72305D9C9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0562" y="5975203"/>
            <a:ext cx="1035339" cy="10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 organic corner shape">
            <a:extLst>
              <a:ext uri="{FF2B5EF4-FFF2-40B4-BE49-F238E27FC236}">
                <a16:creationId xmlns:a16="http://schemas.microsoft.com/office/drawing/2014/main" id="{B7EA906F-3662-DC50-634F-A92E6C6BED0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0" y="0"/>
            <a:ext cx="4572001" cy="4572001"/>
          </a:xfrm>
          <a:prstGeom prst="rect">
            <a:avLst/>
          </a:prstGeom>
        </p:spPr>
      </p:pic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4B70A3F-820B-1E99-3381-9FE1147C1D1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00206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 dirty="0"/>
              <a:t>Physics 305 - Computational Imaging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800" b="1" i="0" spc="300">
                <a:ln w="1270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Bahnschrift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 descr="A robot with a raised arm">
            <a:extLst>
              <a:ext uri="{FF2B5EF4-FFF2-40B4-BE49-F238E27FC236}">
                <a16:creationId xmlns:a16="http://schemas.microsoft.com/office/drawing/2014/main" id="{E0362193-FC52-20CC-55CF-DB70E75ECAD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399660" y="4233645"/>
            <a:ext cx="3028482" cy="30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4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ln>
            <a:solidFill>
              <a:sysClr val="windowText" lastClr="000000"/>
            </a:solidFill>
          </a:ln>
          <a:solidFill>
            <a:srgbClr val="FFC000"/>
          </a:solidFill>
          <a:effectLst>
            <a:outerShdw dist="38100" dir="8100000" algn="tr" rotWithShape="0">
              <a:srgbClr val="002060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2800" b="0" i="0" kern="1200" spc="100" baseline="0">
          <a:solidFill>
            <a:schemeClr val="tx1"/>
          </a:solidFill>
          <a:latin typeface="Bahnschrift Semi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2400" b="0" i="0" kern="1200" spc="100" baseline="0">
          <a:solidFill>
            <a:schemeClr val="tx1"/>
          </a:solidFill>
          <a:latin typeface="Bahnschrift Semi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2000" b="0" i="0" kern="1200" spc="100" baseline="0">
          <a:solidFill>
            <a:schemeClr val="tx1"/>
          </a:solidFill>
          <a:latin typeface="Bahnschrift Semi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1800" b="0" i="0" kern="1200" spc="100" baseline="0">
          <a:solidFill>
            <a:schemeClr val="tx1"/>
          </a:solidFill>
          <a:latin typeface="Bahnschrift Semi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1800" b="0" i="0" kern="1200" spc="100" baseline="0">
          <a:solidFill>
            <a:schemeClr val="tx1"/>
          </a:solidFill>
          <a:latin typeface="Bahnschrift Semi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github.com/reneprincipejr/Physics-301/blob/main/01%20Color%20Segmentation/Activity%201%20-%20Color%20Segmentation.ipynb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drive.google.com/file/d/10yAmcNsyWs8dfkm6fHbPrnsFiF5YHBX9/view?usp=sharing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850-6026-CA65-780B-7F590AB2C0C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78E9-2F63-B49B-3DE7-AE8969DDF59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6B0B-6AA3-F2AA-BF0D-2180A18F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46DE-F7E8-F286-26BC-77412C0C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E4D9A-4228-98F5-B2C1-4E6D3AC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B330EB-C014-BFE4-D61F-2073B724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6483B3-727B-6750-9ED6-B2F4881BD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98583" indent="457200">
              <a:spcBef>
                <a:spcPts val="0"/>
              </a:spcBef>
              <a:buNone/>
            </a:pPr>
            <a:r>
              <a:rPr lang="en-US" sz="1600" dirty="0"/>
              <a:t>This activity and the last made me appreciate the elegant power of Fourier transforms. Convolution and correlation concepts using FFT were used and in the end, I demonstrated how spatial super-resolution can be achieved by exploiting the frequency space alone. I have elaborated the parameter effects in the generated FFT correlation maps, applied thresholding and centroid detection techniques, with the end goal of localizing the peaks and super-resolving the image. I counterchecked these results to my classmate’s implementation of individual and multivariate gaussian expectation maximization. </a:t>
            </a:r>
          </a:p>
          <a:p>
            <a:pPr marL="98583" indent="457200">
              <a:spcBef>
                <a:spcPts val="0"/>
              </a:spcBef>
              <a:buNone/>
            </a:pPr>
            <a:r>
              <a:rPr lang="en-US" sz="1600" dirty="0"/>
              <a:t>With that said, I’d give myself a score of </a:t>
            </a:r>
            <a:r>
              <a:rPr lang="en-US" sz="2400" dirty="0">
                <a:highlight>
                  <a:srgbClr val="FFEE9E"/>
                </a:highlight>
                <a:latin typeface="Bahnschrift SemiBold" panose="020B0502040204020203" pitchFamily="34" charset="0"/>
              </a:rPr>
              <a:t>105/100.</a:t>
            </a:r>
            <a:endParaRPr lang="en-US" sz="1600" dirty="0">
              <a:highlight>
                <a:srgbClr val="FFEE9E"/>
              </a:highlight>
              <a:latin typeface="Bahnschrift SemiBol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5EA2E9-543C-5772-1879-751B1BAA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reflection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F082-5F9E-BA92-CF27-85284CDAA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D54D-8B8D-B294-4630-7806F2DCB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5DC06-CF2F-26E1-794C-D4FBA129141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[1] M. Soriano, Physics 305 – PALM </a:t>
            </a:r>
            <a:r>
              <a:rPr lang="en-US" dirty="0" err="1"/>
              <a:t>Superresolution</a:t>
            </a:r>
            <a:r>
              <a:rPr lang="en-US" dirty="0"/>
              <a:t>, (2023).</a:t>
            </a:r>
          </a:p>
          <a:p>
            <a:r>
              <a:rPr lang="en-US" dirty="0"/>
              <a:t>[2] </a:t>
            </a:r>
            <a:r>
              <a:rPr lang="en-PH" dirty="0"/>
              <a:t>Betzig, E., Patterson, G. H., </a:t>
            </a:r>
            <a:r>
              <a:rPr lang="en-PH" dirty="0" err="1"/>
              <a:t>Sougrat</a:t>
            </a:r>
            <a:r>
              <a:rPr lang="en-PH" dirty="0"/>
              <a:t>, R., </a:t>
            </a:r>
            <a:r>
              <a:rPr lang="en-PH" dirty="0" err="1"/>
              <a:t>Lindwasser</a:t>
            </a:r>
            <a:r>
              <a:rPr lang="en-PH" dirty="0"/>
              <a:t>, O. W., </a:t>
            </a:r>
            <a:r>
              <a:rPr lang="en-PH" dirty="0" err="1"/>
              <a:t>Olenych</a:t>
            </a:r>
            <a:r>
              <a:rPr lang="en-PH" dirty="0"/>
              <a:t>, S., </a:t>
            </a:r>
            <a:r>
              <a:rPr lang="en-PH" dirty="0" err="1"/>
              <a:t>Bonifacino</a:t>
            </a:r>
            <a:r>
              <a:rPr lang="en-PH" dirty="0"/>
              <a:t>, J. S., ... &amp; Hess, H. F. (2006). Imaging intracellular fluorescent proteins at nanometer resolution. science, 313(5793), 1642-1645.</a:t>
            </a:r>
          </a:p>
          <a:p>
            <a:pPr marL="98583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8E345C-C9FD-F1F1-2FC0-9480CA05D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F427-5C8A-A64F-D76A-DA973EB9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FA7A2D-E3A0-16E0-8F06-7527D4D1905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5DFD5-C84D-66C4-45DB-A0C56112D46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Physics-301/Activity 1 - Color </a:t>
            </a:r>
            <a:r>
              <a:rPr lang="en-US" dirty="0" err="1">
                <a:hlinkClick r:id="rId3"/>
              </a:rPr>
              <a:t>Segmentation.ipynb</a:t>
            </a:r>
            <a:r>
              <a:rPr lang="en-US" dirty="0">
                <a:hlinkClick r:id="rId3"/>
              </a:rPr>
              <a:t> at main · </a:t>
            </a:r>
            <a:r>
              <a:rPr lang="en-US" dirty="0" err="1">
                <a:hlinkClick r:id="rId3"/>
              </a:rPr>
              <a:t>reneprincipejr</a:t>
            </a:r>
            <a:r>
              <a:rPr lang="en-US" dirty="0">
                <a:hlinkClick r:id="rId3"/>
              </a:rPr>
              <a:t>/Physics-301 (github.com) </a:t>
            </a:r>
            <a:endParaRPr lang="en-US" dirty="0"/>
          </a:p>
          <a:p>
            <a:r>
              <a:rPr lang="en-US" dirty="0">
                <a:hlinkClick r:id="rId4"/>
              </a:rPr>
              <a:t>https://drive.google.com/file/d/10yAmcNsyWs8dfkm6fHbPrnsFiF5YHBX9/view?usp=sharing</a:t>
            </a:r>
            <a:r>
              <a:rPr lang="en-US" dirty="0"/>
              <a:t> </a:t>
            </a:r>
          </a:p>
        </p:txBody>
      </p:sp>
      <p:graphicFrame>
        <p:nvGraphicFramePr>
          <p:cNvPr id="7" name="Text Placeholder 1">
            <a:extLst>
              <a:ext uri="{FF2B5EF4-FFF2-40B4-BE49-F238E27FC236}">
                <a16:creationId xmlns:a16="http://schemas.microsoft.com/office/drawing/2014/main" id="{11698C16-426B-2986-7244-52D2AAFE6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636574"/>
              </p:ext>
            </p:extLst>
          </p:nvPr>
        </p:nvGraphicFramePr>
        <p:xfrm>
          <a:off x="628649" y="70730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A845E8-B9E4-6195-2D41-BB53725A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556C4-F77C-7E17-DA3C-41BD1D9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7BEF5-D2DE-7159-FF3F-BC4393F7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Photoactivated Localization Microscopy (PALM) is an imaging technique that aims to improve understanding of biological dynamics and structures on a smallest level possible, that is beyond the diffraction limit. Fluorescent samples are photoactivated to facilitate its localization by fitting a gaussian. Repeating the localization process multiple times, the collection of the location information constitutes the super-resolving the image.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F0428-1DF8-4672-1EA5-29FADF3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A5AD2A-4F22-A9AB-1130-493AEB37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0BB0E6-129C-0AC9-0680-1B217CA3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F15E0-822A-39DF-5E38-235D6C77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Typically, gaussian fitting algorithms does the job to localize the peaks, however, I wanted to the test if a good old Fast Fourier Transform (FFT) correlation technique can do the job. Essentially, it is a template matching technique that finds the similarities between a template kernel (i.e. a gaussian function) and the test image (activated cells), hence the correlation. Shown below are the test image, the gaussian kernel, and their corresponding FFTs.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211E-6DB3-C16B-3616-D5907292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F13CC0D-322C-C5C8-3DC3-133C9DEA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4448"/>
            <a:ext cx="9132201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8D90E-F30F-B3AC-D9C8-F219ADA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EE5A7C-1CA9-B49B-9EC9-C612FB63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53A41-EE7D-EA27-9B2D-71822E73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FF2D7-44B3-7DDC-F78B-BFE32DF9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AE9C62-DF98-F853-4694-9CF1DF35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6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48FD-0083-2522-7BB3-3AAB363C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242E5-3898-FF4B-9E9A-3B12C07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D3BCF-D68D-EA90-A27D-BB9DC825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DF18A7-B99D-B2EB-C2B2-0E1821694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" y="1234487"/>
            <a:ext cx="9144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B19947-BA7D-7696-EFC2-F22D10D82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" y="3805237"/>
            <a:ext cx="91440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8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253B-94F0-69A7-749C-DC55002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C8FF7-11BE-66DE-1488-25F6C1C2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0B1AF-A222-6415-CCF1-7941F15F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062DA2-7D40-AF57-770D-3801332A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982"/>
            <a:ext cx="9144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C17FBD-0C8E-A9C3-2ECE-5523D55A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1"/>
            <a:ext cx="9144000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7565-BD32-A58C-1698-B4A5CD0C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23FC9-4FD3-7D3F-C18F-E0938225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73E4-024A-33D4-BBF6-386902BD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5376A7-29B1-0AE4-0BE9-CB167824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212"/>
            <a:ext cx="9144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37F5512-C1CB-93E5-4202-BA067138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37" y="3635564"/>
            <a:ext cx="9144000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1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E985-FADC-3C57-7CEF-BBF83F0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6947D-AC3C-18CA-5D70-6A878C1B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305 - Computational Imaging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5D93E-158F-5067-D117-5C9917D9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14FCFEA-FD8D-135C-6F56-79292A20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0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2986</TotalTime>
  <Words>610</Words>
  <Application>Microsoft Macintosh PowerPoint</Application>
  <PresentationFormat>On-screen Show (4:3)</PresentationFormat>
  <Paragraphs>47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Bahnschrift SemiCondensed</vt:lpstr>
      <vt:lpstr>Bahnschrift SemiLight</vt:lpstr>
      <vt:lpstr>Calibri</vt:lpstr>
      <vt:lpstr>Wingdings</vt:lpstr>
      <vt:lpstr>Office Theme</vt:lpstr>
      <vt:lpstr> </vt:lpstr>
      <vt:lpstr>  objectives</vt:lpstr>
      <vt:lpstr>Background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25</cp:revision>
  <cp:lastPrinted>2022-06-06T16:25:46Z</cp:lastPrinted>
  <dcterms:created xsi:type="dcterms:W3CDTF">2022-05-28T03:01:51Z</dcterms:created>
  <dcterms:modified xsi:type="dcterms:W3CDTF">2023-07-03T15:36:04Z</dcterms:modified>
</cp:coreProperties>
</file>