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58" r:id="rId6"/>
    <p:sldId id="259" r:id="rId7"/>
    <p:sldId id="264" r:id="rId8"/>
    <p:sldId id="265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4991C-3CDE-413F-BD81-49E97F72C5C2}" v="12" dt="2023-03-01T09:18:07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354D-276A-08ED-1955-84321ABC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DF615-614A-DF1F-84B1-822F69CD0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B22D-62CF-828C-E11D-5AD54C92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30A2-7146-FE0F-0048-51BF861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4519-77D0-7815-1B82-EEBDD383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893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94E0-F1D1-9EA8-FE21-B35120DD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E9D2E-7FB4-827D-C634-C66F44C4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FC8D-B8E2-FB16-8EA6-C71F7A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C5EC-35C0-CE3E-419A-9189CA48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65B6-53A8-2989-E0A4-6BD8B7D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76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8472-D8D9-9B8A-CAEA-3805577F1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092FF-997A-0F40-5981-62D593BC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CF7D-2E2A-80B7-FC3A-3E70E9BA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AF9C-A00E-2403-5BB9-1C706B09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3B70-D2A0-14F6-D0CC-29EF306D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149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C49E-205A-5E6D-84A9-2A424FC7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771DC-7997-65F8-57FD-11E2EF70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0F61-6897-E3B0-8851-7101EC48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ABC5-7306-E72B-409E-FE0DFBED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5BCA-14B2-95C5-6DB1-ACC99665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951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1727-F6D3-7FDD-89EA-FA28888D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3BC5-A1C5-651D-F0DF-BE03E36A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95E9-6A85-E5AE-CE41-7A6D5B3F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355E-7119-D88E-1B09-B391CE6D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4EF7-F82A-D897-4B22-E3EEE346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076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AFB8-E105-8286-5931-D42B3144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F1ED-3313-5B06-B4AC-49FE4D25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E4AB4-5061-71A2-9CDC-BEC1EC8B4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9152C-21C4-4F89-A93C-77901EA4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BA07B-1965-D9D2-94FC-38DB76C3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6A946-1788-9FF4-EA14-B578BD87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85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D43E-94DC-1A91-4B6D-50891F2E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69DE-9BE7-B49A-C9E3-BAAFEA30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13ABC-67DC-9B24-A7F6-F550A111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0EA08-9D34-6D39-6FF7-65683D26A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00F3-A32A-12A4-750E-20797AB85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54993-5A14-FEBF-5D78-9791E174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3552B-0294-1C8F-A3B4-38A054A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B9BA8-3783-CD4C-C01E-62AD7735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96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7416-6917-51FC-DEC8-1C84F738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8A705-8BAB-BE59-3AD3-80213F2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9C776-C14B-0873-8E37-5F2ED79A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FB96-BDC1-889F-1549-D5DAFBC2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39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985DC-B982-4518-EDA2-FA5121D9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18990-3869-2497-A300-51A07301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712DB-B278-F4E9-EC96-D242E886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85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B9F8-7B2D-9E14-981F-AD9D075C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E901-DEE1-AA65-8E0B-A0745BE7C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D622F-9E8C-23CD-8B4D-A45B7093C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0E7BA-2A1D-F0B3-7BBE-86F5B9AD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B93EF-D793-2121-96A1-EC6016CB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7D5C2-868D-AFD8-84B0-295151DB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4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DF2A-C02B-F802-4166-51C27480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57151-544C-1011-3B8A-A494C2390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A67D5-609F-8B5F-2872-14247D15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AE328-D6D0-A298-6377-1F0DD46E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2E9B-43CE-D0C9-546A-86576910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B25D-5432-AFD2-463E-1BAFE651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813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F59C5-DC47-1C26-3706-361D0FB1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050C6-5134-CE59-D3DF-7D7446E6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2117-C78C-53B9-207A-FC98645C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0AE4-372D-42AE-94BD-EC3D7ED30F8C}" type="datetimeFigureOut">
              <a:rPr lang="en-PH" smtClean="0"/>
              <a:t>01/03/2023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FE23-9AB2-E50B-3F95-0BE5082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DF3E-24F4-BCB2-B4E7-0CC7DAB2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7936-121C-4A05-ABEA-35320EA1361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460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iss-campus.magnet.fsu.edu/articles/superresolution/palm/practicalaspects.html" TargetMode="External"/><Relationship Id="rId2" Type="http://schemas.openxmlformats.org/officeDocument/2006/relationships/hyperlink" Target="https://zeiss-campus.magnet.fsu.edu/articles/superresolution/palm/introduc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F1C7-EC9D-45D9-E647-5811A4EF5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Photoactivated Localization Microscopy (PALM)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4775A-19B2-9FB1-2F54-2ECC6D081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Physics 305 Computational Imaging</a:t>
            </a:r>
          </a:p>
          <a:p>
            <a:r>
              <a:rPr lang="en-PH" dirty="0" err="1"/>
              <a:t>Superresolution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228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DDBE-A1D7-BDAF-9F8E-A4183AAD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18A9-30A8-EB5E-EA81-9BA8CBFC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[1] Betzig, E., Patterson, G. H., </a:t>
            </a:r>
            <a:r>
              <a:rPr lang="en-PH" dirty="0" err="1"/>
              <a:t>Sougrat</a:t>
            </a:r>
            <a:r>
              <a:rPr lang="en-PH" dirty="0"/>
              <a:t>, R., </a:t>
            </a:r>
            <a:r>
              <a:rPr lang="en-PH" dirty="0" err="1"/>
              <a:t>Lindwasser</a:t>
            </a:r>
            <a:r>
              <a:rPr lang="en-PH" dirty="0"/>
              <a:t>, O. W., </a:t>
            </a:r>
            <a:r>
              <a:rPr lang="en-PH" dirty="0" err="1"/>
              <a:t>Olenych</a:t>
            </a:r>
            <a:r>
              <a:rPr lang="en-PH" dirty="0"/>
              <a:t>, S., </a:t>
            </a:r>
            <a:r>
              <a:rPr lang="en-PH" dirty="0" err="1"/>
              <a:t>Bonifacino</a:t>
            </a:r>
            <a:r>
              <a:rPr lang="en-PH" dirty="0"/>
              <a:t>, J. S., ... &amp; Hess, H. F. (2006). Imaging intracellular fluorescent proteins at nanometer resolution. science, 313(5793), 1642-1645.</a:t>
            </a:r>
          </a:p>
          <a:p>
            <a:r>
              <a:rPr lang="en-PH" dirty="0"/>
              <a:t>[2]Mortensen, K. I., Churchman, L. S., Spudich, J. A., &amp; </a:t>
            </a:r>
            <a:r>
              <a:rPr lang="en-PH" dirty="0" err="1"/>
              <a:t>Flyvbjerg</a:t>
            </a:r>
            <a:r>
              <a:rPr lang="en-PH" dirty="0"/>
              <a:t>, H. (2010). Optimized localization analysis for single-molecule tracking and super-resolution microscopy. Nature methods, 7(5), 377-381.</a:t>
            </a:r>
          </a:p>
          <a:p>
            <a:r>
              <a:rPr lang="en-PH" dirty="0">
                <a:hlinkClick r:id="rId2"/>
              </a:rPr>
              <a:t>[3] ZEISS Microscopy Online Campus | Introduction to Photoactivated Localization Microscopy (PALM) (fsu.edu)</a:t>
            </a:r>
            <a:endParaRPr lang="en-PH" dirty="0"/>
          </a:p>
          <a:p>
            <a:r>
              <a:rPr lang="en-US" dirty="0">
                <a:hlinkClick r:id="rId3"/>
              </a:rPr>
              <a:t>[4] ZEISS Microscopy Online Campus | Practical Aspects of Photoactivated Localization Microscopy (PALM) (fsu.edu)</a:t>
            </a:r>
            <a:endParaRPr lang="en-US" dirty="0"/>
          </a:p>
          <a:p>
            <a:r>
              <a:rPr lang="en-US" dirty="0"/>
              <a:t>[6] </a:t>
            </a:r>
            <a:r>
              <a:rPr lang="en-US" dirty="0" err="1"/>
              <a:t>Françisco</a:t>
            </a:r>
            <a:r>
              <a:rPr lang="en-US" dirty="0"/>
              <a:t> M. </a:t>
            </a:r>
            <a:r>
              <a:rPr lang="en-US" dirty="0" err="1"/>
              <a:t>Raymo</a:t>
            </a:r>
            <a:r>
              <a:rPr lang="en-US" dirty="0"/>
              <a:t>, "Photoactivatable Fluorophores", International Scholarly Research Notices, vol. 2012, Article ID 619251, 15 pages, 2012. https://doi.org/10.5402/2012/619251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63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8517-4E01-6C38-400E-2E03E35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What’s needed for PALM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5BC7-8D41-9D01-094B-9D4CBBA5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OPTICS side</a:t>
            </a:r>
          </a:p>
          <a:p>
            <a:pPr lvl="1"/>
            <a:r>
              <a:rPr lang="en-PH" dirty="0"/>
              <a:t>Photoactivatable fluorescent dyes</a:t>
            </a:r>
          </a:p>
          <a:p>
            <a:pPr lvl="1"/>
            <a:r>
              <a:rPr lang="en-PH" dirty="0"/>
              <a:t>Widefield fluorescent microscope – a Total Internal Reflection Microscope</a:t>
            </a:r>
          </a:p>
          <a:p>
            <a:pPr lvl="1"/>
            <a:r>
              <a:rPr lang="en-PH" dirty="0"/>
              <a:t>A means to switch on and off an activation and readout laser 	</a:t>
            </a:r>
          </a:p>
          <a:p>
            <a:pPr lvl="1"/>
            <a:r>
              <a:rPr lang="en-PH" dirty="0"/>
              <a:t>A highly sensitive CCD camera</a:t>
            </a:r>
          </a:p>
          <a:p>
            <a:pPr lvl="1"/>
            <a:endParaRPr lang="en-PH" dirty="0"/>
          </a:p>
          <a:p>
            <a:r>
              <a:rPr lang="en-PH" dirty="0"/>
              <a:t>IMAGE PROCESSING side</a:t>
            </a:r>
          </a:p>
          <a:p>
            <a:pPr lvl="1"/>
            <a:r>
              <a:rPr lang="en-PH" dirty="0"/>
              <a:t>Gaussian fitting </a:t>
            </a:r>
          </a:p>
          <a:p>
            <a:pPr lvl="1"/>
            <a:r>
              <a:rPr lang="en-PH" dirty="0"/>
              <a:t>Stacking of images</a:t>
            </a:r>
          </a:p>
          <a:p>
            <a:pPr marL="457200" lvl="1" indent="0">
              <a:buNone/>
            </a:pPr>
            <a:endParaRPr lang="en-PH" dirty="0"/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4216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DF70-8646-1338-98C2-6DACF479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Photoactivated molecular dye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75DAB6-1180-0171-C888-36AA85C9D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9" y="1992912"/>
            <a:ext cx="6312158" cy="34401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4825D-54A1-2F59-2D72-560A7FC07FBB}"/>
              </a:ext>
            </a:extLst>
          </p:cNvPr>
          <p:cNvSpPr txBox="1"/>
          <p:nvPr/>
        </p:nvSpPr>
        <p:spPr>
          <a:xfrm>
            <a:off x="528506" y="6350466"/>
            <a:ext cx="33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Figure from Reg [6] </a:t>
            </a:r>
          </a:p>
        </p:txBody>
      </p:sp>
    </p:spTree>
    <p:extLst>
      <p:ext uri="{BB962C8B-B14F-4D97-AF65-F5344CB8AC3E}">
        <p14:creationId xmlns:p14="http://schemas.microsoft.com/office/powerpoint/2010/main" val="55727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BF57-1706-3D2A-20A9-ADDD6D35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Total Internal Reflection Microscope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24FA51-861D-6A07-3E48-48F036425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38" y="1600200"/>
            <a:ext cx="6880324" cy="489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37179-8942-CE46-52D9-A299C1B77A6A}"/>
              </a:ext>
            </a:extLst>
          </p:cNvPr>
          <p:cNvSpPr txBox="1"/>
          <p:nvPr/>
        </p:nvSpPr>
        <p:spPr>
          <a:xfrm>
            <a:off x="457200" y="6338455"/>
            <a:ext cx="219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Figure from [3]</a:t>
            </a:r>
          </a:p>
        </p:txBody>
      </p:sp>
    </p:spTree>
    <p:extLst>
      <p:ext uri="{BB962C8B-B14F-4D97-AF65-F5344CB8AC3E}">
        <p14:creationId xmlns:p14="http://schemas.microsoft.com/office/powerpoint/2010/main" val="154454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102539-1C5B-1AF1-A06B-F5076394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63457"/>
            <a:ext cx="8478982" cy="6245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157F4-303E-01D0-756E-22D7087CFCD6}"/>
              </a:ext>
            </a:extLst>
          </p:cNvPr>
          <p:cNvSpPr txBox="1"/>
          <p:nvPr/>
        </p:nvSpPr>
        <p:spPr>
          <a:xfrm>
            <a:off x="166254" y="6509877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Figure from Ref [4]</a:t>
            </a:r>
          </a:p>
        </p:txBody>
      </p:sp>
    </p:spTree>
    <p:extLst>
      <p:ext uri="{BB962C8B-B14F-4D97-AF65-F5344CB8AC3E}">
        <p14:creationId xmlns:p14="http://schemas.microsoft.com/office/powerpoint/2010/main" val="182353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9AE981-49D8-94FB-AB14-D584BA21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52" y="0"/>
            <a:ext cx="388441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23DBD-3BFA-C8D9-63F1-A652CB77A6C5}"/>
              </a:ext>
            </a:extLst>
          </p:cNvPr>
          <p:cNvSpPr txBox="1"/>
          <p:nvPr/>
        </p:nvSpPr>
        <p:spPr>
          <a:xfrm>
            <a:off x="987552" y="2048256"/>
            <a:ext cx="3877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Priciple</a:t>
            </a:r>
            <a:r>
              <a:rPr lang="en-PH" dirty="0"/>
              <a:t> behind PALM. Figure from Ref [1]</a:t>
            </a:r>
          </a:p>
          <a:p>
            <a:endParaRPr lang="en-PH" dirty="0"/>
          </a:p>
          <a:p>
            <a:r>
              <a:rPr lang="en-PH" dirty="0"/>
              <a:t>The activation-excitation-bleaching cycle is done thru time.</a:t>
            </a:r>
          </a:p>
          <a:p>
            <a:endParaRPr lang="en-PH" dirty="0"/>
          </a:p>
          <a:p>
            <a:r>
              <a:rPr lang="en-PH" dirty="0"/>
              <a:t>For overlapping cells, differentiation can also be done thru wavelength by using multiple photoactivated dyes.</a:t>
            </a:r>
          </a:p>
        </p:txBody>
      </p:sp>
    </p:spTree>
    <p:extLst>
      <p:ext uri="{BB962C8B-B14F-4D97-AF65-F5344CB8AC3E}">
        <p14:creationId xmlns:p14="http://schemas.microsoft.com/office/powerpoint/2010/main" val="11292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435E-F784-C77B-F81E-7A7258F3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Fitting a Gaussian to a Fluorescent Burst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6060811-F6FE-B7F9-287D-CCCF2DE89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86" y="2129600"/>
            <a:ext cx="8148844" cy="3594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D479D-00AD-4C85-297C-73C4CB9D600F}"/>
              </a:ext>
            </a:extLst>
          </p:cNvPr>
          <p:cNvSpPr txBox="1"/>
          <p:nvPr/>
        </p:nvSpPr>
        <p:spPr>
          <a:xfrm>
            <a:off x="166254" y="6509877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Figure from Ref [4]</a:t>
            </a:r>
          </a:p>
        </p:txBody>
      </p:sp>
    </p:spTree>
    <p:extLst>
      <p:ext uri="{BB962C8B-B14F-4D97-AF65-F5344CB8AC3E}">
        <p14:creationId xmlns:p14="http://schemas.microsoft.com/office/powerpoint/2010/main" val="674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454A-C8B3-B5E3-63D1-31B9A604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94CCA-D496-E566-DDAA-2B56A30C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65" y="-157508"/>
            <a:ext cx="71341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2C771-E4CB-6473-1AD4-CD16D2D12F69}"/>
              </a:ext>
            </a:extLst>
          </p:cNvPr>
          <p:cNvSpPr txBox="1"/>
          <p:nvPr/>
        </p:nvSpPr>
        <p:spPr>
          <a:xfrm>
            <a:off x="419878" y="4096139"/>
            <a:ext cx="356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COS-7 cells from a monkey’s kidney.</a:t>
            </a:r>
          </a:p>
          <a:p>
            <a:r>
              <a:rPr lang="en-PH" dirty="0"/>
              <a:t>Figure from Ref [1]</a:t>
            </a:r>
          </a:p>
        </p:txBody>
      </p:sp>
    </p:spTree>
    <p:extLst>
      <p:ext uri="{BB962C8B-B14F-4D97-AF65-F5344CB8AC3E}">
        <p14:creationId xmlns:p14="http://schemas.microsoft.com/office/powerpoint/2010/main" val="400407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6DB3-BDEC-A753-545D-E71DE32A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PH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18DD-8EEE-8F97-CEEA-C9386330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PH" sz="2400" dirty="0" err="1"/>
              <a:t>Superresolve</a:t>
            </a:r>
            <a:r>
              <a:rPr lang="en-PH" sz="2400" dirty="0"/>
              <a:t> the image on the right by fitting 2D Gaussians on the bright spots. </a:t>
            </a:r>
            <a:r>
              <a:rPr lang="en-PH" sz="2400"/>
              <a:t>(Figure from Ref [1])</a:t>
            </a:r>
            <a:endParaRPr lang="en-PH" sz="2400" dirty="0"/>
          </a:p>
          <a:p>
            <a:r>
              <a:rPr lang="en-PH" sz="2400" dirty="0"/>
              <a:t>You may use available multivariate normal distribution fitting routines.</a:t>
            </a:r>
          </a:p>
          <a:p>
            <a:r>
              <a:rPr lang="en-PH" sz="2400" dirty="0"/>
              <a:t>You may also use Expectation Maximization Gaussian Mixture Models</a:t>
            </a:r>
          </a:p>
          <a:p>
            <a:endParaRPr lang="en-PH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6E5BC-ED92-D35A-976B-D50CC591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822" y="2251587"/>
            <a:ext cx="3101920" cy="24340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535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368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Photoactivated Localization Microscopy (PALM)</vt:lpstr>
      <vt:lpstr>What’s needed for PALM</vt:lpstr>
      <vt:lpstr>Photoactivated molecular dye</vt:lpstr>
      <vt:lpstr>Total Internal Reflection Microscope</vt:lpstr>
      <vt:lpstr>PowerPoint Presentation</vt:lpstr>
      <vt:lpstr>PowerPoint Presentation</vt:lpstr>
      <vt:lpstr>Fitting a Gaussian to a Fluorescent Burst</vt:lpstr>
      <vt:lpstr>Results</vt:lpstr>
      <vt:lpstr>Activity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Photoactivated Localization Microscopy</dc:title>
  <dc:creator>Maricor Soriano</dc:creator>
  <cp:lastModifiedBy>Maricor Soriano</cp:lastModifiedBy>
  <cp:revision>2</cp:revision>
  <dcterms:created xsi:type="dcterms:W3CDTF">2023-03-01T04:36:52Z</dcterms:created>
  <dcterms:modified xsi:type="dcterms:W3CDTF">2023-03-01T09:30:47Z</dcterms:modified>
</cp:coreProperties>
</file>