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73" r:id="rId5"/>
    <p:sldId id="3030" r:id="rId6"/>
    <p:sldId id="3029" r:id="rId7"/>
    <p:sldId id="3028" r:id="rId8"/>
    <p:sldId id="3018" r:id="rId9"/>
    <p:sldId id="3019" r:id="rId10"/>
    <p:sldId id="302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221C73-17DB-06BF-D452-B52DCC1E631F}" name="Arend-Jan Beltman" initials="AB" userId="S::arend-jan.beltman@sioux.eu::396d8d95-5542-4d6a-b165-793a3459863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s Michels" initials="HM" lastIdx="9" clrIdx="0">
    <p:extLst>
      <p:ext uri="{19B8F6BF-5375-455C-9EA6-DF929625EA0E}">
        <p15:presenceInfo xmlns:p15="http://schemas.microsoft.com/office/powerpoint/2012/main" userId="S::hans.michels@sioux.eu::dee37dd9-e815-42dc-8cee-bab05681b5e3" providerId="AD"/>
      </p:ext>
    </p:extLst>
  </p:cmAuthor>
  <p:cmAuthor id="2" name="Jarno Lathouwers" initials="JL" lastIdx="4" clrIdx="1">
    <p:extLst>
      <p:ext uri="{19B8F6BF-5375-455C-9EA6-DF929625EA0E}">
        <p15:presenceInfo xmlns:p15="http://schemas.microsoft.com/office/powerpoint/2012/main" userId="S::jarno.lathouwers@sioux.eu::5067f0ae-373d-4800-94ce-9b3ceb080d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nd-Jan Beltman" userId="396d8d95-5542-4d6a-b165-793a34598635" providerId="ADAL" clId="{B7815434-D546-4B29-ADBE-1556E8229527}"/>
    <pc:docChg chg="custSel addSld modSld">
      <pc:chgData name="Arend-Jan Beltman" userId="396d8d95-5542-4d6a-b165-793a34598635" providerId="ADAL" clId="{B7815434-D546-4B29-ADBE-1556E8229527}" dt="2022-02-22T13:43:44.281" v="2" actId="22"/>
      <pc:docMkLst>
        <pc:docMk/>
      </pc:docMkLst>
      <pc:sldChg chg="addSp delSp new mod">
        <pc:chgData name="Arend-Jan Beltman" userId="396d8d95-5542-4d6a-b165-793a34598635" providerId="ADAL" clId="{B7815434-D546-4B29-ADBE-1556E8229527}" dt="2022-02-22T13:43:44.281" v="2" actId="22"/>
        <pc:sldMkLst>
          <pc:docMk/>
          <pc:sldMk cId="3736761619" sldId="3030"/>
        </pc:sldMkLst>
        <pc:spChg chg="del">
          <ac:chgData name="Arend-Jan Beltman" userId="396d8d95-5542-4d6a-b165-793a34598635" providerId="ADAL" clId="{B7815434-D546-4B29-ADBE-1556E8229527}" dt="2022-02-22T13:43:43.310" v="1" actId="478"/>
          <ac:spMkLst>
            <pc:docMk/>
            <pc:sldMk cId="3736761619" sldId="3030"/>
            <ac:spMk id="3" creationId="{F2C516A7-EBCB-4685-89F5-EF91377F9513}"/>
          </ac:spMkLst>
        </pc:spChg>
        <pc:picChg chg="add">
          <ac:chgData name="Arend-Jan Beltman" userId="396d8d95-5542-4d6a-b165-793a34598635" providerId="ADAL" clId="{B7815434-D546-4B29-ADBE-1556E8229527}" dt="2022-02-22T13:43:44.281" v="2" actId="22"/>
          <ac:picMkLst>
            <pc:docMk/>
            <pc:sldMk cId="3736761619" sldId="3030"/>
            <ac:picMk id="7" creationId="{207706D3-5C5D-45B1-A645-55074B0B39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A7B45-299D-4B8E-989B-9E6B5A024B79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A0091-0336-4417-B1B1-65DB354639F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48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17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62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06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D672814-69FE-4D49-96F4-B7240DC2A336}" type="datetime1">
              <a:rPr lang="nl-NL" smtClean="0"/>
              <a:t>19-10-2022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3316" y="336605"/>
            <a:ext cx="2220693" cy="13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60393-B752-45A5-AE90-4A6F83B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F3A8-15A1-4578-BAFC-D2AEF7A39C9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E7BFF-97C7-4660-8031-E15633C9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32648-D827-4FBB-86C2-46D0D932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70B7-BA56-488F-8C37-90323A2F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8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811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>
          <p15:clr>
            <a:srgbClr val="FBAE40"/>
          </p15:clr>
        </p15:guide>
        <p15:guide id="2" pos="54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93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nl-NL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2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467" y="0"/>
            <a:ext cx="8892117" cy="12144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F4C87-9C61-48CA-A514-CBCBDD921DD9}" type="datetime1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611533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Sioux 2017 | </a:t>
            </a:r>
            <a:r>
              <a:rPr lang="nl-NL" err="1"/>
              <a:t>Confidential</a:t>
            </a:r>
            <a:r>
              <a:rPr lang="nl-NL"/>
              <a:t> |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717" y="6237289"/>
            <a:ext cx="1166283" cy="4841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556AC-141D-4EFE-BED5-A0D1974FA512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48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851" y="1065214"/>
            <a:ext cx="11569700" cy="4833937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buClr>
                <a:schemeClr val="accent5">
                  <a:lumMod val="75000"/>
                </a:schemeClr>
              </a:buClr>
              <a:defRPr/>
            </a:lvl3pPr>
          </a:lstStyle>
          <a:p>
            <a:pPr lvl="0"/>
            <a:r>
              <a:rPr lang="en-US" dirty="0"/>
              <a:t>First level: Arial 20pt</a:t>
            </a:r>
          </a:p>
          <a:p>
            <a:pPr lvl="1"/>
            <a:r>
              <a:rPr lang="en-US" dirty="0"/>
              <a:t>Second level: Arial 18pt</a:t>
            </a:r>
          </a:p>
          <a:p>
            <a:pPr lvl="2"/>
            <a:r>
              <a:rPr lang="en-US" dirty="0"/>
              <a:t>Third level: Arial 16pt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0261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3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pos="3727">
          <p15:clr>
            <a:srgbClr val="F26B43"/>
          </p15:clr>
        </p15:guide>
        <p15:guide id="7" pos="395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F5212E-8F94-4407-84A9-8919EC0FD8C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432223" y="1374405"/>
            <a:ext cx="0" cy="1311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7C1482-4354-4C0E-ACCB-91A2B1BB5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4" y="95687"/>
            <a:ext cx="11090275" cy="1116000"/>
          </a:xfrm>
        </p:spPr>
        <p:txBody>
          <a:bodyPr/>
          <a:lstStyle/>
          <a:p>
            <a:r>
              <a:rPr lang="en-US" sz="3200"/>
              <a:t>QTF$ expectation management till M0: overview</a:t>
            </a:r>
            <a:br>
              <a:rPr lang="en-US" sz="3200"/>
            </a:br>
            <a:endParaRPr lang="en-US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ECC05-95CD-40DB-9F83-77F6F0F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71411" y="6589047"/>
            <a:ext cx="1834404" cy="169277"/>
          </a:xfrm>
        </p:spPr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30E3F-D31E-41CB-AFBB-F45B396F06E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defPPr>
              <a:defRPr lang="nl-NL"/>
            </a:defPPr>
            <a:lvl1pPr marL="0" algn="r" defTabSz="914400" rtl="0" eaLnBrk="1" latinLnBrk="0" hangingPunct="1">
              <a:defRPr sz="1100" b="0" kern="120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C301ED-EEFF-4CAC-927C-4B0B4611DA6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4088" y="3015043"/>
            <a:ext cx="3753649" cy="431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02A705-6F2D-4E54-BD6F-384336CB9821}"/>
              </a:ext>
            </a:extLst>
          </p:cNvPr>
          <p:cNvCxnSpPr>
            <a:cxnSpLocks/>
          </p:cNvCxnSpPr>
          <p:nvPr/>
        </p:nvCxnSpPr>
        <p:spPr>
          <a:xfrm flipV="1">
            <a:off x="1703174" y="4677149"/>
            <a:ext cx="2577196" cy="3437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D9DA569-69E4-4624-AA65-70190B7F0390}"/>
              </a:ext>
            </a:extLst>
          </p:cNvPr>
          <p:cNvSpPr/>
          <p:nvPr/>
        </p:nvSpPr>
        <p:spPr>
          <a:xfrm>
            <a:off x="388581" y="5453958"/>
            <a:ext cx="1901614" cy="723728"/>
          </a:xfrm>
          <a:prstGeom prst="wedgeRoundRectCallout">
            <a:avLst>
              <a:gd name="adj1" fmla="val 17496"/>
              <a:gd name="adj2" fmla="val -100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ym typeface="Wingdings" panose="05000000000000000000" pitchFamily="2" charset="2"/>
              </a:rPr>
              <a:t>AM to create project in 365 and arrange PL+ architect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0B8F06-F4D7-4B05-8628-CC9208C317E6}"/>
              </a:ext>
            </a:extLst>
          </p:cNvPr>
          <p:cNvCxnSpPr>
            <a:cxnSpLocks/>
          </p:cNvCxnSpPr>
          <p:nvPr/>
        </p:nvCxnSpPr>
        <p:spPr>
          <a:xfrm>
            <a:off x="526476" y="3055307"/>
            <a:ext cx="1209040" cy="1991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F25AE4-A542-4F5E-B00B-68A12A6F91D2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680884" y="3401365"/>
            <a:ext cx="564424" cy="1320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067EF7-65A9-41B5-9267-1CC023797A24}"/>
              </a:ext>
            </a:extLst>
          </p:cNvPr>
          <p:cNvCxnSpPr>
            <a:cxnSpLocks/>
          </p:cNvCxnSpPr>
          <p:nvPr/>
        </p:nvCxnSpPr>
        <p:spPr>
          <a:xfrm>
            <a:off x="4295080" y="3449640"/>
            <a:ext cx="2493005" cy="29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73580-0906-4A2D-B28C-2068D3BB6561}"/>
              </a:ext>
            </a:extLst>
          </p:cNvPr>
          <p:cNvCxnSpPr>
            <a:cxnSpLocks/>
          </p:cNvCxnSpPr>
          <p:nvPr/>
        </p:nvCxnSpPr>
        <p:spPr>
          <a:xfrm flipV="1">
            <a:off x="4315135" y="4413361"/>
            <a:ext cx="2409203" cy="2562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0DF661-A9EC-44AD-AA4C-4C534CD5CE38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828053" y="1412742"/>
            <a:ext cx="10241" cy="1785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0D31A07B-5CCB-4762-94F2-EB5997E59D4F}"/>
              </a:ext>
            </a:extLst>
          </p:cNvPr>
          <p:cNvSpPr/>
          <p:nvPr/>
        </p:nvSpPr>
        <p:spPr>
          <a:xfrm>
            <a:off x="628071" y="1646752"/>
            <a:ext cx="1450185" cy="599129"/>
          </a:xfrm>
          <a:prstGeom prst="wedgeRoundRectCallout">
            <a:avLst>
              <a:gd name="adj1" fmla="val -59359"/>
              <a:gd name="adj2" fmla="val 91210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Lead identified, AM assigned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023377-67A0-455C-A42A-8ECDA0CB0134}"/>
              </a:ext>
            </a:extLst>
          </p:cNvPr>
          <p:cNvCxnSpPr>
            <a:cxnSpLocks/>
            <a:stCxn id="59" idx="2"/>
            <a:endCxn id="71" idx="4"/>
          </p:cNvCxnSpPr>
          <p:nvPr/>
        </p:nvCxnSpPr>
        <p:spPr>
          <a:xfrm>
            <a:off x="4245308" y="3401365"/>
            <a:ext cx="1286803" cy="1141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759817-A00A-42A0-9348-A0FB3A181850}"/>
              </a:ext>
            </a:extLst>
          </p:cNvPr>
          <p:cNvCxnSpPr>
            <a:cxnSpLocks/>
          </p:cNvCxnSpPr>
          <p:nvPr/>
        </p:nvCxnSpPr>
        <p:spPr>
          <a:xfrm flipV="1">
            <a:off x="5533356" y="3749924"/>
            <a:ext cx="1208449" cy="767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C5BB519D-2A95-49A9-BDCD-8B8E064CFC1F}"/>
              </a:ext>
            </a:extLst>
          </p:cNvPr>
          <p:cNvSpPr/>
          <p:nvPr/>
        </p:nvSpPr>
        <p:spPr>
          <a:xfrm>
            <a:off x="2807259" y="5300618"/>
            <a:ext cx="1441829" cy="715879"/>
          </a:xfrm>
          <a:prstGeom prst="wedgeRoundRectCallout">
            <a:avLst>
              <a:gd name="adj1" fmla="val 9630"/>
              <a:gd name="adj2" fmla="val -123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3IAB to prepare outline of project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46402A86-EF46-4AEF-8575-8947C604E22F}"/>
              </a:ext>
            </a:extLst>
          </p:cNvPr>
          <p:cNvSpPr/>
          <p:nvPr/>
        </p:nvSpPr>
        <p:spPr>
          <a:xfrm>
            <a:off x="6971345" y="1953626"/>
            <a:ext cx="1327012" cy="684543"/>
          </a:xfrm>
          <a:prstGeom prst="wedgeRoundRectCallout">
            <a:avLst>
              <a:gd name="adj1" fmla="val -57441"/>
              <a:gd name="adj2" fmla="val 132362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Stream team approves bid proposal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DC41BC-3953-42EC-905C-221E928281D4}"/>
              </a:ext>
            </a:extLst>
          </p:cNvPr>
          <p:cNvCxnSpPr>
            <a:cxnSpLocks/>
          </p:cNvCxnSpPr>
          <p:nvPr/>
        </p:nvCxnSpPr>
        <p:spPr>
          <a:xfrm>
            <a:off x="6860053" y="3761446"/>
            <a:ext cx="1863479" cy="1187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26A054-43C5-4A5F-A54B-D9D2068FAFA2}"/>
              </a:ext>
            </a:extLst>
          </p:cNvPr>
          <p:cNvCxnSpPr>
            <a:cxnSpLocks/>
          </p:cNvCxnSpPr>
          <p:nvPr/>
        </p:nvCxnSpPr>
        <p:spPr>
          <a:xfrm flipV="1">
            <a:off x="6771910" y="4274840"/>
            <a:ext cx="1982630" cy="1385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CD9BDB-9ADA-4543-8366-883680E133C6}"/>
              </a:ext>
            </a:extLst>
          </p:cNvPr>
          <p:cNvCxnSpPr>
            <a:cxnSpLocks/>
          </p:cNvCxnSpPr>
          <p:nvPr/>
        </p:nvCxnSpPr>
        <p:spPr>
          <a:xfrm>
            <a:off x="6842418" y="3797752"/>
            <a:ext cx="785824" cy="521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04903D5-8142-46AB-83DB-DB45C9E0F717}"/>
              </a:ext>
            </a:extLst>
          </p:cNvPr>
          <p:cNvCxnSpPr>
            <a:cxnSpLocks/>
          </p:cNvCxnSpPr>
          <p:nvPr/>
        </p:nvCxnSpPr>
        <p:spPr>
          <a:xfrm flipV="1">
            <a:off x="7645877" y="3858951"/>
            <a:ext cx="1118462" cy="494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61A17E-38F2-4876-AE29-3245C62B2F4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772175" y="1187218"/>
            <a:ext cx="24485" cy="2101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E0BD347C-23C7-4B80-ABF1-EB45D749BCED}"/>
              </a:ext>
            </a:extLst>
          </p:cNvPr>
          <p:cNvSpPr/>
          <p:nvPr/>
        </p:nvSpPr>
        <p:spPr>
          <a:xfrm>
            <a:off x="8876312" y="2296454"/>
            <a:ext cx="983577" cy="703238"/>
          </a:xfrm>
          <a:prstGeom prst="wedgeRoundRectCallout">
            <a:avLst>
              <a:gd name="adj1" fmla="val -50061"/>
              <a:gd name="adj2" fmla="val 92023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OM approves quote</a:t>
            </a:r>
          </a:p>
        </p:txBody>
      </p:sp>
      <p:sp>
        <p:nvSpPr>
          <p:cNvPr id="88" name="Speech Bubble: Rectangle with Corners Rounded 87">
            <a:extLst>
              <a:ext uri="{FF2B5EF4-FFF2-40B4-BE49-F238E27FC236}">
                <a16:creationId xmlns:a16="http://schemas.microsoft.com/office/drawing/2014/main" id="{69E2B91E-C2F1-4818-A325-0DEB79C07E24}"/>
              </a:ext>
            </a:extLst>
          </p:cNvPr>
          <p:cNvSpPr/>
          <p:nvPr/>
        </p:nvSpPr>
        <p:spPr>
          <a:xfrm>
            <a:off x="6980006" y="4807931"/>
            <a:ext cx="1153497" cy="715879"/>
          </a:xfrm>
          <a:prstGeom prst="wedgeRoundRectCallout">
            <a:avLst>
              <a:gd name="adj1" fmla="val 4886"/>
              <a:gd name="adj2" fmla="val -112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3IAB to prepare quote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19855AF-5122-446A-9EB3-22B08AE2AA9D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8781974" y="3886209"/>
            <a:ext cx="1843323" cy="85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2C6325-5933-4000-A2C4-19808282E373}"/>
              </a:ext>
            </a:extLst>
          </p:cNvPr>
          <p:cNvCxnSpPr>
            <a:cxnSpLocks/>
          </p:cNvCxnSpPr>
          <p:nvPr/>
        </p:nvCxnSpPr>
        <p:spPr>
          <a:xfrm flipV="1">
            <a:off x="8826072" y="4265241"/>
            <a:ext cx="1806340" cy="355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9A9C78F-65EE-4CE6-88ED-BDB9B71C5269}"/>
              </a:ext>
            </a:extLst>
          </p:cNvPr>
          <p:cNvCxnSpPr>
            <a:cxnSpLocks/>
          </p:cNvCxnSpPr>
          <p:nvPr/>
        </p:nvCxnSpPr>
        <p:spPr>
          <a:xfrm>
            <a:off x="8804991" y="3927622"/>
            <a:ext cx="924251" cy="337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67E8DCC-D15D-4D59-B7D8-846753348ED0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9774840" y="3894710"/>
            <a:ext cx="850457" cy="370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3245196-BE60-4D08-B9E5-1FB8C37D4AB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600812" y="1374405"/>
            <a:ext cx="24485" cy="19803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peech Bubble: Rectangle with Corners Rounded 94">
            <a:extLst>
              <a:ext uri="{FF2B5EF4-FFF2-40B4-BE49-F238E27FC236}">
                <a16:creationId xmlns:a16="http://schemas.microsoft.com/office/drawing/2014/main" id="{51771F28-9C15-422C-94A5-CD4BCC7950DE}"/>
              </a:ext>
            </a:extLst>
          </p:cNvPr>
          <p:cNvSpPr/>
          <p:nvPr/>
        </p:nvSpPr>
        <p:spPr>
          <a:xfrm>
            <a:off x="10092688" y="2339568"/>
            <a:ext cx="1081448" cy="703238"/>
          </a:xfrm>
          <a:prstGeom prst="wedgeRoundRectCallout">
            <a:avLst>
              <a:gd name="adj1" fmla="val 439"/>
              <a:gd name="adj2" fmla="val 87783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M0 milestone passage</a:t>
            </a:r>
          </a:p>
        </p:txBody>
      </p:sp>
      <p:sp>
        <p:nvSpPr>
          <p:cNvPr id="96" name="Speech Bubble: Rectangle with Corners Rounded 95">
            <a:extLst>
              <a:ext uri="{FF2B5EF4-FFF2-40B4-BE49-F238E27FC236}">
                <a16:creationId xmlns:a16="http://schemas.microsoft.com/office/drawing/2014/main" id="{204E6446-1FC4-4C86-AEDA-425E1631F208}"/>
              </a:ext>
            </a:extLst>
          </p:cNvPr>
          <p:cNvSpPr/>
          <p:nvPr/>
        </p:nvSpPr>
        <p:spPr>
          <a:xfrm>
            <a:off x="9375956" y="4702565"/>
            <a:ext cx="1608742" cy="702600"/>
          </a:xfrm>
          <a:prstGeom prst="wedgeRoundRectCallout">
            <a:avLst>
              <a:gd name="adj1" fmla="val -27886"/>
              <a:gd name="adj2" fmla="val -1055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3IAB to monitor PO and prepare MS0 meeting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DABA0936-7613-4721-B0E5-21D618EB5766}"/>
              </a:ext>
            </a:extLst>
          </p:cNvPr>
          <p:cNvSpPr/>
          <p:nvPr/>
        </p:nvSpPr>
        <p:spPr>
          <a:xfrm>
            <a:off x="10984803" y="3500309"/>
            <a:ext cx="414299" cy="282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6F92989-11B7-4B2E-BB0C-6B0536AF9341}"/>
              </a:ext>
            </a:extLst>
          </p:cNvPr>
          <p:cNvSpPr/>
          <p:nvPr/>
        </p:nvSpPr>
        <p:spPr>
          <a:xfrm>
            <a:off x="154667" y="2475043"/>
            <a:ext cx="618842" cy="5400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/>
              <a:t>M 0.1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38172DBD-DB55-40C8-B1DD-937B109A5C54}"/>
              </a:ext>
            </a:extLst>
          </p:cNvPr>
          <p:cNvSpPr/>
          <p:nvPr/>
        </p:nvSpPr>
        <p:spPr>
          <a:xfrm>
            <a:off x="2122802" y="2686128"/>
            <a:ext cx="618842" cy="5400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/>
              <a:t>M 0.2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4A408DAE-D16A-4174-A2A7-8D83F3510317}"/>
              </a:ext>
            </a:extLst>
          </p:cNvPr>
          <p:cNvSpPr/>
          <p:nvPr/>
        </p:nvSpPr>
        <p:spPr>
          <a:xfrm>
            <a:off x="3935887" y="2861365"/>
            <a:ext cx="618842" cy="5400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/>
              <a:t>M 0.3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3BCEA55A-9017-4506-8A5E-1D13B4A1BB75}"/>
              </a:ext>
            </a:extLst>
          </p:cNvPr>
          <p:cNvSpPr/>
          <p:nvPr/>
        </p:nvSpPr>
        <p:spPr>
          <a:xfrm>
            <a:off x="6528873" y="3198276"/>
            <a:ext cx="618842" cy="5400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/>
              <a:t>M 0.4</a:t>
            </a:r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EFBF2F69-2090-4ABC-9538-24B065E47E2B}"/>
              </a:ext>
            </a:extLst>
          </p:cNvPr>
          <p:cNvSpPr/>
          <p:nvPr/>
        </p:nvSpPr>
        <p:spPr>
          <a:xfrm>
            <a:off x="10315876" y="3354710"/>
            <a:ext cx="618842" cy="5400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M0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B7FD0A4F-0ABD-42CA-B936-2A4344BF7A86}"/>
              </a:ext>
            </a:extLst>
          </p:cNvPr>
          <p:cNvSpPr/>
          <p:nvPr/>
        </p:nvSpPr>
        <p:spPr>
          <a:xfrm>
            <a:off x="4873759" y="2811459"/>
            <a:ext cx="998117" cy="561551"/>
          </a:xfrm>
          <a:prstGeom prst="wedgeRoundRectCallout">
            <a:avLst>
              <a:gd name="adj1" fmla="val -80729"/>
              <a:gd name="adj2" fmla="val 73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sym typeface="Wingdings" panose="05000000000000000000" pitchFamily="2" charset="2"/>
              </a:rPr>
              <a:t>Resource status L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95EBA19-D090-4A32-B3EB-AE57AB009F3F}"/>
              </a:ext>
            </a:extLst>
          </p:cNvPr>
          <p:cNvSpPr/>
          <p:nvPr/>
        </p:nvSpPr>
        <p:spPr>
          <a:xfrm>
            <a:off x="7360973" y="3091781"/>
            <a:ext cx="998117" cy="516824"/>
          </a:xfrm>
          <a:prstGeom prst="wedgeRoundRectCallout">
            <a:avLst>
              <a:gd name="adj1" fmla="val -68696"/>
              <a:gd name="adj2" fmla="val 1175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sym typeface="Wingdings" panose="05000000000000000000" pitchFamily="2" charset="2"/>
              </a:rPr>
              <a:t>Resource status H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CD27E-522D-44B1-97AB-0224F646E715}"/>
              </a:ext>
            </a:extLst>
          </p:cNvPr>
          <p:cNvSpPr/>
          <p:nvPr/>
        </p:nvSpPr>
        <p:spPr>
          <a:xfrm>
            <a:off x="473463" y="1110506"/>
            <a:ext cx="1891906" cy="267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Need search:1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73663A-6E94-4C24-A75A-71CB50BFD27D}"/>
              </a:ext>
            </a:extLst>
          </p:cNvPr>
          <p:cNvSpPr/>
          <p:nvPr/>
        </p:nvSpPr>
        <p:spPr>
          <a:xfrm>
            <a:off x="2440784" y="1115022"/>
            <a:ext cx="4266885" cy="278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Solution search:2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AC5EA9-EDE7-4A14-808F-AAA83168033B}"/>
              </a:ext>
            </a:extLst>
          </p:cNvPr>
          <p:cNvSpPr/>
          <p:nvPr/>
        </p:nvSpPr>
        <p:spPr>
          <a:xfrm>
            <a:off x="6788863" y="1113121"/>
            <a:ext cx="1901235" cy="271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Proposal:3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04FA0693-753A-40D1-8CBE-8C5C3D21CCAD}"/>
              </a:ext>
            </a:extLst>
          </p:cNvPr>
          <p:cNvSpPr/>
          <p:nvPr/>
        </p:nvSpPr>
        <p:spPr>
          <a:xfrm>
            <a:off x="8487239" y="3288472"/>
            <a:ext cx="618842" cy="54801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/>
              <a:t>M 0.5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16B2FFBA-C1A2-4E8E-8348-A16FF0537F31}"/>
              </a:ext>
            </a:extLst>
          </p:cNvPr>
          <p:cNvSpPr/>
          <p:nvPr/>
        </p:nvSpPr>
        <p:spPr>
          <a:xfrm>
            <a:off x="4821587" y="5047226"/>
            <a:ext cx="1325481" cy="715879"/>
          </a:xfrm>
          <a:prstGeom prst="wedgeRoundRectCallout">
            <a:avLst>
              <a:gd name="adj1" fmla="val 3605"/>
              <a:gd name="adj2" fmla="val -120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3IAB to prepare bid meeting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C0A7F5-5977-4D26-94C3-ADDCF321E2B4}"/>
              </a:ext>
            </a:extLst>
          </p:cNvPr>
          <p:cNvSpPr/>
          <p:nvPr/>
        </p:nvSpPr>
        <p:spPr>
          <a:xfrm>
            <a:off x="8772726" y="1108988"/>
            <a:ext cx="1748434" cy="278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Negotiation:4</a:t>
            </a:r>
          </a:p>
        </p:txBody>
      </p: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BCC8371A-ED49-4727-9B6C-25240D905C07}"/>
              </a:ext>
            </a:extLst>
          </p:cNvPr>
          <p:cNvSpPr/>
          <p:nvPr/>
        </p:nvSpPr>
        <p:spPr>
          <a:xfrm>
            <a:off x="4273721" y="1802864"/>
            <a:ext cx="1423138" cy="718739"/>
          </a:xfrm>
          <a:prstGeom prst="wedgeRoundRectCallout">
            <a:avLst>
              <a:gd name="adj1" fmla="val -51300"/>
              <a:gd name="adj2" fmla="val 96646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Stream team reviews draft solution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D9E988-8F2A-43AB-AA67-C0DE894EF791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736271" y="3226128"/>
            <a:ext cx="695952" cy="1746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AE3BE6-23E5-4755-A872-CDDF3C8A9A3B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432223" y="3226128"/>
            <a:ext cx="1198576" cy="1514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843C0D1D-9395-4F95-B89F-9902A2071769}"/>
              </a:ext>
            </a:extLst>
          </p:cNvPr>
          <p:cNvSpPr/>
          <p:nvPr/>
        </p:nvSpPr>
        <p:spPr>
          <a:xfrm>
            <a:off x="11399102" y="3374671"/>
            <a:ext cx="618842" cy="5400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M1</a:t>
            </a:r>
          </a:p>
        </p:txBody>
      </p:sp>
      <p:sp>
        <p:nvSpPr>
          <p:cNvPr id="135" name="Speech Bubble: Rectangle with Corners Rounded 134">
            <a:extLst>
              <a:ext uri="{FF2B5EF4-FFF2-40B4-BE49-F238E27FC236}">
                <a16:creationId xmlns:a16="http://schemas.microsoft.com/office/drawing/2014/main" id="{05265114-75F3-4597-8648-79CD6DB3CDF0}"/>
              </a:ext>
            </a:extLst>
          </p:cNvPr>
          <p:cNvSpPr/>
          <p:nvPr/>
        </p:nvSpPr>
        <p:spPr>
          <a:xfrm>
            <a:off x="2503817" y="1768732"/>
            <a:ext cx="1423138" cy="718739"/>
          </a:xfrm>
          <a:prstGeom prst="wedgeRoundRectCallout">
            <a:avLst>
              <a:gd name="adj1" fmla="val -47172"/>
              <a:gd name="adj2" fmla="val 81473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SD + OM assign 3IAB + sets priorities 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AA913FF-1E00-4867-9EF4-00FBAE2238C4}"/>
              </a:ext>
            </a:extLst>
          </p:cNvPr>
          <p:cNvSpPr/>
          <p:nvPr/>
        </p:nvSpPr>
        <p:spPr>
          <a:xfrm>
            <a:off x="10631861" y="1105429"/>
            <a:ext cx="1239496" cy="2780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Pre-study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9C9DB68-0F15-4536-BDA0-7CAC828989AF}"/>
              </a:ext>
            </a:extLst>
          </p:cNvPr>
          <p:cNvCxnSpPr>
            <a:cxnSpLocks/>
          </p:cNvCxnSpPr>
          <p:nvPr/>
        </p:nvCxnSpPr>
        <p:spPr>
          <a:xfrm>
            <a:off x="464902" y="1183701"/>
            <a:ext cx="0" cy="1311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Speech Bubble: Rectangle with Corners Rounded 170">
            <a:extLst>
              <a:ext uri="{FF2B5EF4-FFF2-40B4-BE49-F238E27FC236}">
                <a16:creationId xmlns:a16="http://schemas.microsoft.com/office/drawing/2014/main" id="{8FA78E45-9AF7-48CC-A4EF-757807F885DE}"/>
              </a:ext>
            </a:extLst>
          </p:cNvPr>
          <p:cNvSpPr/>
          <p:nvPr/>
        </p:nvSpPr>
        <p:spPr>
          <a:xfrm>
            <a:off x="11349536" y="1651658"/>
            <a:ext cx="717973" cy="278063"/>
          </a:xfrm>
          <a:prstGeom prst="wedgeRoundRectCallout">
            <a:avLst>
              <a:gd name="adj1" fmla="val -27097"/>
              <a:gd name="adj2" fmla="val 47803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Gates</a:t>
            </a:r>
          </a:p>
        </p:txBody>
      </p:sp>
      <p:sp>
        <p:nvSpPr>
          <p:cNvPr id="172" name="Speech Bubble: Rectangle with Corners Rounded 171">
            <a:extLst>
              <a:ext uri="{FF2B5EF4-FFF2-40B4-BE49-F238E27FC236}">
                <a16:creationId xmlns:a16="http://schemas.microsoft.com/office/drawing/2014/main" id="{ECF52A1F-2A2B-4CFA-8B6D-599B45818C52}"/>
              </a:ext>
            </a:extLst>
          </p:cNvPr>
          <p:cNvSpPr/>
          <p:nvPr/>
        </p:nvSpPr>
        <p:spPr>
          <a:xfrm>
            <a:off x="11241932" y="5922277"/>
            <a:ext cx="793497" cy="255409"/>
          </a:xfrm>
          <a:prstGeom prst="wedgeRoundRectCallout">
            <a:avLst>
              <a:gd name="adj1" fmla="val -9876"/>
              <a:gd name="adj2" fmla="val -339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81111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DE1B-8BAE-441C-A237-C9E31E2D1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B0A0A-FF7D-4DB6-8AE2-8316D033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4380-CB1E-4A42-9727-F3357767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706D3-5C5D-45B1-A645-55074B0B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2423972"/>
            <a:ext cx="1003122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B33A-6681-4D89-AE65-E138F5DA8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Proces steps to be discussed and deployed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8C98-0461-46A2-924A-51F8A0B425C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Following </a:t>
            </a:r>
            <a:r>
              <a:rPr lang="en-US" sz="1800" dirty="0" err="1"/>
              <a:t>proces</a:t>
            </a:r>
            <a:r>
              <a:rPr lang="en-US" sz="1800" dirty="0"/>
              <a:t> steps are not explicitly described in PCP </a:t>
            </a:r>
            <a:r>
              <a:rPr lang="en-US" sz="1800" dirty="0" err="1"/>
              <a:t>proces</a:t>
            </a:r>
            <a:r>
              <a:rPr lang="en-US" sz="1800" dirty="0"/>
              <a:t> and are likely to be different for the SW, BB and equipment stream</a:t>
            </a:r>
          </a:p>
          <a:p>
            <a:pPr lvl="1"/>
            <a:r>
              <a:rPr lang="en-US" sz="1600" dirty="0"/>
              <a:t>Who assigns the AM to a lead?</a:t>
            </a:r>
          </a:p>
          <a:p>
            <a:pPr lvl="1"/>
            <a:r>
              <a:rPr lang="en-US" sz="1600" dirty="0"/>
              <a:t>How to check 3IAB “maturity”?</a:t>
            </a:r>
          </a:p>
          <a:p>
            <a:pPr lvl="1"/>
            <a:r>
              <a:rPr lang="en-US" sz="1600" dirty="0"/>
              <a:t>How to set priorities over different projects and leads?</a:t>
            </a:r>
          </a:p>
          <a:p>
            <a:pPr lvl="1"/>
            <a:r>
              <a:rPr lang="en-US" sz="1600" dirty="0" err="1"/>
              <a:t>Terugkommomenten</a:t>
            </a:r>
            <a:r>
              <a:rPr lang="en-US" sz="1600" dirty="0"/>
              <a:t> </a:t>
            </a:r>
            <a:r>
              <a:rPr lang="en-US" sz="1600" dirty="0" err="1"/>
              <a:t>expliciet</a:t>
            </a:r>
            <a:r>
              <a:rPr lang="en-US" sz="1600" dirty="0"/>
              <a:t> </a:t>
            </a:r>
            <a:r>
              <a:rPr lang="en-US" sz="1600" dirty="0" err="1"/>
              <a:t>plannen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plan </a:t>
            </a:r>
            <a:r>
              <a:rPr lang="en-US" sz="1600" dirty="0" err="1"/>
              <a:t>herzien</a:t>
            </a:r>
            <a:r>
              <a:rPr lang="en-US" sz="1600" dirty="0"/>
              <a:t> </a:t>
            </a:r>
            <a:r>
              <a:rPr lang="en-US" sz="1600" dirty="0" err="1"/>
              <a:t>waar</a:t>
            </a:r>
            <a:r>
              <a:rPr lang="en-US" sz="1600" dirty="0"/>
              <a:t> </a:t>
            </a:r>
            <a:r>
              <a:rPr lang="en-US" sz="1600" dirty="0" err="1"/>
              <a:t>nodig</a:t>
            </a:r>
            <a:endParaRPr lang="en-US" sz="1600" dirty="0"/>
          </a:p>
          <a:p>
            <a:pPr lvl="1"/>
            <a:r>
              <a:rPr lang="en-US" sz="1600" dirty="0" err="1"/>
              <a:t>Werkafspraak</a:t>
            </a:r>
            <a:r>
              <a:rPr lang="en-US" sz="1600" dirty="0"/>
              <a:t>: op </a:t>
            </a:r>
            <a:r>
              <a:rPr lang="en-US" sz="1600" dirty="0" err="1"/>
              <a:t>grootte</a:t>
            </a:r>
            <a:r>
              <a:rPr lang="en-US" sz="1600" dirty="0"/>
              <a:t> </a:t>
            </a:r>
            <a:r>
              <a:rPr lang="en-US" sz="1600" dirty="0" err="1"/>
              <a:t>selecteren</a:t>
            </a:r>
            <a:r>
              <a:rPr lang="en-US" sz="1600" dirty="0"/>
              <a:t> </a:t>
            </a:r>
            <a:r>
              <a:rPr lang="en-US" sz="1600" dirty="0" err="1"/>
              <a:t>wbt</a:t>
            </a:r>
            <a:r>
              <a:rPr lang="en-US" sz="1600" dirty="0"/>
              <a:t> </a:t>
            </a:r>
            <a:r>
              <a:rPr lang="en-US" sz="1600" dirty="0" err="1"/>
              <a:t>terugkom</a:t>
            </a:r>
            <a:r>
              <a:rPr lang="en-US" sz="1600" dirty="0"/>
              <a:t> planning, </a:t>
            </a:r>
            <a:r>
              <a:rPr lang="en-US" sz="1600" dirty="0" err="1"/>
              <a:t>zeker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bid meeting </a:t>
            </a:r>
            <a:r>
              <a:rPr lang="en-US" sz="1600" dirty="0" err="1"/>
              <a:t>omdat</a:t>
            </a:r>
            <a:r>
              <a:rPr lang="en-US" sz="1600" dirty="0"/>
              <a:t> het </a:t>
            </a:r>
            <a:r>
              <a:rPr lang="en-US" sz="1600" dirty="0" err="1"/>
              <a:t>belang</a:t>
            </a:r>
            <a:r>
              <a:rPr lang="en-US" sz="1600" dirty="0"/>
              <a:t> dan </a:t>
            </a:r>
            <a:r>
              <a:rPr lang="en-US" sz="1600" dirty="0" err="1"/>
              <a:t>groot</a:t>
            </a:r>
            <a:r>
              <a:rPr lang="en-US" sz="1600" dirty="0"/>
              <a:t> is</a:t>
            </a:r>
          </a:p>
          <a:p>
            <a:pPr lvl="1"/>
            <a:r>
              <a:rPr lang="en-US" sz="1600" dirty="0"/>
              <a:t>Negotiation: details van het contract met </a:t>
            </a:r>
            <a:r>
              <a:rPr lang="en-US" sz="1600" dirty="0" err="1"/>
              <a:t>klant</a:t>
            </a:r>
            <a:r>
              <a:rPr lang="en-US" sz="1600" dirty="0"/>
              <a:t> </a:t>
            </a:r>
            <a:r>
              <a:rPr lang="en-US" sz="1600" dirty="0" err="1"/>
              <a:t>afspreken</a:t>
            </a:r>
            <a:r>
              <a:rPr lang="en-US" sz="1600" dirty="0"/>
              <a:t>. De preparation </a:t>
            </a:r>
            <a:r>
              <a:rPr lang="en-US" sz="1600" dirty="0" err="1"/>
              <a:t>fase</a:t>
            </a:r>
            <a:r>
              <a:rPr lang="en-US" sz="1600" dirty="0"/>
              <a:t> </a:t>
            </a:r>
            <a:r>
              <a:rPr lang="en-US" sz="1600" dirty="0" err="1"/>
              <a:t>gaat</a:t>
            </a:r>
            <a:r>
              <a:rPr lang="en-US" sz="1600" dirty="0"/>
              <a:t> </a:t>
            </a:r>
            <a:r>
              <a:rPr lang="en-US" sz="1600" dirty="0" err="1"/>
              <a:t>daaraan</a:t>
            </a:r>
            <a:r>
              <a:rPr lang="en-US" sz="1600" dirty="0"/>
              <a:t> </a:t>
            </a:r>
            <a:r>
              <a:rPr lang="en-US" sz="1600" dirty="0" err="1"/>
              <a:t>vooraf</a:t>
            </a:r>
            <a:r>
              <a:rPr lang="en-US" sz="1600" dirty="0"/>
              <a:t>. </a:t>
            </a:r>
            <a:r>
              <a:rPr lang="en-US" sz="1600" dirty="0" err="1"/>
              <a:t>Dus</a:t>
            </a:r>
            <a:r>
              <a:rPr lang="en-US" sz="1600" dirty="0"/>
              <a:t> </a:t>
            </a:r>
            <a:r>
              <a:rPr lang="en-US" sz="1600" dirty="0" err="1"/>
              <a:t>ons</a:t>
            </a:r>
            <a:r>
              <a:rPr lang="en-US" sz="1600" dirty="0"/>
              <a:t> schema </a:t>
            </a:r>
            <a:r>
              <a:rPr lang="en-US" sz="1600" dirty="0" err="1"/>
              <a:t>komt</a:t>
            </a:r>
            <a:r>
              <a:rPr lang="en-US" sz="1600" dirty="0"/>
              <a:t> op </a:t>
            </a:r>
            <a:r>
              <a:rPr lang="en-US" sz="1600" dirty="0" err="1"/>
              <a:t>dit</a:t>
            </a:r>
            <a:r>
              <a:rPr lang="en-US" sz="1600" dirty="0"/>
              <a:t> punt </a:t>
            </a:r>
            <a:r>
              <a:rPr lang="en-US" sz="1600" dirty="0" err="1"/>
              <a:t>nog</a:t>
            </a:r>
            <a:r>
              <a:rPr lang="en-US" sz="1600" dirty="0"/>
              <a:t> </a:t>
            </a:r>
            <a:r>
              <a:rPr lang="en-US" sz="1600" dirty="0" err="1"/>
              <a:t>onvoldoende</a:t>
            </a:r>
            <a:r>
              <a:rPr lang="en-US" sz="1600" dirty="0"/>
              <a:t> </a:t>
            </a:r>
            <a:r>
              <a:rPr lang="en-US" sz="1600" dirty="0" err="1"/>
              <a:t>overeen</a:t>
            </a:r>
            <a:r>
              <a:rPr lang="en-US" sz="1600" dirty="0"/>
              <a:t> met hoe Eric </a:t>
            </a:r>
            <a:r>
              <a:rPr lang="en-US" sz="1600" dirty="0" err="1"/>
              <a:t>dit</a:t>
            </a:r>
            <a:r>
              <a:rPr lang="en-US" sz="1600" dirty="0"/>
              <a:t> </a:t>
            </a:r>
            <a:r>
              <a:rPr lang="en-US" sz="1600" dirty="0" err="1"/>
              <a:t>ziet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doet</a:t>
            </a:r>
            <a:r>
              <a:rPr lang="en-US" sz="1600" dirty="0"/>
              <a:t> in de BB stream.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D73FD-074F-4FFC-8420-C0CCAE3B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1205-EDFA-443F-B150-278736FD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8E4A-7011-4C29-9513-ADD764652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1116000"/>
          </a:xfrm>
        </p:spPr>
        <p:txBody>
          <a:bodyPr anchor="t">
            <a:normAutofit/>
          </a:bodyPr>
          <a:lstStyle/>
          <a:p>
            <a:r>
              <a:rPr lang="nl-NL" dirty="0"/>
              <a:t>Appendix: Context information</a:t>
            </a:r>
          </a:p>
        </p:txBody>
      </p:sp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39A7AFF7-8A04-46B3-90FD-44C3D0F6746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1" y="1584000"/>
            <a:ext cx="5097156" cy="4500000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7C9A4F2-2458-4F35-8171-A7B32D24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E5DB763-12CC-464D-90CD-5DE35E233077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1A2338A-A1CF-4596-9B07-7BF0416C8E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5389" y="1584000"/>
            <a:ext cx="5365750" cy="4500000"/>
          </a:xfrm>
        </p:spPr>
        <p:txBody>
          <a:bodyPr>
            <a:normAutofit/>
          </a:bodyPr>
          <a:lstStyle/>
          <a:p>
            <a:r>
              <a:rPr lang="en-US" dirty="0"/>
              <a:t>Streams evaluation V3: portfolio management in detail</a:t>
            </a:r>
          </a:p>
          <a:p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0D9888B8-FAE0-4947-A22F-064F23F8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>
                <a:ea typeface="Open Sans" panose="020B0606030504020204" pitchFamily="34" charset="0"/>
                <a:cs typeface="Open Sans" panose="020B0606030504020204" pitchFamily="34" charset="0"/>
              </a:rPr>
              <a:t>© Sioux 2017 | Confidential</a:t>
            </a:r>
            <a:endParaRPr lang="nl-NL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FB81B030-B75E-4260-AC18-302024F7B8A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D672814-69FE-4D49-96F4-B7240DC2A336}" type="datetime1">
              <a:rPr lang="nl-NL" smtClean="0"/>
              <a:pPr>
                <a:spcAft>
                  <a:spcPts val="600"/>
                </a:spcAft>
              </a:pPr>
              <a:t>19-10-2022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54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F0A8B-1F94-4C4A-9E5A-7DC57642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5DB763-12CC-464D-90CD-5DE35E233077}" type="slidenum">
              <a:rPr kumimoji="0" lang="en-US" sz="1100" b="0" i="0" u="none" strike="noStrike" kern="1200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11A7C-9F91-4CFF-92BE-CF9794A6A2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0862" y="1147864"/>
            <a:ext cx="10886537" cy="5157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C86EE-1B72-4001-9B09-0332F86A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kumimoji="0" lang="en-US" sz="11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3148F-95F4-4D9D-BD90-9ABF875825F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defPPr>
              <a:defRPr lang="nl-NL"/>
            </a:defPPr>
            <a:lvl1pPr marL="0" algn="r" defTabSz="914400" rtl="0" eaLnBrk="1" latinLnBrk="0" hangingPunct="1">
              <a:defRPr sz="1100" b="0" kern="120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060A2B-2347-4E07-9298-DB561887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750499"/>
          </a:xfrm>
        </p:spPr>
        <p:txBody>
          <a:bodyPr/>
          <a:lstStyle/>
          <a:p>
            <a:r>
              <a:rPr lang="en-US"/>
              <a:t>Portfolio decisions phase 1 – Need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862CA-35FF-4046-A482-6BF194C75BB2}"/>
              </a:ext>
            </a:extLst>
          </p:cNvPr>
          <p:cNvSpPr txBox="1"/>
          <p:nvPr/>
        </p:nvSpPr>
        <p:spPr>
          <a:xfrm>
            <a:off x="550861" y="1311755"/>
            <a:ext cx="11105071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Request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</a:rPr>
              <a:t> Sales Man to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Close and Decline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</a:rPr>
              <a:t>an Opportunity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: Highly exceptional, e.g. when the targeted customer or demand would be </a:t>
            </a:r>
            <a:r>
              <a:rPr lang="en-US" sz="1600" b="1" i="1" dirty="0">
                <a:latin typeface="Calibri" panose="020F0502020204030204" pitchFamily="34" charset="0"/>
                <a:ea typeface="Calibri" panose="020F0502020204030204" pitchFamily="34" charset="0"/>
              </a:rPr>
              <a:t>a clear non-match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with Sioux values,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competentences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, ambition, or existing non-competition agreements with existing customers.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</a:rPr>
              <a:t>Who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: Stream team to communicate, Sales Man to act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Request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</a:rPr>
              <a:t> Sales Man to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Slow Down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</a:rPr>
              <a:t>on an Opportunity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: Exceptional, only when portfolio of work for coming year is </a:t>
            </a:r>
            <a:r>
              <a:rPr lang="en-US" sz="1600" b="1" i="1" dirty="0">
                <a:latin typeface="Calibri" panose="020F0502020204030204" pitchFamily="34" charset="0"/>
                <a:ea typeface="Calibri" panose="020F0502020204030204" pitchFamily="34" charset="0"/>
              </a:rPr>
              <a:t>fully booked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and resource allocation is already highly overloaded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</a:rPr>
              <a:t>Who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: Stream to communicate, Sales man to (not) act.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Facilitate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 Opportunity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: when the customer opportunity offers work that a stream, a specific department, or a group of employees is really in need of.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Who</a:t>
            </a:r>
            <a:r>
              <a:rPr lang="en-US" sz="16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: Stream Team to allocate explicit sales support to Sales man (expert, architect, PM).</a:t>
            </a:r>
          </a:p>
          <a:p>
            <a:pPr lvl="1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 Nothing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In the majority of the cases awaiting the next phase in which the real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customer demand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becomes clear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F0A8B-1F94-4C4A-9E5A-7DC57642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5DB763-12CC-464D-90CD-5DE35E233077}" type="slidenum">
              <a:rPr kumimoji="0" lang="en-US" sz="1100" b="0" i="0" u="none" strike="noStrike" kern="1200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11A7C-9F91-4CFF-92BE-CF9794A6A2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0862" y="1147864"/>
            <a:ext cx="10886537" cy="5157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C86EE-1B72-4001-9B09-0332F86A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kumimoji="0" lang="en-US" sz="11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3148F-95F4-4D9D-BD90-9ABF875825F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defPPr>
              <a:defRPr lang="nl-NL"/>
            </a:defPPr>
            <a:lvl1pPr marL="0" algn="r" defTabSz="914400" rtl="0" eaLnBrk="1" latinLnBrk="0" hangingPunct="1">
              <a:defRPr sz="1100" b="0" kern="120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060A2B-2347-4E07-9298-DB561887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750499"/>
          </a:xfrm>
        </p:spPr>
        <p:txBody>
          <a:bodyPr/>
          <a:lstStyle/>
          <a:p>
            <a:r>
              <a:rPr lang="en-US"/>
              <a:t>Portfolio decisions phase 2 – Solution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862CA-35FF-4046-A482-6BF194C75BB2}"/>
              </a:ext>
            </a:extLst>
          </p:cNvPr>
          <p:cNvSpPr txBox="1"/>
          <p:nvPr/>
        </p:nvSpPr>
        <p:spPr>
          <a:xfrm>
            <a:off x="550861" y="1311755"/>
            <a:ext cx="11105071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Request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 Sales Man to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Explain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 on details of the Opportunity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: In all cases. We need the information of the actual Problem and Solution requested to determine priority, outline of bid team (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Bid canvas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), outline of resource sheet (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Rsrc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Sheet – 3iaB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) for execution phase.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</a:rPr>
              <a:t>Who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: Stream team + Sales Man. Stream Operations Representative to </a:t>
            </a:r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speed up recruitment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if sensible or </a:t>
            </a:r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investigate partial outsourcing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when resource allocation would be overloaded.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Strategically prioritize opportunities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by scheduling (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</a:rPr>
              <a:t>calender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 meetings for the) Bid Meetings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: In all cases where a bid team is necessary to make the quotation.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</a:rPr>
              <a:t>Who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: Sales man to plan initial calendar day (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D365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), Stream team to possibly re-define this day (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D365 / Exchange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) using: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Commercial Data of this deal, other deals, requests from running assignments (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Rsrc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Sheets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), and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Resource occupation data of bid team (</a:t>
            </a:r>
            <a:r>
              <a:rPr lang="en-US" sz="1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Rsrc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Sheets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Kick-off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 Bid / 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 bid meeting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: during a pre-scheduled bid meeting, which was prepared by the Sales Man completing information (</a:t>
            </a: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Bid canvas / PPT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Stream Team + Sales man </a:t>
            </a:r>
            <a:r>
              <a:rPr lang="en-US" sz="1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+ possibly PM/Architect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describing </a:t>
            </a:r>
            <a:r>
              <a:rPr lang="en-US" sz="14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[Sales Man]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(1) bid team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3iaB (PM/Arch/Sales)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(2) bid scope, (3) bid time line, (4) bid come back and </a:t>
            </a:r>
            <a:r>
              <a:rPr lang="en-US" sz="14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storing </a:t>
            </a:r>
            <a:r>
              <a:rPr lang="en-US" sz="14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[Sales Man]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at predefined location the decision in a “bid report” (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Bid canvas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and </a:t>
            </a:r>
            <a:r>
              <a:rPr lang="en-US" sz="14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scheduling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[Stream Team]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multiple possibly informal)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come back(s) in a calendar meeting.</a:t>
            </a: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 Nothing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For resource requests that are managed by a program manager of a running program under control of a Steering Committee. In that case the SC directs the growth or decline 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Rsrc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Sheets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of the program by means of its internal SC.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</a:rPr>
              <a:t>OPEN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onderweg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veranderingen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met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programma’s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monitoren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. Hoe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doen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we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dat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3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F0A8B-1F94-4C4A-9E5A-7DC57642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5DB763-12CC-464D-90CD-5DE35E233077}" type="slidenum">
              <a:rPr kumimoji="0" lang="en-US" sz="1100" b="0" i="0" u="none" strike="noStrike" kern="1200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11A7C-9F91-4CFF-92BE-CF9794A6A2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0862" y="1147864"/>
            <a:ext cx="10886537" cy="5157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C86EE-1B72-4001-9B09-0332F86A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kumimoji="0" lang="en-US" sz="11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3148F-95F4-4D9D-BD90-9ABF875825F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defPPr>
              <a:defRPr lang="nl-NL"/>
            </a:defPPr>
            <a:lvl1pPr marL="0" algn="r" defTabSz="914400" rtl="0" eaLnBrk="1" latinLnBrk="0" hangingPunct="1">
              <a:defRPr sz="1100" b="0" kern="120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060A2B-2347-4E07-9298-DB561887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750499"/>
          </a:xfrm>
        </p:spPr>
        <p:txBody>
          <a:bodyPr/>
          <a:lstStyle/>
          <a:p>
            <a:r>
              <a:rPr lang="en-US" sz="3200"/>
              <a:t>Portfolio decisions phase 3 / 4 – Proposal / Negotiation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862CA-35FF-4046-A482-6BF194C75BB2}"/>
              </a:ext>
            </a:extLst>
          </p:cNvPr>
          <p:cNvSpPr txBox="1"/>
          <p:nvPr/>
        </p:nvSpPr>
        <p:spPr>
          <a:xfrm>
            <a:off x="550861" y="1311755"/>
            <a:ext cx="111050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b="1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Allocate</a:t>
            </a: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</a:rPr>
              <a:t> (Won - Green) or </a:t>
            </a:r>
            <a:r>
              <a:rPr lang="en-US" sz="1600" b="1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Deallocate</a:t>
            </a: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</a:rPr>
              <a:t> (Lost: Purple to Gone) team resources for project execution.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600" u="sng"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</a:rPr>
              <a:t>: In all cases during a pre-scheduled come-back meeting, possibly replaced by e-mail but never skipped.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600" u="sng">
                <a:latin typeface="Calibri" panose="020F0502020204030204" pitchFamily="34" charset="0"/>
                <a:ea typeface="Calibri" panose="020F0502020204030204" pitchFamily="34" charset="0"/>
              </a:rPr>
              <a:t>Who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</a:rPr>
              <a:t>: Stream team + Sales Man.</a:t>
            </a:r>
          </a:p>
        </p:txBody>
      </p:sp>
    </p:spTree>
    <p:extLst>
      <p:ext uri="{BB962C8B-B14F-4D97-AF65-F5344CB8AC3E}">
        <p14:creationId xmlns:p14="http://schemas.microsoft.com/office/powerpoint/2010/main" val="10859409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sz="11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_v3.potx" id="{88FB0B80-4722-49D3-9201-5432C5B28D9F}" vid="{A37C2E55-E2BE-4893-8D7A-1B1C2BB6B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13C967DD59234EA4E3851D2DE2AD65" ma:contentTypeVersion="10" ma:contentTypeDescription="Een nieuw document maken." ma:contentTypeScope="" ma:versionID="44a8c72a790fa2ff6f01b4165ae39135">
  <xsd:schema xmlns:xsd="http://www.w3.org/2001/XMLSchema" xmlns:xs="http://www.w3.org/2001/XMLSchema" xmlns:p="http://schemas.microsoft.com/office/2006/metadata/properties" xmlns:ns2="e1ecbbff-0125-4d1a-bbfe-8ba7a01bdbdb" xmlns:ns3="c8eb4b58-06c8-40ed-a7ee-e1b17227d06c" targetNamespace="http://schemas.microsoft.com/office/2006/metadata/properties" ma:root="true" ma:fieldsID="833e0aae796a0e288948f9ebd9feef9b" ns2:_="" ns3:_="">
    <xsd:import namespace="e1ecbbff-0125-4d1a-bbfe-8ba7a01bdbdb"/>
    <xsd:import namespace="c8eb4b58-06c8-40ed-a7ee-e1b17227d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cbbff-0125-4d1a-bbfe-8ba7a01bd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b4b58-06c8-40ed-a7ee-e1b17227d0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8BFD-6C30-42C3-9CBE-FFF904CF33C0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c8eb4b58-06c8-40ed-a7ee-e1b17227d06c"/>
    <ds:schemaRef ds:uri="e1ecbbff-0125-4d1a-bbfe-8ba7a01bdbd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D21C0B-78DB-49DC-8BD3-30009AABF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cbbff-0125-4d1a-bbfe-8ba7a01bdbdb"/>
    <ds:schemaRef ds:uri="c8eb4b58-06c8-40ed-a7ee-e1b17227d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449368-E943-4112-9865-5DFAA4CFC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99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Wingdings</vt:lpstr>
      <vt:lpstr>1_Office Theme</vt:lpstr>
      <vt:lpstr>QTF$ expectation management till M0: overview </vt:lpstr>
      <vt:lpstr>PowerPoint Presentation</vt:lpstr>
      <vt:lpstr>Proces steps to be discussed and deployed</vt:lpstr>
      <vt:lpstr>Appendix: Context information</vt:lpstr>
      <vt:lpstr>Portfolio decisions phase 1 – Need Search</vt:lpstr>
      <vt:lpstr>Portfolio decisions phase 2 – Solution Search</vt:lpstr>
      <vt:lpstr>Portfolio decisions phase 3 / 4 – Proposal / Negotiation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5x 5x why</dc:title>
  <dc:creator>Antoine Jans</dc:creator>
  <cp:lastModifiedBy>Rene Roelands</cp:lastModifiedBy>
  <cp:revision>70</cp:revision>
  <dcterms:created xsi:type="dcterms:W3CDTF">2021-02-08T14:02:52Z</dcterms:created>
  <dcterms:modified xsi:type="dcterms:W3CDTF">2022-10-19T15:01:07Z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0x0101005A13C967DD59234EA4E3851D2DE2AD65</vt:lpwstr>
  </property>
</Properties>
</file>