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6"/>
  </p:notesMasterIdLst>
  <p:sldIdLst>
    <p:sldId id="265" r:id="rId5"/>
    <p:sldId id="288" r:id="rId6"/>
    <p:sldId id="310" r:id="rId7"/>
    <p:sldId id="323" r:id="rId8"/>
    <p:sldId id="311" r:id="rId9"/>
    <p:sldId id="325" r:id="rId10"/>
    <p:sldId id="326" r:id="rId11"/>
    <p:sldId id="318" r:id="rId12"/>
    <p:sldId id="291" r:id="rId13"/>
    <p:sldId id="301" r:id="rId14"/>
    <p:sldId id="304" r:id="rId15"/>
    <p:sldId id="305" r:id="rId16"/>
    <p:sldId id="328" r:id="rId17"/>
    <p:sldId id="329" r:id="rId18"/>
    <p:sldId id="319" r:id="rId19"/>
    <p:sldId id="330" r:id="rId20"/>
    <p:sldId id="313" r:id="rId21"/>
    <p:sldId id="320" r:id="rId22"/>
    <p:sldId id="322" r:id="rId23"/>
    <p:sldId id="324" r:id="rId24"/>
    <p:sldId id="32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0" autoAdjust="0"/>
    <p:restoredTop sz="86364" autoAdjust="0"/>
  </p:normalViewPr>
  <p:slideViewPr>
    <p:cSldViewPr snapToGrid="0">
      <p:cViewPr varScale="1">
        <p:scale>
          <a:sx n="65" d="100"/>
          <a:sy n="65" d="100"/>
        </p:scale>
        <p:origin x="58" y="907"/>
      </p:cViewPr>
      <p:guideLst/>
    </p:cSldViewPr>
  </p:slideViewPr>
  <p:outlineViewPr>
    <p:cViewPr>
      <p:scale>
        <a:sx n="33" d="100"/>
        <a:sy n="33" d="100"/>
      </p:scale>
      <p:origin x="0" y="-33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3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noProof="0" dirty="0"/>
              <a:t>Error compared to step size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Euler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0.01</c:v>
                </c:pt>
                <c:pt idx="1">
                  <c:v>0.05</c:v>
                </c:pt>
                <c:pt idx="2">
                  <c:v>0.10</c:v>
                </c:pt>
                <c:pt idx="3">
                  <c:v>0.50</c:v>
                </c:pt>
                <c:pt idx="4">
                  <c:v>1.00</c:v>
                </c:pt>
                <c:pt idx="5">
                  <c:v>5.00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3.5</c:v>
                </c:pt>
                <c:pt idx="5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EE-43F4-B578-3451D73C3D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Verlet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0.01</c:v>
                </c:pt>
                <c:pt idx="1">
                  <c:v>0.05</c:v>
                </c:pt>
                <c:pt idx="2">
                  <c:v>0.10</c:v>
                </c:pt>
                <c:pt idx="3">
                  <c:v>0.50</c:v>
                </c:pt>
                <c:pt idx="4">
                  <c:v>1.00</c:v>
                </c:pt>
                <c:pt idx="5">
                  <c:v>5.00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1.8</c:v>
                </c:pt>
                <c:pt idx="5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EE-43F4-B578-3451D73C3D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Runge-Kutta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0.01</c:v>
                </c:pt>
                <c:pt idx="1">
                  <c:v>0.05</c:v>
                </c:pt>
                <c:pt idx="2">
                  <c:v>0.10</c:v>
                </c:pt>
                <c:pt idx="3">
                  <c:v>0.50</c:v>
                </c:pt>
                <c:pt idx="4">
                  <c:v>1.00</c:v>
                </c:pt>
                <c:pt idx="5">
                  <c:v>5.00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3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EE-43F4-B578-3451D73C3D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7336896"/>
        <c:axId val="690337440"/>
      </c:barChart>
      <c:catAx>
        <c:axId val="547336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690337440"/>
        <c:crosses val="autoZero"/>
        <c:auto val="1"/>
        <c:lblAlgn val="ctr"/>
        <c:lblOffset val="100"/>
        <c:noMultiLvlLbl val="0"/>
      </c:catAx>
      <c:valAx>
        <c:axId val="69033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547336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Euler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time spent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54-481C-893F-9AC8E01E04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Verlet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time spent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54-481C-893F-9AC8E01E048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Runge-Kutta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time spent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54-481C-893F-9AC8E01E04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3243472"/>
        <c:axId val="641512976"/>
      </c:barChart>
      <c:catAx>
        <c:axId val="723243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641512976"/>
        <c:crosses val="autoZero"/>
        <c:auto val="1"/>
        <c:lblAlgn val="ctr"/>
        <c:lblOffset val="100"/>
        <c:noMultiLvlLbl val="0"/>
      </c:catAx>
      <c:valAx>
        <c:axId val="641512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723243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52211-91C2-4B5D-9566-2C0C10015937}" type="datetimeFigureOut">
              <a:rPr lang="nl-NL" smtClean="0"/>
              <a:t>20-6-2020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7F88C-BACD-4A94-B7B7-C91B49D4CB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177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6062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Jean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3823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44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890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it be there?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521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3772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ask the examiners if they would like us to explain the formulas. Possibly skip this slide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6129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ask the examiners if they would like us to explain the formulas. Possibly skip this slide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381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ask the examiners if they would like us to explain the formulas. Possibly skip this slide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3149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98XWUwbvXo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1WK_jSP_zk?feature=oembed" TargetMode="Externa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6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6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rope, laying, game&#10;&#10;Description automatically generated">
            <a:extLst>
              <a:ext uri="{FF2B5EF4-FFF2-40B4-BE49-F238E27FC236}">
                <a16:creationId xmlns:a16="http://schemas.microsoft.com/office/drawing/2014/main" id="{0A4B08F9-AB7F-4E7C-8AAF-7536950B07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6" r="1" b="1"/>
          <a:stretch/>
        </p:blipFill>
        <p:spPr>
          <a:xfrm>
            <a:off x="2843" y="10"/>
            <a:ext cx="12186315" cy="6857990"/>
          </a:xfrm>
          <a:prstGeom prst="rect">
            <a:avLst/>
          </a:prstGeom>
        </p:spPr>
      </p:pic>
      <p:sp>
        <p:nvSpPr>
          <p:cNvPr id="74" name="Rectangle 66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648" y="1419273"/>
            <a:ext cx="3153580" cy="13581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Crazy Putting phase 3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8277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648" y="2978254"/>
            <a:ext cx="3153580" cy="244423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René Steeman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Aaron SchapirA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Ivan Poliakov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Jean Janssen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Matthijs Kusters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Haoran Luan 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FE461C7-FF45-427F-83D7-18DFBD48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-order Verlet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i="1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̈"/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(∆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(∆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963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 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-order Velocity Verlet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)∆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̈"/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)∆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284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 </a:t>
            </a:r>
            <a:br>
              <a:rPr lang="en-US" dirty="0"/>
            </a:br>
            <a:r>
              <a:rPr lang="en-US" dirty="0"/>
              <a:t>Classical 4</a:t>
            </a:r>
            <a:r>
              <a:rPr lang="en-US" baseline="30000" dirty="0"/>
              <a:t>th</a:t>
            </a:r>
            <a:r>
              <a:rPr lang="en-US" dirty="0"/>
              <a:t>-order Runge-</a:t>
            </a:r>
            <a:r>
              <a:rPr lang="en-US" dirty="0" err="1"/>
              <a:t>Kutta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nl-NL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nl-NL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b="0" dirty="0"/>
                  <a:t>		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h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h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l-NL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6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3984-7A2E-437D-8CEA-E490D994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Flying balls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F099C-969E-4E15-AD46-4134B9E94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3052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370A-B20D-4C21-A84A-39487273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Bouncing balls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A3965-2F4E-4865-B65C-E38FE4805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2703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EA66-DA16-8F4D-85C8-7C1A8AA5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experiment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AEE1C2D-5E0D-4DC5-AAC3-615B534E0A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494902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089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EA66-DA16-8F4D-85C8-7C1A8AA5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experiment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2FFDC9B-A7DC-4EAD-85ED-D1DC46C73A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7339874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0495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C2DD-6E22-274B-8E73-0864CCF3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DCD13-71A0-6B4E-AD41-C79CB8F6C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New bot explanation</a:t>
            </a:r>
          </a:p>
        </p:txBody>
      </p:sp>
    </p:spTree>
    <p:extLst>
      <p:ext uri="{BB962C8B-B14F-4D97-AF65-F5344CB8AC3E}">
        <p14:creationId xmlns:p14="http://schemas.microsoft.com/office/powerpoint/2010/main" val="258929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9A6B-CDB2-8D48-97AF-EC9F49EA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325E4-832A-D040-B461-E6D8A517B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TODO</a:t>
            </a:r>
          </a:p>
        </p:txBody>
      </p:sp>
    </p:spTree>
    <p:extLst>
      <p:ext uri="{BB962C8B-B14F-4D97-AF65-F5344CB8AC3E}">
        <p14:creationId xmlns:p14="http://schemas.microsoft.com/office/powerpoint/2010/main" val="3107714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9FE0-01FE-484D-9253-00E27C50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654AC-0CDE-8E40-85E6-B44275F7D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3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47A7-B767-4F33-9556-A970E1E2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D122-9403-42B5-8379-B2289812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Having a random error in the initial position and velocity of the ball, including an analysis of the impact on the bot’s performance.</a:t>
            </a:r>
          </a:p>
          <a:p>
            <a:r>
              <a:rPr lang="en-US" dirty="0"/>
              <a:t>2. Handling different (unknown) coefficients of friction and making sure the bot can handle them.</a:t>
            </a:r>
          </a:p>
          <a:p>
            <a:r>
              <a:rPr lang="en-US" dirty="0"/>
              <a:t>3. Allow for balls that can both fly and bounce, as well as improvements to the bot so it can handle these new options.</a:t>
            </a:r>
            <a:endParaRPr lang="nl-NL" dirty="0"/>
          </a:p>
          <a:p>
            <a:r>
              <a:rPr lang="en-US" dirty="0"/>
              <a:t>4. Improve the bot to handle complex terrains like mazes.</a:t>
            </a:r>
          </a:p>
          <a:p>
            <a:r>
              <a:rPr lang="en-US" dirty="0"/>
              <a:t>5. Implement collision detection.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3401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259F-FE68-4055-B7BD-13127211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3192F-3F18-48D2-9AD9-5FB803B1B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6507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B4DD8-CB42-424F-9E5A-2FDB23B3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C07E-4C00-4318-851C-0ABA7BC3E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1291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A9D6C6-DFFD-4C48-9BE4-B38A729C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Table of contents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02A33-D8C4-1A49-9B3C-14490E287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r>
              <a:rPr lang="en-US" dirty="0"/>
              <a:t>1. Game Engine</a:t>
            </a:r>
          </a:p>
          <a:p>
            <a:r>
              <a:rPr lang="en-US" dirty="0"/>
              <a:t>2. Physics and experiments</a:t>
            </a:r>
          </a:p>
          <a:p>
            <a:r>
              <a:rPr lang="en-US" dirty="0"/>
              <a:t>3. Bots and experiments</a:t>
            </a:r>
          </a:p>
          <a:p>
            <a:pPr marL="0" indent="0">
              <a:buNone/>
            </a:pPr>
            <a:r>
              <a:rPr lang="en-US" dirty="0"/>
              <a:t>  4. Collision Detection?</a:t>
            </a:r>
          </a:p>
          <a:p>
            <a:pPr marL="0" indent="0">
              <a:buNone/>
            </a:pPr>
            <a:r>
              <a:rPr lang="en-US" dirty="0"/>
              <a:t>  5. 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599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4730-A284-EC4F-A8A4-D6068F18A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D4500-3F37-814C-BB96-FB8F7D6E2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</a:t>
            </a:r>
            <a:r>
              <a:rPr lang="en-GB" dirty="0"/>
              <a:t>s it possible to create a realistic putting game that can be played by an AI?</a:t>
            </a:r>
          </a:p>
          <a:p>
            <a:r>
              <a:rPr lang="en-GB" dirty="0"/>
              <a:t>2. What is a good physics solver that can be used in real-time? </a:t>
            </a:r>
          </a:p>
          <a:p>
            <a:r>
              <a:rPr lang="en-GB" dirty="0"/>
              <a:t>3. What kind of AI can be used in order to play the game?</a:t>
            </a:r>
          </a:p>
          <a:p>
            <a:r>
              <a:rPr lang="en-GB" dirty="0"/>
              <a:t>4. What kind of engine is required to show the game, create terrain defined by a height function and allow a human to play?</a:t>
            </a:r>
          </a:p>
        </p:txBody>
      </p:sp>
    </p:spTree>
    <p:extLst>
      <p:ext uri="{BB962C8B-B14F-4D97-AF65-F5344CB8AC3E}">
        <p14:creationId xmlns:p14="http://schemas.microsoft.com/office/powerpoint/2010/main" val="300195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41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CED30-CD80-E04C-A49F-A09261A2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Game Engine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6ABBC-ED2F-D844-94AD-153D4D5E8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 fontScale="62500" lnSpcReduction="20000"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We have made our own </a:t>
            </a:r>
            <a:r>
              <a:rPr lang="en-US" sz="1800" dirty="0" err="1">
                <a:solidFill>
                  <a:srgbClr val="FFFFFF"/>
                </a:solidFill>
              </a:rPr>
              <a:t>openGL</a:t>
            </a:r>
            <a:r>
              <a:rPr lang="en-US" sz="1800" dirty="0">
                <a:solidFill>
                  <a:srgbClr val="FFFFFF"/>
                </a:solidFill>
              </a:rPr>
              <a:t>-based game engine with support for the following features:</a:t>
            </a:r>
          </a:p>
          <a:p>
            <a:r>
              <a:rPr lang="en-US" sz="1800" dirty="0">
                <a:solidFill>
                  <a:srgbClr val="FFFFFF"/>
                </a:solidFill>
              </a:rPr>
              <a:t>Dynamic terrain generation</a:t>
            </a:r>
          </a:p>
          <a:p>
            <a:r>
              <a:rPr lang="en-US" sz="1800" dirty="0">
                <a:solidFill>
                  <a:srgbClr val="FFFFFF"/>
                </a:solidFill>
              </a:rPr>
              <a:t>Real-time editing</a:t>
            </a:r>
          </a:p>
          <a:p>
            <a:r>
              <a:rPr lang="en-US" sz="1800" dirty="0">
                <a:solidFill>
                  <a:srgbClr val="FFFFFF"/>
                </a:solidFill>
              </a:rPr>
              <a:t>Collision detection</a:t>
            </a:r>
          </a:p>
          <a:p>
            <a:r>
              <a:rPr lang="en-US" sz="1800" dirty="0">
                <a:solidFill>
                  <a:srgbClr val="FFFFFF"/>
                </a:solidFill>
              </a:rPr>
              <a:t>Realistic lighting</a:t>
            </a:r>
          </a:p>
          <a:p>
            <a:r>
              <a:rPr lang="en-US" sz="1800" dirty="0">
                <a:solidFill>
                  <a:srgbClr val="FFFFFF"/>
                </a:solidFill>
              </a:rPr>
              <a:t>Water with special effects (du/dv maps, reflections, depth effect)</a:t>
            </a:r>
          </a:p>
          <a:p>
            <a:r>
              <a:rPr lang="en-US" sz="1800" dirty="0">
                <a:solidFill>
                  <a:srgbClr val="FFFFFF"/>
                </a:solidFill>
              </a:rPr>
              <a:t>3D model support (.obj)</a:t>
            </a:r>
          </a:p>
          <a:p>
            <a:r>
              <a:rPr lang="en-US" sz="1800" dirty="0">
                <a:solidFill>
                  <a:srgbClr val="FFFFFF"/>
                </a:solidFill>
              </a:rPr>
              <a:t>Third person camera</a:t>
            </a: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4" name="Online Media 3" title="Demonstration of the terrain editing system for Crazy Putting phase 2">
            <a:hlinkClick r:id="" action="ppaction://media"/>
            <a:extLst>
              <a:ext uri="{FF2B5EF4-FFF2-40B4-BE49-F238E27FC236}">
                <a16:creationId xmlns:a16="http://schemas.microsoft.com/office/drawing/2014/main" id="{14E3880D-A55C-574C-9412-35D40451E8A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742017" y="1531787"/>
            <a:ext cx="6798082" cy="382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7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84F3E-FD66-4E15-9705-5AF74366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Terrain generation</a:t>
            </a:r>
            <a:endParaRPr lang="nl-NL" sz="4000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2C6FA-7ECC-4F70-9133-D8AF06BA3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Given a mathematical function with the variables x and y we can generate a terrain during runtime. </a:t>
            </a:r>
          </a:p>
          <a:p>
            <a:endParaRPr lang="en-US" sz="1800">
              <a:solidFill>
                <a:srgbClr val="FFFFFF"/>
              </a:solidFill>
            </a:endParaRPr>
          </a:p>
          <a:p>
            <a:endParaRPr lang="nl-NL" sz="180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E68DA4-442C-4DAA-B407-33D705C643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" y="3429000"/>
            <a:ext cx="6098137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82C41E-2112-4A71-8D00-1E4560859B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3418745"/>
            <a:ext cx="6095985" cy="343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11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913F90-4522-4E66-98B7-DC02FD8BB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BD68D-F464-4D27-A89D-686E01E73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Collision detection</a:t>
            </a:r>
            <a:endParaRPr lang="nl-N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55B8CC-0F92-4837-A535-00875F255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3B7A8B1-1037-4344-A0A6-A4126E5CE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11744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Stages:</a:t>
            </a:r>
          </a:p>
          <a:p>
            <a:pPr marL="0" indent="0">
              <a:buNone/>
            </a:pPr>
            <a:r>
              <a:rPr lang="en-US" dirty="0"/>
              <a:t>1. Check if the smallest possible box around an object, that still contains every point making up the model, overlaps with that of the ball.</a:t>
            </a:r>
          </a:p>
          <a:p>
            <a:pPr marL="0" indent="0">
              <a:buNone/>
            </a:pPr>
            <a:r>
              <a:rPr lang="en-US" dirty="0"/>
              <a:t>2. Check if the actual mesh is colliding with the ball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07C9A6-65AE-46AC-896D-7B886CA5F3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56083" y="3391669"/>
            <a:ext cx="2533675" cy="2481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2EA1FE-F77B-4C6D-8ED3-EF9FCC49A67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172481" y="3391669"/>
            <a:ext cx="2067059" cy="253142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F4E6FB-0D00-4757-BCF7-3C3D502166D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642216" y="3387970"/>
            <a:ext cx="1876973" cy="257245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344C6FC-AA4A-4CB4-835E-C976EBC08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ED5E63-D634-405B-936B-02B078CA0A06}"/>
              </a:ext>
            </a:extLst>
          </p:cNvPr>
          <p:cNvSpPr txBox="1"/>
          <p:nvPr/>
        </p:nvSpPr>
        <p:spPr>
          <a:xfrm>
            <a:off x="1156083" y="5902225"/>
            <a:ext cx="1847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 collision</a:t>
            </a:r>
            <a:endParaRPr lang="nl-NL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DDBF74-E6DE-41A5-9126-2F43A4AA2232}"/>
              </a:ext>
            </a:extLst>
          </p:cNvPr>
          <p:cNvSpPr txBox="1"/>
          <p:nvPr/>
        </p:nvSpPr>
        <p:spPr>
          <a:xfrm>
            <a:off x="5122368" y="5902225"/>
            <a:ext cx="1847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Possible collision</a:t>
            </a:r>
            <a:endParaRPr lang="nl-NL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237E2E-2FA2-44CE-B7C4-912BDD33DD9C}"/>
              </a:ext>
            </a:extLst>
          </p:cNvPr>
          <p:cNvSpPr txBox="1"/>
          <p:nvPr/>
        </p:nvSpPr>
        <p:spPr>
          <a:xfrm>
            <a:off x="8585041" y="5926495"/>
            <a:ext cx="1847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Collision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387947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8784-9CE9-174F-9AB5-4FEC4AC2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 saving and loading</a:t>
            </a:r>
            <a:endParaRPr lang="en-US" dirty="0"/>
          </a:p>
        </p:txBody>
      </p:sp>
      <p:pic>
        <p:nvPicPr>
          <p:cNvPr id="7" name="Online Media 6" title="Live save and load system 2x speed">
            <a:hlinkClick r:id="" action="ppaction://media"/>
            <a:extLst>
              <a:ext uri="{FF2B5EF4-FFF2-40B4-BE49-F238E27FC236}">
                <a16:creationId xmlns:a16="http://schemas.microsoft.com/office/drawing/2014/main" id="{CD8E8929-E429-4C84-954C-3C03DD6DDDD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782888" y="2108200"/>
            <a:ext cx="6686550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0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BE64-F951-4A3B-9488-4522144D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solvers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0CFD-5A91-4EC8-9C81-632FE3FF7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rewrote the entire physics engine to improve the way it interacts with the rest of the game. We also added 3 new solvers to improve the accuracy of our calculations.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Second order Verlet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Second order velocity Verlet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Classical 4</a:t>
            </a:r>
            <a:r>
              <a:rPr lang="en-US" baseline="30000" dirty="0"/>
              <a:t>th</a:t>
            </a:r>
            <a:r>
              <a:rPr lang="en-US" dirty="0"/>
              <a:t> order Runge-</a:t>
            </a:r>
            <a:r>
              <a:rPr lang="en-US" dirty="0" err="1"/>
              <a:t>Kutta</a:t>
            </a:r>
            <a:endParaRPr lang="en-US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26870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E499CE6-06FC-4D3E-8B56-30558CC9D1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586965-D4BF-4605-8C1C-5B8CCCAB77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6E351D-C19B-467F-A5C7-085C4CECACA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678</Words>
  <Application>Microsoft Office PowerPoint</Application>
  <PresentationFormat>Widescreen</PresentationFormat>
  <Paragraphs>93</Paragraphs>
  <Slides>21</Slides>
  <Notes>9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Bookman Old Style</vt:lpstr>
      <vt:lpstr>Calibri</vt:lpstr>
      <vt:lpstr>Cambria Math</vt:lpstr>
      <vt:lpstr>Franklin Gothic Book</vt:lpstr>
      <vt:lpstr>Wingdings</vt:lpstr>
      <vt:lpstr>1_RetrospectVTI</vt:lpstr>
      <vt:lpstr>Crazy Putting phase 3</vt:lpstr>
      <vt:lpstr>The challenge</vt:lpstr>
      <vt:lpstr>Table of contents</vt:lpstr>
      <vt:lpstr>Our questions</vt:lpstr>
      <vt:lpstr>Game Engine</vt:lpstr>
      <vt:lpstr>Terrain generation</vt:lpstr>
      <vt:lpstr>Collision detection</vt:lpstr>
      <vt:lpstr>Live saving and loading</vt:lpstr>
      <vt:lpstr>Our solvers</vt:lpstr>
      <vt:lpstr>The formulas 2nd-order Verlet</vt:lpstr>
      <vt:lpstr>The formulas  2nd-order Velocity Verlet</vt:lpstr>
      <vt:lpstr>The formulas  Classical 4th-order Runge-Kutta</vt:lpstr>
      <vt:lpstr>Flying balls</vt:lpstr>
      <vt:lpstr>Bouncing balls</vt:lpstr>
      <vt:lpstr>Precision experiment</vt:lpstr>
      <vt:lpstr>Speed experiment</vt:lpstr>
      <vt:lpstr>Bot</vt:lpstr>
      <vt:lpstr>Experiments</vt:lpstr>
      <vt:lpstr>Conclusion</vt:lpstr>
      <vt:lpstr>Questions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2020-06-20T12:18:05Z</dcterms:created>
  <dcterms:modified xsi:type="dcterms:W3CDTF">2020-06-20T13:50:54Z</dcterms:modified>
</cp:coreProperties>
</file>