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7"/>
  </p:notesMasterIdLst>
  <p:sldIdLst>
    <p:sldId id="265" r:id="rId5"/>
    <p:sldId id="288" r:id="rId6"/>
    <p:sldId id="310" r:id="rId7"/>
    <p:sldId id="311" r:id="rId8"/>
    <p:sldId id="325" r:id="rId9"/>
    <p:sldId id="326" r:id="rId10"/>
    <p:sldId id="318" r:id="rId11"/>
    <p:sldId id="291" r:id="rId12"/>
    <p:sldId id="304" r:id="rId13"/>
    <p:sldId id="305" r:id="rId14"/>
    <p:sldId id="328" r:id="rId15"/>
    <p:sldId id="331" r:id="rId16"/>
    <p:sldId id="319" r:id="rId17"/>
    <p:sldId id="330" r:id="rId18"/>
    <p:sldId id="334" r:id="rId19"/>
    <p:sldId id="313" r:id="rId20"/>
    <p:sldId id="332" r:id="rId21"/>
    <p:sldId id="333" r:id="rId22"/>
    <p:sldId id="320" r:id="rId23"/>
    <p:sldId id="322" r:id="rId24"/>
    <p:sldId id="324" r:id="rId25"/>
    <p:sldId id="32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86364" autoAdjust="0"/>
  </p:normalViewPr>
  <p:slideViewPr>
    <p:cSldViewPr snapToGrid="0">
      <p:cViewPr varScale="1">
        <p:scale>
          <a:sx n="94" d="100"/>
          <a:sy n="94" d="100"/>
        </p:scale>
        <p:origin x="1248" y="84"/>
      </p:cViewPr>
      <p:guideLst/>
    </p:cSldViewPr>
  </p:slideViewPr>
  <p:outlineViewPr>
    <p:cViewPr>
      <p:scale>
        <a:sx n="33" d="100"/>
        <a:sy n="33" d="100"/>
      </p:scale>
      <p:origin x="0" y="-335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noProof="0" dirty="0"/>
              <a:t>Error compared to step size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barChart>
        <c:barDir val="col"/>
        <c:grouping val="clustered"/>
        <c:varyColors val="0"/>
        <c:ser>
          <c:idx val="0"/>
          <c:order val="0"/>
          <c:tx>
            <c:strRef>
              <c:f>Sheet1!$B$1</c:f>
              <c:strCache>
                <c:ptCount val="1"/>
                <c:pt idx="0">
                  <c:v>Euler</c:v>
                </c:pt>
              </c:strCache>
            </c:strRef>
          </c:tx>
          <c:spPr>
            <a:solidFill>
              <a:schemeClr val="accent1"/>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Sheet1!$B$2:$B$7</c:f>
              <c:numCache>
                <c:formatCode>General</c:formatCode>
                <c:ptCount val="6"/>
                <c:pt idx="0">
                  <c:v>4.3</c:v>
                </c:pt>
                <c:pt idx="1">
                  <c:v>2.5</c:v>
                </c:pt>
                <c:pt idx="2">
                  <c:v>3.5</c:v>
                </c:pt>
                <c:pt idx="3">
                  <c:v>4.5</c:v>
                </c:pt>
                <c:pt idx="4">
                  <c:v>3.5</c:v>
                </c:pt>
                <c:pt idx="5">
                  <c:v>4.5</c:v>
                </c:pt>
              </c:numCache>
            </c:numRef>
          </c:val>
          <c:extLst>
            <c:ext xmlns:c16="http://schemas.microsoft.com/office/drawing/2014/chart" uri="{C3380CC4-5D6E-409C-BE32-E72D297353CC}">
              <c16:uniqueId val="{00000000-F6EE-43F4-B578-3451D73C3D2B}"/>
            </c:ext>
          </c:extLst>
        </c:ser>
        <c:ser>
          <c:idx val="1"/>
          <c:order val="1"/>
          <c:tx>
            <c:strRef>
              <c:f>Sheet1!$C$1</c:f>
              <c:strCache>
                <c:ptCount val="1"/>
                <c:pt idx="0">
                  <c:v>Verlet</c:v>
                </c:pt>
              </c:strCache>
            </c:strRef>
          </c:tx>
          <c:spPr>
            <a:solidFill>
              <a:schemeClr val="accent2"/>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Sheet1!$C$2:$C$7</c:f>
              <c:numCache>
                <c:formatCode>General</c:formatCode>
                <c:ptCount val="6"/>
                <c:pt idx="0">
                  <c:v>2.4</c:v>
                </c:pt>
                <c:pt idx="1">
                  <c:v>4.4000000000000004</c:v>
                </c:pt>
                <c:pt idx="2">
                  <c:v>1.8</c:v>
                </c:pt>
                <c:pt idx="3">
                  <c:v>2.8</c:v>
                </c:pt>
                <c:pt idx="4">
                  <c:v>1.8</c:v>
                </c:pt>
                <c:pt idx="5">
                  <c:v>2.8</c:v>
                </c:pt>
              </c:numCache>
            </c:numRef>
          </c:val>
          <c:extLst>
            <c:ext xmlns:c16="http://schemas.microsoft.com/office/drawing/2014/chart" uri="{C3380CC4-5D6E-409C-BE32-E72D297353CC}">
              <c16:uniqueId val="{00000001-F6EE-43F4-B578-3451D73C3D2B}"/>
            </c:ext>
          </c:extLst>
        </c:ser>
        <c:ser>
          <c:idx val="2"/>
          <c:order val="2"/>
          <c:tx>
            <c:strRef>
              <c:f>Sheet1!$D$1</c:f>
              <c:strCache>
                <c:ptCount val="1"/>
                <c:pt idx="0">
                  <c:v>Runge-Kutta</c:v>
                </c:pt>
              </c:strCache>
            </c:strRef>
          </c:tx>
          <c:spPr>
            <a:solidFill>
              <a:schemeClr val="accent3"/>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Sheet1!$D$2:$D$7</c:f>
              <c:numCache>
                <c:formatCode>General</c:formatCode>
                <c:ptCount val="6"/>
                <c:pt idx="0">
                  <c:v>2</c:v>
                </c:pt>
                <c:pt idx="1">
                  <c:v>2</c:v>
                </c:pt>
                <c:pt idx="2">
                  <c:v>3</c:v>
                </c:pt>
                <c:pt idx="3">
                  <c:v>5</c:v>
                </c:pt>
                <c:pt idx="4">
                  <c:v>3</c:v>
                </c:pt>
                <c:pt idx="5">
                  <c:v>5</c:v>
                </c:pt>
              </c:numCache>
            </c:numRef>
          </c:val>
          <c:extLst>
            <c:ext xmlns:c16="http://schemas.microsoft.com/office/drawing/2014/chart" uri="{C3380CC4-5D6E-409C-BE32-E72D297353CC}">
              <c16:uniqueId val="{00000002-F6EE-43F4-B578-3451D73C3D2B}"/>
            </c:ext>
          </c:extLst>
        </c:ser>
        <c:dLbls>
          <c:showLegendKey val="0"/>
          <c:showVal val="0"/>
          <c:showCatName val="0"/>
          <c:showSerName val="0"/>
          <c:showPercent val="0"/>
          <c:showBubbleSize val="0"/>
        </c:dLbls>
        <c:gapWidth val="219"/>
        <c:overlap val="-27"/>
        <c:axId val="547336896"/>
        <c:axId val="690337440"/>
      </c:barChart>
      <c:catAx>
        <c:axId val="54733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690337440"/>
        <c:crosses val="autoZero"/>
        <c:auto val="1"/>
        <c:lblAlgn val="ctr"/>
        <c:lblOffset val="100"/>
        <c:noMultiLvlLbl val="0"/>
      </c:catAx>
      <c:valAx>
        <c:axId val="69033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47336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Solver</a:t>
            </a:r>
            <a:r>
              <a:rPr lang="en-US" baseline="0" dirty="0"/>
              <a:t> speed</a:t>
            </a:r>
            <a:endParaRPr lang="nl-NL"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barChart>
        <c:barDir val="col"/>
        <c:grouping val="clustered"/>
        <c:varyColors val="0"/>
        <c:ser>
          <c:idx val="0"/>
          <c:order val="0"/>
          <c:tx>
            <c:strRef>
              <c:f>Sheet1!$B$1</c:f>
              <c:strCache>
                <c:ptCount val="1"/>
                <c:pt idx="0">
                  <c:v>Euler</c:v>
                </c:pt>
              </c:strCache>
            </c:strRef>
          </c:tx>
          <c:spPr>
            <a:solidFill>
              <a:schemeClr val="accent1"/>
            </a:solidFill>
            <a:ln>
              <a:noFill/>
            </a:ln>
            <a:effectLst/>
          </c:spPr>
          <c:invertIfNegative val="0"/>
          <c:cat>
            <c:strRef>
              <c:f>Sheet1!$A$2</c:f>
              <c:strCache>
                <c:ptCount val="1"/>
                <c:pt idx="0">
                  <c:v>time spent</c:v>
                </c:pt>
              </c:strCache>
            </c:strRef>
          </c:cat>
          <c:val>
            <c:numRef>
              <c:f>Sheet1!$B$2</c:f>
              <c:numCache>
                <c:formatCode>General</c:formatCode>
                <c:ptCount val="1"/>
                <c:pt idx="0">
                  <c:v>4.3</c:v>
                </c:pt>
              </c:numCache>
            </c:numRef>
          </c:val>
          <c:extLst>
            <c:ext xmlns:c16="http://schemas.microsoft.com/office/drawing/2014/chart" uri="{C3380CC4-5D6E-409C-BE32-E72D297353CC}">
              <c16:uniqueId val="{00000000-7854-481C-893F-9AC8E01E0481}"/>
            </c:ext>
          </c:extLst>
        </c:ser>
        <c:ser>
          <c:idx val="1"/>
          <c:order val="1"/>
          <c:tx>
            <c:strRef>
              <c:f>Sheet1!$C$1</c:f>
              <c:strCache>
                <c:ptCount val="1"/>
                <c:pt idx="0">
                  <c:v>Verlet</c:v>
                </c:pt>
              </c:strCache>
            </c:strRef>
          </c:tx>
          <c:spPr>
            <a:solidFill>
              <a:schemeClr val="accent2"/>
            </a:solidFill>
            <a:ln>
              <a:noFill/>
            </a:ln>
            <a:effectLst/>
          </c:spPr>
          <c:invertIfNegative val="0"/>
          <c:cat>
            <c:strRef>
              <c:f>Sheet1!$A$2</c:f>
              <c:strCache>
                <c:ptCount val="1"/>
                <c:pt idx="0">
                  <c:v>time spent</c:v>
                </c:pt>
              </c:strCache>
            </c:strRef>
          </c:cat>
          <c:val>
            <c:numRef>
              <c:f>Sheet1!$C$2</c:f>
              <c:numCache>
                <c:formatCode>General</c:formatCode>
                <c:ptCount val="1"/>
                <c:pt idx="0">
                  <c:v>2.4</c:v>
                </c:pt>
              </c:numCache>
            </c:numRef>
          </c:val>
          <c:extLst>
            <c:ext xmlns:c16="http://schemas.microsoft.com/office/drawing/2014/chart" uri="{C3380CC4-5D6E-409C-BE32-E72D297353CC}">
              <c16:uniqueId val="{00000001-7854-481C-893F-9AC8E01E0481}"/>
            </c:ext>
          </c:extLst>
        </c:ser>
        <c:ser>
          <c:idx val="2"/>
          <c:order val="2"/>
          <c:tx>
            <c:strRef>
              <c:f>Sheet1!$D$1</c:f>
              <c:strCache>
                <c:ptCount val="1"/>
                <c:pt idx="0">
                  <c:v>Runge-Kutta</c:v>
                </c:pt>
              </c:strCache>
            </c:strRef>
          </c:tx>
          <c:spPr>
            <a:solidFill>
              <a:schemeClr val="accent3"/>
            </a:solidFill>
            <a:ln>
              <a:noFill/>
            </a:ln>
            <a:effectLst/>
          </c:spPr>
          <c:invertIfNegative val="0"/>
          <c:cat>
            <c:strRef>
              <c:f>Sheet1!$A$2</c:f>
              <c:strCache>
                <c:ptCount val="1"/>
                <c:pt idx="0">
                  <c:v>time spent</c:v>
                </c:pt>
              </c:strCache>
            </c:strRef>
          </c:cat>
          <c:val>
            <c:numRef>
              <c:f>Sheet1!$D$2</c:f>
              <c:numCache>
                <c:formatCode>General</c:formatCode>
                <c:ptCount val="1"/>
                <c:pt idx="0">
                  <c:v>2</c:v>
                </c:pt>
              </c:numCache>
            </c:numRef>
          </c:val>
          <c:extLst>
            <c:ext xmlns:c16="http://schemas.microsoft.com/office/drawing/2014/chart" uri="{C3380CC4-5D6E-409C-BE32-E72D297353CC}">
              <c16:uniqueId val="{00000002-7854-481C-893F-9AC8E01E0481}"/>
            </c:ext>
          </c:extLst>
        </c:ser>
        <c:dLbls>
          <c:showLegendKey val="0"/>
          <c:showVal val="0"/>
          <c:showCatName val="0"/>
          <c:showSerName val="0"/>
          <c:showPercent val="0"/>
          <c:showBubbleSize val="0"/>
        </c:dLbls>
        <c:gapWidth val="219"/>
        <c:overlap val="-27"/>
        <c:axId val="723243472"/>
        <c:axId val="641512976"/>
      </c:barChart>
      <c:catAx>
        <c:axId val="72324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641512976"/>
        <c:crosses val="autoZero"/>
        <c:auto val="1"/>
        <c:lblAlgn val="ctr"/>
        <c:lblOffset val="100"/>
        <c:noMultiLvlLbl val="0"/>
      </c:catAx>
      <c:valAx>
        <c:axId val="64151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723243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52211-91C2-4B5D-9566-2C0C10015937}" type="datetimeFigureOut">
              <a:rPr lang="nl-NL" smtClean="0"/>
              <a:t>22-6-2020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7F88C-BACD-4A94-B7B7-C91B49D4CB7C}" type="slidenum">
              <a:rPr lang="nl-NL" smtClean="0"/>
              <a:t>‹#›</a:t>
            </a:fld>
            <a:endParaRPr lang="nl-NL"/>
          </a:p>
        </p:txBody>
      </p:sp>
    </p:spTree>
    <p:extLst>
      <p:ext uri="{BB962C8B-B14F-4D97-AF65-F5344CB8AC3E}">
        <p14:creationId xmlns:p14="http://schemas.microsoft.com/office/powerpoint/2010/main" val="276177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Haoran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a:t>
            </a:fld>
            <a:endParaRPr lang="nl-NL"/>
          </a:p>
        </p:txBody>
      </p:sp>
    </p:spTree>
    <p:extLst>
      <p:ext uri="{BB962C8B-B14F-4D97-AF65-F5344CB8AC3E}">
        <p14:creationId xmlns:p14="http://schemas.microsoft.com/office/powerpoint/2010/main" val="3156062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14</a:t>
            </a:fld>
            <a:endParaRPr lang="nl-NL"/>
          </a:p>
        </p:txBody>
      </p:sp>
    </p:spTree>
    <p:extLst>
      <p:ext uri="{BB962C8B-B14F-4D97-AF65-F5344CB8AC3E}">
        <p14:creationId xmlns:p14="http://schemas.microsoft.com/office/powerpoint/2010/main" val="408873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F917F88C-BACD-4A94-B7B7-C91B49D4CB7C}" type="slidenum">
              <a:rPr lang="nl-NL" smtClean="0"/>
              <a:t>19</a:t>
            </a:fld>
            <a:endParaRPr lang="nl-NL"/>
          </a:p>
        </p:txBody>
      </p:sp>
    </p:spTree>
    <p:extLst>
      <p:ext uri="{BB962C8B-B14F-4D97-AF65-F5344CB8AC3E}">
        <p14:creationId xmlns:p14="http://schemas.microsoft.com/office/powerpoint/2010/main" val="1895606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20</a:t>
            </a:fld>
            <a:endParaRPr lang="nl-NL"/>
          </a:p>
        </p:txBody>
      </p:sp>
    </p:spTree>
    <p:extLst>
      <p:ext uri="{BB962C8B-B14F-4D97-AF65-F5344CB8AC3E}">
        <p14:creationId xmlns:p14="http://schemas.microsoft.com/office/powerpoint/2010/main" val="925085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21</a:t>
            </a:fld>
            <a:endParaRPr lang="nl-NL"/>
          </a:p>
        </p:txBody>
      </p:sp>
    </p:spTree>
    <p:extLst>
      <p:ext uri="{BB962C8B-B14F-4D97-AF65-F5344CB8AC3E}">
        <p14:creationId xmlns:p14="http://schemas.microsoft.com/office/powerpoint/2010/main" val="1762896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22</a:t>
            </a:fld>
            <a:endParaRPr lang="nl-NL"/>
          </a:p>
        </p:txBody>
      </p:sp>
    </p:spTree>
    <p:extLst>
      <p:ext uri="{BB962C8B-B14F-4D97-AF65-F5344CB8AC3E}">
        <p14:creationId xmlns:p14="http://schemas.microsoft.com/office/powerpoint/2010/main" val="167208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Jean</a:t>
            </a:r>
            <a:endParaRPr lang="nl-NL" dirty="0"/>
          </a:p>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a:t>
            </a:fld>
            <a:endParaRPr lang="nl-NL"/>
          </a:p>
        </p:txBody>
      </p:sp>
    </p:spTree>
    <p:extLst>
      <p:ext uri="{BB962C8B-B14F-4D97-AF65-F5344CB8AC3E}">
        <p14:creationId xmlns:p14="http://schemas.microsoft.com/office/powerpoint/2010/main" val="72382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3</a:t>
            </a:fld>
            <a:endParaRPr lang="nl-NL"/>
          </a:p>
        </p:txBody>
      </p:sp>
    </p:spTree>
    <p:extLst>
      <p:ext uri="{BB962C8B-B14F-4D97-AF65-F5344CB8AC3E}">
        <p14:creationId xmlns:p14="http://schemas.microsoft.com/office/powerpoint/2010/main" val="142822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a:p>
            <a:endParaRPr lang="en-US" dirty="0"/>
          </a:p>
          <a:p>
            <a:r>
              <a:rPr lang="en-US" dirty="0"/>
              <a:t>Third image: </a:t>
            </a:r>
          </a:p>
          <a:p>
            <a:r>
              <a:rPr lang="en-GB" sz="1200" kern="1200" dirty="0">
                <a:solidFill>
                  <a:schemeClr val="tx1"/>
                </a:solidFill>
                <a:effectLst/>
                <a:latin typeface="+mn-lt"/>
                <a:ea typeface="+mn-ea"/>
                <a:cs typeface="+mn-cs"/>
              </a:rPr>
              <a:t>Once we know that the boxes overlap, we check if any of the faces collides.</a:t>
            </a:r>
            <a:endParaRPr lang="nl-NL"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do this by projecting the ball onto the face and check if this projection is closer to the centre of the ball than the size of the ball. If this is the case, we have a collision and return the normal vector of the face that the ball collided with.</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17F88C-BACD-4A94-B7B7-C91B49D4CB7C}" type="slidenum">
              <a:rPr lang="nl-NL" smtClean="0"/>
              <a:t>6</a:t>
            </a:fld>
            <a:endParaRPr lang="nl-NL"/>
          </a:p>
        </p:txBody>
      </p:sp>
    </p:spTree>
    <p:extLst>
      <p:ext uri="{BB962C8B-B14F-4D97-AF65-F5344CB8AC3E}">
        <p14:creationId xmlns:p14="http://schemas.microsoft.com/office/powerpoint/2010/main" val="21189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it be there?</a:t>
            </a:r>
          </a:p>
        </p:txBody>
      </p:sp>
      <p:sp>
        <p:nvSpPr>
          <p:cNvPr id="4" name="Slide Number Placeholder 3"/>
          <p:cNvSpPr>
            <a:spLocks noGrp="1"/>
          </p:cNvSpPr>
          <p:nvPr>
            <p:ph type="sldNum" sz="quarter" idx="5"/>
          </p:nvPr>
        </p:nvSpPr>
        <p:spPr/>
        <p:txBody>
          <a:bodyPr/>
          <a:lstStyle/>
          <a:p>
            <a:fld id="{F917F88C-BACD-4A94-B7B7-C91B49D4CB7C}" type="slidenum">
              <a:rPr lang="nl-NL" smtClean="0"/>
              <a:t>7</a:t>
            </a:fld>
            <a:endParaRPr lang="nl-NL"/>
          </a:p>
        </p:txBody>
      </p:sp>
    </p:spTree>
    <p:extLst>
      <p:ext uri="{BB962C8B-B14F-4D97-AF65-F5344CB8AC3E}">
        <p14:creationId xmlns:p14="http://schemas.microsoft.com/office/powerpoint/2010/main" val="16552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8</a:t>
            </a:fld>
            <a:endParaRPr lang="nl-NL"/>
          </a:p>
        </p:txBody>
      </p:sp>
    </p:spTree>
    <p:extLst>
      <p:ext uri="{BB962C8B-B14F-4D97-AF65-F5344CB8AC3E}">
        <p14:creationId xmlns:p14="http://schemas.microsoft.com/office/powerpoint/2010/main" val="4253772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9</a:t>
            </a:fld>
            <a:endParaRPr lang="nl-NL"/>
          </a:p>
        </p:txBody>
      </p:sp>
    </p:spTree>
    <p:extLst>
      <p:ext uri="{BB962C8B-B14F-4D97-AF65-F5344CB8AC3E}">
        <p14:creationId xmlns:p14="http://schemas.microsoft.com/office/powerpoint/2010/main" val="2843381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10</a:t>
            </a:fld>
            <a:endParaRPr lang="nl-NL"/>
          </a:p>
        </p:txBody>
      </p:sp>
    </p:spTree>
    <p:extLst>
      <p:ext uri="{BB962C8B-B14F-4D97-AF65-F5344CB8AC3E}">
        <p14:creationId xmlns:p14="http://schemas.microsoft.com/office/powerpoint/2010/main" val="1933149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13</a:t>
            </a:fld>
            <a:endParaRPr lang="nl-NL"/>
          </a:p>
        </p:txBody>
      </p:sp>
    </p:spTree>
    <p:extLst>
      <p:ext uri="{BB962C8B-B14F-4D97-AF65-F5344CB8AC3E}">
        <p14:creationId xmlns:p14="http://schemas.microsoft.com/office/powerpoint/2010/main" val="214478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n98XWUwbvXo?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1WK_jSP_zk?feature=oembed" TargetMode="Externa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6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6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9" name="Picture 8" descr="A picture containing rope, laying, game&#10;&#10;Description automatically generated">
            <a:extLst>
              <a:ext uri="{FF2B5EF4-FFF2-40B4-BE49-F238E27FC236}">
                <a16:creationId xmlns:a16="http://schemas.microsoft.com/office/drawing/2014/main" id="{0A4B08F9-AB7F-4E7C-8AAF-7536950B079B}"/>
              </a:ext>
            </a:extLst>
          </p:cNvPr>
          <p:cNvPicPr>
            <a:picLocks noChangeAspect="1"/>
          </p:cNvPicPr>
          <p:nvPr/>
        </p:nvPicPr>
        <p:blipFill rotWithShape="1">
          <a:blip r:embed="rId4"/>
          <a:srcRect t="396" r="1" b="1"/>
          <a:stretch/>
        </p:blipFill>
        <p:spPr>
          <a:xfrm>
            <a:off x="2843" y="10"/>
            <a:ext cx="12186315" cy="6857990"/>
          </a:xfrm>
          <a:prstGeom prst="rect">
            <a:avLst/>
          </a:prstGeom>
        </p:spPr>
      </p:pic>
      <p:sp>
        <p:nvSpPr>
          <p:cNvPr id="74" name="Rectangle 66">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48648" y="1419273"/>
            <a:ext cx="3153580" cy="1358188"/>
          </a:xfrm>
        </p:spPr>
        <p:txBody>
          <a:bodyPr vert="horz" lIns="91440" tIns="45720" rIns="91440" bIns="45720" rtlCol="0" anchor="b">
            <a:normAutofit/>
          </a:bodyPr>
          <a:lstStyle/>
          <a:p>
            <a:r>
              <a:rPr lang="en-US" sz="3600" dirty="0">
                <a:solidFill>
                  <a:srgbClr val="FFFFFF"/>
                </a:solidFill>
              </a:rPr>
              <a:t>Crazy Putting Phase 3</a:t>
            </a:r>
          </a:p>
        </p:txBody>
      </p:sp>
      <p:cxnSp>
        <p:nvCxnSpPr>
          <p:cNvPr id="69" name="Straight Connector 68">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48648" y="2978254"/>
            <a:ext cx="3153580" cy="2444238"/>
          </a:xfrm>
        </p:spPr>
        <p:txBody>
          <a:bodyPr vert="horz" lIns="0" tIns="45720" rIns="0" bIns="45720" rtlCol="0">
            <a:normAutofit/>
          </a:bodyPr>
          <a:lstStyle/>
          <a:p>
            <a:pPr>
              <a:lnSpc>
                <a:spcPct val="90000"/>
              </a:lnSpc>
            </a:pPr>
            <a:r>
              <a:rPr lang="en-US" sz="1600" dirty="0">
                <a:solidFill>
                  <a:srgbClr val="FFFFFF"/>
                </a:solidFill>
              </a:rPr>
              <a:t>René Steeman </a:t>
            </a:r>
          </a:p>
          <a:p>
            <a:pPr>
              <a:lnSpc>
                <a:spcPct val="90000"/>
              </a:lnSpc>
            </a:pPr>
            <a:r>
              <a:rPr lang="en-US" sz="1600" dirty="0">
                <a:solidFill>
                  <a:srgbClr val="FFFFFF"/>
                </a:solidFill>
              </a:rPr>
              <a:t>Aaron SchapirA </a:t>
            </a:r>
          </a:p>
          <a:p>
            <a:pPr>
              <a:lnSpc>
                <a:spcPct val="90000"/>
              </a:lnSpc>
            </a:pPr>
            <a:r>
              <a:rPr lang="en-US" sz="1600" dirty="0">
                <a:solidFill>
                  <a:srgbClr val="FFFFFF"/>
                </a:solidFill>
              </a:rPr>
              <a:t>Ivan Poliakov</a:t>
            </a:r>
          </a:p>
          <a:p>
            <a:pPr>
              <a:lnSpc>
                <a:spcPct val="90000"/>
              </a:lnSpc>
            </a:pPr>
            <a:r>
              <a:rPr lang="en-US" sz="1600" dirty="0">
                <a:solidFill>
                  <a:srgbClr val="FFFFFF"/>
                </a:solidFill>
              </a:rPr>
              <a:t>Jean Janssen</a:t>
            </a:r>
          </a:p>
          <a:p>
            <a:pPr>
              <a:lnSpc>
                <a:spcPct val="90000"/>
              </a:lnSpc>
            </a:pPr>
            <a:r>
              <a:rPr lang="en-US" sz="1600" dirty="0">
                <a:solidFill>
                  <a:srgbClr val="FFFFFF"/>
                </a:solidFill>
              </a:rPr>
              <a:t>Matthijs Kusters</a:t>
            </a:r>
          </a:p>
          <a:p>
            <a:pPr>
              <a:lnSpc>
                <a:spcPct val="90000"/>
              </a:lnSpc>
            </a:pPr>
            <a:r>
              <a:rPr lang="en-US" sz="1600" dirty="0">
                <a:solidFill>
                  <a:srgbClr val="FFFFFF"/>
                </a:solidFill>
              </a:rPr>
              <a:t>Haoran Luan </a:t>
            </a:r>
          </a:p>
          <a:p>
            <a:pPr>
              <a:lnSpc>
                <a:spcPct val="90000"/>
              </a:lnSpc>
            </a:pPr>
            <a:endParaRPr lang="en-US" sz="1600" dirty="0">
              <a:solidFill>
                <a:srgbClr val="FFFFFF"/>
              </a:solidFill>
            </a:endParaRPr>
          </a:p>
          <a:p>
            <a:pPr>
              <a:lnSpc>
                <a:spcPct val="90000"/>
              </a:lnSpc>
            </a:pPr>
            <a:endParaRPr lang="en-US" sz="1600" dirty="0">
              <a:solidFill>
                <a:srgbClr val="FFFFFF"/>
              </a:solidFill>
            </a:endParaRPr>
          </a:p>
        </p:txBody>
      </p:sp>
      <p:sp>
        <p:nvSpPr>
          <p:cNvPr id="71" name="Rectangle 70">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32AA-6D25-43A2-85C9-4418A09EA0D6}"/>
              </a:ext>
            </a:extLst>
          </p:cNvPr>
          <p:cNvSpPr>
            <a:spLocks noGrp="1"/>
          </p:cNvSpPr>
          <p:nvPr>
            <p:ph type="title"/>
          </p:nvPr>
        </p:nvSpPr>
        <p:spPr/>
        <p:txBody>
          <a:bodyPr/>
          <a:lstStyle/>
          <a:p>
            <a:r>
              <a:rPr lang="en-US" dirty="0"/>
              <a:t>The formulas </a:t>
            </a:r>
            <a:br>
              <a:rPr lang="en-US" dirty="0"/>
            </a:br>
            <a:r>
              <a:rPr lang="en-US" dirty="0"/>
              <a:t>Classical 4</a:t>
            </a:r>
            <a:r>
              <a:rPr lang="en-US" baseline="30000" dirty="0"/>
              <a:t>th</a:t>
            </a:r>
            <a:r>
              <a:rPr lang="en-US" dirty="0"/>
              <a:t>-order Runge-</a:t>
            </a:r>
            <a:r>
              <a:rPr lang="en-US" dirty="0" err="1"/>
              <a:t>Kutta</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807C5B-BBEB-4D09-A4B8-DDD8ACC39660}"/>
                  </a:ext>
                </a:extLst>
              </p:cNvPr>
              <p:cNvSpPr>
                <a:spLocks noGrp="1"/>
              </p:cNvSpPr>
              <p:nvPr>
                <p:ph idx="1"/>
              </p:nvPr>
            </p:nvSpPr>
            <p:spPr/>
            <p:txBody>
              <a:bodyPr>
                <a:normAutofit/>
              </a:bodyPr>
              <a:lstStyle/>
              <a:p>
                <a:pPr marL="0" indent="0">
                  <a:buNone/>
                </a:pPr>
                <a:r>
                  <a:rPr lang="nl-NL" dirty="0"/>
                  <a:t>		</a:t>
                </a:r>
                <a14:m>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𝑘</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  </m:t>
                    </m:r>
                    <m:r>
                      <a:rPr lang="nl-NL" i="1">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e>
                    </m:d>
                    <m:r>
                      <m:rPr>
                        <m:nor/>
                      </m:rPr>
                      <a:rPr lang="nl-NL" dirty="0"/>
                      <m:t>	</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f>
                      <m:fPr>
                        <m:ctrlPr>
                          <a:rPr lang="nl-NL" b="0" i="1" smtClean="0">
                            <a:latin typeface="Cambria Math" panose="02040503050406030204" pitchFamily="18" charset="0"/>
                          </a:rPr>
                        </m:ctrlPr>
                      </m:fPr>
                      <m:num>
                        <m:r>
                          <a:rPr lang="nl-NL" b="0" i="1" smtClean="0">
                            <a:latin typeface="Cambria Math" panose="02040503050406030204" pitchFamily="18" charset="0"/>
                          </a:rPr>
                          <m:t>1</m:t>
                        </m:r>
                      </m:num>
                      <m:den>
                        <m:r>
                          <a:rPr lang="nl-NL" b="0" i="1" smtClean="0">
                            <a:latin typeface="Cambria Math" panose="02040503050406030204" pitchFamily="18" charset="0"/>
                          </a:rPr>
                          <m:t>2</m:t>
                        </m:r>
                      </m:den>
                    </m:f>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i="1">
                        <a:latin typeface="Cambria Math" panose="02040503050406030204" pitchFamily="18" charset="0"/>
                      </a:rPr>
                      <m:t>=</m:t>
                    </m:r>
                    <m:r>
                      <a:rPr lang="nl-NL" b="0" i="1" smtClean="0">
                        <a:latin typeface="Cambria Math" panose="02040503050406030204" pitchFamily="18" charset="0"/>
                      </a:rPr>
                      <m:t>𝑝</m:t>
                    </m:r>
                    <m:r>
                      <a:rPr lang="nl-NL" i="1">
                        <a:latin typeface="Cambria Math" panose="02040503050406030204" pitchFamily="18" charset="0"/>
                      </a:rPr>
                      <m:t>(</m:t>
                    </m:r>
                    <m:r>
                      <a:rPr lang="nl-NL" i="1">
                        <a:latin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4</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r>
                      <m:rPr>
                        <m:nor/>
                      </m:rPr>
                      <a:rPr lang="nl-NL" dirty="0"/>
                      <m:t>	</m:t>
                    </m:r>
                  </m:oMath>
                </a14:m>
                <a:endParaRPr lang="nl-NL" dirty="0"/>
              </a:p>
              <a:p>
                <a:pPr marL="0" indent="0">
                  <a:buNone/>
                </a:pPr>
                <a:r>
                  <a:rPr lang="nl-NL" b="0" dirty="0"/>
                  <a:t>			</a:t>
                </a:r>
                <a:r>
                  <a:rPr lang="en-US" dirty="0"/>
                  <a:t> </a:t>
                </a:r>
                <a14:m>
                  <m:oMath xmlns:m="http://schemas.openxmlformats.org/officeDocument/2006/math">
                    <m:r>
                      <a:rPr lang="en-US" i="1">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rPr>
                      <m:t>=</m:t>
                    </m:r>
                    <m:r>
                      <a:rPr lang="en-US" b="0" i="1" smtClean="0">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e>
                    </m:d>
                    <m:r>
                      <a:rPr lang="nl-NL" b="0" i="1" smtClean="0">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b="0" i="1" smtClean="0">
                        <a:latin typeface="Cambria Math" panose="02040503050406030204" pitchFamily="18" charset="0"/>
                      </a:rPr>
                      <m:t>)</m:t>
                    </m:r>
                  </m:oMath>
                </a14:m>
                <a:endParaRPr lang="nl-NL" dirty="0"/>
              </a:p>
              <a:p>
                <a:pPr marL="0" indent="0">
                  <a:buNone/>
                </a:pPr>
                <a:r>
                  <a:rPr lang="nl-NL" dirty="0"/>
                  <a:t>			</a:t>
                </a:r>
                <a14:m>
                  <m:oMath xmlns:m="http://schemas.openxmlformats.org/officeDocument/2006/math">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1</m:t>
                        </m:r>
                      </m:sub>
                    </m:sSub>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2</m:t>
                        </m:r>
                      </m:sub>
                    </m:sSub>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4</m:t>
                        </m:r>
                      </m:sub>
                    </m:sSub>
                    <m:r>
                      <a:rPr lang="nl-NL" i="1">
                        <a:latin typeface="Cambria Math" panose="02040503050406030204" pitchFamily="18" charset="0"/>
                      </a:rPr>
                      <m:t>)</m:t>
                    </m:r>
                  </m:oMath>
                </a14:m>
                <a:endParaRPr lang="nl-NL" dirty="0"/>
              </a:p>
            </p:txBody>
          </p:sp>
        </mc:Choice>
        <mc:Fallback xmlns="">
          <p:sp>
            <p:nvSpPr>
              <p:cNvPr id="3" name="Content Placeholder 2">
                <a:extLst>
                  <a:ext uri="{FF2B5EF4-FFF2-40B4-BE49-F238E27FC236}">
                    <a16:creationId xmlns:a16="http://schemas.microsoft.com/office/drawing/2014/main" id="{2C807C5B-BBEB-4D09-A4B8-DDD8ACC396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19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and bouncing balls</a:t>
            </a:r>
            <a:endParaRPr lang="nl-NL" dirty="0"/>
          </a:p>
        </p:txBody>
      </p:sp>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marL="0" indent="0">
              <a:lnSpc>
                <a:spcPct val="100000"/>
              </a:lnSpc>
              <a:spcBef>
                <a:spcPts val="0"/>
              </a:spcBef>
              <a:spcAft>
                <a:spcPts val="0"/>
              </a:spcAft>
              <a:buNone/>
            </a:pPr>
            <a:r>
              <a:rPr lang="en-GB" dirty="0"/>
              <a:t>process(double </a:t>
            </a:r>
            <a:r>
              <a:rPr lang="en-GB" dirty="0" err="1"/>
              <a:t>deltaTime</a:t>
            </a:r>
            <a:r>
              <a:rPr lang="en-GB" dirty="0"/>
              <a:t>, (Vector position, Vector velocity))     </a:t>
            </a:r>
          </a:p>
          <a:p>
            <a:pPr marL="0" indent="0">
              <a:lnSpc>
                <a:spcPct val="100000"/>
              </a:lnSpc>
              <a:spcBef>
                <a:spcPts val="0"/>
              </a:spcBef>
              <a:spcAft>
                <a:spcPts val="0"/>
              </a:spcAft>
              <a:buNone/>
            </a:pPr>
            <a:r>
              <a:rPr lang="en-GB" dirty="0"/>
              <a:t>     </a:t>
            </a:r>
            <a:r>
              <a:rPr lang="en-GB" b="1" dirty="0"/>
              <a:t>FOR</a:t>
            </a:r>
            <a:r>
              <a:rPr lang="en-GB" dirty="0"/>
              <a:t> time=0 </a:t>
            </a:r>
            <a:r>
              <a:rPr lang="en-GB" b="1" dirty="0"/>
              <a:t>TO</a:t>
            </a:r>
            <a:r>
              <a:rPr lang="en-GB" dirty="0"/>
              <a:t> time=</a:t>
            </a:r>
            <a:r>
              <a:rPr lang="en-GB" dirty="0" err="1"/>
              <a:t>deltaTime</a:t>
            </a:r>
            <a:endParaRPr lang="en-GB" dirty="0"/>
          </a:p>
          <a:p>
            <a:pPr marL="0" indent="0">
              <a:lnSpc>
                <a:spcPct val="100000"/>
              </a:lnSpc>
              <a:spcBef>
                <a:spcPts val="0"/>
              </a:spcBef>
              <a:spcAft>
                <a:spcPts val="0"/>
              </a:spcAft>
              <a:buNone/>
            </a:pPr>
            <a:r>
              <a:rPr lang="en-GB" b="1" dirty="0"/>
              <a:t>          IF</a:t>
            </a:r>
            <a:r>
              <a:rPr lang="en-GB" dirty="0"/>
              <a:t> !</a:t>
            </a:r>
            <a:r>
              <a:rPr lang="en-GB" dirty="0" err="1"/>
              <a:t>isFlying</a:t>
            </a:r>
            <a:r>
              <a:rPr lang="en-GB" dirty="0"/>
              <a:t>(position)</a:t>
            </a:r>
            <a:endParaRPr lang="en-GB" b="1" dirty="0"/>
          </a:p>
          <a:p>
            <a:pPr marL="0" indent="0">
              <a:lnSpc>
                <a:spcPct val="100000"/>
              </a:lnSpc>
              <a:spcBef>
                <a:spcPts val="0"/>
              </a:spcBef>
              <a:spcAft>
                <a:spcPts val="0"/>
              </a:spcAft>
              <a:buNone/>
            </a:pPr>
            <a:r>
              <a:rPr lang="en-GB" b="1" dirty="0"/>
              <a:t>          THEN</a:t>
            </a:r>
            <a:r>
              <a:rPr lang="en-GB" dirty="0"/>
              <a:t> velocity = </a:t>
            </a:r>
            <a:r>
              <a:rPr lang="en-GB" dirty="0" err="1"/>
              <a:t>redirectVelocity</a:t>
            </a:r>
            <a:r>
              <a:rPr lang="en-GB" dirty="0"/>
              <a:t>(position, velocity)</a:t>
            </a:r>
          </a:p>
          <a:p>
            <a:pPr marL="0" indent="0">
              <a:lnSpc>
                <a:spcPct val="100000"/>
              </a:lnSpc>
              <a:spcBef>
                <a:spcPts val="0"/>
              </a:spcBef>
              <a:spcAft>
                <a:spcPts val="0"/>
              </a:spcAft>
              <a:buNone/>
            </a:pPr>
            <a:r>
              <a:rPr lang="en-GB" dirty="0"/>
              <a:t>    </a:t>
            </a:r>
          </a:p>
          <a:p>
            <a:pPr marL="0" indent="0">
              <a:lnSpc>
                <a:spcPct val="100000"/>
              </a:lnSpc>
              <a:spcBef>
                <a:spcPts val="0"/>
              </a:spcBef>
              <a:spcAft>
                <a:spcPts val="0"/>
              </a:spcAft>
              <a:buNone/>
            </a:pPr>
            <a:r>
              <a:rPr lang="en-GB" dirty="0"/>
              <a:t>          </a:t>
            </a:r>
            <a:r>
              <a:rPr lang="en-GB" i="1" dirty="0"/>
              <a:t>calculate next position and velocity</a:t>
            </a:r>
          </a:p>
          <a:p>
            <a:pPr marL="0" indent="0">
              <a:lnSpc>
                <a:spcPct val="100000"/>
              </a:lnSpc>
              <a:spcBef>
                <a:spcPts val="0"/>
              </a:spcBef>
              <a:spcAft>
                <a:spcPts val="0"/>
              </a:spcAft>
              <a:buNone/>
            </a:pPr>
            <a:r>
              <a:rPr lang="en-GB" i="1" dirty="0"/>
              <a:t>          update position and velocity</a:t>
            </a:r>
          </a:p>
          <a:p>
            <a:pPr marL="0" indent="0">
              <a:lnSpc>
                <a:spcPct val="100000"/>
              </a:lnSpc>
              <a:spcBef>
                <a:spcPts val="0"/>
              </a:spcBef>
              <a:spcAft>
                <a:spcPts val="0"/>
              </a:spcAft>
              <a:buNone/>
            </a:pPr>
            <a:endParaRPr lang="en-GB" dirty="0"/>
          </a:p>
          <a:p>
            <a:pPr marL="0" indent="0">
              <a:lnSpc>
                <a:spcPct val="100000"/>
              </a:lnSpc>
              <a:spcBef>
                <a:spcPts val="0"/>
              </a:spcBef>
              <a:spcAft>
                <a:spcPts val="0"/>
              </a:spcAft>
              <a:buNone/>
            </a:pPr>
            <a:r>
              <a:rPr lang="en-GB" dirty="0"/>
              <a:t>     return (position, velocity)</a:t>
            </a:r>
          </a:p>
        </p:txBody>
      </p:sp>
    </p:spTree>
    <p:extLst>
      <p:ext uri="{BB962C8B-B14F-4D97-AF65-F5344CB8AC3E}">
        <p14:creationId xmlns:p14="http://schemas.microsoft.com/office/powerpoint/2010/main" val="395305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acceleration</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marL="0" indent="0">
                  <a:lnSpc>
                    <a:spcPct val="100000"/>
                  </a:lnSpc>
                  <a:spcBef>
                    <a:spcPts val="0"/>
                  </a:spcBef>
                  <a:spcAft>
                    <a:spcPts val="0"/>
                  </a:spcAft>
                  <a:buNone/>
                </a:pPr>
                <a:r>
                  <a:rPr lang="en-GB" dirty="0"/>
                  <a:t>In the horizontal directions:</a:t>
                </a:r>
                <a:endParaRPr lang="en-GB" i="1" dirty="0">
                  <a:latin typeface="Cambria Math" panose="02040503050406030204" pitchFamily="18" charset="0"/>
                </a:endParaRPr>
              </a:p>
              <a:p>
                <a:pPr marL="0" indent="0">
                  <a:lnSpc>
                    <a:spcPct val="100000"/>
                  </a:lnSpc>
                  <a:spcBef>
                    <a:spcPts val="0"/>
                  </a:spcBef>
                  <a:spcAft>
                    <a:spcPts val="0"/>
                  </a:spcAft>
                  <a:buNone/>
                </a:pPr>
                <a:r>
                  <a:rPr lang="en-GB" dirty="0"/>
                  <a:t>	</a:t>
                </a:r>
                <a14:m>
                  <m:oMath xmlns:m="http://schemas.openxmlformats.org/officeDocument/2006/math">
                    <m:sSub>
                      <m:sSubPr>
                        <m:ctrlPr>
                          <a:rPr lang="en-GB"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𝑛𝑒𝑡</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𝑚𝑎</m:t>
                    </m:r>
                    <m:r>
                      <a:rPr lang="nl-NL" b="0" i="1" smtClean="0">
                        <a:latin typeface="Cambria Math" panose="02040503050406030204" pitchFamily="18" charset="0"/>
                        <a:sym typeface="Wingdings" panose="05000000000000000000" pitchFamily="2" charset="2"/>
                      </a:rPr>
                      <m:t>=−</m:t>
                    </m:r>
                    <m:f>
                      <m:fPr>
                        <m:ctrlPr>
                          <a:rPr lang="nl-NL" b="0" i="1" smtClean="0">
                            <a:latin typeface="Cambria Math" panose="02040503050406030204" pitchFamily="18" charset="0"/>
                            <a:sym typeface="Wingdings" panose="05000000000000000000" pitchFamily="2" charset="2"/>
                          </a:rPr>
                        </m:ctrlPr>
                      </m:fPr>
                      <m:num>
                        <m:r>
                          <a:rPr lang="nl-NL" b="0" i="1" smtClean="0">
                            <a:latin typeface="Cambria Math" panose="02040503050406030204" pitchFamily="18" charset="0"/>
                            <a:sym typeface="Wingdings" panose="05000000000000000000" pitchFamily="2" charset="2"/>
                          </a:rPr>
                          <m:t>1</m:t>
                        </m:r>
                      </m:num>
                      <m:den>
                        <m:r>
                          <a:rPr lang="nl-NL" b="0" i="1" smtClean="0">
                            <a:latin typeface="Cambria Math" panose="02040503050406030204" pitchFamily="18" charset="0"/>
                            <a:sym typeface="Wingdings" panose="05000000000000000000" pitchFamily="2" charset="2"/>
                          </a:rPr>
                          <m:t>2</m:t>
                        </m:r>
                      </m:den>
                    </m:f>
                    <m:sSub>
                      <m:sSubPr>
                        <m:ctrlPr>
                          <a:rPr lang="nl-NL" b="0" i="1" smtClean="0">
                            <a:latin typeface="Cambria Math" panose="02040503050406030204" pitchFamily="18" charset="0"/>
                            <a:sym typeface="Wingdings" panose="05000000000000000000" pitchFamily="2" charset="2"/>
                          </a:rPr>
                        </m:ctrlPr>
                      </m:sSubPr>
                      <m:e>
                        <m:r>
                          <a:rPr lang="nl-NL" b="0" i="1" smtClean="0">
                            <a:latin typeface="Cambria Math" panose="02040503050406030204" pitchFamily="18" charset="0"/>
                            <a:sym typeface="Wingdings" panose="05000000000000000000" pitchFamily="2" charset="2"/>
                          </a:rPr>
                          <m:t>𝐶</m:t>
                        </m:r>
                      </m:e>
                      <m:sub>
                        <m:r>
                          <a:rPr lang="nl-NL" b="0" i="1" smtClean="0">
                            <a:latin typeface="Cambria Math" panose="02040503050406030204" pitchFamily="18" charset="0"/>
                            <a:sym typeface="Wingdings" panose="05000000000000000000" pitchFamily="2" charset="2"/>
                          </a:rPr>
                          <m:t>𝐷</m:t>
                        </m:r>
                      </m:sub>
                    </m:sSub>
                    <m:r>
                      <a:rPr lang="nl-NL" b="0" i="1" smtClean="0">
                        <a:latin typeface="Cambria Math" panose="02040503050406030204" pitchFamily="18" charset="0"/>
                        <a:ea typeface="Cambria Math" panose="02040503050406030204" pitchFamily="18" charset="0"/>
                        <a:sym typeface="Wingdings" panose="05000000000000000000" pitchFamily="2" charset="2"/>
                      </a:rPr>
                      <m:t>𝜌</m:t>
                    </m:r>
                    <m:r>
                      <a:rPr lang="nl-NL" b="0" i="1" smtClean="0">
                        <a:latin typeface="Cambria Math" panose="02040503050406030204" pitchFamily="18" charset="0"/>
                        <a:ea typeface="Cambria Math" panose="02040503050406030204" pitchFamily="18" charset="0"/>
                        <a:sym typeface="Wingdings" panose="05000000000000000000" pitchFamily="2" charset="2"/>
                      </a:rPr>
                      <m:t>𝐴</m:t>
                    </m:r>
                    <m:sSup>
                      <m:sSupPr>
                        <m:ctrlPr>
                          <a:rPr lang="nl-NL" b="0" i="1" smtClean="0">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b="0"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dirty="0"/>
              </a:p>
              <a:p>
                <a:pPr marL="0" indent="0">
                  <a:lnSpc>
                    <a:spcPct val="100000"/>
                  </a:lnSpc>
                  <a:spcBef>
                    <a:spcPts val="0"/>
                  </a:spcBef>
                  <a:spcAft>
                    <a:spcPts val="0"/>
                  </a:spcAft>
                  <a:buNone/>
                </a:pPr>
                <a:r>
                  <a:rPr lang="en-GB" dirty="0"/>
                  <a:t>				</a:t>
                </a:r>
                <a14:m>
                  <m:oMath xmlns:m="http://schemas.openxmlformats.org/officeDocument/2006/math">
                    <m:r>
                      <a:rPr lang="nl-NL" b="0" i="1" smtClean="0">
                        <a:latin typeface="Cambria Math" panose="02040503050406030204" pitchFamily="18" charset="0"/>
                      </a:rPr>
                      <m:t>𝑎</m:t>
                    </m:r>
                    <m:r>
                      <a:rPr lang="nl-NL" b="0" i="1" smtClean="0">
                        <a:latin typeface="Cambria Math" panose="02040503050406030204" pitchFamily="18" charset="0"/>
                      </a:rPr>
                      <m:t>=−</m:t>
                    </m:r>
                    <m:f>
                      <m:fPr>
                        <m:ctrlPr>
                          <a:rPr lang="nl-NL" b="0" i="1" smtClean="0">
                            <a:latin typeface="Cambria Math" panose="02040503050406030204" pitchFamily="18" charset="0"/>
                          </a:rPr>
                        </m:ctrlPr>
                      </m:fPr>
                      <m:num>
                        <m:sSub>
                          <m:sSubPr>
                            <m:ctrlPr>
                              <a:rPr lang="nl-NL" b="0" i="1" smtClean="0">
                                <a:latin typeface="Cambria Math" panose="02040503050406030204" pitchFamily="18" charset="0"/>
                              </a:rPr>
                            </m:ctrlPr>
                          </m:sSubPr>
                          <m:e>
                            <m:r>
                              <a:rPr lang="nl-NL" b="0" i="1" smtClean="0">
                                <a:latin typeface="Cambria Math" panose="02040503050406030204" pitchFamily="18" charset="0"/>
                              </a:rPr>
                              <m:t>𝐶</m:t>
                            </m:r>
                          </m:e>
                          <m:sub>
                            <m:r>
                              <a:rPr lang="nl-NL" b="0" i="1" smtClean="0">
                                <a:latin typeface="Cambria Math" panose="02040503050406030204" pitchFamily="18" charset="0"/>
                              </a:rPr>
                              <m:t>𝐷</m:t>
                            </m:r>
                          </m:sub>
                        </m:sSub>
                        <m:r>
                          <a:rPr lang="nl-NL" b="0" i="1" smtClean="0">
                            <a:latin typeface="Cambria Math" panose="02040503050406030204" pitchFamily="18" charset="0"/>
                            <a:ea typeface="Cambria Math" panose="02040503050406030204" pitchFamily="18" charset="0"/>
                          </a:rPr>
                          <m:t>𝜌</m:t>
                        </m:r>
                        <m:r>
                          <a:rPr lang="nl-NL" b="0" i="1" smtClean="0">
                            <a:latin typeface="Cambria Math" panose="02040503050406030204" pitchFamily="18" charset="0"/>
                            <a:ea typeface="Cambria Math" panose="02040503050406030204" pitchFamily="18" charset="0"/>
                          </a:rPr>
                          <m:t>𝐴</m:t>
                        </m:r>
                        <m:sSup>
                          <m:sSupPr>
                            <m:ctrlPr>
                              <a:rPr lang="nl-NL" b="0" i="1" smtClean="0">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nl-NL" i="1">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rPr>
                              <m:t>2</m:t>
                            </m:r>
                          </m:sup>
                        </m:sSup>
                      </m:num>
                      <m:den>
                        <m:r>
                          <a:rPr lang="nl-NL" b="0" i="1" smtClean="0">
                            <a:latin typeface="Cambria Math" panose="02040503050406030204" pitchFamily="18" charset="0"/>
                          </a:rPr>
                          <m:t>2</m:t>
                        </m:r>
                        <m:r>
                          <a:rPr lang="nl-NL" b="0" i="1" smtClean="0">
                            <a:latin typeface="Cambria Math" panose="02040503050406030204" pitchFamily="18" charset="0"/>
                          </a:rPr>
                          <m:t>𝑚</m:t>
                        </m:r>
                      </m:den>
                    </m:f>
                  </m:oMath>
                </a14:m>
                <a:r>
                  <a:rPr lang="en-GB" dirty="0"/>
                  <a:t> </a:t>
                </a:r>
              </a:p>
              <a:p>
                <a:pPr marL="0" indent="0">
                  <a:lnSpc>
                    <a:spcPct val="100000"/>
                  </a:lnSpc>
                  <a:spcBef>
                    <a:spcPts val="0"/>
                  </a:spcBef>
                  <a:spcAft>
                    <a:spcPts val="0"/>
                  </a:spcAft>
                  <a:buNone/>
                </a:pPr>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𝑦</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a:p>
                <a:pPr marL="0" indent="0">
                  <a:lnSpc>
                    <a:spcPct val="100000"/>
                  </a:lnSpc>
                  <a:spcBef>
                    <a:spcPts val="0"/>
                  </a:spcBef>
                  <a:spcAft>
                    <a:spcPts val="0"/>
                  </a:spcAft>
                  <a:buNone/>
                </a:pPr>
                <a:r>
                  <a:rPr lang="en-GB" dirty="0"/>
                  <a:t>In the vertical direction:</a:t>
                </a:r>
              </a:p>
              <a:p>
                <a:pPr marL="0" indent="0">
                  <a:lnSpc>
                    <a:spcPct val="100000"/>
                  </a:lnSpc>
                  <a:spcBef>
                    <a:spcPts val="0"/>
                  </a:spcBef>
                  <a:spcAft>
                    <a:spcPts val="0"/>
                  </a:spcAft>
                  <a:buNone/>
                </a:pPr>
                <a:r>
                  <a:rPr lang="en-GB" dirty="0"/>
                  <a:t>	 </a:t>
                </a:r>
                <a14:m>
                  <m:oMath xmlns:m="http://schemas.openxmlformats.org/officeDocument/2006/math">
                    <m:sSub>
                      <m:sSubPr>
                        <m:ctrlPr>
                          <a:rPr lang="en-GB"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𝑛𝑒𝑡</m:t>
                        </m:r>
                      </m:sub>
                    </m:sSub>
                    <m:r>
                      <a:rPr lang="nl-NL" i="1">
                        <a:latin typeface="Cambria Math" panose="02040503050406030204" pitchFamily="18" charset="0"/>
                      </a:rPr>
                      <m:t>=</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𝑔</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𝑚𝑎</m:t>
                    </m:r>
                    <m:r>
                      <a:rPr lang="nl-NL" i="1">
                        <a:latin typeface="Cambria Math" panose="02040503050406030204" pitchFamily="18" charset="0"/>
                        <a:sym typeface="Wingdings" panose="05000000000000000000" pitchFamily="2" charset="2"/>
                      </a:rPr>
                      <m:t>=−</m:t>
                    </m:r>
                    <m:r>
                      <a:rPr lang="nl-NL" i="1">
                        <a:latin typeface="Cambria Math" panose="02040503050406030204" pitchFamily="18" charset="0"/>
                        <a:sym typeface="Wingdings" panose="05000000000000000000" pitchFamily="2" charset="2"/>
                      </a:rPr>
                      <m:t>𝑚𝑔</m:t>
                    </m:r>
                    <m:r>
                      <a:rPr lang="nl-NL" i="1">
                        <a:latin typeface="Cambria Math" panose="02040503050406030204" pitchFamily="18" charset="0"/>
                        <a:sym typeface="Wingdings" panose="05000000000000000000" pitchFamily="2" charset="2"/>
                      </a:rPr>
                      <m:t> −</m:t>
                    </m:r>
                    <m:f>
                      <m:fPr>
                        <m:ctrlPr>
                          <a:rPr lang="nl-NL" i="1">
                            <a:latin typeface="Cambria Math" panose="02040503050406030204" pitchFamily="18" charset="0"/>
                            <a:sym typeface="Wingdings" panose="05000000000000000000" pitchFamily="2" charset="2"/>
                          </a:rPr>
                        </m:ctrlPr>
                      </m:fPr>
                      <m:num>
                        <m:r>
                          <a:rPr lang="nl-NL" i="1">
                            <a:latin typeface="Cambria Math" panose="02040503050406030204" pitchFamily="18" charset="0"/>
                            <a:sym typeface="Wingdings" panose="05000000000000000000" pitchFamily="2" charset="2"/>
                          </a:rPr>
                          <m:t>1</m:t>
                        </m:r>
                      </m:num>
                      <m:den>
                        <m:r>
                          <a:rPr lang="nl-NL" i="1">
                            <a:latin typeface="Cambria Math" panose="02040503050406030204" pitchFamily="18" charset="0"/>
                            <a:sym typeface="Wingdings" panose="05000000000000000000" pitchFamily="2" charset="2"/>
                          </a:rPr>
                          <m:t>2</m:t>
                        </m:r>
                      </m:den>
                    </m:f>
                    <m:sSub>
                      <m:sSubPr>
                        <m:ctrlPr>
                          <a:rPr lang="nl-NL" i="1">
                            <a:latin typeface="Cambria Math" panose="02040503050406030204" pitchFamily="18" charset="0"/>
                            <a:sym typeface="Wingdings" panose="05000000000000000000" pitchFamily="2" charset="2"/>
                          </a:rPr>
                        </m:ctrlPr>
                      </m:sSubPr>
                      <m:e>
                        <m:r>
                          <a:rPr lang="nl-NL" i="1">
                            <a:latin typeface="Cambria Math" panose="02040503050406030204" pitchFamily="18" charset="0"/>
                            <a:sym typeface="Wingdings" panose="05000000000000000000" pitchFamily="2" charset="2"/>
                          </a:rPr>
                          <m:t>𝐶</m:t>
                        </m:r>
                      </m:e>
                      <m:sub>
                        <m:r>
                          <a:rPr lang="nl-NL" i="1">
                            <a:latin typeface="Cambria Math" panose="02040503050406030204" pitchFamily="18" charset="0"/>
                            <a:sym typeface="Wingdings" panose="05000000000000000000" pitchFamily="2" charset="2"/>
                          </a:rPr>
                          <m:t>𝐷</m:t>
                        </m:r>
                      </m:sub>
                    </m:sSub>
                    <m:r>
                      <a:rPr lang="nl-NL" i="1">
                        <a:latin typeface="Cambria Math" panose="02040503050406030204" pitchFamily="18" charset="0"/>
                        <a:ea typeface="Cambria Math" panose="02040503050406030204" pitchFamily="18" charset="0"/>
                        <a:sym typeface="Wingdings" panose="05000000000000000000" pitchFamily="2" charset="2"/>
                      </a:rPr>
                      <m:t>𝜌</m:t>
                    </m:r>
                    <m:r>
                      <a:rPr lang="nl-NL" i="1">
                        <a:latin typeface="Cambria Math" panose="02040503050406030204" pitchFamily="18" charset="0"/>
                        <a:ea typeface="Cambria Math" panose="02040503050406030204" pitchFamily="18" charset="0"/>
                        <a:sym typeface="Wingdings" panose="05000000000000000000" pitchFamily="2" charset="2"/>
                      </a:rPr>
                      <m:t>𝐴</m:t>
                    </m:r>
                    <m:sSup>
                      <m:sSupPr>
                        <m:ctrlPr>
                          <a:rPr lang="nl-NL" i="1">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i="1" dirty="0"/>
              </a:p>
              <a:p>
                <a:pPr marL="0" indent="0">
                  <a:lnSpc>
                    <a:spcPct val="100000"/>
                  </a:lnSpc>
                  <a:spcBef>
                    <a:spcPts val="0"/>
                  </a:spcBef>
                  <a:spcAft>
                    <a:spcPts val="0"/>
                  </a:spcAft>
                  <a:buNone/>
                </a:pPr>
                <a:r>
                  <a:rPr lang="en-GB" dirty="0"/>
                  <a:t>				</a:t>
                </a:r>
                <a:r>
                  <a:rPr lang="nl-NL" dirty="0"/>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𝑔</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p:txBody>
          </p:sp>
        </mc:Choice>
        <mc:Fallback xmlns="">
          <p:sp>
            <p:nvSpPr>
              <p:cNvPr id="3" name="Content Placeholder 2">
                <a:extLst>
                  <a:ext uri="{FF2B5EF4-FFF2-40B4-BE49-F238E27FC236}">
                    <a16:creationId xmlns:a16="http://schemas.microsoft.com/office/drawing/2014/main" id="{295F099C-969E-4E15-AD46-4134B9E94557}"/>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nl-NL">
                    <a:noFill/>
                  </a:rPr>
                  <a:t> </a:t>
                </a:r>
              </a:p>
            </p:txBody>
          </p:sp>
        </mc:Fallback>
      </mc:AlternateContent>
    </p:spTree>
    <p:extLst>
      <p:ext uri="{BB962C8B-B14F-4D97-AF65-F5344CB8AC3E}">
        <p14:creationId xmlns:p14="http://schemas.microsoft.com/office/powerpoint/2010/main" val="168436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Precision experiment</a:t>
            </a:r>
          </a:p>
        </p:txBody>
      </p:sp>
      <p:graphicFrame>
        <p:nvGraphicFramePr>
          <p:cNvPr id="10" name="Content Placeholder 9">
            <a:extLst>
              <a:ext uri="{FF2B5EF4-FFF2-40B4-BE49-F238E27FC236}">
                <a16:creationId xmlns:a16="http://schemas.microsoft.com/office/drawing/2014/main" id="{3AEE1C2D-5E0D-4DC5-AAC3-615B534E0A83}"/>
              </a:ext>
            </a:extLst>
          </p:cNvPr>
          <p:cNvGraphicFramePr>
            <a:graphicFrameLocks noGrp="1"/>
          </p:cNvGraphicFramePr>
          <p:nvPr>
            <p:ph idx="1"/>
            <p:extLst>
              <p:ext uri="{D42A27DB-BD31-4B8C-83A1-F6EECF244321}">
                <p14:modId xmlns:p14="http://schemas.microsoft.com/office/powerpoint/2010/main" val="315749490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8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Speed experiment</a:t>
            </a:r>
          </a:p>
        </p:txBody>
      </p:sp>
      <p:graphicFrame>
        <p:nvGraphicFramePr>
          <p:cNvPr id="6" name="Content Placeholder 5">
            <a:extLst>
              <a:ext uri="{FF2B5EF4-FFF2-40B4-BE49-F238E27FC236}">
                <a16:creationId xmlns:a16="http://schemas.microsoft.com/office/drawing/2014/main" id="{12FFDC9B-A7DC-4EAD-85ED-D1DC46C73A1C}"/>
              </a:ext>
            </a:extLst>
          </p:cNvPr>
          <p:cNvGraphicFramePr>
            <a:graphicFrameLocks noGrp="1"/>
          </p:cNvGraphicFramePr>
          <p:nvPr>
            <p:ph idx="1"/>
            <p:extLst>
              <p:ext uri="{D42A27DB-BD31-4B8C-83A1-F6EECF244321}">
                <p14:modId xmlns:p14="http://schemas.microsoft.com/office/powerpoint/2010/main" val="43861781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049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2087-2294-43E9-95E7-87FCAA28D723}"/>
              </a:ext>
            </a:extLst>
          </p:cNvPr>
          <p:cNvSpPr>
            <a:spLocks noGrp="1"/>
          </p:cNvSpPr>
          <p:nvPr>
            <p:ph type="title"/>
          </p:nvPr>
        </p:nvSpPr>
        <p:spPr/>
        <p:txBody>
          <a:bodyPr/>
          <a:lstStyle/>
          <a:p>
            <a:r>
              <a:rPr lang="en-US" dirty="0"/>
              <a:t>Bots</a:t>
            </a:r>
            <a:endParaRPr lang="nl-NL" dirty="0"/>
          </a:p>
        </p:txBody>
      </p:sp>
      <p:sp>
        <p:nvSpPr>
          <p:cNvPr id="3" name="Content Placeholder 2">
            <a:extLst>
              <a:ext uri="{FF2B5EF4-FFF2-40B4-BE49-F238E27FC236}">
                <a16:creationId xmlns:a16="http://schemas.microsoft.com/office/drawing/2014/main" id="{33658A63-B8FB-444C-BE36-48F15BC86CA4}"/>
              </a:ext>
            </a:extLst>
          </p:cNvPr>
          <p:cNvSpPr>
            <a:spLocks noGrp="1"/>
          </p:cNvSpPr>
          <p:nvPr>
            <p:ph idx="1"/>
          </p:nvPr>
        </p:nvSpPr>
        <p:spPr/>
        <p:txBody>
          <a:bodyPr/>
          <a:lstStyle/>
          <a:p>
            <a:pPr>
              <a:buFont typeface="Wingdings" panose="05000000000000000000" pitchFamily="2" charset="2"/>
              <a:buChar char="v"/>
            </a:pPr>
            <a:r>
              <a:rPr lang="en-US" dirty="0"/>
              <a:t> Random error</a:t>
            </a:r>
          </a:p>
          <a:p>
            <a:pPr>
              <a:buFont typeface="Wingdings" panose="05000000000000000000" pitchFamily="2" charset="2"/>
              <a:buChar char="v"/>
            </a:pPr>
            <a:r>
              <a:rPr lang="en-US" dirty="0"/>
              <a:t> Different coefficients of frictions</a:t>
            </a:r>
            <a:endParaRPr lang="nl-NL" dirty="0"/>
          </a:p>
        </p:txBody>
      </p:sp>
    </p:spTree>
    <p:extLst>
      <p:ext uri="{BB962C8B-B14F-4D97-AF65-F5344CB8AC3E}">
        <p14:creationId xmlns:p14="http://schemas.microsoft.com/office/powerpoint/2010/main" val="350850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C2DD-6E22-274B-8E73-0864CCF300AE}"/>
              </a:ext>
            </a:extLst>
          </p:cNvPr>
          <p:cNvSpPr>
            <a:spLocks noGrp="1"/>
          </p:cNvSpPr>
          <p:nvPr>
            <p:ph type="title"/>
          </p:nvPr>
        </p:nvSpPr>
        <p:spPr/>
        <p:txBody>
          <a:bodyPr/>
          <a:lstStyle/>
          <a:p>
            <a:r>
              <a:rPr lang="en-US" dirty="0"/>
              <a:t>Single Shot Bot</a:t>
            </a:r>
          </a:p>
        </p:txBody>
      </p:sp>
      <p:sp>
        <p:nvSpPr>
          <p:cNvPr id="3" name="Content Placeholder 2">
            <a:extLst>
              <a:ext uri="{FF2B5EF4-FFF2-40B4-BE49-F238E27FC236}">
                <a16:creationId xmlns:a16="http://schemas.microsoft.com/office/drawing/2014/main" id="{4E3DCD13-71A0-6B4E-AD41-C79CB8F6CFF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92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6BF1-877A-4219-BA51-AF999FC079E6}"/>
              </a:ext>
            </a:extLst>
          </p:cNvPr>
          <p:cNvSpPr>
            <a:spLocks noGrp="1"/>
          </p:cNvSpPr>
          <p:nvPr>
            <p:ph type="title"/>
          </p:nvPr>
        </p:nvSpPr>
        <p:spPr/>
        <p:txBody>
          <a:bodyPr/>
          <a:lstStyle/>
          <a:p>
            <a:r>
              <a:rPr lang="en-US" dirty="0"/>
              <a:t>BFS Graph Bot</a:t>
            </a:r>
            <a:endParaRPr lang="nl-NL" dirty="0"/>
          </a:p>
        </p:txBody>
      </p:sp>
      <p:sp>
        <p:nvSpPr>
          <p:cNvPr id="3" name="Content Placeholder 2">
            <a:extLst>
              <a:ext uri="{FF2B5EF4-FFF2-40B4-BE49-F238E27FC236}">
                <a16:creationId xmlns:a16="http://schemas.microsoft.com/office/drawing/2014/main" id="{098D9F7B-126A-410E-881A-6F47451123DE}"/>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76357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7E4A-2ABC-4269-A259-9DB5FCFA878A}"/>
              </a:ext>
            </a:extLst>
          </p:cNvPr>
          <p:cNvSpPr>
            <a:spLocks noGrp="1"/>
          </p:cNvSpPr>
          <p:nvPr>
            <p:ph type="title"/>
          </p:nvPr>
        </p:nvSpPr>
        <p:spPr/>
        <p:txBody>
          <a:bodyPr/>
          <a:lstStyle/>
          <a:p>
            <a:r>
              <a:rPr lang="en-US" dirty="0"/>
              <a:t>A* Bot</a:t>
            </a:r>
            <a:endParaRPr lang="nl-NL" dirty="0"/>
          </a:p>
        </p:txBody>
      </p:sp>
      <p:sp>
        <p:nvSpPr>
          <p:cNvPr id="3" name="Content Placeholder 2">
            <a:extLst>
              <a:ext uri="{FF2B5EF4-FFF2-40B4-BE49-F238E27FC236}">
                <a16:creationId xmlns:a16="http://schemas.microsoft.com/office/drawing/2014/main" id="{6FB12979-3BAA-4143-9ED9-BBBD2B8C1F83}"/>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119905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9A6B-CDB2-8D48-97AF-EC9F49EA2578}"/>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B33325E4-832A-D040-B461-E6D8A517BFF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771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47A7-B767-4F33-9556-A970E1E21B57}"/>
              </a:ext>
            </a:extLst>
          </p:cNvPr>
          <p:cNvSpPr>
            <a:spLocks noGrp="1"/>
          </p:cNvSpPr>
          <p:nvPr>
            <p:ph type="title"/>
          </p:nvPr>
        </p:nvSpPr>
        <p:spPr/>
        <p:txBody>
          <a:bodyPr/>
          <a:lstStyle/>
          <a:p>
            <a:r>
              <a:rPr lang="en-US" dirty="0"/>
              <a:t>The challenge</a:t>
            </a:r>
            <a:endParaRPr lang="nl-NL" dirty="0"/>
          </a:p>
        </p:txBody>
      </p:sp>
      <p:sp>
        <p:nvSpPr>
          <p:cNvPr id="3" name="Content Placeholder 2">
            <a:extLst>
              <a:ext uri="{FF2B5EF4-FFF2-40B4-BE49-F238E27FC236}">
                <a16:creationId xmlns:a16="http://schemas.microsoft.com/office/drawing/2014/main" id="{312ED122-9403-42B5-8379-B22898122A97}"/>
              </a:ext>
            </a:extLst>
          </p:cNvPr>
          <p:cNvSpPr>
            <a:spLocks noGrp="1"/>
          </p:cNvSpPr>
          <p:nvPr>
            <p:ph idx="1"/>
          </p:nvPr>
        </p:nvSpPr>
        <p:spPr/>
        <p:txBody>
          <a:bodyPr>
            <a:normAutofit/>
          </a:bodyPr>
          <a:lstStyle/>
          <a:p>
            <a:pPr marL="457200" indent="-457200">
              <a:buFont typeface="+mj-lt"/>
              <a:buAutoNum type="arabicPeriod"/>
            </a:pPr>
            <a:r>
              <a:rPr lang="en-US" dirty="0"/>
              <a:t>Implement collision detection.</a:t>
            </a:r>
          </a:p>
          <a:p>
            <a:pPr marL="457200" indent="-457200">
              <a:buFont typeface="+mj-lt"/>
              <a:buAutoNum type="arabicPeriod"/>
            </a:pPr>
            <a:r>
              <a:rPr lang="en-US" dirty="0"/>
              <a:t>Improve the bot to handle complex terrains like mazes.</a:t>
            </a:r>
          </a:p>
          <a:p>
            <a:pPr marL="457200" indent="-457200">
              <a:buFont typeface="+mj-lt"/>
              <a:buAutoNum type="arabicPeriod"/>
            </a:pPr>
            <a:r>
              <a:rPr lang="en-US" dirty="0"/>
              <a:t>Having a random error in the initial position and velocity of the ball, including an analysis of the impact on the bot’s performance.</a:t>
            </a:r>
          </a:p>
          <a:p>
            <a:pPr marL="457200" indent="-457200">
              <a:buFont typeface="+mj-lt"/>
              <a:buAutoNum type="arabicPeriod"/>
            </a:pPr>
            <a:r>
              <a:rPr lang="en-US" dirty="0"/>
              <a:t>Allow for balls that can both fly and bounce, as well as improvements to the bot so it can handle these new options.</a:t>
            </a:r>
            <a:endParaRPr lang="nl-NL" dirty="0"/>
          </a:p>
          <a:p>
            <a:pPr marL="457200" indent="-457200">
              <a:buFont typeface="+mj-lt"/>
              <a:buAutoNum type="arabicPeriod"/>
            </a:pPr>
            <a:r>
              <a:rPr lang="en-US" dirty="0"/>
              <a:t>Handling different (unknown) coefficients of friction and making sure the bot can handle them.</a:t>
            </a:r>
          </a:p>
        </p:txBody>
      </p:sp>
    </p:spTree>
    <p:extLst>
      <p:ext uri="{BB962C8B-B14F-4D97-AF65-F5344CB8AC3E}">
        <p14:creationId xmlns:p14="http://schemas.microsoft.com/office/powerpoint/2010/main" val="50340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FE0-01FE-484D-9253-00E27C5034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9B654AC-0CDE-8E40-85E6-B44275F7D14F}"/>
              </a:ext>
            </a:extLst>
          </p:cNvPr>
          <p:cNvSpPr>
            <a:spLocks noGrp="1"/>
          </p:cNvSpPr>
          <p:nvPr>
            <p:ph idx="1"/>
          </p:nvPr>
        </p:nvSpPr>
        <p:spPr/>
        <p:txBody>
          <a:bodyPr/>
          <a:lstStyle/>
          <a:p>
            <a:pPr>
              <a:buFont typeface="Wingdings" panose="05000000000000000000" pitchFamily="2" charset="2"/>
              <a:buChar char="v"/>
            </a:pPr>
            <a:r>
              <a:rPr lang="en-US" dirty="0"/>
              <a:t> Graphics engine</a:t>
            </a:r>
          </a:p>
          <a:p>
            <a:pPr>
              <a:buFont typeface="Wingdings" panose="05000000000000000000" pitchFamily="2" charset="2"/>
              <a:buChar char="v"/>
            </a:pPr>
            <a:r>
              <a:rPr lang="en-US" dirty="0"/>
              <a:t> Collision detection</a:t>
            </a:r>
          </a:p>
          <a:p>
            <a:pPr>
              <a:buFont typeface="Wingdings" panose="05000000000000000000" pitchFamily="2" charset="2"/>
              <a:buChar char="v"/>
            </a:pPr>
            <a:r>
              <a:rPr lang="en-US" dirty="0"/>
              <a:t> Physics solvers</a:t>
            </a:r>
          </a:p>
          <a:p>
            <a:pPr>
              <a:buFont typeface="Wingdings" panose="05000000000000000000" pitchFamily="2" charset="2"/>
              <a:buChar char="v"/>
            </a:pPr>
            <a:r>
              <a:rPr lang="en-US" dirty="0"/>
              <a:t> Flying and bouncing balls</a:t>
            </a:r>
          </a:p>
          <a:p>
            <a:pPr>
              <a:buFont typeface="Wingdings" panose="05000000000000000000" pitchFamily="2" charset="2"/>
              <a:buChar char="v"/>
            </a:pPr>
            <a:r>
              <a:rPr lang="en-US" dirty="0"/>
              <a:t> AI</a:t>
            </a:r>
          </a:p>
        </p:txBody>
      </p:sp>
    </p:spTree>
    <p:extLst>
      <p:ext uri="{BB962C8B-B14F-4D97-AF65-F5344CB8AC3E}">
        <p14:creationId xmlns:p14="http://schemas.microsoft.com/office/powerpoint/2010/main" val="257813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259F-FE68-4055-B7BD-1312721101B5}"/>
              </a:ext>
            </a:extLst>
          </p:cNvPr>
          <p:cNvSpPr>
            <a:spLocks noGrp="1"/>
          </p:cNvSpPr>
          <p:nvPr>
            <p:ph type="title"/>
          </p:nvPr>
        </p:nvSpPr>
        <p:spPr/>
        <p:txBody>
          <a:bodyPr/>
          <a:lstStyle/>
          <a:p>
            <a:r>
              <a:rPr lang="en-US" dirty="0"/>
              <a:t>Questions</a:t>
            </a:r>
            <a:endParaRPr lang="nl-NL" dirty="0"/>
          </a:p>
        </p:txBody>
      </p:sp>
      <p:sp>
        <p:nvSpPr>
          <p:cNvPr id="3" name="Content Placeholder 2">
            <a:extLst>
              <a:ext uri="{FF2B5EF4-FFF2-40B4-BE49-F238E27FC236}">
                <a16:creationId xmlns:a16="http://schemas.microsoft.com/office/drawing/2014/main" id="{C9B3192F-3F18-48D2-9AD9-5FB803B1B522}"/>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566507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4DD8-CB42-424F-9E5A-2FDB23B37659}"/>
              </a:ext>
            </a:extLst>
          </p:cNvPr>
          <p:cNvSpPr>
            <a:spLocks noGrp="1"/>
          </p:cNvSpPr>
          <p:nvPr>
            <p:ph type="title"/>
          </p:nvPr>
        </p:nvSpPr>
        <p:spPr/>
        <p:txBody>
          <a:bodyPr/>
          <a:lstStyle/>
          <a:p>
            <a:r>
              <a:rPr lang="en-US" dirty="0"/>
              <a:t>Sources</a:t>
            </a:r>
            <a:endParaRPr lang="nl-NL" dirty="0"/>
          </a:p>
        </p:txBody>
      </p:sp>
      <p:sp>
        <p:nvSpPr>
          <p:cNvPr id="3" name="Content Placeholder 2">
            <a:extLst>
              <a:ext uri="{FF2B5EF4-FFF2-40B4-BE49-F238E27FC236}">
                <a16:creationId xmlns:a16="http://schemas.microsoft.com/office/drawing/2014/main" id="{5482C07E-4C00-4318-851C-0ABA7BC3E702}"/>
              </a:ext>
            </a:extLst>
          </p:cNvPr>
          <p:cNvSpPr>
            <a:spLocks noGrp="1"/>
          </p:cNvSpPr>
          <p:nvPr>
            <p:ph idx="1"/>
          </p:nvPr>
        </p:nvSpPr>
        <p:spPr/>
        <p:txBody>
          <a:bodyPr>
            <a:normAutofit fontScale="70000" lnSpcReduction="20000"/>
          </a:bodyPr>
          <a:lstStyle/>
          <a:p>
            <a:r>
              <a:rPr lang="nl-NL" dirty="0"/>
              <a:t>[1] </a:t>
            </a:r>
            <a:r>
              <a:rPr lang="nl-NL" dirty="0" err="1"/>
              <a:t>Inc</a:t>
            </a:r>
            <a:r>
              <a:rPr lang="nl-NL" dirty="0"/>
              <a:t> </a:t>
            </a:r>
            <a:r>
              <a:rPr lang="nl-NL" dirty="0" err="1"/>
              <a:t>Epic</a:t>
            </a:r>
            <a:r>
              <a:rPr lang="nl-NL" dirty="0"/>
              <a:t> games. Chaos </a:t>
            </a:r>
            <a:r>
              <a:rPr lang="nl-NL" dirty="0" err="1"/>
              <a:t>Destruction</a:t>
            </a:r>
            <a:r>
              <a:rPr lang="nl-NL" dirty="0"/>
              <a:t>, </a:t>
            </a:r>
            <a:r>
              <a:rPr lang="nl-NL" dirty="0" err="1"/>
              <a:t>accessed</a:t>
            </a:r>
            <a:r>
              <a:rPr lang="nl-NL" dirty="0"/>
              <a:t> 10-06-2020. https://docs.unrealengine.com/en-US/Engine/Chaos/ChaosDestruction/ index.html.</a:t>
            </a:r>
          </a:p>
          <a:p>
            <a:r>
              <a:rPr lang="nl-NL" dirty="0"/>
              <a:t>[2] The </a:t>
            </a:r>
            <a:r>
              <a:rPr lang="nl-NL" dirty="0" err="1"/>
              <a:t>AlphaStar</a:t>
            </a:r>
            <a:r>
              <a:rPr lang="nl-NL" dirty="0"/>
              <a:t>. </a:t>
            </a:r>
            <a:r>
              <a:rPr lang="nl-NL" dirty="0" err="1"/>
              <a:t>AlphaStar</a:t>
            </a:r>
            <a:r>
              <a:rPr lang="nl-NL" dirty="0"/>
              <a:t>: Mastering </a:t>
            </a:r>
            <a:r>
              <a:rPr lang="nl-NL" dirty="0" err="1"/>
              <a:t>the</a:t>
            </a:r>
            <a:r>
              <a:rPr lang="nl-NL" dirty="0"/>
              <a:t> </a:t>
            </a:r>
            <a:r>
              <a:rPr lang="nl-NL" dirty="0" err="1"/>
              <a:t>RealTime</a:t>
            </a:r>
            <a:r>
              <a:rPr lang="nl-NL" dirty="0"/>
              <a:t> </a:t>
            </a:r>
            <a:r>
              <a:rPr lang="nl-NL" dirty="0" err="1"/>
              <a:t>Strategy</a:t>
            </a:r>
            <a:r>
              <a:rPr lang="nl-NL" dirty="0"/>
              <a:t> Game </a:t>
            </a:r>
            <a:r>
              <a:rPr lang="nl-NL" dirty="0" err="1"/>
              <a:t>StarCraft</a:t>
            </a:r>
            <a:r>
              <a:rPr lang="nl-NL" dirty="0"/>
              <a:t> II, </a:t>
            </a:r>
            <a:r>
              <a:rPr lang="nl-NL" dirty="0" err="1"/>
              <a:t>accessed</a:t>
            </a:r>
            <a:r>
              <a:rPr lang="nl-NL" dirty="0"/>
              <a:t> 10-06-2020. https://deepmind.com/blog/article/alphastar-mastering-real-time-strategy-game-starcraft-ii.</a:t>
            </a:r>
          </a:p>
          <a:p>
            <a:r>
              <a:rPr lang="nl-NL" dirty="0"/>
              <a:t>[3] </a:t>
            </a:r>
            <a:r>
              <a:rPr lang="nl-NL" dirty="0" err="1"/>
              <a:t>Cass</a:t>
            </a:r>
            <a:r>
              <a:rPr lang="nl-NL" dirty="0"/>
              <a:t> </a:t>
            </a:r>
            <a:r>
              <a:rPr lang="nl-NL" dirty="0" err="1"/>
              <a:t>Everitt</a:t>
            </a:r>
            <a:r>
              <a:rPr lang="nl-NL" dirty="0"/>
              <a:t>. </a:t>
            </a:r>
            <a:r>
              <a:rPr lang="nl-NL" dirty="0" err="1"/>
              <a:t>Projective</a:t>
            </a:r>
            <a:r>
              <a:rPr lang="nl-NL" dirty="0"/>
              <a:t> </a:t>
            </a:r>
            <a:r>
              <a:rPr lang="nl-NL" dirty="0" err="1"/>
              <a:t>Texture</a:t>
            </a:r>
            <a:r>
              <a:rPr lang="nl-NL" dirty="0"/>
              <a:t> </a:t>
            </a:r>
            <a:r>
              <a:rPr lang="nl-NL" dirty="0" err="1"/>
              <a:t>Mapping</a:t>
            </a:r>
            <a:r>
              <a:rPr lang="nl-NL" dirty="0"/>
              <a:t> [</a:t>
            </a:r>
            <a:r>
              <a:rPr lang="nl-NL" dirty="0" err="1"/>
              <a:t>white</a:t>
            </a:r>
            <a:r>
              <a:rPr lang="nl-NL" dirty="0"/>
              <a:t> paper], 2001. https://www.nvidia.com/en-us/drivers/Projective-Texture-Mapping/.</a:t>
            </a:r>
          </a:p>
          <a:p>
            <a:r>
              <a:rPr lang="nl-NL" dirty="0"/>
              <a:t>[4] </a:t>
            </a:r>
            <a:r>
              <a:rPr lang="nl-NL" dirty="0" err="1"/>
              <a:t>Department</a:t>
            </a:r>
            <a:r>
              <a:rPr lang="nl-NL" dirty="0"/>
              <a:t> of Data Science and Knowledge Engineer Maastricht University. Crazy Putting, 2019-2020.</a:t>
            </a:r>
          </a:p>
          <a:p>
            <a:r>
              <a:rPr lang="nl-NL" dirty="0"/>
              <a:t>[5] R.E.A. Bouwens, P.A.M. de Groot, W. Kranendonk, J.P. van </a:t>
            </a:r>
            <a:r>
              <a:rPr lang="nl-NL" dirty="0" err="1"/>
              <a:t>Lune</a:t>
            </a:r>
            <a:r>
              <a:rPr lang="nl-NL" dirty="0"/>
              <a:t>, </a:t>
            </a:r>
            <a:r>
              <a:rPr lang="nl-NL" dirty="0" err="1"/>
              <a:t>C.M.Prop</a:t>
            </a:r>
            <a:r>
              <a:rPr lang="nl-NL" dirty="0"/>
              <a:t>-van den Berg, J.A.M.H. van </a:t>
            </a:r>
            <a:r>
              <a:rPr lang="nl-NL" dirty="0" err="1"/>
              <a:t>Riswick</a:t>
            </a:r>
            <a:r>
              <a:rPr lang="nl-NL" dirty="0"/>
              <a:t>, and J.J. Westra. </a:t>
            </a:r>
            <a:r>
              <a:rPr lang="nl-NL" dirty="0" err="1"/>
              <a:t>BiNaS.Groningen</a:t>
            </a:r>
            <a:r>
              <a:rPr lang="nl-NL" dirty="0"/>
              <a:t>/Houten, The Netherlands, 6 </a:t>
            </a:r>
            <a:r>
              <a:rPr lang="nl-NL" dirty="0" err="1"/>
              <a:t>edition</a:t>
            </a:r>
            <a:r>
              <a:rPr lang="nl-NL" dirty="0"/>
              <a:t>, 2013. ISBN 978-90-01-81749-7.</a:t>
            </a:r>
          </a:p>
          <a:p>
            <a:r>
              <a:rPr lang="nl-NL" dirty="0"/>
              <a:t>[6] </a:t>
            </a:r>
            <a:r>
              <a:rPr lang="nl-NL" dirty="0" err="1"/>
              <a:t>Anastas</a:t>
            </a:r>
            <a:r>
              <a:rPr lang="nl-NL" dirty="0"/>
              <a:t> </a:t>
            </a:r>
            <a:r>
              <a:rPr lang="nl-NL" dirty="0" err="1"/>
              <a:t>Ivanov</a:t>
            </a:r>
            <a:r>
              <a:rPr lang="nl-NL" dirty="0"/>
              <a:t> and Juliana </a:t>
            </a:r>
            <a:r>
              <a:rPr lang="nl-NL" dirty="0" err="1"/>
              <a:t>Javorova</a:t>
            </a:r>
            <a:r>
              <a:rPr lang="nl-NL" dirty="0"/>
              <a:t>. THREE DIMENSIONAL GOLFBALL FLIGHT, 2017.</a:t>
            </a:r>
          </a:p>
          <a:p>
            <a:r>
              <a:rPr lang="nl-NL" dirty="0"/>
              <a:t>[7] Matthias </a:t>
            </a:r>
            <a:r>
              <a:rPr lang="nl-NL" dirty="0" err="1"/>
              <a:t>Teschner</a:t>
            </a:r>
            <a:r>
              <a:rPr lang="nl-NL" dirty="0"/>
              <a:t>. </a:t>
            </a:r>
            <a:r>
              <a:rPr lang="nl-NL" dirty="0" err="1"/>
              <a:t>Simulation</a:t>
            </a:r>
            <a:r>
              <a:rPr lang="nl-NL" dirty="0"/>
              <a:t> in Computer Graphics </a:t>
            </a:r>
            <a:r>
              <a:rPr lang="nl-NL" dirty="0" err="1"/>
              <a:t>Particles</a:t>
            </a:r>
            <a:r>
              <a:rPr lang="nl-NL" dirty="0"/>
              <a:t>. Computer Science </a:t>
            </a:r>
            <a:r>
              <a:rPr lang="nl-NL" dirty="0" err="1"/>
              <a:t>Department</a:t>
            </a:r>
            <a:r>
              <a:rPr lang="nl-NL" dirty="0"/>
              <a:t> University of </a:t>
            </a:r>
            <a:r>
              <a:rPr lang="nl-NL" dirty="0" err="1"/>
              <a:t>Freiburg.https</a:t>
            </a:r>
            <a:r>
              <a:rPr lang="nl-NL" dirty="0"/>
              <a:t>://cg.informatik.uni-freiburg.de/course_notes/sim_02_particles.pdf.</a:t>
            </a:r>
          </a:p>
          <a:p>
            <a:r>
              <a:rPr lang="nl-NL" dirty="0"/>
              <a:t>[8] Christian </a:t>
            </a:r>
            <a:r>
              <a:rPr lang="nl-NL" dirty="0" err="1"/>
              <a:t>Holm</a:t>
            </a:r>
            <a:r>
              <a:rPr lang="nl-NL" dirty="0"/>
              <a:t>. </a:t>
            </a:r>
            <a:r>
              <a:rPr lang="nl-NL" dirty="0" err="1"/>
              <a:t>Simulation</a:t>
            </a:r>
            <a:r>
              <a:rPr lang="nl-NL" dirty="0"/>
              <a:t> </a:t>
            </a:r>
            <a:r>
              <a:rPr lang="nl-NL" dirty="0" err="1"/>
              <a:t>Methods</a:t>
            </a:r>
            <a:r>
              <a:rPr lang="nl-NL" dirty="0"/>
              <a:t> in Physics 1. </a:t>
            </a:r>
            <a:r>
              <a:rPr lang="nl-NL" dirty="0" err="1"/>
              <a:t>Institutefor</a:t>
            </a:r>
            <a:r>
              <a:rPr lang="nl-NL" dirty="0"/>
              <a:t> </a:t>
            </a:r>
            <a:r>
              <a:rPr lang="nl-NL" dirty="0" err="1"/>
              <a:t>Computational</a:t>
            </a:r>
            <a:r>
              <a:rPr lang="nl-NL" dirty="0"/>
              <a:t> Physics University of Stuttgart, 2012-2013.https://www2.icp.uni-stuttgart.de/~icp/mediawiki/images/5/54/Skript_sim_methods_I.pdf.</a:t>
            </a:r>
          </a:p>
          <a:p>
            <a:endParaRPr lang="nl-NL" dirty="0"/>
          </a:p>
        </p:txBody>
      </p:sp>
    </p:spTree>
    <p:extLst>
      <p:ext uri="{BB962C8B-B14F-4D97-AF65-F5344CB8AC3E}">
        <p14:creationId xmlns:p14="http://schemas.microsoft.com/office/powerpoint/2010/main" val="191291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9D6C6-DFFD-4C48-9BE4-B38A729C522D}"/>
              </a:ext>
            </a:extLst>
          </p:cNvPr>
          <p:cNvSpPr>
            <a:spLocks noGrp="1"/>
          </p:cNvSpPr>
          <p:nvPr>
            <p:ph type="title"/>
          </p:nvPr>
        </p:nvSpPr>
        <p:spPr>
          <a:xfrm>
            <a:off x="643468" y="643467"/>
            <a:ext cx="3073550" cy="5126203"/>
          </a:xfrm>
        </p:spPr>
        <p:txBody>
          <a:bodyPr anchor="ctr">
            <a:normAutofit/>
          </a:bodyPr>
          <a:lstStyle/>
          <a:p>
            <a:pPr algn="r"/>
            <a:r>
              <a:rPr lang="en-US" dirty="0"/>
              <a:t>Table of contents</a:t>
            </a:r>
            <a:endParaRPr lang="en-US"/>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902A33-D8C4-1A49-9B3C-14490E287C93}"/>
              </a:ext>
            </a:extLst>
          </p:cNvPr>
          <p:cNvSpPr>
            <a:spLocks noGrp="1"/>
          </p:cNvSpPr>
          <p:nvPr>
            <p:ph idx="1"/>
          </p:nvPr>
        </p:nvSpPr>
        <p:spPr>
          <a:xfrm>
            <a:off x="4363786" y="621697"/>
            <a:ext cx="6791894" cy="5147973"/>
          </a:xfrm>
        </p:spPr>
        <p:txBody>
          <a:bodyPr anchor="ctr">
            <a:normAutofit/>
          </a:bodyPr>
          <a:lstStyle/>
          <a:p>
            <a:r>
              <a:rPr lang="en-US" dirty="0"/>
              <a:t>1. Game Engine</a:t>
            </a:r>
          </a:p>
          <a:p>
            <a:r>
              <a:rPr lang="en-US" dirty="0"/>
              <a:t>2. Physics </a:t>
            </a:r>
          </a:p>
          <a:p>
            <a:r>
              <a:rPr lang="en-US" dirty="0"/>
              <a:t>3. Bots</a:t>
            </a:r>
          </a:p>
          <a:p>
            <a:r>
              <a:rPr lang="en-US" dirty="0"/>
              <a:t>4. Conclusion</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599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157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2CED30-CD80-E04C-A49F-A09261A2092E}"/>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Game Engine</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26ABBC-ED2F-D844-94AD-153D4D5E8B1D}"/>
              </a:ext>
            </a:extLst>
          </p:cNvPr>
          <p:cNvSpPr>
            <a:spLocks noGrp="1"/>
          </p:cNvSpPr>
          <p:nvPr>
            <p:ph idx="1"/>
          </p:nvPr>
        </p:nvSpPr>
        <p:spPr>
          <a:xfrm>
            <a:off x="571752" y="2799654"/>
            <a:ext cx="3005462" cy="3189665"/>
          </a:xfrm>
        </p:spPr>
        <p:txBody>
          <a:bodyPr>
            <a:normAutofit fontScale="62500" lnSpcReduction="20000"/>
          </a:bodyPr>
          <a:lstStyle/>
          <a:p>
            <a:r>
              <a:rPr lang="en-US" sz="1800" dirty="0">
                <a:solidFill>
                  <a:srgbClr val="FFFFFF"/>
                </a:solidFill>
              </a:rPr>
              <a:t>We have made our own </a:t>
            </a:r>
            <a:r>
              <a:rPr lang="en-US" sz="1800" dirty="0" err="1">
                <a:solidFill>
                  <a:srgbClr val="FFFFFF"/>
                </a:solidFill>
              </a:rPr>
              <a:t>openGL</a:t>
            </a:r>
            <a:r>
              <a:rPr lang="en-US" sz="1800" dirty="0">
                <a:solidFill>
                  <a:srgbClr val="FFFFFF"/>
                </a:solidFill>
              </a:rPr>
              <a:t>-based game engine with support for the following features:</a:t>
            </a:r>
          </a:p>
          <a:p>
            <a:r>
              <a:rPr lang="en-US" sz="1800" dirty="0">
                <a:solidFill>
                  <a:srgbClr val="FFFFFF"/>
                </a:solidFill>
              </a:rPr>
              <a:t>Dynamic terrain generation</a:t>
            </a:r>
          </a:p>
          <a:p>
            <a:r>
              <a:rPr lang="en-US" sz="1800" dirty="0">
                <a:solidFill>
                  <a:srgbClr val="FFFFFF"/>
                </a:solidFill>
              </a:rPr>
              <a:t>Real-time editing</a:t>
            </a:r>
          </a:p>
          <a:p>
            <a:r>
              <a:rPr lang="en-US" sz="1800" dirty="0">
                <a:solidFill>
                  <a:srgbClr val="FFFFFF"/>
                </a:solidFill>
              </a:rPr>
              <a:t>Collision detection</a:t>
            </a:r>
          </a:p>
          <a:p>
            <a:r>
              <a:rPr lang="en-US" sz="1800" dirty="0">
                <a:solidFill>
                  <a:srgbClr val="FFFFFF"/>
                </a:solidFill>
              </a:rPr>
              <a:t>Realistic lighting</a:t>
            </a:r>
          </a:p>
          <a:p>
            <a:r>
              <a:rPr lang="en-US" sz="1800" dirty="0">
                <a:solidFill>
                  <a:srgbClr val="FFFFFF"/>
                </a:solidFill>
              </a:rPr>
              <a:t>Water with special effects (du/dv maps, reflections, depth effect)</a:t>
            </a:r>
          </a:p>
          <a:p>
            <a:r>
              <a:rPr lang="en-US" sz="1800" dirty="0">
                <a:solidFill>
                  <a:srgbClr val="FFFFFF"/>
                </a:solidFill>
              </a:rPr>
              <a:t>3D model support (.obj)</a:t>
            </a:r>
          </a:p>
          <a:p>
            <a:r>
              <a:rPr lang="en-US" sz="1800" dirty="0">
                <a:solidFill>
                  <a:srgbClr val="FFFFFF"/>
                </a:solidFill>
              </a:rPr>
              <a:t>Third person camera</a:t>
            </a:r>
          </a:p>
          <a:p>
            <a:endParaRPr lang="en-US" sz="1800" dirty="0">
              <a:solidFill>
                <a:srgbClr val="FFFFFF"/>
              </a:solidFill>
            </a:endParaRPr>
          </a:p>
        </p:txBody>
      </p:sp>
      <p:pic>
        <p:nvPicPr>
          <p:cNvPr id="4" name="Online Media 3" title="Demonstration of the terrain editing system for Crazy Putting phase 2">
            <a:hlinkClick r:id="" action="ppaction://media"/>
            <a:extLst>
              <a:ext uri="{FF2B5EF4-FFF2-40B4-BE49-F238E27FC236}">
                <a16:creationId xmlns:a16="http://schemas.microsoft.com/office/drawing/2014/main" id="{14E3880D-A55C-574C-9412-35D40451E8A2}"/>
              </a:ext>
            </a:extLst>
          </p:cNvPr>
          <p:cNvPicPr>
            <a:picLocks noRot="1" noChangeAspect="1"/>
          </p:cNvPicPr>
          <p:nvPr>
            <a:videoFile r:link="rId1"/>
          </p:nvPr>
        </p:nvPicPr>
        <p:blipFill>
          <a:blip r:embed="rId3"/>
          <a:stretch>
            <a:fillRect/>
          </a:stretch>
        </p:blipFill>
        <p:spPr>
          <a:xfrm>
            <a:off x="4742017" y="1531787"/>
            <a:ext cx="6798082" cy="3823921"/>
          </a:xfrm>
          <a:prstGeom prst="rect">
            <a:avLst/>
          </a:prstGeom>
        </p:spPr>
      </p:pic>
    </p:spTree>
    <p:extLst>
      <p:ext uri="{BB962C8B-B14F-4D97-AF65-F5344CB8AC3E}">
        <p14:creationId xmlns:p14="http://schemas.microsoft.com/office/powerpoint/2010/main" val="37129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C84F3E-FD66-4E15-9705-5AF74366E55D}"/>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Terrain generation</a:t>
            </a:r>
            <a:endParaRPr lang="nl-NL" sz="4000">
              <a:solidFill>
                <a:srgbClr val="FFFFFF"/>
              </a:solidFill>
            </a:endParaRP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E2C6FA-7ECC-4F70-9133-D8AF06BA398A}"/>
              </a:ext>
            </a:extLst>
          </p:cNvPr>
          <p:cNvSpPr>
            <a:spLocks noGrp="1"/>
          </p:cNvSpPr>
          <p:nvPr>
            <p:ph idx="1"/>
          </p:nvPr>
        </p:nvSpPr>
        <p:spPr>
          <a:xfrm>
            <a:off x="1097279" y="2546224"/>
            <a:ext cx="5977938" cy="3342747"/>
          </a:xfrm>
        </p:spPr>
        <p:txBody>
          <a:bodyPr>
            <a:normAutofit/>
          </a:bodyPr>
          <a:lstStyle/>
          <a:p>
            <a:r>
              <a:rPr lang="en-US" sz="1800">
                <a:solidFill>
                  <a:srgbClr val="FFFFFF"/>
                </a:solidFill>
              </a:rPr>
              <a:t>Given a mathematical function with the variables x and y we can generate a terrain during runtime. </a:t>
            </a:r>
          </a:p>
          <a:p>
            <a:endParaRPr lang="en-US" sz="1800">
              <a:solidFill>
                <a:srgbClr val="FFFFFF"/>
              </a:solidFill>
            </a:endParaRPr>
          </a:p>
          <a:p>
            <a:endParaRPr lang="nl-NL" sz="1800">
              <a:solidFill>
                <a:srgbClr val="FFFFFF"/>
              </a:solidFill>
            </a:endParaRPr>
          </a:p>
        </p:txBody>
      </p:sp>
      <p:pic>
        <p:nvPicPr>
          <p:cNvPr id="9" name="Picture 8">
            <a:extLst>
              <a:ext uri="{FF2B5EF4-FFF2-40B4-BE49-F238E27FC236}">
                <a16:creationId xmlns:a16="http://schemas.microsoft.com/office/drawing/2014/main" id="{EAE68DA4-442C-4DAA-B407-33D705C64385}"/>
              </a:ext>
            </a:extLst>
          </p:cNvPr>
          <p:cNvPicPr>
            <a:picLocks noChangeAspect="1"/>
          </p:cNvPicPr>
          <p:nvPr/>
        </p:nvPicPr>
        <p:blipFill>
          <a:blip r:embed="rId2"/>
          <a:srcRect/>
          <a:stretch/>
        </p:blipFill>
        <p:spPr>
          <a:xfrm>
            <a:off x="-2" y="3429000"/>
            <a:ext cx="6098137" cy="3429000"/>
          </a:xfrm>
          <a:prstGeom prst="rect">
            <a:avLst/>
          </a:prstGeom>
        </p:spPr>
      </p:pic>
      <p:pic>
        <p:nvPicPr>
          <p:cNvPr id="7" name="Picture 6">
            <a:extLst>
              <a:ext uri="{FF2B5EF4-FFF2-40B4-BE49-F238E27FC236}">
                <a16:creationId xmlns:a16="http://schemas.microsoft.com/office/drawing/2014/main" id="{8282C41E-2112-4A71-8D00-1E4560859BB1}"/>
              </a:ext>
            </a:extLst>
          </p:cNvPr>
          <p:cNvPicPr>
            <a:picLocks noChangeAspect="1"/>
          </p:cNvPicPr>
          <p:nvPr/>
        </p:nvPicPr>
        <p:blipFill>
          <a:blip r:embed="rId3"/>
          <a:srcRect/>
          <a:stretch/>
        </p:blipFill>
        <p:spPr>
          <a:xfrm>
            <a:off x="6096000" y="3418745"/>
            <a:ext cx="6095985" cy="3439255"/>
          </a:xfrm>
          <a:prstGeom prst="rect">
            <a:avLst/>
          </a:prstGeom>
        </p:spPr>
      </p:pic>
    </p:spTree>
    <p:extLst>
      <p:ext uri="{BB962C8B-B14F-4D97-AF65-F5344CB8AC3E}">
        <p14:creationId xmlns:p14="http://schemas.microsoft.com/office/powerpoint/2010/main" val="8327113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BD68D-F464-4D27-A89D-686E01E734B7}"/>
              </a:ext>
            </a:extLst>
          </p:cNvPr>
          <p:cNvSpPr>
            <a:spLocks noGrp="1"/>
          </p:cNvSpPr>
          <p:nvPr>
            <p:ph type="title"/>
          </p:nvPr>
        </p:nvSpPr>
        <p:spPr>
          <a:xfrm>
            <a:off x="1097280" y="286603"/>
            <a:ext cx="10058400" cy="1450757"/>
          </a:xfrm>
        </p:spPr>
        <p:txBody>
          <a:bodyPr>
            <a:normAutofit/>
          </a:bodyPr>
          <a:lstStyle/>
          <a:p>
            <a:r>
              <a:rPr lang="en-US"/>
              <a:t>Collision detection</a:t>
            </a:r>
            <a:endParaRPr lang="nl-NL" dirty="0"/>
          </a:p>
        </p:txBody>
      </p:sp>
      <p:cxnSp>
        <p:nvCxnSpPr>
          <p:cNvPr id="18" name="Straight Connector 17">
            <a:extLst>
              <a:ext uri="{FF2B5EF4-FFF2-40B4-BE49-F238E27FC236}">
                <a16:creationId xmlns:a16="http://schemas.microsoft.com/office/drawing/2014/main" id="{6B55B8CC-0F92-4837-A535-00875F255E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3B7A8B1-1037-4344-A0A6-A4126E5CE139}"/>
              </a:ext>
            </a:extLst>
          </p:cNvPr>
          <p:cNvSpPr>
            <a:spLocks noGrp="1"/>
          </p:cNvSpPr>
          <p:nvPr>
            <p:ph idx="1"/>
          </p:nvPr>
        </p:nvSpPr>
        <p:spPr>
          <a:xfrm>
            <a:off x="1097280" y="2108201"/>
            <a:ext cx="10058400" cy="1117441"/>
          </a:xfrm>
        </p:spPr>
        <p:txBody>
          <a:bodyPr>
            <a:normAutofit fontScale="70000" lnSpcReduction="20000"/>
          </a:bodyPr>
          <a:lstStyle/>
          <a:p>
            <a:pPr marL="0" indent="0">
              <a:buNone/>
            </a:pPr>
            <a:r>
              <a:rPr lang="en-US" dirty="0"/>
              <a:t>Stages:</a:t>
            </a:r>
          </a:p>
          <a:p>
            <a:pPr marL="0" indent="0">
              <a:buNone/>
            </a:pPr>
            <a:r>
              <a:rPr lang="en-US" dirty="0"/>
              <a:t>1. Check if the smallest possible box around an object, that still contains every point making up the model, overlaps with that of the ball.</a:t>
            </a:r>
          </a:p>
          <a:p>
            <a:pPr marL="0" indent="0">
              <a:buNone/>
            </a:pPr>
            <a:r>
              <a:rPr lang="en-US" dirty="0"/>
              <a:t>2. Check if the actual mesh is colliding with the ball</a:t>
            </a:r>
          </a:p>
        </p:txBody>
      </p:sp>
      <p:pic>
        <p:nvPicPr>
          <p:cNvPr id="9" name="Picture 8">
            <a:extLst>
              <a:ext uri="{FF2B5EF4-FFF2-40B4-BE49-F238E27FC236}">
                <a16:creationId xmlns:a16="http://schemas.microsoft.com/office/drawing/2014/main" id="{0A07C9A6-65AE-46AC-896D-7B886CA5F3ED}"/>
              </a:ext>
            </a:extLst>
          </p:cNvPr>
          <p:cNvPicPr>
            <a:picLocks noChangeAspect="1"/>
          </p:cNvPicPr>
          <p:nvPr/>
        </p:nvPicPr>
        <p:blipFill>
          <a:blip r:embed="rId3"/>
          <a:srcRect/>
          <a:stretch/>
        </p:blipFill>
        <p:spPr>
          <a:xfrm>
            <a:off x="1156083" y="3391669"/>
            <a:ext cx="2533675" cy="2481142"/>
          </a:xfrm>
          <a:prstGeom prst="rect">
            <a:avLst/>
          </a:prstGeom>
        </p:spPr>
      </p:pic>
      <p:pic>
        <p:nvPicPr>
          <p:cNvPr id="7" name="Picture 6">
            <a:extLst>
              <a:ext uri="{FF2B5EF4-FFF2-40B4-BE49-F238E27FC236}">
                <a16:creationId xmlns:a16="http://schemas.microsoft.com/office/drawing/2014/main" id="{9A2EA1FE-F77B-4C6D-8ED3-EF9FCC49A67C}"/>
              </a:ext>
            </a:extLst>
          </p:cNvPr>
          <p:cNvPicPr>
            <a:picLocks noChangeAspect="1"/>
          </p:cNvPicPr>
          <p:nvPr/>
        </p:nvPicPr>
        <p:blipFill>
          <a:blip r:embed="rId4"/>
          <a:srcRect/>
          <a:stretch/>
        </p:blipFill>
        <p:spPr>
          <a:xfrm>
            <a:off x="5172481" y="3391669"/>
            <a:ext cx="2067059" cy="2531428"/>
          </a:xfrm>
          <a:prstGeom prst="rect">
            <a:avLst/>
          </a:prstGeom>
        </p:spPr>
      </p:pic>
      <p:pic>
        <p:nvPicPr>
          <p:cNvPr id="5" name="Content Placeholder 4">
            <a:extLst>
              <a:ext uri="{FF2B5EF4-FFF2-40B4-BE49-F238E27FC236}">
                <a16:creationId xmlns:a16="http://schemas.microsoft.com/office/drawing/2014/main" id="{6AF4E6FB-0D00-4757-BCF7-3C3D502166DD}"/>
              </a:ext>
            </a:extLst>
          </p:cNvPr>
          <p:cNvPicPr>
            <a:picLocks noChangeAspect="1"/>
          </p:cNvPicPr>
          <p:nvPr/>
        </p:nvPicPr>
        <p:blipFill>
          <a:blip r:embed="rId5"/>
          <a:srcRect/>
          <a:stretch/>
        </p:blipFill>
        <p:spPr>
          <a:xfrm>
            <a:off x="8642216" y="3387970"/>
            <a:ext cx="1876973" cy="2572459"/>
          </a:xfrm>
          <a:prstGeom prst="rect">
            <a:avLst/>
          </a:prstGeom>
        </p:spPr>
      </p:pic>
      <p:sp>
        <p:nvSpPr>
          <p:cNvPr id="20" name="Rectangle 19">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58ED5E63-D634-405B-936B-02B078CA0A06}"/>
              </a:ext>
            </a:extLst>
          </p:cNvPr>
          <p:cNvSpPr txBox="1"/>
          <p:nvPr/>
        </p:nvSpPr>
        <p:spPr>
          <a:xfrm>
            <a:off x="1156083" y="5902225"/>
            <a:ext cx="1847036" cy="338554"/>
          </a:xfrm>
          <a:prstGeom prst="rect">
            <a:avLst/>
          </a:prstGeom>
          <a:noFill/>
        </p:spPr>
        <p:txBody>
          <a:bodyPr wrap="square" rtlCol="0">
            <a:spAutoFit/>
          </a:bodyPr>
          <a:lstStyle/>
          <a:p>
            <a:r>
              <a:rPr lang="en-US" sz="1600" dirty="0"/>
              <a:t>No collision</a:t>
            </a:r>
            <a:endParaRPr lang="nl-NL" sz="1600" dirty="0"/>
          </a:p>
        </p:txBody>
      </p:sp>
      <p:sp>
        <p:nvSpPr>
          <p:cNvPr id="19" name="TextBox 18">
            <a:extLst>
              <a:ext uri="{FF2B5EF4-FFF2-40B4-BE49-F238E27FC236}">
                <a16:creationId xmlns:a16="http://schemas.microsoft.com/office/drawing/2014/main" id="{B5DDBF74-E6DE-41A5-9126-2F43A4AA2232}"/>
              </a:ext>
            </a:extLst>
          </p:cNvPr>
          <p:cNvSpPr txBox="1"/>
          <p:nvPr/>
        </p:nvSpPr>
        <p:spPr>
          <a:xfrm>
            <a:off x="5122368" y="5902225"/>
            <a:ext cx="1847036" cy="338554"/>
          </a:xfrm>
          <a:prstGeom prst="rect">
            <a:avLst/>
          </a:prstGeom>
          <a:noFill/>
        </p:spPr>
        <p:txBody>
          <a:bodyPr wrap="square" rtlCol="0">
            <a:spAutoFit/>
          </a:bodyPr>
          <a:lstStyle/>
          <a:p>
            <a:r>
              <a:rPr lang="en-US" sz="1600" dirty="0"/>
              <a:t>Possible collision</a:t>
            </a:r>
            <a:endParaRPr lang="nl-NL" sz="1600" dirty="0"/>
          </a:p>
        </p:txBody>
      </p:sp>
      <p:sp>
        <p:nvSpPr>
          <p:cNvPr id="21" name="TextBox 20">
            <a:extLst>
              <a:ext uri="{FF2B5EF4-FFF2-40B4-BE49-F238E27FC236}">
                <a16:creationId xmlns:a16="http://schemas.microsoft.com/office/drawing/2014/main" id="{43237E2E-2FA2-44CE-B7C4-912BDD33DD9C}"/>
              </a:ext>
            </a:extLst>
          </p:cNvPr>
          <p:cNvSpPr txBox="1"/>
          <p:nvPr/>
        </p:nvSpPr>
        <p:spPr>
          <a:xfrm>
            <a:off x="8585041" y="5926495"/>
            <a:ext cx="1847036" cy="338554"/>
          </a:xfrm>
          <a:prstGeom prst="rect">
            <a:avLst/>
          </a:prstGeom>
          <a:noFill/>
        </p:spPr>
        <p:txBody>
          <a:bodyPr wrap="square" rtlCol="0">
            <a:spAutoFit/>
          </a:bodyPr>
          <a:lstStyle/>
          <a:p>
            <a:r>
              <a:rPr lang="en-US" sz="1600" dirty="0"/>
              <a:t>Collision</a:t>
            </a:r>
            <a:endParaRPr lang="nl-NL" sz="1600" dirty="0"/>
          </a:p>
        </p:txBody>
      </p:sp>
    </p:spTree>
    <p:extLst>
      <p:ext uri="{BB962C8B-B14F-4D97-AF65-F5344CB8AC3E}">
        <p14:creationId xmlns:p14="http://schemas.microsoft.com/office/powerpoint/2010/main" val="33879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8784-9CE9-174F-9AB5-4FEC4AC283AA}"/>
              </a:ext>
            </a:extLst>
          </p:cNvPr>
          <p:cNvSpPr>
            <a:spLocks noGrp="1"/>
          </p:cNvSpPr>
          <p:nvPr>
            <p:ph type="title"/>
          </p:nvPr>
        </p:nvSpPr>
        <p:spPr/>
        <p:txBody>
          <a:bodyPr/>
          <a:lstStyle/>
          <a:p>
            <a:r>
              <a:rPr lang="en-US"/>
              <a:t>Live saving and loading</a:t>
            </a:r>
            <a:endParaRPr lang="en-US" dirty="0"/>
          </a:p>
        </p:txBody>
      </p:sp>
      <p:pic>
        <p:nvPicPr>
          <p:cNvPr id="7" name="Online Media 6" title="Live save and load system 2x speed">
            <a:hlinkClick r:id="" action="ppaction://media"/>
            <a:extLst>
              <a:ext uri="{FF2B5EF4-FFF2-40B4-BE49-F238E27FC236}">
                <a16:creationId xmlns:a16="http://schemas.microsoft.com/office/drawing/2014/main" id="{CD8E8929-E429-4C84-954C-3C03DD6DDDD3}"/>
              </a:ext>
            </a:extLst>
          </p:cNvPr>
          <p:cNvPicPr>
            <a:picLocks noGrp="1" noRot="1" noChangeAspect="1"/>
          </p:cNvPicPr>
          <p:nvPr>
            <p:ph idx="1"/>
            <a:videoFile r:link="rId1"/>
          </p:nvPr>
        </p:nvPicPr>
        <p:blipFill>
          <a:blip r:embed="rId4"/>
          <a:stretch>
            <a:fillRect/>
          </a:stretch>
        </p:blipFill>
        <p:spPr>
          <a:xfrm>
            <a:off x="2782888" y="2108200"/>
            <a:ext cx="6686550" cy="3760788"/>
          </a:xfrm>
          <a:prstGeom prst="rect">
            <a:avLst/>
          </a:prstGeom>
        </p:spPr>
      </p:pic>
    </p:spTree>
    <p:extLst>
      <p:ext uri="{BB962C8B-B14F-4D97-AF65-F5344CB8AC3E}">
        <p14:creationId xmlns:p14="http://schemas.microsoft.com/office/powerpoint/2010/main" val="341110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BE64-F951-4A3B-9488-4522144D5827}"/>
              </a:ext>
            </a:extLst>
          </p:cNvPr>
          <p:cNvSpPr>
            <a:spLocks noGrp="1"/>
          </p:cNvSpPr>
          <p:nvPr>
            <p:ph type="title"/>
          </p:nvPr>
        </p:nvSpPr>
        <p:spPr/>
        <p:txBody>
          <a:bodyPr/>
          <a:lstStyle/>
          <a:p>
            <a:r>
              <a:rPr lang="en-US" dirty="0"/>
              <a:t>Our solvers</a:t>
            </a:r>
            <a:endParaRPr lang="nl-NL" dirty="0"/>
          </a:p>
        </p:txBody>
      </p:sp>
      <p:sp>
        <p:nvSpPr>
          <p:cNvPr id="3" name="Content Placeholder 2">
            <a:extLst>
              <a:ext uri="{FF2B5EF4-FFF2-40B4-BE49-F238E27FC236}">
                <a16:creationId xmlns:a16="http://schemas.microsoft.com/office/drawing/2014/main" id="{678C0CFD-5A91-4EC8-9C81-632FE3FF7748}"/>
              </a:ext>
            </a:extLst>
          </p:cNvPr>
          <p:cNvSpPr>
            <a:spLocks noGrp="1"/>
          </p:cNvSpPr>
          <p:nvPr>
            <p:ph idx="1"/>
          </p:nvPr>
        </p:nvSpPr>
        <p:spPr/>
        <p:txBody>
          <a:bodyPr>
            <a:normAutofit/>
          </a:bodyPr>
          <a:lstStyle/>
          <a:p>
            <a:r>
              <a:rPr lang="en-US" dirty="0"/>
              <a:t>Last period we rewrote the entire physics engine to improve the interaction with the game. We also added 2 solvers to improve the accuracy of our calculations.</a:t>
            </a:r>
          </a:p>
          <a:p>
            <a:endParaRPr lang="en-US" dirty="0"/>
          </a:p>
          <a:p>
            <a:pPr>
              <a:buFont typeface="Wingdings" panose="05000000000000000000" pitchFamily="2" charset="2"/>
              <a:buChar char="v"/>
            </a:pPr>
            <a:r>
              <a:rPr lang="en-US" dirty="0"/>
              <a:t> Second order velocity Verlet</a:t>
            </a:r>
          </a:p>
          <a:p>
            <a:pPr>
              <a:buFont typeface="Wingdings" panose="05000000000000000000" pitchFamily="2" charset="2"/>
              <a:buChar char="v"/>
            </a:pPr>
            <a:r>
              <a:rPr lang="en-US" dirty="0"/>
              <a:t> Classical 4</a:t>
            </a:r>
            <a:r>
              <a:rPr lang="en-US" baseline="30000" dirty="0"/>
              <a:t>th</a:t>
            </a:r>
            <a:r>
              <a:rPr lang="en-US" dirty="0"/>
              <a:t> order Runge-</a:t>
            </a:r>
            <a:r>
              <a:rPr lang="en-US" dirty="0" err="1"/>
              <a:t>Kutta</a:t>
            </a:r>
            <a:endParaRPr lang="en-US" dirty="0"/>
          </a:p>
          <a:p>
            <a:endParaRPr lang="nl-NL" dirty="0"/>
          </a:p>
          <a:p>
            <a:pPr marL="0" indent="0">
              <a:buNone/>
            </a:pPr>
            <a:endParaRPr lang="nl-NL" dirty="0"/>
          </a:p>
          <a:p>
            <a:endParaRPr lang="en-US" dirty="0"/>
          </a:p>
          <a:p>
            <a:endParaRPr lang="nl-NL" dirty="0"/>
          </a:p>
        </p:txBody>
      </p:sp>
    </p:spTree>
    <p:extLst>
      <p:ext uri="{BB962C8B-B14F-4D97-AF65-F5344CB8AC3E}">
        <p14:creationId xmlns:p14="http://schemas.microsoft.com/office/powerpoint/2010/main" val="42326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32AA-6D25-43A2-85C9-4418A09EA0D6}"/>
              </a:ext>
            </a:extLst>
          </p:cNvPr>
          <p:cNvSpPr>
            <a:spLocks noGrp="1"/>
          </p:cNvSpPr>
          <p:nvPr>
            <p:ph type="title"/>
          </p:nvPr>
        </p:nvSpPr>
        <p:spPr/>
        <p:txBody>
          <a:bodyPr/>
          <a:lstStyle/>
          <a:p>
            <a:r>
              <a:rPr lang="en-US" dirty="0"/>
              <a:t>The formulas </a:t>
            </a:r>
            <a:br>
              <a:rPr lang="en-US" dirty="0"/>
            </a:br>
            <a:r>
              <a:rPr lang="en-US" dirty="0"/>
              <a:t>2</a:t>
            </a:r>
            <a:r>
              <a:rPr lang="en-US" baseline="30000" dirty="0"/>
              <a:t>nd</a:t>
            </a:r>
            <a:r>
              <a:rPr lang="en-US" dirty="0"/>
              <a:t>-order Velocity Verlet</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807C5B-BBEB-4D09-A4B8-DDD8ACC39660}"/>
                  </a:ext>
                </a:extLst>
              </p:cNvPr>
              <p:cNvSpPr>
                <a:spLocks noGrp="1"/>
              </p:cNvSpPr>
              <p:nvPr>
                <p:ph idx="1"/>
              </p:nvPr>
            </p:nvSpPr>
            <p:spPr/>
            <p:txBody>
              <a:bodyPr/>
              <a:lstStyle/>
              <a:p>
                <a:pPr marL="0" indent="0">
                  <a:buNone/>
                </a:pPr>
                <a:r>
                  <a:rPr lang="en-GB" dirty="0"/>
                  <a:t>  </a:t>
                </a:r>
                <a14:m>
                  <m:oMath xmlns:m="http://schemas.openxmlformats.org/officeDocument/2006/math">
                    <m:r>
                      <a:rPr lang="nl-NL"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𝑡</m:t>
                        </m:r>
                      </m:e>
                      <m:sup>
                        <m:r>
                          <a:rPr lang="en-GB" b="0" i="1" smtClean="0">
                            <a:latin typeface="Cambria Math" panose="02040503050406030204" pitchFamily="18" charset="0"/>
                            <a:ea typeface="Cambria Math" panose="02040503050406030204" pitchFamily="18" charset="0"/>
                          </a:rPr>
                          <m:t>2</m:t>
                        </m:r>
                      </m:sup>
                    </m:sSup>
                  </m:oMath>
                </a14:m>
                <a:endParaRPr lang="en-GB" dirty="0"/>
              </a:p>
              <a:p>
                <a14:m>
                  <m:oMath xmlns:m="http://schemas.openxmlformats.org/officeDocument/2006/math">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r>
                      <a:rPr lang="en-GB" b="0" i="1" smtClean="0">
                        <a:latin typeface="Cambria Math" panose="02040503050406030204" pitchFamily="18" charset="0"/>
                        <a:ea typeface="Cambria Math" panose="02040503050406030204" pitchFamily="18" charset="0"/>
                      </a:rPr>
                      <m:t>𝑎</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GB" b="0" dirty="0">
                  <a:ea typeface="Cambria Math" panose="02040503050406030204" pitchFamily="18" charset="0"/>
                </a:endParaRPr>
              </a:p>
              <a:p>
                <a14:m>
                  <m:oMath xmlns:m="http://schemas.openxmlformats.org/officeDocument/2006/math">
                    <m:r>
                      <a:rPr lang="nl-NL" b="0" i="1" smtClean="0">
                        <a:latin typeface="Cambria Math" panose="02040503050406030204" pitchFamily="18" charset="0"/>
                      </a:rPr>
                      <m:t>𝑎</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ea typeface="Cambria Math" panose="02040503050406030204" pitchFamily="18" charset="0"/>
                      </a:rPr>
                      <m:t>= </m:t>
                    </m:r>
                    <m:f>
                      <m:fPr>
                        <m:ctrlPr>
                          <a:rPr lang="nl-NL" b="0" i="1" smtClean="0">
                            <a:latin typeface="Cambria Math" panose="02040503050406030204" pitchFamily="18" charset="0"/>
                            <a:ea typeface="Cambria Math" panose="02040503050406030204" pitchFamily="18" charset="0"/>
                          </a:rPr>
                        </m:ctrlPr>
                      </m:fPr>
                      <m:num>
                        <m:r>
                          <a:rPr lang="nl-NL" b="0" i="1" smtClean="0">
                            <a:latin typeface="Cambria Math" panose="02040503050406030204" pitchFamily="18" charset="0"/>
                            <a:ea typeface="Cambria Math" panose="02040503050406030204" pitchFamily="18" charset="0"/>
                          </a:rPr>
                          <m:t>𝐹</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𝑝</m:t>
                        </m:r>
                        <m:d>
                          <m:dPr>
                            <m:ctrlPr>
                              <a:rPr lang="nl-NL" b="0" i="1" smtClean="0">
                                <a:latin typeface="Cambria Math" panose="02040503050406030204" pitchFamily="18" charset="0"/>
                                <a:ea typeface="Cambria Math" panose="02040503050406030204" pitchFamily="18" charset="0"/>
                              </a:rPr>
                            </m:ctrlPr>
                          </m:dPr>
                          <m:e>
                            <m:r>
                              <a:rPr lang="nl-NL" b="0" i="1" smtClean="0">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ea typeface="Cambria Math" panose="02040503050406030204" pitchFamily="18" charset="0"/>
                          </a:rPr>
                          <m:t>,   </m:t>
                        </m:r>
                        <m:r>
                          <a:rPr lang="nl-NL" b="0" i="1" smtClean="0">
                            <a:latin typeface="Cambria Math" panose="02040503050406030204" pitchFamily="18" charset="0"/>
                            <a:ea typeface="Cambria Math" panose="02040503050406030204" pitchFamily="18" charset="0"/>
                          </a:rPr>
                          <m:t>𝑣</m:t>
                        </m:r>
                        <m:d>
                          <m:dPr>
                            <m:ctrlPr>
                              <a:rPr lang="nl-NL" b="0" i="1" smtClean="0">
                                <a:latin typeface="Cambria Math" panose="02040503050406030204" pitchFamily="18" charset="0"/>
                                <a:ea typeface="Cambria Math" panose="02040503050406030204" pitchFamily="18" charset="0"/>
                              </a:rPr>
                            </m:ctrlPr>
                          </m:dPr>
                          <m:e>
                            <m:r>
                              <a:rPr lang="nl-NL" b="0" i="1" smtClean="0">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ea typeface="Cambria Math" panose="02040503050406030204" pitchFamily="18" charset="0"/>
                          </a:rPr>
                          <m:t>)</m:t>
                        </m:r>
                      </m:num>
                      <m:den>
                        <m:r>
                          <a:rPr lang="nl-NL" b="0" i="1" smtClean="0">
                            <a:latin typeface="Cambria Math" panose="02040503050406030204" pitchFamily="18" charset="0"/>
                            <a:ea typeface="Cambria Math" panose="02040503050406030204" pitchFamily="18" charset="0"/>
                          </a:rPr>
                          <m:t>𝑚</m:t>
                        </m:r>
                      </m:den>
                    </m:f>
                  </m:oMath>
                </a14:m>
                <a:endParaRPr lang="en-GB" dirty="0"/>
              </a:p>
              <a:p>
                <a14:m>
                  <m:oMath xmlns:m="http://schemas.openxmlformats.org/officeDocument/2006/math">
                    <m:r>
                      <a:rPr lang="nl-NL" b="0" i="1" smtClean="0">
                        <a:latin typeface="Cambria Math" panose="02040503050406030204" pitchFamily="18" charset="0"/>
                      </a:rPr>
                      <m:t>𝑣</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𝑣</m:t>
                    </m:r>
                    <m:d>
                      <m:dPr>
                        <m:ctrlPr>
                          <a:rPr lang="nl-NL" b="0" i="1" smtClean="0">
                            <a:latin typeface="Cambria Math" panose="02040503050406030204" pitchFamily="18" charset="0"/>
                            <a:ea typeface="Cambria Math" panose="02040503050406030204" pitchFamily="18" charset="0"/>
                          </a:rPr>
                        </m:ctrlPr>
                      </m:dPr>
                      <m:e>
                        <m:r>
                          <a:rPr lang="nl-NL" b="0" i="1" smtClean="0">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ea typeface="Cambria Math" panose="02040503050406030204" pitchFamily="18" charset="0"/>
                          </a:rPr>
                          <m:t>+</m:t>
                        </m:r>
                        <m:f>
                          <m:fPr>
                            <m:ctrlPr>
                              <a:rPr lang="nl-NL" b="0" i="1" smtClean="0">
                                <a:latin typeface="Cambria Math" panose="02040503050406030204" pitchFamily="18" charset="0"/>
                                <a:ea typeface="Cambria Math" panose="02040503050406030204" pitchFamily="18" charset="0"/>
                              </a:rPr>
                            </m:ctrlPr>
                          </m:fPr>
                          <m:num>
                            <m:r>
                              <a:rPr lang="nl-NL" b="0" i="1" smtClean="0">
                                <a:latin typeface="Cambria Math" panose="02040503050406030204" pitchFamily="18" charset="0"/>
                                <a:ea typeface="Cambria Math" panose="02040503050406030204" pitchFamily="18" charset="0"/>
                              </a:rPr>
                              <m:t>1</m:t>
                            </m:r>
                          </m:num>
                          <m:den>
                            <m:r>
                              <a:rPr lang="nl-NL" b="0" i="1" smtClean="0">
                                <a:latin typeface="Cambria Math" panose="02040503050406030204" pitchFamily="18" charset="0"/>
                                <a:ea typeface="Cambria Math" panose="02040503050406030204" pitchFamily="18" charset="0"/>
                              </a:rPr>
                              <m:t>2</m:t>
                            </m:r>
                          </m:den>
                        </m:f>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ea typeface="Cambria Math" panose="02040503050406030204" pitchFamily="18" charset="0"/>
                      </a:rPr>
                      <m:t>+</m:t>
                    </m:r>
                    <m:f>
                      <m:fPr>
                        <m:ctrlPr>
                          <a:rPr lang="nl-NL" b="0" i="1" smtClean="0">
                            <a:latin typeface="Cambria Math" panose="02040503050406030204" pitchFamily="18" charset="0"/>
                            <a:ea typeface="Cambria Math" panose="02040503050406030204" pitchFamily="18" charset="0"/>
                          </a:rPr>
                        </m:ctrlPr>
                      </m:fPr>
                      <m:num>
                        <m:r>
                          <a:rPr lang="nl-NL" b="0" i="1" smtClean="0">
                            <a:latin typeface="Cambria Math" panose="02040503050406030204" pitchFamily="18" charset="0"/>
                            <a:ea typeface="Cambria Math" panose="02040503050406030204" pitchFamily="18" charset="0"/>
                          </a:rPr>
                          <m:t>1</m:t>
                        </m:r>
                      </m:num>
                      <m:den>
                        <m:r>
                          <a:rPr lang="nl-NL" b="0" i="1" smtClean="0">
                            <a:latin typeface="Cambria Math" panose="02040503050406030204" pitchFamily="18" charset="0"/>
                            <a:ea typeface="Cambria Math" panose="02040503050406030204" pitchFamily="18" charset="0"/>
                          </a:rPr>
                          <m:t>2</m:t>
                        </m:r>
                      </m:den>
                    </m:f>
                    <m:r>
                      <a:rPr lang="nl-NL" b="0" i="1" smtClean="0">
                        <a:latin typeface="Cambria Math" panose="02040503050406030204" pitchFamily="18" charset="0"/>
                        <a:ea typeface="Cambria Math" panose="02040503050406030204" pitchFamily="18" charset="0"/>
                      </a:rPr>
                      <m:t>𝑎</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2C807C5B-BBEB-4D09-A4B8-DDD8ACC396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7228410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586965-D4BF-4605-8C1C-5B8CCCAB7737}">
  <ds:schemaRefs>
    <ds:schemaRef ds:uri="http://schemas.microsoft.com/sharepoint/v3/contenttype/forms"/>
  </ds:schemaRefs>
</ds:datastoreItem>
</file>

<file path=customXml/itemProps2.xml><?xml version="1.0" encoding="utf-8"?>
<ds:datastoreItem xmlns:ds="http://schemas.openxmlformats.org/officeDocument/2006/customXml" ds:itemID="{6E499CE6-06FC-4D3E-8B56-30558CC9D1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6E351D-C19B-467F-A5C7-085C4CECACA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1043</Words>
  <Application>Microsoft Office PowerPoint</Application>
  <PresentationFormat>Widescreen</PresentationFormat>
  <Paragraphs>129</Paragraphs>
  <Slides>22</Slides>
  <Notes>14</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Bookman Old Style</vt:lpstr>
      <vt:lpstr>Calibri</vt:lpstr>
      <vt:lpstr>Cambria Math</vt:lpstr>
      <vt:lpstr>Franklin Gothic Book</vt:lpstr>
      <vt:lpstr>Wingdings</vt:lpstr>
      <vt:lpstr>1_RetrospectVTI</vt:lpstr>
      <vt:lpstr>Crazy Putting Phase 3</vt:lpstr>
      <vt:lpstr>The challenge</vt:lpstr>
      <vt:lpstr>Table of contents</vt:lpstr>
      <vt:lpstr>Game Engine</vt:lpstr>
      <vt:lpstr>Terrain generation</vt:lpstr>
      <vt:lpstr>Collision detection</vt:lpstr>
      <vt:lpstr>Live saving and loading</vt:lpstr>
      <vt:lpstr>Our solvers</vt:lpstr>
      <vt:lpstr>The formulas  2nd-order Velocity Verlet</vt:lpstr>
      <vt:lpstr>The formulas  Classical 4th-order Runge-Kutta</vt:lpstr>
      <vt:lpstr>Flying and bouncing balls</vt:lpstr>
      <vt:lpstr>Flying acceleration</vt:lpstr>
      <vt:lpstr>Precision experiment</vt:lpstr>
      <vt:lpstr>Speed experiment</vt:lpstr>
      <vt:lpstr>Bots</vt:lpstr>
      <vt:lpstr>Single Shot Bot</vt:lpstr>
      <vt:lpstr>BFS Graph Bot</vt:lpstr>
      <vt:lpstr>A* Bot</vt:lpstr>
      <vt:lpstr>Experiment</vt:lpstr>
      <vt:lpstr>Conclusion</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2020-06-20T12:18:05Z</dcterms:created>
  <dcterms:modified xsi:type="dcterms:W3CDTF">2020-06-22T09:09:05Z</dcterms:modified>
</cp:coreProperties>
</file>