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4"/>
  </p:notesMasterIdLst>
  <p:sldIdLst>
    <p:sldId id="265" r:id="rId5"/>
    <p:sldId id="288" r:id="rId6"/>
    <p:sldId id="310" r:id="rId7"/>
    <p:sldId id="311" r:id="rId8"/>
    <p:sldId id="325" r:id="rId9"/>
    <p:sldId id="326" r:id="rId10"/>
    <p:sldId id="318" r:id="rId11"/>
    <p:sldId id="291" r:id="rId12"/>
    <p:sldId id="304" r:id="rId13"/>
    <p:sldId id="305" r:id="rId14"/>
    <p:sldId id="328" r:id="rId15"/>
    <p:sldId id="331" r:id="rId16"/>
    <p:sldId id="319" r:id="rId17"/>
    <p:sldId id="330" r:id="rId18"/>
    <p:sldId id="313" r:id="rId19"/>
    <p:sldId id="320" r:id="rId20"/>
    <p:sldId id="322" r:id="rId21"/>
    <p:sldId id="324" r:id="rId22"/>
    <p:sldId id="32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0" autoAdjust="0"/>
    <p:restoredTop sz="86364" autoAdjust="0"/>
  </p:normalViewPr>
  <p:slideViewPr>
    <p:cSldViewPr snapToGrid="0">
      <p:cViewPr varScale="1">
        <p:scale>
          <a:sx n="77" d="100"/>
          <a:sy n="77" d="100"/>
        </p:scale>
        <p:origin x="1110" y="96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noProof="0" dirty="0"/>
              <a:t>Error compared to step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Euler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0.01</c:v>
                </c:pt>
                <c:pt idx="1">
                  <c:v>0.05</c:v>
                </c:pt>
                <c:pt idx="2">
                  <c:v>0.10</c:v>
                </c:pt>
                <c:pt idx="3">
                  <c:v>0.50</c:v>
                </c:pt>
                <c:pt idx="4">
                  <c:v>1.00</c:v>
                </c:pt>
                <c:pt idx="5">
                  <c:v>5.00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EE-43F4-B578-3451D73C3D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Verlet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0.01</c:v>
                </c:pt>
                <c:pt idx="1">
                  <c:v>0.05</c:v>
                </c:pt>
                <c:pt idx="2">
                  <c:v>0.10</c:v>
                </c:pt>
                <c:pt idx="3">
                  <c:v>0.50</c:v>
                </c:pt>
                <c:pt idx="4">
                  <c:v>1.00</c:v>
                </c:pt>
                <c:pt idx="5">
                  <c:v>5.00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1.8</c:v>
                </c:pt>
                <c:pt idx="5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EE-43F4-B578-3451D73C3D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Runge-Kutta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0.01</c:v>
                </c:pt>
                <c:pt idx="1">
                  <c:v>0.05</c:v>
                </c:pt>
                <c:pt idx="2">
                  <c:v>0.10</c:v>
                </c:pt>
                <c:pt idx="3">
                  <c:v>0.50</c:v>
                </c:pt>
                <c:pt idx="4">
                  <c:v>1.00</c:v>
                </c:pt>
                <c:pt idx="5">
                  <c:v>5.00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EE-43F4-B578-3451D73C3D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336896"/>
        <c:axId val="690337440"/>
      </c:barChart>
      <c:catAx>
        <c:axId val="54733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37440"/>
        <c:crosses val="autoZero"/>
        <c:auto val="1"/>
        <c:lblAlgn val="ctr"/>
        <c:lblOffset val="100"/>
        <c:noMultiLvlLbl val="0"/>
      </c:catAx>
      <c:valAx>
        <c:axId val="69033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33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Euler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 spent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54-481C-893F-9AC8E01E04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Verlet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 spent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54-481C-893F-9AC8E01E04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Runge-Kutta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 spent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54-481C-893F-9AC8E01E0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3243472"/>
        <c:axId val="641512976"/>
      </c:barChart>
      <c:catAx>
        <c:axId val="72324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512976"/>
        <c:crosses val="autoZero"/>
        <c:auto val="1"/>
        <c:lblAlgn val="ctr"/>
        <c:lblOffset val="100"/>
        <c:noMultiLvlLbl val="0"/>
      </c:catAx>
      <c:valAx>
        <c:axId val="64151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24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21-6-2020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Haoran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8738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085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Aaron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2896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Computer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208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8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22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90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it be there?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21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7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38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14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478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1WK_jSP_zk?feature=oembed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Crazy Putting phase 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-order Runge-</a:t>
            </a:r>
            <a:r>
              <a:rPr lang="en-US" dirty="0" err="1"/>
              <a:t>Kutta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nl-NL" dirty="0"/>
                      <m:t>	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nl-NL" dirty="0"/>
                      <m:t>	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b="0" dirty="0"/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	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3984-7A2E-437D-8CEA-E490D994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Flying and bouncing balls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F099C-969E-4E15-AD46-4134B9E94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process(double </a:t>
            </a:r>
            <a:r>
              <a:rPr lang="en-GB" dirty="0" err="1"/>
              <a:t>deltaTime</a:t>
            </a:r>
            <a:r>
              <a:rPr lang="en-GB" dirty="0"/>
              <a:t>, (Vector position, Vector velocity))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</a:t>
            </a:r>
            <a:r>
              <a:rPr lang="en-GB" b="1" dirty="0"/>
              <a:t>FOR</a:t>
            </a:r>
            <a:r>
              <a:rPr lang="en-GB" dirty="0"/>
              <a:t> time=0 </a:t>
            </a:r>
            <a:r>
              <a:rPr lang="en-GB" b="1" dirty="0"/>
              <a:t>TO</a:t>
            </a:r>
            <a:r>
              <a:rPr lang="en-GB" dirty="0"/>
              <a:t> time=</a:t>
            </a:r>
            <a:r>
              <a:rPr lang="en-GB" dirty="0" err="1"/>
              <a:t>deltaTime</a:t>
            </a:r>
            <a:endParaRPr lang="en-GB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IF</a:t>
            </a:r>
            <a:r>
              <a:rPr lang="en-GB" dirty="0"/>
              <a:t> !</a:t>
            </a:r>
            <a:r>
              <a:rPr lang="en-GB" dirty="0" err="1"/>
              <a:t>isFlying</a:t>
            </a:r>
            <a:r>
              <a:rPr lang="en-GB" dirty="0"/>
              <a:t>(position)</a:t>
            </a:r>
            <a:endParaRPr lang="en-GB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THEN</a:t>
            </a:r>
            <a:r>
              <a:rPr lang="en-GB" dirty="0"/>
              <a:t> velocity = </a:t>
            </a:r>
            <a:r>
              <a:rPr lang="en-GB" dirty="0" err="1"/>
              <a:t>redirectVelocity</a:t>
            </a:r>
            <a:r>
              <a:rPr lang="en-GB" dirty="0"/>
              <a:t>(position, velocity)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</a:t>
            </a:r>
            <a:r>
              <a:rPr lang="en-GB" i="1" dirty="0"/>
              <a:t>calculate next position and velocity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/>
              <a:t>          update position and velocity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return (position, velocity)</a:t>
            </a:r>
          </a:p>
        </p:txBody>
      </p:sp>
    </p:spTree>
    <p:extLst>
      <p:ext uri="{BB962C8B-B14F-4D97-AF65-F5344CB8AC3E}">
        <p14:creationId xmlns:p14="http://schemas.microsoft.com/office/powerpoint/2010/main" val="395305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3984-7A2E-437D-8CEA-E490D994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Flying acceleration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F099C-969E-4E15-AD46-4134B9E945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In the horizontal directions: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GB" dirty="0"/>
                  <a:t> 	</a:t>
                </a:r>
                <a:r>
                  <a:rPr lang="en-GB" dirty="0">
                    <a:sym typeface="Wingdings" panose="05000000000000000000" pitchFamily="2" charset="2"/>
                  </a:rPr>
                  <a:t>	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𝑚𝑎</m:t>
                    </m:r>
                    <m:r>
                      <a:rPr lang="nl-N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𝜌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				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			</a:t>
                </a:r>
                <a:r>
                  <a:rPr lang="en-GB" dirty="0">
                    <a:sym typeface="Wingdings" panose="05000000000000000000" pitchFamily="2" charset="2"/>
                  </a:rPr>
                  <a:t>	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nl-N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GB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In the vertical direction: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𝑛𝑒𝑡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GB" dirty="0"/>
                  <a:t>	</a:t>
                </a:r>
                <a:r>
                  <a:rPr lang="en-GB" dirty="0">
                    <a:sym typeface="Wingdings" panose="05000000000000000000" pitchFamily="2" charset="2"/>
                  </a:rPr>
                  <a:t>	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𝑚𝑎</m:t>
                    </m:r>
                    <m:r>
                      <a:rPr lang="nl-NL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r>
                      <a:rPr lang="nl-NL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𝑚𝑔</m:t>
                    </m:r>
                    <m:r>
                      <a:rPr lang="nl-NL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−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𝜌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				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F099C-969E-4E15-AD46-4134B9E94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36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A66-DA16-8F4D-85C8-7C1A8AA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experiment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AEE1C2D-5E0D-4DC5-AAC3-615B534E0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494902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89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A66-DA16-8F4D-85C8-7C1A8AA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experiment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FFDC9B-A7DC-4EAD-85ED-D1DC46C73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339874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049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C2DD-6E22-274B-8E73-0864CCF3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CD13-71A0-6B4E-AD41-C79CB8F6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New bot explanation</a:t>
            </a:r>
          </a:p>
        </p:txBody>
      </p:sp>
    </p:spTree>
    <p:extLst>
      <p:ext uri="{BB962C8B-B14F-4D97-AF65-F5344CB8AC3E}">
        <p14:creationId xmlns:p14="http://schemas.microsoft.com/office/powerpoint/2010/main" val="25892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9A6B-CDB2-8D48-97AF-EC9F49EA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25E4-832A-D040-B461-E6D8A517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3107714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9FE0-01FE-484D-9253-00E27C50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54AC-0CDE-8E40-85E6-B44275F7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3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259F-FE68-4055-B7BD-1312721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192F-3F18-48D2-9AD9-5FB803B1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507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4DD8-CB42-424F-9E5A-2FDB23B3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C07E-4C00-4318-851C-0ABA7BC3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291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performance.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  <a:p>
            <a:r>
              <a:rPr lang="en-US" dirty="0"/>
              <a:t>4. Improve the bot to handle complex terrains like mazes.</a:t>
            </a:r>
          </a:p>
          <a:p>
            <a:r>
              <a:rPr lang="en-US" dirty="0"/>
              <a:t>5. Implement collision detection.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9D6C6-DFFD-4C48-9BE4-B38A729C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Table of contents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2A33-D8C4-1A49-9B3C-14490E28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dirty="0"/>
              <a:t>1. Game Engine</a:t>
            </a:r>
          </a:p>
          <a:p>
            <a:r>
              <a:rPr lang="en-US" dirty="0"/>
              <a:t>2. Physics and experiments</a:t>
            </a:r>
          </a:p>
          <a:p>
            <a:r>
              <a:rPr lang="en-US" dirty="0"/>
              <a:t>3. Bots and experiments  </a:t>
            </a:r>
          </a:p>
          <a:p>
            <a:r>
              <a:rPr lang="en-US" dirty="0"/>
              <a:t>4. 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9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41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CED30-CD80-E04C-A49F-A09261A2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Game Engine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ABBC-ED2F-D844-94AD-153D4D5E8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We have made our own </a:t>
            </a:r>
            <a:r>
              <a:rPr lang="en-US" sz="1800" dirty="0" err="1">
                <a:solidFill>
                  <a:srgbClr val="FFFFFF"/>
                </a:solidFill>
              </a:rPr>
              <a:t>openGL</a:t>
            </a:r>
            <a:r>
              <a:rPr lang="en-US" sz="1800" dirty="0">
                <a:solidFill>
                  <a:srgbClr val="FFFFFF"/>
                </a:solidFill>
              </a:rPr>
              <a:t>-based game engine with support for the following features: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Dynamic terrain generation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Real-time editing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Collision detection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Realistic lighting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Water with special effects (du/dv maps, reflections, depth effect)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3D model support (.obj)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Third person camera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14E3880D-A55C-574C-9412-35D40451E8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42017" y="1531787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84F3E-FD66-4E15-9705-5AF74366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generation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C6FA-7ECC-4F70-9133-D8AF06BA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Given a mathematical function with the variables x and y we can generate a terrain during runtime. 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nl-NL" sz="180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68DA4-442C-4DAA-B407-33D705C6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" y="3429000"/>
            <a:ext cx="6098137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2C41E-2112-4A71-8D00-1E456085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3418745"/>
            <a:ext cx="6095985" cy="34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11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BD68D-F464-4D27-A89D-686E01E7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Collision detection</a:t>
            </a:r>
            <a:endParaRPr lang="nl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3B7A8B1-1037-4344-A0A6-A4126E5C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174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Stages:</a:t>
            </a:r>
          </a:p>
          <a:p>
            <a:pPr marL="0" indent="0">
              <a:buNone/>
            </a:pPr>
            <a:r>
              <a:rPr lang="en-US" dirty="0"/>
              <a:t>1. Check if the smallest possible box around an object, that still contains every point making up the model, overlaps with that of the ball.</a:t>
            </a:r>
          </a:p>
          <a:p>
            <a:pPr marL="0" indent="0">
              <a:buNone/>
            </a:pPr>
            <a:r>
              <a:rPr lang="en-US" dirty="0"/>
              <a:t>2. Check if the actual mesh is colliding with the ball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7C9A6-65AE-46AC-896D-7B886CA5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56083" y="3391669"/>
            <a:ext cx="2533675" cy="2481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EA1FE-F77B-4C6D-8ED3-EF9FCC49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72481" y="3391669"/>
            <a:ext cx="2067059" cy="253142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4E6FB-0D00-4757-BCF7-3C3D502166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42216" y="3387970"/>
            <a:ext cx="1876973" cy="257245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D5E63-D634-405B-936B-02B078CA0A06}"/>
              </a:ext>
            </a:extLst>
          </p:cNvPr>
          <p:cNvSpPr txBox="1"/>
          <p:nvPr/>
        </p:nvSpPr>
        <p:spPr>
          <a:xfrm>
            <a:off x="1156083" y="590222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collision</a:t>
            </a:r>
            <a:endParaRPr lang="nl-NL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DBF74-E6DE-41A5-9126-2F43A4AA2232}"/>
              </a:ext>
            </a:extLst>
          </p:cNvPr>
          <p:cNvSpPr txBox="1"/>
          <p:nvPr/>
        </p:nvSpPr>
        <p:spPr>
          <a:xfrm>
            <a:off x="5122368" y="590222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Possible collision</a:t>
            </a:r>
            <a:endParaRPr lang="nl-NL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37E2E-2FA2-44CE-B7C4-912BDD33DD9C}"/>
              </a:ext>
            </a:extLst>
          </p:cNvPr>
          <p:cNvSpPr txBox="1"/>
          <p:nvPr/>
        </p:nvSpPr>
        <p:spPr>
          <a:xfrm>
            <a:off x="8585041" y="592649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Collision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38794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8784-9CE9-174F-9AB5-4FEC4AC2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saving and loading</a:t>
            </a:r>
            <a:endParaRPr lang="en-US" dirty="0"/>
          </a:p>
        </p:txBody>
      </p:sp>
      <p:pic>
        <p:nvPicPr>
          <p:cNvPr id="7" name="Online Media 6" title="Live save and load system 2x speed">
            <a:hlinkClick r:id="" action="ppaction://media"/>
            <a:extLst>
              <a:ext uri="{FF2B5EF4-FFF2-40B4-BE49-F238E27FC236}">
                <a16:creationId xmlns:a16="http://schemas.microsoft.com/office/drawing/2014/main" id="{CD8E8929-E429-4C84-954C-3C03DD6DDDD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82888" y="2108200"/>
            <a:ext cx="6686550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0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BE64-F951-4A3B-9488-4522144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solvers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CFD-5A91-4EC8-9C81-632FE3F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period we rewrote the entire physics engine to improve the interaction with the game. We also added 2 solvers to improve the accuracy of our calculations.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Second order velocity Verlet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6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Velocity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 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8410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662</Words>
  <Application>Microsoft Office PowerPoint</Application>
  <PresentationFormat>Breedbeeld</PresentationFormat>
  <Paragraphs>108</Paragraphs>
  <Slides>19</Slides>
  <Notes>13</Notes>
  <HiddenSlides>0</HiddenSlides>
  <MMClips>2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5" baseType="lpstr">
      <vt:lpstr>Bookman Old Style</vt:lpstr>
      <vt:lpstr>Calibri</vt:lpstr>
      <vt:lpstr>Cambria Math</vt:lpstr>
      <vt:lpstr>Franklin Gothic Book</vt:lpstr>
      <vt:lpstr>Wingdings</vt:lpstr>
      <vt:lpstr>1_RetrospectVTI</vt:lpstr>
      <vt:lpstr>Crazy Putting phase 3</vt:lpstr>
      <vt:lpstr>The challenge</vt:lpstr>
      <vt:lpstr>Table of contents</vt:lpstr>
      <vt:lpstr>Game Engine</vt:lpstr>
      <vt:lpstr>Terrain generation</vt:lpstr>
      <vt:lpstr>Collision detection</vt:lpstr>
      <vt:lpstr>Live saving and loading</vt:lpstr>
      <vt:lpstr>Our solvers</vt:lpstr>
      <vt:lpstr>The formulas  2nd-order Velocity Verlet</vt:lpstr>
      <vt:lpstr>The formulas  Classical 4th-order Runge-Kutta</vt:lpstr>
      <vt:lpstr>Flying and bouncing balls</vt:lpstr>
      <vt:lpstr>Flying acceleration</vt:lpstr>
      <vt:lpstr>Precision experiment</vt:lpstr>
      <vt:lpstr>Speed experiment</vt:lpstr>
      <vt:lpstr>Bot</vt:lpstr>
      <vt:lpstr>Experiments</vt:lpstr>
      <vt:lpstr>Conclusion</vt:lpstr>
      <vt:lpstr>Questions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2020-06-20T12:18:05Z</dcterms:created>
  <dcterms:modified xsi:type="dcterms:W3CDTF">2020-06-21T18:28:18Z</dcterms:modified>
</cp:coreProperties>
</file>