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26"/>
  </p:notesMasterIdLst>
  <p:sldIdLst>
    <p:sldId id="265" r:id="rId5"/>
    <p:sldId id="288" r:id="rId6"/>
    <p:sldId id="310" r:id="rId7"/>
    <p:sldId id="311" r:id="rId8"/>
    <p:sldId id="325" r:id="rId9"/>
    <p:sldId id="326" r:id="rId10"/>
    <p:sldId id="318" r:id="rId11"/>
    <p:sldId id="291" r:id="rId12"/>
    <p:sldId id="305" r:id="rId13"/>
    <p:sldId id="328" r:id="rId14"/>
    <p:sldId id="331" r:id="rId15"/>
    <p:sldId id="319" r:id="rId16"/>
    <p:sldId id="330" r:id="rId17"/>
    <p:sldId id="334" r:id="rId18"/>
    <p:sldId id="313" r:id="rId19"/>
    <p:sldId id="332" r:id="rId20"/>
    <p:sldId id="333" r:id="rId21"/>
    <p:sldId id="320" r:id="rId22"/>
    <p:sldId id="322" r:id="rId23"/>
    <p:sldId id="324" r:id="rId24"/>
    <p:sldId id="32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67" autoAdjust="0"/>
    <p:restoredTop sz="86458" autoAdjust="0"/>
  </p:normalViewPr>
  <p:slideViewPr>
    <p:cSldViewPr snapToGrid="0">
      <p:cViewPr varScale="1">
        <p:scale>
          <a:sx n="84" d="100"/>
          <a:sy n="84" d="100"/>
        </p:scale>
        <p:origin x="960" y="192"/>
      </p:cViewPr>
      <p:guideLst/>
    </p:cSldViewPr>
  </p:slideViewPr>
  <p:outlineViewPr>
    <p:cViewPr>
      <p:scale>
        <a:sx n="33" d="100"/>
        <a:sy n="33" d="100"/>
      </p:scale>
      <p:origin x="0" y="-3354"/>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3" d="100"/>
          <a:sy n="83" d="100"/>
        </p:scale>
        <p:origin x="393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noProof="0" dirty="0"/>
              <a:t>Error compared to step size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BE"/>
        </a:p>
      </c:txPr>
    </c:title>
    <c:autoTitleDeleted val="0"/>
    <c:plotArea>
      <c:layout/>
      <c:barChart>
        <c:barDir val="col"/>
        <c:grouping val="clustered"/>
        <c:varyColors val="0"/>
        <c:ser>
          <c:idx val="0"/>
          <c:order val="0"/>
          <c:tx>
            <c:strRef>
              <c:f>Sheet1!$B$1</c:f>
              <c:strCache>
                <c:ptCount val="1"/>
                <c:pt idx="0">
                  <c:v>Euler</c:v>
                </c:pt>
              </c:strCache>
            </c:strRef>
          </c:tx>
          <c:spPr>
            <a:solidFill>
              <a:schemeClr val="accent1"/>
            </a:solidFill>
            <a:ln>
              <a:noFill/>
            </a:ln>
            <a:effectLst/>
          </c:spPr>
          <c:invertIfNegative val="0"/>
          <c:cat>
            <c:strRef>
              <c:f>Sheet1!$A$2:$A$7</c:f>
              <c:strCache>
                <c:ptCount val="6"/>
                <c:pt idx="0">
                  <c:v>0.01</c:v>
                </c:pt>
                <c:pt idx="1">
                  <c:v>0.05</c:v>
                </c:pt>
                <c:pt idx="2">
                  <c:v>0.10</c:v>
                </c:pt>
                <c:pt idx="3">
                  <c:v>0.50</c:v>
                </c:pt>
                <c:pt idx="4">
                  <c:v>1.00</c:v>
                </c:pt>
                <c:pt idx="5">
                  <c:v>5.00</c:v>
                </c:pt>
              </c:strCache>
            </c:strRef>
          </c:cat>
          <c:val>
            <c:numRef>
              <c:f>Sheet1!$B$2:$B$7</c:f>
              <c:numCache>
                <c:formatCode>General</c:formatCode>
                <c:ptCount val="6"/>
                <c:pt idx="0">
                  <c:v>4.3</c:v>
                </c:pt>
                <c:pt idx="1">
                  <c:v>2.5</c:v>
                </c:pt>
                <c:pt idx="2">
                  <c:v>3.5</c:v>
                </c:pt>
                <c:pt idx="3">
                  <c:v>4.5</c:v>
                </c:pt>
                <c:pt idx="4">
                  <c:v>3.5</c:v>
                </c:pt>
                <c:pt idx="5">
                  <c:v>4.5</c:v>
                </c:pt>
              </c:numCache>
            </c:numRef>
          </c:val>
          <c:extLst>
            <c:ext xmlns:c16="http://schemas.microsoft.com/office/drawing/2014/chart" uri="{C3380CC4-5D6E-409C-BE32-E72D297353CC}">
              <c16:uniqueId val="{00000000-F6EE-43F4-B578-3451D73C3D2B}"/>
            </c:ext>
          </c:extLst>
        </c:ser>
        <c:ser>
          <c:idx val="1"/>
          <c:order val="1"/>
          <c:tx>
            <c:strRef>
              <c:f>Sheet1!$C$1</c:f>
              <c:strCache>
                <c:ptCount val="1"/>
                <c:pt idx="0">
                  <c:v>Verlet</c:v>
                </c:pt>
              </c:strCache>
            </c:strRef>
          </c:tx>
          <c:spPr>
            <a:solidFill>
              <a:schemeClr val="accent2"/>
            </a:solidFill>
            <a:ln>
              <a:noFill/>
            </a:ln>
            <a:effectLst/>
          </c:spPr>
          <c:invertIfNegative val="0"/>
          <c:cat>
            <c:strRef>
              <c:f>Sheet1!$A$2:$A$7</c:f>
              <c:strCache>
                <c:ptCount val="6"/>
                <c:pt idx="0">
                  <c:v>0.01</c:v>
                </c:pt>
                <c:pt idx="1">
                  <c:v>0.05</c:v>
                </c:pt>
                <c:pt idx="2">
                  <c:v>0.10</c:v>
                </c:pt>
                <c:pt idx="3">
                  <c:v>0.50</c:v>
                </c:pt>
                <c:pt idx="4">
                  <c:v>1.00</c:v>
                </c:pt>
                <c:pt idx="5">
                  <c:v>5.00</c:v>
                </c:pt>
              </c:strCache>
            </c:strRef>
          </c:cat>
          <c:val>
            <c:numRef>
              <c:f>Sheet1!$C$2:$C$7</c:f>
              <c:numCache>
                <c:formatCode>General</c:formatCode>
                <c:ptCount val="6"/>
                <c:pt idx="0">
                  <c:v>2.4</c:v>
                </c:pt>
                <c:pt idx="1">
                  <c:v>4.4000000000000004</c:v>
                </c:pt>
                <c:pt idx="2">
                  <c:v>1.8</c:v>
                </c:pt>
                <c:pt idx="3">
                  <c:v>2.8</c:v>
                </c:pt>
                <c:pt idx="4">
                  <c:v>1.8</c:v>
                </c:pt>
                <c:pt idx="5">
                  <c:v>2.8</c:v>
                </c:pt>
              </c:numCache>
            </c:numRef>
          </c:val>
          <c:extLst>
            <c:ext xmlns:c16="http://schemas.microsoft.com/office/drawing/2014/chart" uri="{C3380CC4-5D6E-409C-BE32-E72D297353CC}">
              <c16:uniqueId val="{00000001-F6EE-43F4-B578-3451D73C3D2B}"/>
            </c:ext>
          </c:extLst>
        </c:ser>
        <c:ser>
          <c:idx val="2"/>
          <c:order val="2"/>
          <c:tx>
            <c:strRef>
              <c:f>Sheet1!$D$1</c:f>
              <c:strCache>
                <c:ptCount val="1"/>
                <c:pt idx="0">
                  <c:v>Runge-Kutta</c:v>
                </c:pt>
              </c:strCache>
            </c:strRef>
          </c:tx>
          <c:spPr>
            <a:solidFill>
              <a:schemeClr val="accent3"/>
            </a:solidFill>
            <a:ln>
              <a:noFill/>
            </a:ln>
            <a:effectLst/>
          </c:spPr>
          <c:invertIfNegative val="0"/>
          <c:cat>
            <c:strRef>
              <c:f>Sheet1!$A$2:$A$7</c:f>
              <c:strCache>
                <c:ptCount val="6"/>
                <c:pt idx="0">
                  <c:v>0.01</c:v>
                </c:pt>
                <c:pt idx="1">
                  <c:v>0.05</c:v>
                </c:pt>
                <c:pt idx="2">
                  <c:v>0.10</c:v>
                </c:pt>
                <c:pt idx="3">
                  <c:v>0.50</c:v>
                </c:pt>
                <c:pt idx="4">
                  <c:v>1.00</c:v>
                </c:pt>
                <c:pt idx="5">
                  <c:v>5.00</c:v>
                </c:pt>
              </c:strCache>
            </c:strRef>
          </c:cat>
          <c:val>
            <c:numRef>
              <c:f>Sheet1!$D$2:$D$7</c:f>
              <c:numCache>
                <c:formatCode>General</c:formatCode>
                <c:ptCount val="6"/>
                <c:pt idx="0">
                  <c:v>2</c:v>
                </c:pt>
                <c:pt idx="1">
                  <c:v>2</c:v>
                </c:pt>
                <c:pt idx="2">
                  <c:v>3</c:v>
                </c:pt>
                <c:pt idx="3">
                  <c:v>5</c:v>
                </c:pt>
                <c:pt idx="4">
                  <c:v>3</c:v>
                </c:pt>
                <c:pt idx="5">
                  <c:v>5</c:v>
                </c:pt>
              </c:numCache>
            </c:numRef>
          </c:val>
          <c:extLst>
            <c:ext xmlns:c16="http://schemas.microsoft.com/office/drawing/2014/chart" uri="{C3380CC4-5D6E-409C-BE32-E72D297353CC}">
              <c16:uniqueId val="{00000002-F6EE-43F4-B578-3451D73C3D2B}"/>
            </c:ext>
          </c:extLst>
        </c:ser>
        <c:dLbls>
          <c:showLegendKey val="0"/>
          <c:showVal val="0"/>
          <c:showCatName val="0"/>
          <c:showSerName val="0"/>
          <c:showPercent val="0"/>
          <c:showBubbleSize val="0"/>
        </c:dLbls>
        <c:gapWidth val="219"/>
        <c:overlap val="-27"/>
        <c:axId val="547336896"/>
        <c:axId val="690337440"/>
      </c:barChart>
      <c:catAx>
        <c:axId val="5473368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BE"/>
          </a:p>
        </c:txPr>
        <c:crossAx val="690337440"/>
        <c:crosses val="autoZero"/>
        <c:auto val="1"/>
        <c:lblAlgn val="ctr"/>
        <c:lblOffset val="100"/>
        <c:noMultiLvlLbl val="0"/>
      </c:catAx>
      <c:valAx>
        <c:axId val="6903374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BE"/>
          </a:p>
        </c:txPr>
        <c:crossAx val="5473368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B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B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Solver</a:t>
            </a:r>
            <a:r>
              <a:rPr lang="en-US" baseline="0" dirty="0"/>
              <a:t> speed</a:t>
            </a:r>
            <a:endParaRPr lang="nl-NL"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BE"/>
        </a:p>
      </c:txPr>
    </c:title>
    <c:autoTitleDeleted val="0"/>
    <c:plotArea>
      <c:layout/>
      <c:barChart>
        <c:barDir val="col"/>
        <c:grouping val="clustered"/>
        <c:varyColors val="0"/>
        <c:ser>
          <c:idx val="0"/>
          <c:order val="0"/>
          <c:tx>
            <c:strRef>
              <c:f>Sheet1!$B$1</c:f>
              <c:strCache>
                <c:ptCount val="1"/>
                <c:pt idx="0">
                  <c:v>Euler</c:v>
                </c:pt>
              </c:strCache>
            </c:strRef>
          </c:tx>
          <c:spPr>
            <a:solidFill>
              <a:schemeClr val="accent1"/>
            </a:solidFill>
            <a:ln>
              <a:noFill/>
            </a:ln>
            <a:effectLst/>
          </c:spPr>
          <c:invertIfNegative val="0"/>
          <c:cat>
            <c:strRef>
              <c:f>Sheet1!$A$2</c:f>
              <c:strCache>
                <c:ptCount val="1"/>
                <c:pt idx="0">
                  <c:v>time spent</c:v>
                </c:pt>
              </c:strCache>
            </c:strRef>
          </c:cat>
          <c:val>
            <c:numRef>
              <c:f>Sheet1!$B$2</c:f>
              <c:numCache>
                <c:formatCode>General</c:formatCode>
                <c:ptCount val="1"/>
                <c:pt idx="0">
                  <c:v>4.3</c:v>
                </c:pt>
              </c:numCache>
            </c:numRef>
          </c:val>
          <c:extLst>
            <c:ext xmlns:c16="http://schemas.microsoft.com/office/drawing/2014/chart" uri="{C3380CC4-5D6E-409C-BE32-E72D297353CC}">
              <c16:uniqueId val="{00000000-7854-481C-893F-9AC8E01E0481}"/>
            </c:ext>
          </c:extLst>
        </c:ser>
        <c:ser>
          <c:idx val="1"/>
          <c:order val="1"/>
          <c:tx>
            <c:strRef>
              <c:f>Sheet1!$C$1</c:f>
              <c:strCache>
                <c:ptCount val="1"/>
                <c:pt idx="0">
                  <c:v>Verlet</c:v>
                </c:pt>
              </c:strCache>
            </c:strRef>
          </c:tx>
          <c:spPr>
            <a:solidFill>
              <a:schemeClr val="accent2"/>
            </a:solidFill>
            <a:ln>
              <a:noFill/>
            </a:ln>
            <a:effectLst/>
          </c:spPr>
          <c:invertIfNegative val="0"/>
          <c:cat>
            <c:strRef>
              <c:f>Sheet1!$A$2</c:f>
              <c:strCache>
                <c:ptCount val="1"/>
                <c:pt idx="0">
                  <c:v>time spent</c:v>
                </c:pt>
              </c:strCache>
            </c:strRef>
          </c:cat>
          <c:val>
            <c:numRef>
              <c:f>Sheet1!$C$2</c:f>
              <c:numCache>
                <c:formatCode>General</c:formatCode>
                <c:ptCount val="1"/>
                <c:pt idx="0">
                  <c:v>2.4</c:v>
                </c:pt>
              </c:numCache>
            </c:numRef>
          </c:val>
          <c:extLst>
            <c:ext xmlns:c16="http://schemas.microsoft.com/office/drawing/2014/chart" uri="{C3380CC4-5D6E-409C-BE32-E72D297353CC}">
              <c16:uniqueId val="{00000001-7854-481C-893F-9AC8E01E0481}"/>
            </c:ext>
          </c:extLst>
        </c:ser>
        <c:ser>
          <c:idx val="2"/>
          <c:order val="2"/>
          <c:tx>
            <c:strRef>
              <c:f>Sheet1!$D$1</c:f>
              <c:strCache>
                <c:ptCount val="1"/>
                <c:pt idx="0">
                  <c:v>Runge-Kutta</c:v>
                </c:pt>
              </c:strCache>
            </c:strRef>
          </c:tx>
          <c:spPr>
            <a:solidFill>
              <a:schemeClr val="accent3"/>
            </a:solidFill>
            <a:ln>
              <a:noFill/>
            </a:ln>
            <a:effectLst/>
          </c:spPr>
          <c:invertIfNegative val="0"/>
          <c:cat>
            <c:strRef>
              <c:f>Sheet1!$A$2</c:f>
              <c:strCache>
                <c:ptCount val="1"/>
                <c:pt idx="0">
                  <c:v>time spent</c:v>
                </c:pt>
              </c:strCache>
            </c:strRef>
          </c:cat>
          <c:val>
            <c:numRef>
              <c:f>Sheet1!$D$2</c:f>
              <c:numCache>
                <c:formatCode>General</c:formatCode>
                <c:ptCount val="1"/>
                <c:pt idx="0">
                  <c:v>2</c:v>
                </c:pt>
              </c:numCache>
            </c:numRef>
          </c:val>
          <c:extLst>
            <c:ext xmlns:c16="http://schemas.microsoft.com/office/drawing/2014/chart" uri="{C3380CC4-5D6E-409C-BE32-E72D297353CC}">
              <c16:uniqueId val="{00000002-7854-481C-893F-9AC8E01E0481}"/>
            </c:ext>
          </c:extLst>
        </c:ser>
        <c:dLbls>
          <c:showLegendKey val="0"/>
          <c:showVal val="0"/>
          <c:showCatName val="0"/>
          <c:showSerName val="0"/>
          <c:showPercent val="0"/>
          <c:showBubbleSize val="0"/>
        </c:dLbls>
        <c:gapWidth val="219"/>
        <c:overlap val="-27"/>
        <c:axId val="723243472"/>
        <c:axId val="641512976"/>
      </c:barChart>
      <c:catAx>
        <c:axId val="7232434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BE"/>
          </a:p>
        </c:txPr>
        <c:crossAx val="641512976"/>
        <c:crosses val="autoZero"/>
        <c:auto val="1"/>
        <c:lblAlgn val="ctr"/>
        <c:lblOffset val="100"/>
        <c:noMultiLvlLbl val="0"/>
      </c:catAx>
      <c:valAx>
        <c:axId val="6415129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BE"/>
          </a:p>
        </c:txPr>
        <c:crossAx val="7232434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B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B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052211-91C2-4B5D-9566-2C0C10015937}" type="datetimeFigureOut">
              <a:rPr lang="nl-NL" smtClean="0"/>
              <a:t>23-06-2020</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17F88C-BACD-4A94-B7B7-C91B49D4CB7C}" type="slidenum">
              <a:rPr lang="nl-NL" smtClean="0"/>
              <a:t>‹#›</a:t>
            </a:fld>
            <a:endParaRPr lang="nl-NL"/>
          </a:p>
        </p:txBody>
      </p:sp>
    </p:spTree>
    <p:extLst>
      <p:ext uri="{BB962C8B-B14F-4D97-AF65-F5344CB8AC3E}">
        <p14:creationId xmlns:p14="http://schemas.microsoft.com/office/powerpoint/2010/main" val="2761778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Haoran</a:t>
            </a:r>
            <a:endParaRPr lang="nl-NL" dirty="0"/>
          </a:p>
        </p:txBody>
      </p:sp>
      <p:sp>
        <p:nvSpPr>
          <p:cNvPr id="4" name="Slide Number Placeholder 3"/>
          <p:cNvSpPr>
            <a:spLocks noGrp="1"/>
          </p:cNvSpPr>
          <p:nvPr>
            <p:ph type="sldNum" sz="quarter" idx="5"/>
          </p:nvPr>
        </p:nvSpPr>
        <p:spPr/>
        <p:txBody>
          <a:bodyPr/>
          <a:lstStyle/>
          <a:p>
            <a:fld id="{F917F88C-BACD-4A94-B7B7-C91B49D4CB7C}" type="slidenum">
              <a:rPr lang="nl-NL" smtClean="0"/>
              <a:t>1</a:t>
            </a:fld>
            <a:endParaRPr lang="nl-NL"/>
          </a:p>
        </p:txBody>
      </p:sp>
    </p:spTree>
    <p:extLst>
      <p:ext uri="{BB962C8B-B14F-4D97-AF65-F5344CB8AC3E}">
        <p14:creationId xmlns:p14="http://schemas.microsoft.com/office/powerpoint/2010/main" val="3156062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5"/>
          </p:nvPr>
        </p:nvSpPr>
        <p:spPr/>
        <p:txBody>
          <a:bodyPr/>
          <a:lstStyle/>
          <a:p>
            <a:fld id="{F917F88C-BACD-4A94-B7B7-C91B49D4CB7C}" type="slidenum">
              <a:rPr lang="nl-NL" smtClean="0"/>
              <a:t>18</a:t>
            </a:fld>
            <a:endParaRPr lang="nl-NL"/>
          </a:p>
        </p:txBody>
      </p:sp>
    </p:spTree>
    <p:extLst>
      <p:ext uri="{BB962C8B-B14F-4D97-AF65-F5344CB8AC3E}">
        <p14:creationId xmlns:p14="http://schemas.microsoft.com/office/powerpoint/2010/main" val="18956066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Aaron</a:t>
            </a:r>
            <a:endParaRPr lang="nl-NL" dirty="0"/>
          </a:p>
        </p:txBody>
      </p:sp>
      <p:sp>
        <p:nvSpPr>
          <p:cNvPr id="4" name="Slide Number Placeholder 3"/>
          <p:cNvSpPr>
            <a:spLocks noGrp="1"/>
          </p:cNvSpPr>
          <p:nvPr>
            <p:ph type="sldNum" sz="quarter" idx="5"/>
          </p:nvPr>
        </p:nvSpPr>
        <p:spPr/>
        <p:txBody>
          <a:bodyPr/>
          <a:lstStyle/>
          <a:p>
            <a:fld id="{F917F88C-BACD-4A94-B7B7-C91B49D4CB7C}" type="slidenum">
              <a:rPr lang="nl-NL" smtClean="0"/>
              <a:t>19</a:t>
            </a:fld>
            <a:endParaRPr lang="nl-NL"/>
          </a:p>
        </p:txBody>
      </p:sp>
    </p:spTree>
    <p:extLst>
      <p:ext uri="{BB962C8B-B14F-4D97-AF65-F5344CB8AC3E}">
        <p14:creationId xmlns:p14="http://schemas.microsoft.com/office/powerpoint/2010/main" val="9250859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Aaron</a:t>
            </a:r>
            <a:endParaRPr lang="nl-NL" dirty="0"/>
          </a:p>
        </p:txBody>
      </p:sp>
      <p:sp>
        <p:nvSpPr>
          <p:cNvPr id="4" name="Slide Number Placeholder 3"/>
          <p:cNvSpPr>
            <a:spLocks noGrp="1"/>
          </p:cNvSpPr>
          <p:nvPr>
            <p:ph type="sldNum" sz="quarter" idx="5"/>
          </p:nvPr>
        </p:nvSpPr>
        <p:spPr/>
        <p:txBody>
          <a:bodyPr/>
          <a:lstStyle/>
          <a:p>
            <a:fld id="{F917F88C-BACD-4A94-B7B7-C91B49D4CB7C}" type="slidenum">
              <a:rPr lang="nl-NL" smtClean="0"/>
              <a:t>20</a:t>
            </a:fld>
            <a:endParaRPr lang="nl-NL"/>
          </a:p>
        </p:txBody>
      </p:sp>
    </p:spTree>
    <p:extLst>
      <p:ext uri="{BB962C8B-B14F-4D97-AF65-F5344CB8AC3E}">
        <p14:creationId xmlns:p14="http://schemas.microsoft.com/office/powerpoint/2010/main" val="1762896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Computer</a:t>
            </a:r>
            <a:endParaRPr lang="nl-NL" dirty="0"/>
          </a:p>
        </p:txBody>
      </p:sp>
      <p:sp>
        <p:nvSpPr>
          <p:cNvPr id="4" name="Slide Number Placeholder 3"/>
          <p:cNvSpPr>
            <a:spLocks noGrp="1"/>
          </p:cNvSpPr>
          <p:nvPr>
            <p:ph type="sldNum" sz="quarter" idx="5"/>
          </p:nvPr>
        </p:nvSpPr>
        <p:spPr/>
        <p:txBody>
          <a:bodyPr/>
          <a:lstStyle/>
          <a:p>
            <a:fld id="{F917F88C-BACD-4A94-B7B7-C91B49D4CB7C}" type="slidenum">
              <a:rPr lang="nl-NL" smtClean="0"/>
              <a:t>21</a:t>
            </a:fld>
            <a:endParaRPr lang="nl-NL"/>
          </a:p>
        </p:txBody>
      </p:sp>
    </p:spTree>
    <p:extLst>
      <p:ext uri="{BB962C8B-B14F-4D97-AF65-F5344CB8AC3E}">
        <p14:creationId xmlns:p14="http://schemas.microsoft.com/office/powerpoint/2010/main" val="1672084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Jean</a:t>
            </a:r>
            <a:endParaRPr lang="nl-NL" dirty="0"/>
          </a:p>
          <a:p>
            <a:endParaRPr lang="nl-NL" dirty="0"/>
          </a:p>
        </p:txBody>
      </p:sp>
      <p:sp>
        <p:nvSpPr>
          <p:cNvPr id="4" name="Slide Number Placeholder 3"/>
          <p:cNvSpPr>
            <a:spLocks noGrp="1"/>
          </p:cNvSpPr>
          <p:nvPr>
            <p:ph type="sldNum" sz="quarter" idx="5"/>
          </p:nvPr>
        </p:nvSpPr>
        <p:spPr/>
        <p:txBody>
          <a:bodyPr/>
          <a:lstStyle/>
          <a:p>
            <a:fld id="{F917F88C-BACD-4A94-B7B7-C91B49D4CB7C}" type="slidenum">
              <a:rPr lang="nl-NL" smtClean="0"/>
              <a:t>2</a:t>
            </a:fld>
            <a:endParaRPr lang="nl-NL"/>
          </a:p>
        </p:txBody>
      </p:sp>
    </p:spTree>
    <p:extLst>
      <p:ext uri="{BB962C8B-B14F-4D97-AF65-F5344CB8AC3E}">
        <p14:creationId xmlns:p14="http://schemas.microsoft.com/office/powerpoint/2010/main" val="723823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Jean</a:t>
            </a:r>
            <a:endParaRPr lang="nl-NL" dirty="0"/>
          </a:p>
        </p:txBody>
      </p:sp>
      <p:sp>
        <p:nvSpPr>
          <p:cNvPr id="4" name="Slide Number Placeholder 3"/>
          <p:cNvSpPr>
            <a:spLocks noGrp="1"/>
          </p:cNvSpPr>
          <p:nvPr>
            <p:ph type="sldNum" sz="quarter" idx="5"/>
          </p:nvPr>
        </p:nvSpPr>
        <p:spPr/>
        <p:txBody>
          <a:bodyPr/>
          <a:lstStyle/>
          <a:p>
            <a:fld id="{F917F88C-BACD-4A94-B7B7-C91B49D4CB7C}" type="slidenum">
              <a:rPr lang="nl-NL" smtClean="0"/>
              <a:t>3</a:t>
            </a:fld>
            <a:endParaRPr lang="nl-NL"/>
          </a:p>
        </p:txBody>
      </p:sp>
    </p:spTree>
    <p:extLst>
      <p:ext uri="{BB962C8B-B14F-4D97-AF65-F5344CB8AC3E}">
        <p14:creationId xmlns:p14="http://schemas.microsoft.com/office/powerpoint/2010/main" val="1428223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Aaron</a:t>
            </a:r>
          </a:p>
          <a:p>
            <a:endParaRPr lang="en-US" dirty="0"/>
          </a:p>
          <a:p>
            <a:r>
              <a:rPr lang="en-US" dirty="0"/>
              <a:t>Third image: </a:t>
            </a:r>
          </a:p>
          <a:p>
            <a:r>
              <a:rPr lang="en-GB" sz="1200" kern="1200" dirty="0">
                <a:solidFill>
                  <a:schemeClr val="tx1"/>
                </a:solidFill>
                <a:effectLst/>
                <a:latin typeface="+mn-lt"/>
                <a:ea typeface="+mn-ea"/>
                <a:cs typeface="+mn-cs"/>
              </a:rPr>
              <a:t>Once we know that the boxes overlap, we check if any of the faces collides.</a:t>
            </a:r>
            <a:endParaRPr lang="nl-NL"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We do this by projecting the ball onto the face and check if this projection is closer to the centre of the ball than the size of the ball. If this is the case, we have a collision and return the normal vector of the face that the ball collided with.</a:t>
            </a:r>
            <a:endParaRPr lang="nl-NL"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F917F88C-BACD-4A94-B7B7-C91B49D4CB7C}" type="slidenum">
              <a:rPr lang="nl-NL" smtClean="0"/>
              <a:t>6</a:t>
            </a:fld>
            <a:endParaRPr lang="nl-NL"/>
          </a:p>
        </p:txBody>
      </p:sp>
    </p:spTree>
    <p:extLst>
      <p:ext uri="{BB962C8B-B14F-4D97-AF65-F5344CB8AC3E}">
        <p14:creationId xmlns:p14="http://schemas.microsoft.com/office/powerpoint/2010/main" val="2118906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Should it be there?</a:t>
            </a:r>
          </a:p>
        </p:txBody>
      </p:sp>
      <p:sp>
        <p:nvSpPr>
          <p:cNvPr id="4" name="Slide Number Placeholder 3"/>
          <p:cNvSpPr>
            <a:spLocks noGrp="1"/>
          </p:cNvSpPr>
          <p:nvPr>
            <p:ph type="sldNum" sz="quarter" idx="5"/>
          </p:nvPr>
        </p:nvSpPr>
        <p:spPr/>
        <p:txBody>
          <a:bodyPr/>
          <a:lstStyle/>
          <a:p>
            <a:fld id="{F917F88C-BACD-4A94-B7B7-C91B49D4CB7C}" type="slidenum">
              <a:rPr lang="nl-NL" smtClean="0"/>
              <a:t>7</a:t>
            </a:fld>
            <a:endParaRPr lang="nl-NL"/>
          </a:p>
        </p:txBody>
      </p:sp>
    </p:spTree>
    <p:extLst>
      <p:ext uri="{BB962C8B-B14F-4D97-AF65-F5344CB8AC3E}">
        <p14:creationId xmlns:p14="http://schemas.microsoft.com/office/powerpoint/2010/main" val="165521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F917F88C-BACD-4A94-B7B7-C91B49D4CB7C}" type="slidenum">
              <a:rPr lang="nl-NL" smtClean="0"/>
              <a:t>8</a:t>
            </a:fld>
            <a:endParaRPr lang="nl-NL"/>
          </a:p>
        </p:txBody>
      </p:sp>
    </p:spTree>
    <p:extLst>
      <p:ext uri="{BB962C8B-B14F-4D97-AF65-F5344CB8AC3E}">
        <p14:creationId xmlns:p14="http://schemas.microsoft.com/office/powerpoint/2010/main" val="42537721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F917F88C-BACD-4A94-B7B7-C91B49D4CB7C}" type="slidenum">
              <a:rPr lang="nl-NL" smtClean="0"/>
              <a:t>9</a:t>
            </a:fld>
            <a:endParaRPr lang="nl-NL"/>
          </a:p>
        </p:txBody>
      </p:sp>
    </p:spTree>
    <p:extLst>
      <p:ext uri="{BB962C8B-B14F-4D97-AF65-F5344CB8AC3E}">
        <p14:creationId xmlns:p14="http://schemas.microsoft.com/office/powerpoint/2010/main" val="19331490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Jean</a:t>
            </a:r>
            <a:endParaRPr lang="nl-NL" dirty="0"/>
          </a:p>
        </p:txBody>
      </p:sp>
      <p:sp>
        <p:nvSpPr>
          <p:cNvPr id="4" name="Slide Number Placeholder 3"/>
          <p:cNvSpPr>
            <a:spLocks noGrp="1"/>
          </p:cNvSpPr>
          <p:nvPr>
            <p:ph type="sldNum" sz="quarter" idx="5"/>
          </p:nvPr>
        </p:nvSpPr>
        <p:spPr/>
        <p:txBody>
          <a:bodyPr/>
          <a:lstStyle/>
          <a:p>
            <a:fld id="{F917F88C-BACD-4A94-B7B7-C91B49D4CB7C}" type="slidenum">
              <a:rPr lang="nl-NL" smtClean="0"/>
              <a:t>12</a:t>
            </a:fld>
            <a:endParaRPr lang="nl-NL"/>
          </a:p>
        </p:txBody>
      </p:sp>
    </p:spTree>
    <p:extLst>
      <p:ext uri="{BB962C8B-B14F-4D97-AF65-F5344CB8AC3E}">
        <p14:creationId xmlns:p14="http://schemas.microsoft.com/office/powerpoint/2010/main" val="21447817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Jean</a:t>
            </a:r>
            <a:endParaRPr lang="nl-NL" dirty="0"/>
          </a:p>
        </p:txBody>
      </p:sp>
      <p:sp>
        <p:nvSpPr>
          <p:cNvPr id="4" name="Slide Number Placeholder 3"/>
          <p:cNvSpPr>
            <a:spLocks noGrp="1"/>
          </p:cNvSpPr>
          <p:nvPr>
            <p:ph type="sldNum" sz="quarter" idx="5"/>
          </p:nvPr>
        </p:nvSpPr>
        <p:spPr/>
        <p:txBody>
          <a:bodyPr/>
          <a:lstStyle/>
          <a:p>
            <a:fld id="{F917F88C-BACD-4A94-B7B7-C91B49D4CB7C}" type="slidenum">
              <a:rPr lang="nl-NL" smtClean="0"/>
              <a:t>13</a:t>
            </a:fld>
            <a:endParaRPr lang="nl-NL"/>
          </a:p>
        </p:txBody>
      </p:sp>
    </p:spTree>
    <p:extLst>
      <p:ext uri="{BB962C8B-B14F-4D97-AF65-F5344CB8AC3E}">
        <p14:creationId xmlns:p14="http://schemas.microsoft.com/office/powerpoint/2010/main" val="4088738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6/23/20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6/23/20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6/23/20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6/23/20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6/23/20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6/23/20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6/23/20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6/23/20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6/23/20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6/23/20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video" Target="https://www.youtube.com/embed/n98XWUwbvXo?feature=oembed"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ideo" Target="https://www.youtube.com/embed/A1WK_jSP_zk?feature=oembed" TargetMode="Externa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 name="Rectangle 6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2" name="Straight Connector 6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73" name="Rectangle 64">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pic>
        <p:nvPicPr>
          <p:cNvPr id="9" name="Picture 8" descr="A picture containing rope, laying, game&#10;&#10;Description automatically generated">
            <a:extLst>
              <a:ext uri="{FF2B5EF4-FFF2-40B4-BE49-F238E27FC236}">
                <a16:creationId xmlns:a16="http://schemas.microsoft.com/office/drawing/2014/main" id="{0A4B08F9-AB7F-4E7C-8AAF-7536950B079B}"/>
              </a:ext>
            </a:extLst>
          </p:cNvPr>
          <p:cNvPicPr>
            <a:picLocks noChangeAspect="1"/>
          </p:cNvPicPr>
          <p:nvPr/>
        </p:nvPicPr>
        <p:blipFill rotWithShape="1">
          <a:blip r:embed="rId4"/>
          <a:srcRect t="396" r="1" b="1"/>
          <a:stretch/>
        </p:blipFill>
        <p:spPr>
          <a:xfrm>
            <a:off x="2843" y="10"/>
            <a:ext cx="12186315" cy="6857990"/>
          </a:xfrm>
          <a:prstGeom prst="rect">
            <a:avLst/>
          </a:prstGeom>
        </p:spPr>
      </p:pic>
      <p:sp>
        <p:nvSpPr>
          <p:cNvPr id="74" name="Rectangle 66">
            <a:extLst>
              <a:ext uri="{FF2B5EF4-FFF2-40B4-BE49-F238E27FC236}">
                <a16:creationId xmlns:a16="http://schemas.microsoft.com/office/drawing/2014/main" id="{95B38FD6-641F-41BF-B466-C1C6366420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474" y="1238442"/>
            <a:ext cx="3635926" cy="4355751"/>
          </a:xfrm>
          <a:prstGeom prst="rect">
            <a:avLst/>
          </a:prstGeom>
          <a:solidFill>
            <a:srgbClr val="000000">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948648" y="1419273"/>
            <a:ext cx="3153580" cy="1358188"/>
          </a:xfrm>
        </p:spPr>
        <p:txBody>
          <a:bodyPr vert="horz" lIns="91440" tIns="45720" rIns="91440" bIns="45720" rtlCol="0" anchor="b">
            <a:normAutofit/>
          </a:bodyPr>
          <a:lstStyle/>
          <a:p>
            <a:r>
              <a:rPr lang="en-US" sz="3600" dirty="0">
                <a:solidFill>
                  <a:srgbClr val="FFFFFF"/>
                </a:solidFill>
              </a:rPr>
              <a:t>Crazy Putting Phase 3</a:t>
            </a:r>
          </a:p>
        </p:txBody>
      </p:sp>
      <p:cxnSp>
        <p:nvCxnSpPr>
          <p:cNvPr id="69" name="Straight Connector 68">
            <a:extLst>
              <a:ext uri="{FF2B5EF4-FFF2-40B4-BE49-F238E27FC236}">
                <a16:creationId xmlns:a16="http://schemas.microsoft.com/office/drawing/2014/main" id="{6BF9119E-766E-4526-AAE5-639F577C04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38277" y="2865016"/>
            <a:ext cx="29260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948648" y="2978254"/>
            <a:ext cx="3153580" cy="2444238"/>
          </a:xfrm>
        </p:spPr>
        <p:txBody>
          <a:bodyPr vert="horz" lIns="0" tIns="45720" rIns="0" bIns="45720" rtlCol="0">
            <a:normAutofit/>
          </a:bodyPr>
          <a:lstStyle/>
          <a:p>
            <a:pPr>
              <a:lnSpc>
                <a:spcPct val="90000"/>
              </a:lnSpc>
            </a:pPr>
            <a:r>
              <a:rPr lang="en-US" sz="1600" dirty="0">
                <a:solidFill>
                  <a:srgbClr val="FFFFFF"/>
                </a:solidFill>
              </a:rPr>
              <a:t>René Steeman </a:t>
            </a:r>
          </a:p>
          <a:p>
            <a:pPr>
              <a:lnSpc>
                <a:spcPct val="90000"/>
              </a:lnSpc>
            </a:pPr>
            <a:r>
              <a:rPr lang="en-US" sz="1600" dirty="0">
                <a:solidFill>
                  <a:srgbClr val="FFFFFF"/>
                </a:solidFill>
              </a:rPr>
              <a:t>Aaron SchapirA </a:t>
            </a:r>
          </a:p>
          <a:p>
            <a:pPr>
              <a:lnSpc>
                <a:spcPct val="90000"/>
              </a:lnSpc>
            </a:pPr>
            <a:r>
              <a:rPr lang="en-US" sz="1600" dirty="0">
                <a:solidFill>
                  <a:srgbClr val="FFFFFF"/>
                </a:solidFill>
              </a:rPr>
              <a:t>Ivan Poliakov</a:t>
            </a:r>
          </a:p>
          <a:p>
            <a:pPr>
              <a:lnSpc>
                <a:spcPct val="90000"/>
              </a:lnSpc>
            </a:pPr>
            <a:r>
              <a:rPr lang="en-US" sz="1600" dirty="0">
                <a:solidFill>
                  <a:srgbClr val="FFFFFF"/>
                </a:solidFill>
              </a:rPr>
              <a:t>Jean Janssen</a:t>
            </a:r>
          </a:p>
          <a:p>
            <a:pPr>
              <a:lnSpc>
                <a:spcPct val="90000"/>
              </a:lnSpc>
            </a:pPr>
            <a:r>
              <a:rPr lang="en-US" sz="1600" dirty="0">
                <a:solidFill>
                  <a:srgbClr val="FFFFFF"/>
                </a:solidFill>
              </a:rPr>
              <a:t>Matthijs Kusters</a:t>
            </a:r>
          </a:p>
          <a:p>
            <a:pPr>
              <a:lnSpc>
                <a:spcPct val="90000"/>
              </a:lnSpc>
            </a:pPr>
            <a:r>
              <a:rPr lang="en-US" sz="1600" dirty="0">
                <a:solidFill>
                  <a:srgbClr val="FFFFFF"/>
                </a:solidFill>
              </a:rPr>
              <a:t>Haoran Luan </a:t>
            </a:r>
          </a:p>
          <a:p>
            <a:pPr>
              <a:lnSpc>
                <a:spcPct val="90000"/>
              </a:lnSpc>
            </a:pPr>
            <a:endParaRPr lang="en-US" sz="1600" dirty="0">
              <a:solidFill>
                <a:srgbClr val="FFFFFF"/>
              </a:solidFill>
            </a:endParaRPr>
          </a:p>
          <a:p>
            <a:pPr>
              <a:lnSpc>
                <a:spcPct val="90000"/>
              </a:lnSpc>
            </a:pPr>
            <a:endParaRPr lang="en-US" sz="1600" dirty="0">
              <a:solidFill>
                <a:srgbClr val="FFFFFF"/>
              </a:solidFill>
            </a:endParaRPr>
          </a:p>
        </p:txBody>
      </p:sp>
      <p:sp>
        <p:nvSpPr>
          <p:cNvPr id="71" name="Rectangle 70">
            <a:extLst>
              <a:ext uri="{FF2B5EF4-FFF2-40B4-BE49-F238E27FC236}">
                <a16:creationId xmlns:a16="http://schemas.microsoft.com/office/drawing/2014/main" id="{1FE461C7-FF45-427F-83D7-18DFBD4818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03387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23984-7A2E-437D-8CEA-E490D99479EB}"/>
              </a:ext>
            </a:extLst>
          </p:cNvPr>
          <p:cNvSpPr>
            <a:spLocks noGrp="1"/>
          </p:cNvSpPr>
          <p:nvPr>
            <p:ph type="title"/>
          </p:nvPr>
        </p:nvSpPr>
        <p:spPr/>
        <p:txBody>
          <a:bodyPr/>
          <a:lstStyle/>
          <a:p>
            <a:r>
              <a:rPr lang="en-US" dirty="0"/>
              <a:t>Flying and bouncing balls</a:t>
            </a:r>
            <a:endParaRPr lang="nl-NL" dirty="0"/>
          </a:p>
        </p:txBody>
      </p:sp>
      <p:sp>
        <p:nvSpPr>
          <p:cNvPr id="3" name="Content Placeholder 2">
            <a:extLst>
              <a:ext uri="{FF2B5EF4-FFF2-40B4-BE49-F238E27FC236}">
                <a16:creationId xmlns:a16="http://schemas.microsoft.com/office/drawing/2014/main" id="{295F099C-969E-4E15-AD46-4134B9E94557}"/>
              </a:ext>
            </a:extLst>
          </p:cNvPr>
          <p:cNvSpPr>
            <a:spLocks noGrp="1"/>
          </p:cNvSpPr>
          <p:nvPr>
            <p:ph idx="1"/>
          </p:nvPr>
        </p:nvSpPr>
        <p:spPr/>
        <p:txBody>
          <a:bodyPr/>
          <a:lstStyle/>
          <a:p>
            <a:pPr marL="0" indent="0">
              <a:lnSpc>
                <a:spcPct val="100000"/>
              </a:lnSpc>
              <a:spcBef>
                <a:spcPts val="0"/>
              </a:spcBef>
              <a:spcAft>
                <a:spcPts val="0"/>
              </a:spcAft>
              <a:buNone/>
            </a:pPr>
            <a:r>
              <a:rPr lang="en-GB" dirty="0"/>
              <a:t>process(double </a:t>
            </a:r>
            <a:r>
              <a:rPr lang="en-GB" dirty="0" err="1"/>
              <a:t>deltaTime</a:t>
            </a:r>
            <a:r>
              <a:rPr lang="en-GB" dirty="0"/>
              <a:t>, (Vector position, Vector velocity))     </a:t>
            </a:r>
          </a:p>
          <a:p>
            <a:pPr marL="0" indent="0">
              <a:lnSpc>
                <a:spcPct val="100000"/>
              </a:lnSpc>
              <a:spcBef>
                <a:spcPts val="0"/>
              </a:spcBef>
              <a:spcAft>
                <a:spcPts val="0"/>
              </a:spcAft>
              <a:buNone/>
            </a:pPr>
            <a:r>
              <a:rPr lang="en-GB" dirty="0"/>
              <a:t>     </a:t>
            </a:r>
            <a:r>
              <a:rPr lang="en-GB" b="1" dirty="0"/>
              <a:t>FOR</a:t>
            </a:r>
            <a:r>
              <a:rPr lang="en-GB" dirty="0"/>
              <a:t> time=0 </a:t>
            </a:r>
            <a:r>
              <a:rPr lang="en-GB" b="1" dirty="0"/>
              <a:t>TO</a:t>
            </a:r>
            <a:r>
              <a:rPr lang="en-GB" dirty="0"/>
              <a:t> time=</a:t>
            </a:r>
            <a:r>
              <a:rPr lang="en-GB" dirty="0" err="1"/>
              <a:t>deltaTime</a:t>
            </a:r>
            <a:endParaRPr lang="en-GB" dirty="0"/>
          </a:p>
          <a:p>
            <a:pPr marL="0" indent="0">
              <a:lnSpc>
                <a:spcPct val="100000"/>
              </a:lnSpc>
              <a:spcBef>
                <a:spcPts val="0"/>
              </a:spcBef>
              <a:spcAft>
                <a:spcPts val="0"/>
              </a:spcAft>
              <a:buNone/>
            </a:pPr>
            <a:r>
              <a:rPr lang="en-GB" b="1" dirty="0"/>
              <a:t>          IF</a:t>
            </a:r>
            <a:r>
              <a:rPr lang="en-GB" dirty="0"/>
              <a:t> !</a:t>
            </a:r>
            <a:r>
              <a:rPr lang="en-GB" dirty="0" err="1"/>
              <a:t>isFlying</a:t>
            </a:r>
            <a:r>
              <a:rPr lang="en-GB" dirty="0"/>
              <a:t>(position)</a:t>
            </a:r>
            <a:endParaRPr lang="en-GB" b="1" dirty="0"/>
          </a:p>
          <a:p>
            <a:pPr marL="0" indent="0">
              <a:lnSpc>
                <a:spcPct val="100000"/>
              </a:lnSpc>
              <a:spcBef>
                <a:spcPts val="0"/>
              </a:spcBef>
              <a:spcAft>
                <a:spcPts val="0"/>
              </a:spcAft>
              <a:buNone/>
            </a:pPr>
            <a:r>
              <a:rPr lang="en-GB" b="1" dirty="0"/>
              <a:t>          THEN</a:t>
            </a:r>
            <a:r>
              <a:rPr lang="en-GB" dirty="0"/>
              <a:t> velocity = </a:t>
            </a:r>
            <a:r>
              <a:rPr lang="en-GB" dirty="0" err="1"/>
              <a:t>redirectVelocity</a:t>
            </a:r>
            <a:r>
              <a:rPr lang="en-GB" dirty="0"/>
              <a:t>(position, velocity)</a:t>
            </a:r>
          </a:p>
          <a:p>
            <a:pPr marL="0" indent="0">
              <a:lnSpc>
                <a:spcPct val="100000"/>
              </a:lnSpc>
              <a:spcBef>
                <a:spcPts val="0"/>
              </a:spcBef>
              <a:spcAft>
                <a:spcPts val="0"/>
              </a:spcAft>
              <a:buNone/>
            </a:pPr>
            <a:r>
              <a:rPr lang="en-GB" dirty="0"/>
              <a:t>    </a:t>
            </a:r>
          </a:p>
          <a:p>
            <a:pPr marL="0" indent="0">
              <a:lnSpc>
                <a:spcPct val="100000"/>
              </a:lnSpc>
              <a:spcBef>
                <a:spcPts val="0"/>
              </a:spcBef>
              <a:spcAft>
                <a:spcPts val="0"/>
              </a:spcAft>
              <a:buNone/>
            </a:pPr>
            <a:r>
              <a:rPr lang="en-GB" dirty="0"/>
              <a:t>          </a:t>
            </a:r>
            <a:r>
              <a:rPr lang="en-GB" i="1" dirty="0"/>
              <a:t>calculate next position and velocity</a:t>
            </a:r>
          </a:p>
          <a:p>
            <a:pPr marL="0" indent="0">
              <a:lnSpc>
                <a:spcPct val="100000"/>
              </a:lnSpc>
              <a:spcBef>
                <a:spcPts val="0"/>
              </a:spcBef>
              <a:spcAft>
                <a:spcPts val="0"/>
              </a:spcAft>
              <a:buNone/>
            </a:pPr>
            <a:r>
              <a:rPr lang="en-GB" i="1" dirty="0"/>
              <a:t>          update position and velocity</a:t>
            </a:r>
          </a:p>
          <a:p>
            <a:pPr marL="0" indent="0">
              <a:lnSpc>
                <a:spcPct val="100000"/>
              </a:lnSpc>
              <a:spcBef>
                <a:spcPts val="0"/>
              </a:spcBef>
              <a:spcAft>
                <a:spcPts val="0"/>
              </a:spcAft>
              <a:buNone/>
            </a:pPr>
            <a:endParaRPr lang="en-GB" dirty="0"/>
          </a:p>
          <a:p>
            <a:pPr marL="0" indent="0">
              <a:lnSpc>
                <a:spcPct val="100000"/>
              </a:lnSpc>
              <a:spcBef>
                <a:spcPts val="0"/>
              </a:spcBef>
              <a:spcAft>
                <a:spcPts val="0"/>
              </a:spcAft>
              <a:buNone/>
            </a:pPr>
            <a:r>
              <a:rPr lang="en-GB" dirty="0"/>
              <a:t>     return (position, velocity)</a:t>
            </a:r>
          </a:p>
        </p:txBody>
      </p:sp>
    </p:spTree>
    <p:extLst>
      <p:ext uri="{BB962C8B-B14F-4D97-AF65-F5344CB8AC3E}">
        <p14:creationId xmlns:p14="http://schemas.microsoft.com/office/powerpoint/2010/main" val="3953052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23984-7A2E-437D-8CEA-E490D99479EB}"/>
              </a:ext>
            </a:extLst>
          </p:cNvPr>
          <p:cNvSpPr>
            <a:spLocks noGrp="1"/>
          </p:cNvSpPr>
          <p:nvPr>
            <p:ph type="title"/>
          </p:nvPr>
        </p:nvSpPr>
        <p:spPr/>
        <p:txBody>
          <a:bodyPr/>
          <a:lstStyle/>
          <a:p>
            <a:r>
              <a:rPr lang="en-US" dirty="0"/>
              <a:t>Flying acceleration</a:t>
            </a:r>
            <a:endParaRPr lang="nl-NL"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95F099C-969E-4E15-AD46-4134B9E94557}"/>
                  </a:ext>
                </a:extLst>
              </p:cNvPr>
              <p:cNvSpPr>
                <a:spLocks noGrp="1"/>
              </p:cNvSpPr>
              <p:nvPr>
                <p:ph idx="1"/>
              </p:nvPr>
            </p:nvSpPr>
            <p:spPr/>
            <p:txBody>
              <a:bodyPr/>
              <a:lstStyle/>
              <a:p>
                <a:pPr>
                  <a:lnSpc>
                    <a:spcPct val="100000"/>
                  </a:lnSpc>
                  <a:spcBef>
                    <a:spcPts val="0"/>
                  </a:spcBef>
                  <a:spcAft>
                    <a:spcPts val="0"/>
                  </a:spcAft>
                  <a:buFont typeface="Wingdings" pitchFamily="2" charset="2"/>
                  <a:buChar char="v"/>
                </a:pPr>
                <a:r>
                  <a:rPr lang="en-GB" dirty="0"/>
                  <a:t> In the horizontal directions:</a:t>
                </a:r>
                <a:endParaRPr lang="en-GB" i="1" dirty="0">
                  <a:latin typeface="Cambria Math" panose="02040503050406030204" pitchFamily="18" charset="0"/>
                </a:endParaRPr>
              </a:p>
              <a:p>
                <a:pPr marL="0" indent="0">
                  <a:lnSpc>
                    <a:spcPct val="100000"/>
                  </a:lnSpc>
                  <a:spcBef>
                    <a:spcPts val="0"/>
                  </a:spcBef>
                  <a:spcAft>
                    <a:spcPts val="0"/>
                  </a:spcAft>
                  <a:buNone/>
                </a:pPr>
                <a:r>
                  <a:rPr lang="en-GB" dirty="0"/>
                  <a:t>	</a:t>
                </a:r>
                <a14:m>
                  <m:oMath xmlns:m="http://schemas.openxmlformats.org/officeDocument/2006/math">
                    <m:sSub>
                      <m:sSubPr>
                        <m:ctrlPr>
                          <a:rPr lang="en-GB" i="1" smtClean="0">
                            <a:latin typeface="Cambria Math" panose="02040503050406030204" pitchFamily="18" charset="0"/>
                          </a:rPr>
                        </m:ctrlPr>
                      </m:sSubPr>
                      <m:e>
                        <m:r>
                          <a:rPr lang="nl-NL" b="0" i="1" smtClean="0">
                            <a:latin typeface="Cambria Math" panose="02040503050406030204" pitchFamily="18" charset="0"/>
                          </a:rPr>
                          <m:t>𝐹</m:t>
                        </m:r>
                      </m:e>
                      <m:sub>
                        <m:r>
                          <a:rPr lang="nl-NL" b="0" i="1" smtClean="0">
                            <a:latin typeface="Cambria Math" panose="02040503050406030204" pitchFamily="18" charset="0"/>
                          </a:rPr>
                          <m:t>𝑛𝑒𝑡</m:t>
                        </m:r>
                      </m:sub>
                    </m:sSub>
                    <m:r>
                      <a:rPr lang="nl-NL" b="0" i="1" smtClean="0">
                        <a:latin typeface="Cambria Math" panose="02040503050406030204" pitchFamily="18" charset="0"/>
                      </a:rPr>
                      <m:t>=−</m:t>
                    </m:r>
                    <m:sSub>
                      <m:sSubPr>
                        <m:ctrlPr>
                          <a:rPr lang="nl-NL" b="0" i="1" smtClean="0">
                            <a:latin typeface="Cambria Math" panose="02040503050406030204" pitchFamily="18" charset="0"/>
                          </a:rPr>
                        </m:ctrlPr>
                      </m:sSubPr>
                      <m:e>
                        <m:r>
                          <a:rPr lang="nl-NL" b="0" i="1" smtClean="0">
                            <a:latin typeface="Cambria Math" panose="02040503050406030204" pitchFamily="18" charset="0"/>
                          </a:rPr>
                          <m:t>𝐹</m:t>
                        </m:r>
                      </m:e>
                      <m:sub>
                        <m:r>
                          <a:rPr lang="nl-NL" b="0" i="1" smtClean="0">
                            <a:latin typeface="Cambria Math" panose="02040503050406030204" pitchFamily="18" charset="0"/>
                          </a:rPr>
                          <m:t>𝐷</m:t>
                        </m:r>
                      </m:sub>
                    </m:sSub>
                  </m:oMath>
                </a14:m>
                <a:r>
                  <a:rPr lang="en-GB" dirty="0"/>
                  <a:t> 	</a:t>
                </a:r>
                <a:r>
                  <a:rPr lang="en-GB" dirty="0">
                    <a:sym typeface="Wingdings" panose="05000000000000000000" pitchFamily="2" charset="2"/>
                  </a:rPr>
                  <a:t>	</a:t>
                </a:r>
                <a14:m>
                  <m:oMath xmlns:m="http://schemas.openxmlformats.org/officeDocument/2006/math">
                    <m:r>
                      <a:rPr lang="nl-NL" b="0" i="1" smtClean="0">
                        <a:latin typeface="Cambria Math" panose="02040503050406030204" pitchFamily="18" charset="0"/>
                        <a:sym typeface="Wingdings" panose="05000000000000000000" pitchFamily="2" charset="2"/>
                      </a:rPr>
                      <m:t>𝑚𝑎</m:t>
                    </m:r>
                    <m:r>
                      <a:rPr lang="nl-NL" b="0" i="1" smtClean="0">
                        <a:latin typeface="Cambria Math" panose="02040503050406030204" pitchFamily="18" charset="0"/>
                        <a:sym typeface="Wingdings" panose="05000000000000000000" pitchFamily="2" charset="2"/>
                      </a:rPr>
                      <m:t>=−</m:t>
                    </m:r>
                    <m:f>
                      <m:fPr>
                        <m:ctrlPr>
                          <a:rPr lang="nl-NL" b="0" i="1" smtClean="0">
                            <a:latin typeface="Cambria Math" panose="02040503050406030204" pitchFamily="18" charset="0"/>
                            <a:sym typeface="Wingdings" panose="05000000000000000000" pitchFamily="2" charset="2"/>
                          </a:rPr>
                        </m:ctrlPr>
                      </m:fPr>
                      <m:num>
                        <m:r>
                          <a:rPr lang="nl-NL" b="0" i="1" smtClean="0">
                            <a:latin typeface="Cambria Math" panose="02040503050406030204" pitchFamily="18" charset="0"/>
                            <a:sym typeface="Wingdings" panose="05000000000000000000" pitchFamily="2" charset="2"/>
                          </a:rPr>
                          <m:t>1</m:t>
                        </m:r>
                      </m:num>
                      <m:den>
                        <m:r>
                          <a:rPr lang="nl-NL" b="0" i="1" smtClean="0">
                            <a:latin typeface="Cambria Math" panose="02040503050406030204" pitchFamily="18" charset="0"/>
                            <a:sym typeface="Wingdings" panose="05000000000000000000" pitchFamily="2" charset="2"/>
                          </a:rPr>
                          <m:t>2</m:t>
                        </m:r>
                      </m:den>
                    </m:f>
                    <m:sSub>
                      <m:sSubPr>
                        <m:ctrlPr>
                          <a:rPr lang="nl-NL" b="0" i="1" smtClean="0">
                            <a:latin typeface="Cambria Math" panose="02040503050406030204" pitchFamily="18" charset="0"/>
                            <a:sym typeface="Wingdings" panose="05000000000000000000" pitchFamily="2" charset="2"/>
                          </a:rPr>
                        </m:ctrlPr>
                      </m:sSubPr>
                      <m:e>
                        <m:r>
                          <a:rPr lang="nl-NL" b="0" i="1" smtClean="0">
                            <a:latin typeface="Cambria Math" panose="02040503050406030204" pitchFamily="18" charset="0"/>
                            <a:sym typeface="Wingdings" panose="05000000000000000000" pitchFamily="2" charset="2"/>
                          </a:rPr>
                          <m:t>𝐶</m:t>
                        </m:r>
                      </m:e>
                      <m:sub>
                        <m:r>
                          <a:rPr lang="nl-NL" b="0" i="1" smtClean="0">
                            <a:latin typeface="Cambria Math" panose="02040503050406030204" pitchFamily="18" charset="0"/>
                            <a:sym typeface="Wingdings" panose="05000000000000000000" pitchFamily="2" charset="2"/>
                          </a:rPr>
                          <m:t>𝐷</m:t>
                        </m:r>
                      </m:sub>
                    </m:sSub>
                    <m:r>
                      <a:rPr lang="nl-NL" b="0" i="1" smtClean="0">
                        <a:latin typeface="Cambria Math" panose="02040503050406030204" pitchFamily="18" charset="0"/>
                        <a:ea typeface="Cambria Math" panose="02040503050406030204" pitchFamily="18" charset="0"/>
                        <a:sym typeface="Wingdings" panose="05000000000000000000" pitchFamily="2" charset="2"/>
                      </a:rPr>
                      <m:t>𝜌</m:t>
                    </m:r>
                    <m:r>
                      <a:rPr lang="nl-NL" b="0" i="1" smtClean="0">
                        <a:latin typeface="Cambria Math" panose="02040503050406030204" pitchFamily="18" charset="0"/>
                        <a:ea typeface="Cambria Math" panose="02040503050406030204" pitchFamily="18" charset="0"/>
                        <a:sym typeface="Wingdings" panose="05000000000000000000" pitchFamily="2" charset="2"/>
                      </a:rPr>
                      <m:t>𝐴</m:t>
                    </m:r>
                    <m:sSup>
                      <m:sSupPr>
                        <m:ctrlPr>
                          <a:rPr lang="nl-NL" b="0" i="1" smtClean="0">
                            <a:latin typeface="Cambria Math" panose="02040503050406030204" pitchFamily="18" charset="0"/>
                            <a:ea typeface="Cambria Math" panose="02040503050406030204" pitchFamily="18" charset="0"/>
                            <a:sym typeface="Wingdings" panose="05000000000000000000" pitchFamily="2" charset="2"/>
                          </a:rPr>
                        </m:ctrlPr>
                      </m:sSupPr>
                      <m:e>
                        <m:acc>
                          <m:accPr>
                            <m:chr m:val="̇"/>
                            <m:ctrlPr>
                              <a:rPr lang="nl-NL" b="0" i="1" smtClean="0">
                                <a:latin typeface="Cambria Math" panose="02040503050406030204" pitchFamily="18" charset="0"/>
                                <a:ea typeface="Cambria Math" panose="02040503050406030204" pitchFamily="18" charset="0"/>
                                <a:sym typeface="Wingdings" panose="05000000000000000000" pitchFamily="2" charset="2"/>
                              </a:rPr>
                            </m:ctrlPr>
                          </m:accPr>
                          <m:e>
                            <m:r>
                              <a:rPr lang="nl-NL" b="0" i="1" smtClean="0">
                                <a:latin typeface="Cambria Math" panose="02040503050406030204" pitchFamily="18" charset="0"/>
                                <a:ea typeface="Cambria Math" panose="02040503050406030204" pitchFamily="18" charset="0"/>
                                <a:sym typeface="Wingdings" panose="05000000000000000000" pitchFamily="2" charset="2"/>
                              </a:rPr>
                              <m:t>𝑥</m:t>
                            </m:r>
                          </m:e>
                        </m:acc>
                      </m:e>
                      <m:sup>
                        <m:r>
                          <a:rPr lang="nl-NL" b="0" i="1" smtClean="0">
                            <a:latin typeface="Cambria Math" panose="02040503050406030204" pitchFamily="18" charset="0"/>
                            <a:ea typeface="Cambria Math" panose="02040503050406030204" pitchFamily="18" charset="0"/>
                            <a:sym typeface="Wingdings" panose="05000000000000000000" pitchFamily="2" charset="2"/>
                          </a:rPr>
                          <m:t>2</m:t>
                        </m:r>
                      </m:sup>
                    </m:sSup>
                  </m:oMath>
                </a14:m>
                <a:endParaRPr lang="en-GB" dirty="0"/>
              </a:p>
              <a:p>
                <a:pPr marL="0" indent="0">
                  <a:lnSpc>
                    <a:spcPct val="100000"/>
                  </a:lnSpc>
                  <a:spcBef>
                    <a:spcPts val="0"/>
                  </a:spcBef>
                  <a:spcAft>
                    <a:spcPts val="0"/>
                  </a:spcAft>
                  <a:buNone/>
                </a:pPr>
                <a:r>
                  <a:rPr lang="en-GB" dirty="0"/>
                  <a:t>				</a:t>
                </a:r>
                <a14:m>
                  <m:oMath xmlns:m="http://schemas.openxmlformats.org/officeDocument/2006/math">
                    <m:r>
                      <a:rPr lang="nl-NL" b="0" i="1" smtClean="0">
                        <a:latin typeface="Cambria Math" panose="02040503050406030204" pitchFamily="18" charset="0"/>
                      </a:rPr>
                      <m:t>𝑎</m:t>
                    </m:r>
                    <m:r>
                      <a:rPr lang="nl-NL" b="0" i="1" smtClean="0">
                        <a:latin typeface="Cambria Math" panose="02040503050406030204" pitchFamily="18" charset="0"/>
                      </a:rPr>
                      <m:t>=−</m:t>
                    </m:r>
                    <m:f>
                      <m:fPr>
                        <m:ctrlPr>
                          <a:rPr lang="nl-NL" b="0" i="1" smtClean="0">
                            <a:latin typeface="Cambria Math" panose="02040503050406030204" pitchFamily="18" charset="0"/>
                          </a:rPr>
                        </m:ctrlPr>
                      </m:fPr>
                      <m:num>
                        <m:sSub>
                          <m:sSubPr>
                            <m:ctrlPr>
                              <a:rPr lang="nl-NL" b="0" i="1" smtClean="0">
                                <a:latin typeface="Cambria Math" panose="02040503050406030204" pitchFamily="18" charset="0"/>
                              </a:rPr>
                            </m:ctrlPr>
                          </m:sSubPr>
                          <m:e>
                            <m:r>
                              <a:rPr lang="nl-NL" b="0" i="1" smtClean="0">
                                <a:latin typeface="Cambria Math" panose="02040503050406030204" pitchFamily="18" charset="0"/>
                              </a:rPr>
                              <m:t>𝐶</m:t>
                            </m:r>
                          </m:e>
                          <m:sub>
                            <m:r>
                              <a:rPr lang="nl-NL" b="0" i="1" smtClean="0">
                                <a:latin typeface="Cambria Math" panose="02040503050406030204" pitchFamily="18" charset="0"/>
                              </a:rPr>
                              <m:t>𝐷</m:t>
                            </m:r>
                          </m:sub>
                        </m:sSub>
                        <m:r>
                          <a:rPr lang="nl-NL" b="0" i="1" smtClean="0">
                            <a:latin typeface="Cambria Math" panose="02040503050406030204" pitchFamily="18" charset="0"/>
                            <a:ea typeface="Cambria Math" panose="02040503050406030204" pitchFamily="18" charset="0"/>
                          </a:rPr>
                          <m:t>𝜌</m:t>
                        </m:r>
                        <m:r>
                          <a:rPr lang="nl-NL" b="0" i="1" smtClean="0">
                            <a:latin typeface="Cambria Math" panose="02040503050406030204" pitchFamily="18" charset="0"/>
                            <a:ea typeface="Cambria Math" panose="02040503050406030204" pitchFamily="18" charset="0"/>
                          </a:rPr>
                          <m:t>𝐴</m:t>
                        </m:r>
                        <m:sSup>
                          <m:sSupPr>
                            <m:ctrlPr>
                              <a:rPr lang="nl-NL" b="0" i="1" smtClean="0">
                                <a:latin typeface="Cambria Math" panose="02040503050406030204" pitchFamily="18" charset="0"/>
                                <a:ea typeface="Cambria Math" panose="02040503050406030204" pitchFamily="18" charset="0"/>
                              </a:rPr>
                            </m:ctrlPr>
                          </m:sSupPr>
                          <m:e>
                            <m:acc>
                              <m:accPr>
                                <m:chr m:val="̇"/>
                                <m:ctrlPr>
                                  <a:rPr lang="nl-NL" i="1">
                                    <a:latin typeface="Cambria Math" panose="02040503050406030204" pitchFamily="18" charset="0"/>
                                    <a:ea typeface="Cambria Math" panose="02040503050406030204" pitchFamily="18" charset="0"/>
                                    <a:sym typeface="Wingdings" panose="05000000000000000000" pitchFamily="2" charset="2"/>
                                  </a:rPr>
                                </m:ctrlPr>
                              </m:accPr>
                              <m:e>
                                <m:r>
                                  <a:rPr lang="nl-NL" i="1">
                                    <a:latin typeface="Cambria Math" panose="02040503050406030204" pitchFamily="18" charset="0"/>
                                    <a:ea typeface="Cambria Math" panose="02040503050406030204" pitchFamily="18" charset="0"/>
                                    <a:sym typeface="Wingdings" panose="05000000000000000000" pitchFamily="2" charset="2"/>
                                  </a:rPr>
                                  <m:t>𝑥</m:t>
                                </m:r>
                              </m:e>
                            </m:acc>
                          </m:e>
                          <m:sup>
                            <m:r>
                              <a:rPr lang="nl-NL" b="0" i="1" smtClean="0">
                                <a:latin typeface="Cambria Math" panose="02040503050406030204" pitchFamily="18" charset="0"/>
                                <a:ea typeface="Cambria Math" panose="02040503050406030204" pitchFamily="18" charset="0"/>
                              </a:rPr>
                              <m:t>2</m:t>
                            </m:r>
                          </m:sup>
                        </m:sSup>
                      </m:num>
                      <m:den>
                        <m:r>
                          <a:rPr lang="nl-NL" b="0" i="1" smtClean="0">
                            <a:latin typeface="Cambria Math" panose="02040503050406030204" pitchFamily="18" charset="0"/>
                          </a:rPr>
                          <m:t>2</m:t>
                        </m:r>
                        <m:r>
                          <a:rPr lang="nl-NL" b="0" i="1" smtClean="0">
                            <a:latin typeface="Cambria Math" panose="02040503050406030204" pitchFamily="18" charset="0"/>
                          </a:rPr>
                          <m:t>𝑚</m:t>
                        </m:r>
                      </m:den>
                    </m:f>
                  </m:oMath>
                </a14:m>
                <a:r>
                  <a:rPr lang="en-GB" dirty="0"/>
                  <a:t> </a:t>
                </a:r>
              </a:p>
              <a:p>
                <a:pPr marL="0" indent="0">
                  <a:lnSpc>
                    <a:spcPct val="100000"/>
                  </a:lnSpc>
                  <a:spcBef>
                    <a:spcPts val="0"/>
                  </a:spcBef>
                  <a:spcAft>
                    <a:spcPts val="0"/>
                  </a:spcAft>
                  <a:buNone/>
                </a:pPr>
                <a:r>
                  <a:rPr lang="en-GB" dirty="0"/>
                  <a:t>			</a:t>
                </a:r>
                <a:r>
                  <a:rPr lang="en-GB" dirty="0">
                    <a:sym typeface="Wingdings" panose="05000000000000000000" pitchFamily="2" charset="2"/>
                  </a:rPr>
                  <a:t>	</a:t>
                </a:r>
                <a14:m>
                  <m:oMath xmlns:m="http://schemas.openxmlformats.org/officeDocument/2006/math">
                    <m:r>
                      <a:rPr lang="nl-NL" i="1">
                        <a:latin typeface="Cambria Math" panose="02040503050406030204" pitchFamily="18" charset="0"/>
                      </a:rPr>
                      <m:t>𝑎</m:t>
                    </m:r>
                    <m:r>
                      <a:rPr lang="nl-NL" i="1">
                        <a:latin typeface="Cambria Math" panose="02040503050406030204" pitchFamily="18" charset="0"/>
                      </a:rPr>
                      <m:t>=−</m:t>
                    </m:r>
                    <m:f>
                      <m:fPr>
                        <m:ctrlPr>
                          <a:rPr lang="nl-NL" i="1">
                            <a:latin typeface="Cambria Math" panose="02040503050406030204" pitchFamily="18" charset="0"/>
                          </a:rPr>
                        </m:ctrlPr>
                      </m:fPr>
                      <m:num>
                        <m:sSub>
                          <m:sSubPr>
                            <m:ctrlPr>
                              <a:rPr lang="nl-NL" i="1">
                                <a:latin typeface="Cambria Math" panose="02040503050406030204" pitchFamily="18" charset="0"/>
                              </a:rPr>
                            </m:ctrlPr>
                          </m:sSubPr>
                          <m:e>
                            <m:r>
                              <a:rPr lang="nl-NL" i="1">
                                <a:latin typeface="Cambria Math" panose="02040503050406030204" pitchFamily="18" charset="0"/>
                              </a:rPr>
                              <m:t>𝐶</m:t>
                            </m:r>
                          </m:e>
                          <m:sub>
                            <m:r>
                              <a:rPr lang="nl-NL" i="1">
                                <a:latin typeface="Cambria Math" panose="02040503050406030204" pitchFamily="18" charset="0"/>
                              </a:rPr>
                              <m:t>𝐷</m:t>
                            </m:r>
                          </m:sub>
                        </m:sSub>
                        <m:r>
                          <a:rPr lang="nl-NL" i="1">
                            <a:latin typeface="Cambria Math" panose="02040503050406030204" pitchFamily="18" charset="0"/>
                            <a:ea typeface="Cambria Math" panose="02040503050406030204" pitchFamily="18" charset="0"/>
                          </a:rPr>
                          <m:t>𝜌</m:t>
                        </m:r>
                        <m:r>
                          <a:rPr lang="nl-NL" i="1">
                            <a:latin typeface="Cambria Math" panose="02040503050406030204" pitchFamily="18" charset="0"/>
                            <a:ea typeface="Cambria Math" panose="02040503050406030204" pitchFamily="18" charset="0"/>
                          </a:rPr>
                          <m:t>𝐴</m:t>
                        </m:r>
                        <m:sSup>
                          <m:sSupPr>
                            <m:ctrlPr>
                              <a:rPr lang="nl-NL" i="1">
                                <a:latin typeface="Cambria Math" panose="02040503050406030204" pitchFamily="18" charset="0"/>
                                <a:ea typeface="Cambria Math" panose="02040503050406030204" pitchFamily="18" charset="0"/>
                              </a:rPr>
                            </m:ctrlPr>
                          </m:sSupPr>
                          <m:e>
                            <m:acc>
                              <m:accPr>
                                <m:chr m:val="̇"/>
                                <m:ctrlPr>
                                  <a:rPr lang="nl-NL" i="1" smtClean="0">
                                    <a:latin typeface="Cambria Math" panose="02040503050406030204" pitchFamily="18" charset="0"/>
                                    <a:ea typeface="Cambria Math" panose="02040503050406030204" pitchFamily="18" charset="0"/>
                                    <a:sym typeface="Wingdings" panose="05000000000000000000" pitchFamily="2" charset="2"/>
                                  </a:rPr>
                                </m:ctrlPr>
                              </m:accPr>
                              <m:e>
                                <m:r>
                                  <a:rPr lang="nl-NL" b="0" i="1" smtClean="0">
                                    <a:latin typeface="Cambria Math" panose="02040503050406030204" pitchFamily="18" charset="0"/>
                                    <a:ea typeface="Cambria Math" panose="02040503050406030204" pitchFamily="18" charset="0"/>
                                    <a:sym typeface="Wingdings" panose="05000000000000000000" pitchFamily="2" charset="2"/>
                                  </a:rPr>
                                  <m:t>𝑦</m:t>
                                </m:r>
                              </m:e>
                            </m:acc>
                          </m:e>
                          <m:sup>
                            <m:r>
                              <a:rPr lang="nl-NL" i="1">
                                <a:latin typeface="Cambria Math" panose="02040503050406030204" pitchFamily="18" charset="0"/>
                                <a:ea typeface="Cambria Math" panose="02040503050406030204" pitchFamily="18" charset="0"/>
                              </a:rPr>
                              <m:t>2</m:t>
                            </m:r>
                          </m:sup>
                        </m:sSup>
                      </m:num>
                      <m:den>
                        <m:r>
                          <a:rPr lang="nl-NL" i="1">
                            <a:latin typeface="Cambria Math" panose="02040503050406030204" pitchFamily="18" charset="0"/>
                          </a:rPr>
                          <m:t>2</m:t>
                        </m:r>
                        <m:r>
                          <a:rPr lang="nl-NL" i="1">
                            <a:latin typeface="Cambria Math" panose="02040503050406030204" pitchFamily="18" charset="0"/>
                          </a:rPr>
                          <m:t>𝑚</m:t>
                        </m:r>
                      </m:den>
                    </m:f>
                  </m:oMath>
                </a14:m>
                <a:endParaRPr lang="en-GB" dirty="0"/>
              </a:p>
              <a:p>
                <a:pPr>
                  <a:lnSpc>
                    <a:spcPct val="100000"/>
                  </a:lnSpc>
                  <a:spcBef>
                    <a:spcPts val="0"/>
                  </a:spcBef>
                  <a:spcAft>
                    <a:spcPts val="0"/>
                  </a:spcAft>
                  <a:buFont typeface="Wingdings" pitchFamily="2" charset="2"/>
                  <a:buChar char="v"/>
                </a:pPr>
                <a:r>
                  <a:rPr lang="en-GB" dirty="0"/>
                  <a:t> In the vertical direction:</a:t>
                </a:r>
              </a:p>
              <a:p>
                <a:pPr marL="0" indent="0">
                  <a:lnSpc>
                    <a:spcPct val="100000"/>
                  </a:lnSpc>
                  <a:spcBef>
                    <a:spcPts val="0"/>
                  </a:spcBef>
                  <a:spcAft>
                    <a:spcPts val="0"/>
                  </a:spcAft>
                  <a:buNone/>
                </a:pPr>
                <a:r>
                  <a:rPr lang="en-GB" dirty="0"/>
                  <a:t>	 </a:t>
                </a:r>
                <a14:m>
                  <m:oMath xmlns:m="http://schemas.openxmlformats.org/officeDocument/2006/math">
                    <m:sSub>
                      <m:sSubPr>
                        <m:ctrlPr>
                          <a:rPr lang="en-GB" i="1">
                            <a:latin typeface="Cambria Math" panose="02040503050406030204" pitchFamily="18" charset="0"/>
                          </a:rPr>
                        </m:ctrlPr>
                      </m:sSubPr>
                      <m:e>
                        <m:r>
                          <a:rPr lang="nl-NL" i="1">
                            <a:latin typeface="Cambria Math" panose="02040503050406030204" pitchFamily="18" charset="0"/>
                          </a:rPr>
                          <m:t>𝐹</m:t>
                        </m:r>
                      </m:e>
                      <m:sub>
                        <m:r>
                          <a:rPr lang="nl-NL" i="1">
                            <a:latin typeface="Cambria Math" panose="02040503050406030204" pitchFamily="18" charset="0"/>
                          </a:rPr>
                          <m:t>𝑛𝑒𝑡</m:t>
                        </m:r>
                      </m:sub>
                    </m:sSub>
                    <m:r>
                      <a:rPr lang="nl-NL" i="1">
                        <a:latin typeface="Cambria Math" panose="02040503050406030204" pitchFamily="18" charset="0"/>
                      </a:rPr>
                      <m:t>=</m:t>
                    </m:r>
                    <m:r>
                      <a:rPr lang="nl-NL" b="0" i="1" smtClean="0">
                        <a:latin typeface="Cambria Math" panose="02040503050406030204" pitchFamily="18" charset="0"/>
                      </a:rPr>
                      <m:t>−</m:t>
                    </m:r>
                    <m:sSub>
                      <m:sSubPr>
                        <m:ctrlPr>
                          <a:rPr lang="nl-NL" b="0" i="1" smtClean="0">
                            <a:latin typeface="Cambria Math" panose="02040503050406030204" pitchFamily="18" charset="0"/>
                          </a:rPr>
                        </m:ctrlPr>
                      </m:sSubPr>
                      <m:e>
                        <m:r>
                          <a:rPr lang="nl-NL" b="0" i="1" smtClean="0">
                            <a:latin typeface="Cambria Math" panose="02040503050406030204" pitchFamily="18" charset="0"/>
                          </a:rPr>
                          <m:t>𝐹</m:t>
                        </m:r>
                      </m:e>
                      <m:sub>
                        <m:r>
                          <a:rPr lang="nl-NL" b="0" i="1" smtClean="0">
                            <a:latin typeface="Cambria Math" panose="02040503050406030204" pitchFamily="18" charset="0"/>
                          </a:rPr>
                          <m:t>𝑔</m:t>
                        </m:r>
                      </m:sub>
                    </m:sSub>
                    <m:r>
                      <a:rPr lang="nl-NL" i="1">
                        <a:latin typeface="Cambria Math" panose="02040503050406030204" pitchFamily="18" charset="0"/>
                      </a:rPr>
                      <m:t>−</m:t>
                    </m:r>
                    <m:sSub>
                      <m:sSubPr>
                        <m:ctrlPr>
                          <a:rPr lang="nl-NL" i="1">
                            <a:latin typeface="Cambria Math" panose="02040503050406030204" pitchFamily="18" charset="0"/>
                          </a:rPr>
                        </m:ctrlPr>
                      </m:sSubPr>
                      <m:e>
                        <m:r>
                          <a:rPr lang="nl-NL" i="1">
                            <a:latin typeface="Cambria Math" panose="02040503050406030204" pitchFamily="18" charset="0"/>
                          </a:rPr>
                          <m:t>𝐹</m:t>
                        </m:r>
                      </m:e>
                      <m:sub>
                        <m:r>
                          <a:rPr lang="nl-NL" i="1">
                            <a:latin typeface="Cambria Math" panose="02040503050406030204" pitchFamily="18" charset="0"/>
                          </a:rPr>
                          <m:t>𝐷</m:t>
                        </m:r>
                      </m:sub>
                    </m:sSub>
                  </m:oMath>
                </a14:m>
                <a:r>
                  <a:rPr lang="en-GB" dirty="0"/>
                  <a:t>	</a:t>
                </a:r>
                <a:r>
                  <a:rPr lang="en-GB" dirty="0">
                    <a:sym typeface="Wingdings" panose="05000000000000000000" pitchFamily="2" charset="2"/>
                  </a:rPr>
                  <a:t>	</a:t>
                </a:r>
                <a14:m>
                  <m:oMath xmlns:m="http://schemas.openxmlformats.org/officeDocument/2006/math">
                    <m:r>
                      <a:rPr lang="nl-NL" i="1">
                        <a:latin typeface="Cambria Math" panose="02040503050406030204" pitchFamily="18" charset="0"/>
                        <a:sym typeface="Wingdings" panose="05000000000000000000" pitchFamily="2" charset="2"/>
                      </a:rPr>
                      <m:t>𝑚𝑎</m:t>
                    </m:r>
                    <m:r>
                      <a:rPr lang="nl-NL" i="1">
                        <a:latin typeface="Cambria Math" panose="02040503050406030204" pitchFamily="18" charset="0"/>
                        <a:sym typeface="Wingdings" panose="05000000000000000000" pitchFamily="2" charset="2"/>
                      </a:rPr>
                      <m:t>=−</m:t>
                    </m:r>
                    <m:r>
                      <a:rPr lang="nl-NL" i="1">
                        <a:latin typeface="Cambria Math" panose="02040503050406030204" pitchFamily="18" charset="0"/>
                        <a:sym typeface="Wingdings" panose="05000000000000000000" pitchFamily="2" charset="2"/>
                      </a:rPr>
                      <m:t>𝑚𝑔</m:t>
                    </m:r>
                    <m:r>
                      <a:rPr lang="nl-NL" i="1">
                        <a:latin typeface="Cambria Math" panose="02040503050406030204" pitchFamily="18" charset="0"/>
                        <a:sym typeface="Wingdings" panose="05000000000000000000" pitchFamily="2" charset="2"/>
                      </a:rPr>
                      <m:t> −</m:t>
                    </m:r>
                    <m:f>
                      <m:fPr>
                        <m:ctrlPr>
                          <a:rPr lang="nl-NL" i="1">
                            <a:latin typeface="Cambria Math" panose="02040503050406030204" pitchFamily="18" charset="0"/>
                            <a:sym typeface="Wingdings" panose="05000000000000000000" pitchFamily="2" charset="2"/>
                          </a:rPr>
                        </m:ctrlPr>
                      </m:fPr>
                      <m:num>
                        <m:r>
                          <a:rPr lang="nl-NL" i="1">
                            <a:latin typeface="Cambria Math" panose="02040503050406030204" pitchFamily="18" charset="0"/>
                            <a:sym typeface="Wingdings" panose="05000000000000000000" pitchFamily="2" charset="2"/>
                          </a:rPr>
                          <m:t>1</m:t>
                        </m:r>
                      </m:num>
                      <m:den>
                        <m:r>
                          <a:rPr lang="nl-NL" i="1">
                            <a:latin typeface="Cambria Math" panose="02040503050406030204" pitchFamily="18" charset="0"/>
                            <a:sym typeface="Wingdings" panose="05000000000000000000" pitchFamily="2" charset="2"/>
                          </a:rPr>
                          <m:t>2</m:t>
                        </m:r>
                      </m:den>
                    </m:f>
                    <m:sSub>
                      <m:sSubPr>
                        <m:ctrlPr>
                          <a:rPr lang="nl-NL" i="1">
                            <a:latin typeface="Cambria Math" panose="02040503050406030204" pitchFamily="18" charset="0"/>
                            <a:sym typeface="Wingdings" panose="05000000000000000000" pitchFamily="2" charset="2"/>
                          </a:rPr>
                        </m:ctrlPr>
                      </m:sSubPr>
                      <m:e>
                        <m:r>
                          <a:rPr lang="nl-NL" i="1">
                            <a:latin typeface="Cambria Math" panose="02040503050406030204" pitchFamily="18" charset="0"/>
                            <a:sym typeface="Wingdings" panose="05000000000000000000" pitchFamily="2" charset="2"/>
                          </a:rPr>
                          <m:t>𝐶</m:t>
                        </m:r>
                      </m:e>
                      <m:sub>
                        <m:r>
                          <a:rPr lang="nl-NL" i="1">
                            <a:latin typeface="Cambria Math" panose="02040503050406030204" pitchFamily="18" charset="0"/>
                            <a:sym typeface="Wingdings" panose="05000000000000000000" pitchFamily="2" charset="2"/>
                          </a:rPr>
                          <m:t>𝐷</m:t>
                        </m:r>
                      </m:sub>
                    </m:sSub>
                    <m:r>
                      <a:rPr lang="nl-NL" i="1">
                        <a:latin typeface="Cambria Math" panose="02040503050406030204" pitchFamily="18" charset="0"/>
                        <a:ea typeface="Cambria Math" panose="02040503050406030204" pitchFamily="18" charset="0"/>
                        <a:sym typeface="Wingdings" panose="05000000000000000000" pitchFamily="2" charset="2"/>
                      </a:rPr>
                      <m:t>𝜌</m:t>
                    </m:r>
                    <m:r>
                      <a:rPr lang="nl-NL" i="1">
                        <a:latin typeface="Cambria Math" panose="02040503050406030204" pitchFamily="18" charset="0"/>
                        <a:ea typeface="Cambria Math" panose="02040503050406030204" pitchFamily="18" charset="0"/>
                        <a:sym typeface="Wingdings" panose="05000000000000000000" pitchFamily="2" charset="2"/>
                      </a:rPr>
                      <m:t>𝐴</m:t>
                    </m:r>
                    <m:sSup>
                      <m:sSupPr>
                        <m:ctrlPr>
                          <a:rPr lang="nl-NL" i="1">
                            <a:latin typeface="Cambria Math" panose="02040503050406030204" pitchFamily="18" charset="0"/>
                            <a:ea typeface="Cambria Math" panose="02040503050406030204" pitchFamily="18" charset="0"/>
                            <a:sym typeface="Wingdings" panose="05000000000000000000" pitchFamily="2" charset="2"/>
                          </a:rPr>
                        </m:ctrlPr>
                      </m:sSupPr>
                      <m:e>
                        <m:acc>
                          <m:accPr>
                            <m:chr m:val="̇"/>
                            <m:ctrlPr>
                              <a:rPr lang="nl-NL" i="1" smtClean="0">
                                <a:latin typeface="Cambria Math" panose="02040503050406030204" pitchFamily="18" charset="0"/>
                                <a:ea typeface="Cambria Math" panose="02040503050406030204" pitchFamily="18" charset="0"/>
                                <a:sym typeface="Wingdings" panose="05000000000000000000" pitchFamily="2" charset="2"/>
                              </a:rPr>
                            </m:ctrlPr>
                          </m:accPr>
                          <m:e>
                            <m:r>
                              <a:rPr lang="en-US" b="0" i="1" smtClean="0">
                                <a:latin typeface="Cambria Math" panose="02040503050406030204" pitchFamily="18" charset="0"/>
                                <a:ea typeface="Cambria Math" panose="02040503050406030204" pitchFamily="18" charset="0"/>
                                <a:sym typeface="Wingdings" panose="05000000000000000000" pitchFamily="2" charset="2"/>
                              </a:rPr>
                              <m:t>𝑧</m:t>
                            </m:r>
                          </m:e>
                        </m:acc>
                      </m:e>
                      <m:sup>
                        <m:r>
                          <a:rPr lang="nl-NL" i="1">
                            <a:latin typeface="Cambria Math" panose="02040503050406030204" pitchFamily="18" charset="0"/>
                            <a:ea typeface="Cambria Math" panose="02040503050406030204" pitchFamily="18" charset="0"/>
                            <a:sym typeface="Wingdings" panose="05000000000000000000" pitchFamily="2" charset="2"/>
                          </a:rPr>
                          <m:t>2</m:t>
                        </m:r>
                      </m:sup>
                    </m:sSup>
                  </m:oMath>
                </a14:m>
                <a:endParaRPr lang="en-GB" i="1" dirty="0"/>
              </a:p>
              <a:p>
                <a:pPr marL="0" indent="0">
                  <a:lnSpc>
                    <a:spcPct val="100000"/>
                  </a:lnSpc>
                  <a:spcBef>
                    <a:spcPts val="0"/>
                  </a:spcBef>
                  <a:spcAft>
                    <a:spcPts val="0"/>
                  </a:spcAft>
                  <a:buNone/>
                </a:pPr>
                <a:r>
                  <a:rPr lang="en-GB" dirty="0"/>
                  <a:t>				</a:t>
                </a:r>
                <a:r>
                  <a:rPr lang="nl-NL" dirty="0"/>
                  <a:t> </a:t>
                </a:r>
                <a14:m>
                  <m:oMath xmlns:m="http://schemas.openxmlformats.org/officeDocument/2006/math">
                    <m:r>
                      <a:rPr lang="nl-NL" i="1">
                        <a:latin typeface="Cambria Math" panose="02040503050406030204" pitchFamily="18" charset="0"/>
                      </a:rPr>
                      <m:t>𝑎</m:t>
                    </m:r>
                    <m:r>
                      <a:rPr lang="nl-NL" i="1">
                        <a:latin typeface="Cambria Math" panose="02040503050406030204" pitchFamily="18" charset="0"/>
                      </a:rPr>
                      <m:t>=−</m:t>
                    </m:r>
                    <m:r>
                      <a:rPr lang="nl-NL" i="1">
                        <a:latin typeface="Cambria Math" panose="02040503050406030204" pitchFamily="18" charset="0"/>
                      </a:rPr>
                      <m:t>𝑔</m:t>
                    </m:r>
                    <m:r>
                      <a:rPr lang="nl-NL" i="1">
                        <a:latin typeface="Cambria Math" panose="02040503050406030204" pitchFamily="18" charset="0"/>
                      </a:rPr>
                      <m:t>−</m:t>
                    </m:r>
                    <m:f>
                      <m:fPr>
                        <m:ctrlPr>
                          <a:rPr lang="nl-NL" i="1">
                            <a:latin typeface="Cambria Math" panose="02040503050406030204" pitchFamily="18" charset="0"/>
                          </a:rPr>
                        </m:ctrlPr>
                      </m:fPr>
                      <m:num>
                        <m:sSub>
                          <m:sSubPr>
                            <m:ctrlPr>
                              <a:rPr lang="nl-NL" i="1">
                                <a:latin typeface="Cambria Math" panose="02040503050406030204" pitchFamily="18" charset="0"/>
                              </a:rPr>
                            </m:ctrlPr>
                          </m:sSubPr>
                          <m:e>
                            <m:r>
                              <a:rPr lang="nl-NL" i="1">
                                <a:latin typeface="Cambria Math" panose="02040503050406030204" pitchFamily="18" charset="0"/>
                              </a:rPr>
                              <m:t>𝐶</m:t>
                            </m:r>
                          </m:e>
                          <m:sub>
                            <m:r>
                              <a:rPr lang="nl-NL" i="1">
                                <a:latin typeface="Cambria Math" panose="02040503050406030204" pitchFamily="18" charset="0"/>
                              </a:rPr>
                              <m:t>𝐷</m:t>
                            </m:r>
                          </m:sub>
                        </m:sSub>
                        <m:r>
                          <a:rPr lang="nl-NL" i="1">
                            <a:latin typeface="Cambria Math" panose="02040503050406030204" pitchFamily="18" charset="0"/>
                            <a:ea typeface="Cambria Math" panose="02040503050406030204" pitchFamily="18" charset="0"/>
                          </a:rPr>
                          <m:t>𝜌</m:t>
                        </m:r>
                        <m:r>
                          <a:rPr lang="nl-NL" i="1">
                            <a:latin typeface="Cambria Math" panose="02040503050406030204" pitchFamily="18" charset="0"/>
                            <a:ea typeface="Cambria Math" panose="02040503050406030204" pitchFamily="18" charset="0"/>
                          </a:rPr>
                          <m:t>𝐴</m:t>
                        </m:r>
                        <m:sSup>
                          <m:sSupPr>
                            <m:ctrlPr>
                              <a:rPr lang="nl-NL" i="1">
                                <a:latin typeface="Cambria Math" panose="02040503050406030204" pitchFamily="18" charset="0"/>
                                <a:ea typeface="Cambria Math" panose="02040503050406030204" pitchFamily="18" charset="0"/>
                              </a:rPr>
                            </m:ctrlPr>
                          </m:sSupPr>
                          <m:e>
                            <m:acc>
                              <m:accPr>
                                <m:chr m:val="̇"/>
                                <m:ctrlPr>
                                  <a:rPr lang="nl-NL" i="1">
                                    <a:latin typeface="Cambria Math" panose="02040503050406030204" pitchFamily="18" charset="0"/>
                                    <a:ea typeface="Cambria Math" panose="02040503050406030204" pitchFamily="18" charset="0"/>
                                    <a:sym typeface="Wingdings" panose="05000000000000000000" pitchFamily="2" charset="2"/>
                                  </a:rPr>
                                </m:ctrlPr>
                              </m:accPr>
                              <m:e>
                                <m:r>
                                  <a:rPr lang="en-US" b="0" i="1" smtClean="0">
                                    <a:latin typeface="Cambria Math" panose="02040503050406030204" pitchFamily="18" charset="0"/>
                                    <a:ea typeface="Cambria Math" panose="02040503050406030204" pitchFamily="18" charset="0"/>
                                    <a:sym typeface="Wingdings" panose="05000000000000000000" pitchFamily="2" charset="2"/>
                                  </a:rPr>
                                  <m:t>𝑧</m:t>
                                </m:r>
                              </m:e>
                            </m:acc>
                          </m:e>
                          <m:sup>
                            <m:r>
                              <a:rPr lang="nl-NL" i="1">
                                <a:latin typeface="Cambria Math" panose="02040503050406030204" pitchFamily="18" charset="0"/>
                                <a:ea typeface="Cambria Math" panose="02040503050406030204" pitchFamily="18" charset="0"/>
                              </a:rPr>
                              <m:t>2</m:t>
                            </m:r>
                          </m:sup>
                        </m:sSup>
                      </m:num>
                      <m:den>
                        <m:r>
                          <a:rPr lang="nl-NL" i="1">
                            <a:latin typeface="Cambria Math" panose="02040503050406030204" pitchFamily="18" charset="0"/>
                          </a:rPr>
                          <m:t>2</m:t>
                        </m:r>
                        <m:r>
                          <a:rPr lang="nl-NL" i="1">
                            <a:latin typeface="Cambria Math" panose="02040503050406030204" pitchFamily="18" charset="0"/>
                          </a:rPr>
                          <m:t>𝑚</m:t>
                        </m:r>
                      </m:den>
                    </m:f>
                  </m:oMath>
                </a14:m>
                <a:endParaRPr lang="en-GB" dirty="0"/>
              </a:p>
            </p:txBody>
          </p:sp>
        </mc:Choice>
        <mc:Fallback>
          <p:sp>
            <p:nvSpPr>
              <p:cNvPr id="3" name="Content Placeholder 2">
                <a:extLst>
                  <a:ext uri="{FF2B5EF4-FFF2-40B4-BE49-F238E27FC236}">
                    <a16:creationId xmlns:a16="http://schemas.microsoft.com/office/drawing/2014/main" id="{295F099C-969E-4E15-AD46-4134B9E94557}"/>
                  </a:ext>
                </a:extLst>
              </p:cNvPr>
              <p:cNvSpPr>
                <a:spLocks noGrp="1" noRot="1" noChangeAspect="1" noMove="1" noResize="1" noEditPoints="1" noAdjustHandles="1" noChangeArrowheads="1" noChangeShapeType="1" noTextEdit="1"/>
              </p:cNvSpPr>
              <p:nvPr>
                <p:ph idx="1"/>
              </p:nvPr>
            </p:nvSpPr>
            <p:spPr>
              <a:blipFill>
                <a:blip r:embed="rId2"/>
                <a:stretch>
                  <a:fillRect l="-1261" t="-673"/>
                </a:stretch>
              </a:blipFill>
            </p:spPr>
            <p:txBody>
              <a:bodyPr/>
              <a:lstStyle/>
              <a:p>
                <a:r>
                  <a:rPr lang="en-US">
                    <a:noFill/>
                  </a:rPr>
                  <a:t> </a:t>
                </a:r>
              </a:p>
            </p:txBody>
          </p:sp>
        </mc:Fallback>
      </mc:AlternateContent>
    </p:spTree>
    <p:extLst>
      <p:ext uri="{BB962C8B-B14F-4D97-AF65-F5344CB8AC3E}">
        <p14:creationId xmlns:p14="http://schemas.microsoft.com/office/powerpoint/2010/main" val="1684362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9EA66-DA16-8F4D-85C8-7C1A8AA5E8C0}"/>
              </a:ext>
            </a:extLst>
          </p:cNvPr>
          <p:cNvSpPr>
            <a:spLocks noGrp="1"/>
          </p:cNvSpPr>
          <p:nvPr>
            <p:ph type="title"/>
          </p:nvPr>
        </p:nvSpPr>
        <p:spPr/>
        <p:txBody>
          <a:bodyPr/>
          <a:lstStyle/>
          <a:p>
            <a:r>
              <a:rPr lang="en-US" dirty="0"/>
              <a:t>Precision experiment</a:t>
            </a:r>
          </a:p>
        </p:txBody>
      </p:sp>
      <p:graphicFrame>
        <p:nvGraphicFramePr>
          <p:cNvPr id="10" name="Content Placeholder 9">
            <a:extLst>
              <a:ext uri="{FF2B5EF4-FFF2-40B4-BE49-F238E27FC236}">
                <a16:creationId xmlns:a16="http://schemas.microsoft.com/office/drawing/2014/main" id="{3AEE1C2D-5E0D-4DC5-AAC3-615B534E0A83}"/>
              </a:ext>
            </a:extLst>
          </p:cNvPr>
          <p:cNvGraphicFramePr>
            <a:graphicFrameLocks noGrp="1"/>
          </p:cNvGraphicFramePr>
          <p:nvPr>
            <p:ph idx="1"/>
            <p:extLst>
              <p:ext uri="{D42A27DB-BD31-4B8C-83A1-F6EECF244321}">
                <p14:modId xmlns:p14="http://schemas.microsoft.com/office/powerpoint/2010/main" val="3157494902"/>
              </p:ext>
            </p:extLst>
          </p:nvPr>
        </p:nvGraphicFramePr>
        <p:xfrm>
          <a:off x="1096963" y="2108200"/>
          <a:ext cx="10058400" cy="376078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3089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9EA66-DA16-8F4D-85C8-7C1A8AA5E8C0}"/>
              </a:ext>
            </a:extLst>
          </p:cNvPr>
          <p:cNvSpPr>
            <a:spLocks noGrp="1"/>
          </p:cNvSpPr>
          <p:nvPr>
            <p:ph type="title"/>
          </p:nvPr>
        </p:nvSpPr>
        <p:spPr/>
        <p:txBody>
          <a:bodyPr/>
          <a:lstStyle/>
          <a:p>
            <a:r>
              <a:rPr lang="en-US" dirty="0"/>
              <a:t>Speed experiment</a:t>
            </a:r>
          </a:p>
        </p:txBody>
      </p:sp>
      <p:graphicFrame>
        <p:nvGraphicFramePr>
          <p:cNvPr id="6" name="Content Placeholder 5">
            <a:extLst>
              <a:ext uri="{FF2B5EF4-FFF2-40B4-BE49-F238E27FC236}">
                <a16:creationId xmlns:a16="http://schemas.microsoft.com/office/drawing/2014/main" id="{12FFDC9B-A7DC-4EAD-85ED-D1DC46C73A1C}"/>
              </a:ext>
            </a:extLst>
          </p:cNvPr>
          <p:cNvGraphicFramePr>
            <a:graphicFrameLocks noGrp="1"/>
          </p:cNvGraphicFramePr>
          <p:nvPr>
            <p:ph idx="1"/>
            <p:extLst>
              <p:ext uri="{D42A27DB-BD31-4B8C-83A1-F6EECF244321}">
                <p14:modId xmlns:p14="http://schemas.microsoft.com/office/powerpoint/2010/main" val="438617812"/>
              </p:ext>
            </p:extLst>
          </p:nvPr>
        </p:nvGraphicFramePr>
        <p:xfrm>
          <a:off x="1096963" y="2108200"/>
          <a:ext cx="10058400" cy="376078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60495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E2087-2294-43E9-95E7-87FCAA28D723}"/>
              </a:ext>
            </a:extLst>
          </p:cNvPr>
          <p:cNvSpPr>
            <a:spLocks noGrp="1"/>
          </p:cNvSpPr>
          <p:nvPr>
            <p:ph type="title"/>
          </p:nvPr>
        </p:nvSpPr>
        <p:spPr/>
        <p:txBody>
          <a:bodyPr/>
          <a:lstStyle/>
          <a:p>
            <a:r>
              <a:rPr lang="en-US" dirty="0"/>
              <a:t>Bots</a:t>
            </a:r>
            <a:endParaRPr lang="nl-NL" dirty="0"/>
          </a:p>
        </p:txBody>
      </p:sp>
      <p:sp>
        <p:nvSpPr>
          <p:cNvPr id="3" name="Content Placeholder 2">
            <a:extLst>
              <a:ext uri="{FF2B5EF4-FFF2-40B4-BE49-F238E27FC236}">
                <a16:creationId xmlns:a16="http://schemas.microsoft.com/office/drawing/2014/main" id="{33658A63-B8FB-444C-BE36-48F15BC86CA4}"/>
              </a:ext>
            </a:extLst>
          </p:cNvPr>
          <p:cNvSpPr>
            <a:spLocks noGrp="1"/>
          </p:cNvSpPr>
          <p:nvPr>
            <p:ph idx="1"/>
          </p:nvPr>
        </p:nvSpPr>
        <p:spPr/>
        <p:txBody>
          <a:bodyPr/>
          <a:lstStyle/>
          <a:p>
            <a:pPr>
              <a:buFont typeface="Wingdings" panose="05000000000000000000" pitchFamily="2" charset="2"/>
              <a:buChar char="v"/>
            </a:pPr>
            <a:r>
              <a:rPr lang="en-US" dirty="0"/>
              <a:t> Random error</a:t>
            </a:r>
          </a:p>
          <a:p>
            <a:pPr>
              <a:buFont typeface="Wingdings" panose="05000000000000000000" pitchFamily="2" charset="2"/>
              <a:buChar char="v"/>
            </a:pPr>
            <a:r>
              <a:rPr lang="en-US" dirty="0"/>
              <a:t> Different coefficients of frictions</a:t>
            </a:r>
            <a:endParaRPr lang="nl-NL" dirty="0"/>
          </a:p>
        </p:txBody>
      </p:sp>
    </p:spTree>
    <p:extLst>
      <p:ext uri="{BB962C8B-B14F-4D97-AF65-F5344CB8AC3E}">
        <p14:creationId xmlns:p14="http://schemas.microsoft.com/office/powerpoint/2010/main" val="3508503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1"/>
            <a:ext cx="4648593"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BA4C2DD-6E22-274B-8E73-0864CCF300AE}"/>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Single Shot Bot</a:t>
            </a:r>
          </a:p>
        </p:txBody>
      </p:sp>
      <p:sp>
        <p:nvSpPr>
          <p:cNvPr id="4" name="Content Placeholder 2">
            <a:extLst>
              <a:ext uri="{FF2B5EF4-FFF2-40B4-BE49-F238E27FC236}">
                <a16:creationId xmlns:a16="http://schemas.microsoft.com/office/drawing/2014/main" id="{665ECEF1-9D93-F049-BE9E-AD1186C891BD}"/>
              </a:ext>
            </a:extLst>
          </p:cNvPr>
          <p:cNvSpPr>
            <a:spLocks noGrp="1"/>
          </p:cNvSpPr>
          <p:nvPr>
            <p:ph idx="1"/>
          </p:nvPr>
        </p:nvSpPr>
        <p:spPr>
          <a:xfrm>
            <a:off x="5231958" y="605896"/>
            <a:ext cx="5923721" cy="5646208"/>
          </a:xfrm>
        </p:spPr>
        <p:txBody>
          <a:bodyPr anchor="ctr">
            <a:normAutofit/>
          </a:bodyPr>
          <a:lstStyle/>
          <a:p>
            <a:pPr>
              <a:lnSpc>
                <a:spcPct val="100000"/>
              </a:lnSpc>
              <a:buFont typeface="Wingdings" pitchFamily="2" charset="2"/>
              <a:buChar char="v"/>
            </a:pPr>
            <a:r>
              <a:rPr lang="en-US" sz="2400" dirty="0"/>
              <a:t> Finds the location of the flag</a:t>
            </a:r>
          </a:p>
          <a:p>
            <a:pPr>
              <a:lnSpc>
                <a:spcPct val="100000"/>
              </a:lnSpc>
              <a:buFont typeface="Wingdings" pitchFamily="2" charset="2"/>
              <a:buChar char="v"/>
            </a:pPr>
            <a:r>
              <a:rPr lang="en-US" sz="2400" dirty="0"/>
              <a:t> Computes shots in the area of the flag and stores the successful ones</a:t>
            </a:r>
          </a:p>
          <a:p>
            <a:pPr>
              <a:lnSpc>
                <a:spcPct val="100000"/>
              </a:lnSpc>
              <a:buFont typeface="Wingdings" pitchFamily="2" charset="2"/>
              <a:buChar char="v"/>
            </a:pPr>
            <a:r>
              <a:rPr lang="en-US" sz="2400" dirty="0"/>
              <a:t> For each successful shot stored, it aims to try the perfect velocity</a:t>
            </a:r>
          </a:p>
          <a:p>
            <a:pPr>
              <a:lnSpc>
                <a:spcPct val="100000"/>
              </a:lnSpc>
              <a:buFont typeface="Wingdings" pitchFamily="2" charset="2"/>
              <a:buChar char="v"/>
            </a:pPr>
            <a:r>
              <a:rPr lang="en-US" sz="2400" dirty="0"/>
              <a:t> If there is an obstacle between the ball and the flag, it will shoot the ball with a wider angle</a:t>
            </a:r>
          </a:p>
          <a:p>
            <a:pPr>
              <a:lnSpc>
                <a:spcPct val="100000"/>
              </a:lnSpc>
              <a:buFont typeface="Wingdings" pitchFamily="2" charset="2"/>
              <a:buChar char="v"/>
            </a:pPr>
            <a:r>
              <a:rPr lang="en-US" sz="2400" dirty="0"/>
              <a:t> If no hole in one solution is possible, it won’t find a solution.</a:t>
            </a:r>
          </a:p>
          <a:p>
            <a:pPr>
              <a:lnSpc>
                <a:spcPct val="100000"/>
              </a:lnSpc>
              <a:buFont typeface="Wingdings" pitchFamily="2" charset="2"/>
              <a:buChar char="v"/>
            </a:pPr>
            <a:r>
              <a:rPr lang="en-US" sz="2400" dirty="0"/>
              <a:t> O(</a:t>
            </a:r>
            <a:r>
              <a:rPr lang="en-US" sz="2400"/>
              <a:t>maxVelocity</a:t>
            </a:r>
            <a:r>
              <a:rPr lang="en-US" sz="2400" dirty="0"/>
              <a:t> / (degree step * velocity step))</a:t>
            </a:r>
          </a:p>
        </p:txBody>
      </p:sp>
      <p:sp>
        <p:nvSpPr>
          <p:cNvPr id="13" name="Rectangle 12">
            <a:extLst>
              <a:ext uri="{FF2B5EF4-FFF2-40B4-BE49-F238E27FC236}">
                <a16:creationId xmlns:a16="http://schemas.microsoft.com/office/drawing/2014/main" id="{FCAEED9E-BB91-43A0-911B-1ACD8803E3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8929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3D06BF1-877A-4219-BA51-AF999FC079E6}"/>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a:solidFill>
                  <a:srgbClr val="FFFFFF"/>
                </a:solidFill>
              </a:rPr>
              <a:t>BFS Graph Bot</a:t>
            </a:r>
          </a:p>
        </p:txBody>
      </p:sp>
      <p:cxnSp>
        <p:nvCxnSpPr>
          <p:cNvPr id="20" name="Straight Connector 19">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Content Placeholder 8">
            <a:extLst>
              <a:ext uri="{FF2B5EF4-FFF2-40B4-BE49-F238E27FC236}">
                <a16:creationId xmlns:a16="http://schemas.microsoft.com/office/drawing/2014/main" id="{AE3B6999-9B7C-774A-A435-BD0FD5099446}"/>
              </a:ext>
            </a:extLst>
          </p:cNvPr>
          <p:cNvPicPr>
            <a:picLocks noGrp="1" noChangeAspect="1"/>
          </p:cNvPicPr>
          <p:nvPr>
            <p:ph idx="1"/>
          </p:nvPr>
        </p:nvPicPr>
        <p:blipFill>
          <a:blip r:embed="rId2"/>
          <a:stretch/>
        </p:blipFill>
        <p:spPr>
          <a:xfrm>
            <a:off x="5174428" y="306398"/>
            <a:ext cx="6689214" cy="3762682"/>
          </a:xfrm>
          <a:prstGeom prst="rect">
            <a:avLst/>
          </a:prstGeom>
        </p:spPr>
      </p:pic>
      <p:sp>
        <p:nvSpPr>
          <p:cNvPr id="6" name="Rectangle 5">
            <a:extLst>
              <a:ext uri="{FF2B5EF4-FFF2-40B4-BE49-F238E27FC236}">
                <a16:creationId xmlns:a16="http://schemas.microsoft.com/office/drawing/2014/main" id="{3C0CB9F3-C86B-424F-AB29-082AD7E27747}"/>
              </a:ext>
            </a:extLst>
          </p:cNvPr>
          <p:cNvSpPr/>
          <p:nvPr/>
        </p:nvSpPr>
        <p:spPr>
          <a:xfrm>
            <a:off x="5773270" y="4213131"/>
            <a:ext cx="6096000" cy="523220"/>
          </a:xfrm>
          <a:prstGeom prst="rect">
            <a:avLst/>
          </a:prstGeom>
        </p:spPr>
        <p:txBody>
          <a:bodyPr>
            <a:spAutoFit/>
          </a:bodyPr>
          <a:lstStyle/>
          <a:p>
            <a:pPr>
              <a:spcAft>
                <a:spcPts val="600"/>
              </a:spcAft>
            </a:pPr>
            <a:r>
              <a:rPr lang="en-US" sz="1400" dirty="0"/>
              <a:t>Olivera </a:t>
            </a:r>
            <a:r>
              <a:rPr lang="en-US" sz="1400" dirty="0" err="1"/>
              <a:t>Popovi</a:t>
            </a:r>
            <a:r>
              <a:rPr lang="nl-NL" sz="1400" dirty="0" err="1"/>
              <a:t>ć</a:t>
            </a:r>
            <a:r>
              <a:rPr lang="en-US" sz="1400" dirty="0"/>
              <a:t>. (2020). Breadth-First Search [gif]. Stack Abuse https://</a:t>
            </a:r>
            <a:r>
              <a:rPr lang="en-US" sz="1400" dirty="0" err="1"/>
              <a:t>stackabuse.com</a:t>
            </a:r>
            <a:r>
              <a:rPr lang="en-US" sz="1400" dirty="0"/>
              <a:t>/graphs-in-java-breadth-first-search-</a:t>
            </a:r>
            <a:r>
              <a:rPr lang="en-US" sz="1400" dirty="0" err="1"/>
              <a:t>bfs</a:t>
            </a:r>
            <a:r>
              <a:rPr lang="en-US" sz="1400" dirty="0"/>
              <a:t>/</a:t>
            </a:r>
            <a:endParaRPr lang="nl-NL" sz="1400" dirty="0"/>
          </a:p>
        </p:txBody>
      </p:sp>
      <p:sp>
        <p:nvSpPr>
          <p:cNvPr id="7" name="Rectangle 6">
            <a:extLst>
              <a:ext uri="{FF2B5EF4-FFF2-40B4-BE49-F238E27FC236}">
                <a16:creationId xmlns:a16="http://schemas.microsoft.com/office/drawing/2014/main" id="{0814E273-4725-C945-8072-BD883640598C}"/>
              </a:ext>
            </a:extLst>
          </p:cNvPr>
          <p:cNvSpPr/>
          <p:nvPr/>
        </p:nvSpPr>
        <p:spPr>
          <a:xfrm>
            <a:off x="5773270" y="5009527"/>
            <a:ext cx="4016189" cy="646331"/>
          </a:xfrm>
          <a:prstGeom prst="rect">
            <a:avLst/>
          </a:prstGeom>
        </p:spPr>
        <p:txBody>
          <a:bodyPr wrap="square">
            <a:spAutoFit/>
          </a:bodyPr>
          <a:lstStyle/>
          <a:p>
            <a:pPr>
              <a:spcAft>
                <a:spcPts val="600"/>
              </a:spcAft>
            </a:pPr>
            <a:r>
              <a:rPr lang="en-US" dirty="0"/>
              <a:t>O(grid * the number of outcoming shots * shot complexity + grid)</a:t>
            </a:r>
            <a:endParaRPr lang="nl-NL" dirty="0"/>
          </a:p>
        </p:txBody>
      </p:sp>
    </p:spTree>
    <p:extLst>
      <p:ext uri="{BB962C8B-B14F-4D97-AF65-F5344CB8AC3E}">
        <p14:creationId xmlns:p14="http://schemas.microsoft.com/office/powerpoint/2010/main" val="763570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17E4A-2ABC-4269-A259-9DB5FCFA878A}"/>
              </a:ext>
            </a:extLst>
          </p:cNvPr>
          <p:cNvSpPr>
            <a:spLocks noGrp="1"/>
          </p:cNvSpPr>
          <p:nvPr>
            <p:ph type="title"/>
          </p:nvPr>
        </p:nvSpPr>
        <p:spPr/>
        <p:txBody>
          <a:bodyPr/>
          <a:lstStyle/>
          <a:p>
            <a:r>
              <a:rPr lang="en-US" dirty="0"/>
              <a:t>A* Bot</a:t>
            </a:r>
            <a:endParaRPr lang="nl-NL" dirty="0"/>
          </a:p>
        </p:txBody>
      </p:sp>
      <p:sp>
        <p:nvSpPr>
          <p:cNvPr id="3" name="Content Placeholder 2">
            <a:extLst>
              <a:ext uri="{FF2B5EF4-FFF2-40B4-BE49-F238E27FC236}">
                <a16:creationId xmlns:a16="http://schemas.microsoft.com/office/drawing/2014/main" id="{6FB12979-3BAA-4143-9ED9-BBBD2B8C1F83}"/>
              </a:ext>
            </a:extLst>
          </p:cNvPr>
          <p:cNvSpPr>
            <a:spLocks noGrp="1"/>
          </p:cNvSpPr>
          <p:nvPr>
            <p:ph idx="1"/>
          </p:nvPr>
        </p:nvSpPr>
        <p:spPr/>
        <p:txBody>
          <a:bodyPr/>
          <a:lstStyle/>
          <a:p>
            <a:endParaRPr lang="nl-NL"/>
          </a:p>
        </p:txBody>
      </p:sp>
    </p:spTree>
    <p:extLst>
      <p:ext uri="{BB962C8B-B14F-4D97-AF65-F5344CB8AC3E}">
        <p14:creationId xmlns:p14="http://schemas.microsoft.com/office/powerpoint/2010/main" val="1199054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19A6B-CDB2-8D48-97AF-EC9F49EA2578}"/>
              </a:ext>
            </a:extLst>
          </p:cNvPr>
          <p:cNvSpPr>
            <a:spLocks noGrp="1"/>
          </p:cNvSpPr>
          <p:nvPr>
            <p:ph type="title"/>
          </p:nvPr>
        </p:nvSpPr>
        <p:spPr/>
        <p:txBody>
          <a:bodyPr/>
          <a:lstStyle/>
          <a:p>
            <a:r>
              <a:rPr lang="en-US" dirty="0"/>
              <a:t>Experiment</a:t>
            </a:r>
          </a:p>
        </p:txBody>
      </p:sp>
      <p:sp>
        <p:nvSpPr>
          <p:cNvPr id="3" name="Content Placeholder 2">
            <a:extLst>
              <a:ext uri="{FF2B5EF4-FFF2-40B4-BE49-F238E27FC236}">
                <a16:creationId xmlns:a16="http://schemas.microsoft.com/office/drawing/2014/main" id="{B33325E4-832A-D040-B461-E6D8A517BFF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107714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09FE0-01FE-484D-9253-00E27C5034A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89B654AC-0CDE-8E40-85E6-B44275F7D14F}"/>
              </a:ext>
            </a:extLst>
          </p:cNvPr>
          <p:cNvSpPr>
            <a:spLocks noGrp="1"/>
          </p:cNvSpPr>
          <p:nvPr>
            <p:ph idx="1"/>
          </p:nvPr>
        </p:nvSpPr>
        <p:spPr/>
        <p:txBody>
          <a:bodyPr/>
          <a:lstStyle/>
          <a:p>
            <a:pPr>
              <a:buFont typeface="Wingdings" panose="05000000000000000000" pitchFamily="2" charset="2"/>
              <a:buChar char="v"/>
            </a:pPr>
            <a:r>
              <a:rPr lang="en-US" dirty="0"/>
              <a:t> Graphics engine</a:t>
            </a:r>
          </a:p>
          <a:p>
            <a:pPr>
              <a:buFont typeface="Wingdings" panose="05000000000000000000" pitchFamily="2" charset="2"/>
              <a:buChar char="v"/>
            </a:pPr>
            <a:r>
              <a:rPr lang="en-US" dirty="0"/>
              <a:t> Collision detection</a:t>
            </a:r>
          </a:p>
          <a:p>
            <a:pPr>
              <a:buFont typeface="Wingdings" panose="05000000000000000000" pitchFamily="2" charset="2"/>
              <a:buChar char="v"/>
            </a:pPr>
            <a:r>
              <a:rPr lang="en-US" dirty="0"/>
              <a:t> Physics solvers</a:t>
            </a:r>
          </a:p>
          <a:p>
            <a:pPr>
              <a:buFont typeface="Wingdings" panose="05000000000000000000" pitchFamily="2" charset="2"/>
              <a:buChar char="v"/>
            </a:pPr>
            <a:r>
              <a:rPr lang="en-US" dirty="0"/>
              <a:t> Flying and bouncing balls</a:t>
            </a:r>
          </a:p>
          <a:p>
            <a:pPr>
              <a:buFont typeface="Wingdings" panose="05000000000000000000" pitchFamily="2" charset="2"/>
              <a:buChar char="v"/>
            </a:pPr>
            <a:r>
              <a:rPr lang="en-US" dirty="0"/>
              <a:t> AI</a:t>
            </a:r>
          </a:p>
        </p:txBody>
      </p:sp>
    </p:spTree>
    <p:extLst>
      <p:ext uri="{BB962C8B-B14F-4D97-AF65-F5344CB8AC3E}">
        <p14:creationId xmlns:p14="http://schemas.microsoft.com/office/powerpoint/2010/main" val="2578131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247A7-B767-4F33-9556-A970E1E21B57}"/>
              </a:ext>
            </a:extLst>
          </p:cNvPr>
          <p:cNvSpPr>
            <a:spLocks noGrp="1"/>
          </p:cNvSpPr>
          <p:nvPr>
            <p:ph type="title"/>
          </p:nvPr>
        </p:nvSpPr>
        <p:spPr/>
        <p:txBody>
          <a:bodyPr/>
          <a:lstStyle/>
          <a:p>
            <a:r>
              <a:rPr lang="en-US" dirty="0"/>
              <a:t>The challenge</a:t>
            </a:r>
            <a:endParaRPr lang="nl-NL" dirty="0"/>
          </a:p>
        </p:txBody>
      </p:sp>
      <p:sp>
        <p:nvSpPr>
          <p:cNvPr id="3" name="Content Placeholder 2">
            <a:extLst>
              <a:ext uri="{FF2B5EF4-FFF2-40B4-BE49-F238E27FC236}">
                <a16:creationId xmlns:a16="http://schemas.microsoft.com/office/drawing/2014/main" id="{312ED122-9403-42B5-8379-B22898122A97}"/>
              </a:ext>
            </a:extLst>
          </p:cNvPr>
          <p:cNvSpPr>
            <a:spLocks noGrp="1"/>
          </p:cNvSpPr>
          <p:nvPr>
            <p:ph idx="1"/>
          </p:nvPr>
        </p:nvSpPr>
        <p:spPr/>
        <p:txBody>
          <a:bodyPr>
            <a:normAutofit/>
          </a:bodyPr>
          <a:lstStyle/>
          <a:p>
            <a:pPr marL="457200" indent="-457200">
              <a:buFont typeface="+mj-lt"/>
              <a:buAutoNum type="arabicPeriod"/>
            </a:pPr>
            <a:r>
              <a:rPr lang="en-US" dirty="0"/>
              <a:t>Implement collision detection.</a:t>
            </a:r>
          </a:p>
          <a:p>
            <a:pPr marL="457200" indent="-457200">
              <a:buFont typeface="+mj-lt"/>
              <a:buAutoNum type="arabicPeriod"/>
            </a:pPr>
            <a:r>
              <a:rPr lang="en-US" dirty="0"/>
              <a:t>Improve the bot to handle complex terrains like mazes.</a:t>
            </a:r>
          </a:p>
          <a:p>
            <a:pPr marL="457200" indent="-457200">
              <a:buFont typeface="+mj-lt"/>
              <a:buAutoNum type="arabicPeriod"/>
            </a:pPr>
            <a:r>
              <a:rPr lang="en-US" dirty="0"/>
              <a:t>Having a random error in the initial position and velocity of the ball, including an analysis of the impact on the bot’s performance.</a:t>
            </a:r>
          </a:p>
          <a:p>
            <a:pPr marL="457200" indent="-457200">
              <a:buFont typeface="+mj-lt"/>
              <a:buAutoNum type="arabicPeriod"/>
            </a:pPr>
            <a:r>
              <a:rPr lang="en-US" dirty="0"/>
              <a:t>Allow for balls that can both fly and bounce, as well as improvements to the bot so it can handle these new options.</a:t>
            </a:r>
            <a:endParaRPr lang="nl-NL" dirty="0"/>
          </a:p>
          <a:p>
            <a:pPr marL="457200" indent="-457200">
              <a:buFont typeface="+mj-lt"/>
              <a:buAutoNum type="arabicPeriod"/>
            </a:pPr>
            <a:r>
              <a:rPr lang="en-US" dirty="0"/>
              <a:t>Handling different (unknown) coefficients of friction and making sure the bot can handle them.</a:t>
            </a:r>
          </a:p>
        </p:txBody>
      </p:sp>
    </p:spTree>
    <p:extLst>
      <p:ext uri="{BB962C8B-B14F-4D97-AF65-F5344CB8AC3E}">
        <p14:creationId xmlns:p14="http://schemas.microsoft.com/office/powerpoint/2010/main" val="5034017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E259F-FE68-4055-B7BD-1312721101B5}"/>
              </a:ext>
            </a:extLst>
          </p:cNvPr>
          <p:cNvSpPr>
            <a:spLocks noGrp="1"/>
          </p:cNvSpPr>
          <p:nvPr>
            <p:ph type="title"/>
          </p:nvPr>
        </p:nvSpPr>
        <p:spPr/>
        <p:txBody>
          <a:bodyPr/>
          <a:lstStyle/>
          <a:p>
            <a:r>
              <a:rPr lang="en-US" dirty="0"/>
              <a:t>Questions</a:t>
            </a:r>
            <a:endParaRPr lang="nl-NL" dirty="0"/>
          </a:p>
        </p:txBody>
      </p:sp>
      <p:sp>
        <p:nvSpPr>
          <p:cNvPr id="3" name="Content Placeholder 2">
            <a:extLst>
              <a:ext uri="{FF2B5EF4-FFF2-40B4-BE49-F238E27FC236}">
                <a16:creationId xmlns:a16="http://schemas.microsoft.com/office/drawing/2014/main" id="{C9B3192F-3F18-48D2-9AD9-5FB803B1B522}"/>
              </a:ext>
            </a:extLst>
          </p:cNvPr>
          <p:cNvSpPr>
            <a:spLocks noGrp="1"/>
          </p:cNvSpPr>
          <p:nvPr>
            <p:ph idx="1"/>
          </p:nvPr>
        </p:nvSpPr>
        <p:spPr/>
        <p:txBody>
          <a:bodyPr/>
          <a:lstStyle/>
          <a:p>
            <a:endParaRPr lang="nl-NL"/>
          </a:p>
        </p:txBody>
      </p:sp>
    </p:spTree>
    <p:extLst>
      <p:ext uri="{BB962C8B-B14F-4D97-AF65-F5344CB8AC3E}">
        <p14:creationId xmlns:p14="http://schemas.microsoft.com/office/powerpoint/2010/main" val="5665076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B4DD8-CB42-424F-9E5A-2FDB23B37659}"/>
              </a:ext>
            </a:extLst>
          </p:cNvPr>
          <p:cNvSpPr>
            <a:spLocks noGrp="1"/>
          </p:cNvSpPr>
          <p:nvPr>
            <p:ph type="title"/>
          </p:nvPr>
        </p:nvSpPr>
        <p:spPr/>
        <p:txBody>
          <a:bodyPr/>
          <a:lstStyle/>
          <a:p>
            <a:r>
              <a:rPr lang="en-US" dirty="0"/>
              <a:t>Sources</a:t>
            </a:r>
            <a:endParaRPr lang="nl-NL" dirty="0"/>
          </a:p>
        </p:txBody>
      </p:sp>
      <p:sp>
        <p:nvSpPr>
          <p:cNvPr id="3" name="Content Placeholder 2">
            <a:extLst>
              <a:ext uri="{FF2B5EF4-FFF2-40B4-BE49-F238E27FC236}">
                <a16:creationId xmlns:a16="http://schemas.microsoft.com/office/drawing/2014/main" id="{5482C07E-4C00-4318-851C-0ABA7BC3E702}"/>
              </a:ext>
            </a:extLst>
          </p:cNvPr>
          <p:cNvSpPr>
            <a:spLocks noGrp="1"/>
          </p:cNvSpPr>
          <p:nvPr>
            <p:ph idx="1"/>
          </p:nvPr>
        </p:nvSpPr>
        <p:spPr/>
        <p:txBody>
          <a:bodyPr>
            <a:normAutofit fontScale="70000" lnSpcReduction="20000"/>
          </a:bodyPr>
          <a:lstStyle/>
          <a:p>
            <a:r>
              <a:rPr lang="nl-NL" dirty="0"/>
              <a:t>[1] </a:t>
            </a:r>
            <a:r>
              <a:rPr lang="nl-NL" dirty="0" err="1"/>
              <a:t>Inc</a:t>
            </a:r>
            <a:r>
              <a:rPr lang="nl-NL" dirty="0"/>
              <a:t> </a:t>
            </a:r>
            <a:r>
              <a:rPr lang="nl-NL" dirty="0" err="1"/>
              <a:t>Epic</a:t>
            </a:r>
            <a:r>
              <a:rPr lang="nl-NL" dirty="0"/>
              <a:t> games. Chaos </a:t>
            </a:r>
            <a:r>
              <a:rPr lang="nl-NL" dirty="0" err="1"/>
              <a:t>Destruction</a:t>
            </a:r>
            <a:r>
              <a:rPr lang="nl-NL" dirty="0"/>
              <a:t>, </a:t>
            </a:r>
            <a:r>
              <a:rPr lang="nl-NL" dirty="0" err="1"/>
              <a:t>accessed</a:t>
            </a:r>
            <a:r>
              <a:rPr lang="nl-NL" dirty="0"/>
              <a:t> 10-06-2020. https://docs.unrealengine.com/en-US/Engine/Chaos/ChaosDestruction/ index.html.</a:t>
            </a:r>
          </a:p>
          <a:p>
            <a:r>
              <a:rPr lang="nl-NL" dirty="0"/>
              <a:t>[2] The </a:t>
            </a:r>
            <a:r>
              <a:rPr lang="nl-NL" dirty="0" err="1"/>
              <a:t>AlphaStar</a:t>
            </a:r>
            <a:r>
              <a:rPr lang="nl-NL" dirty="0"/>
              <a:t>. </a:t>
            </a:r>
            <a:r>
              <a:rPr lang="nl-NL" dirty="0" err="1"/>
              <a:t>AlphaStar</a:t>
            </a:r>
            <a:r>
              <a:rPr lang="nl-NL" dirty="0"/>
              <a:t>: Mastering </a:t>
            </a:r>
            <a:r>
              <a:rPr lang="nl-NL" dirty="0" err="1"/>
              <a:t>the</a:t>
            </a:r>
            <a:r>
              <a:rPr lang="nl-NL" dirty="0"/>
              <a:t> </a:t>
            </a:r>
            <a:r>
              <a:rPr lang="nl-NL" dirty="0" err="1"/>
              <a:t>RealTime</a:t>
            </a:r>
            <a:r>
              <a:rPr lang="nl-NL" dirty="0"/>
              <a:t> </a:t>
            </a:r>
            <a:r>
              <a:rPr lang="nl-NL" dirty="0" err="1"/>
              <a:t>Strategy</a:t>
            </a:r>
            <a:r>
              <a:rPr lang="nl-NL" dirty="0"/>
              <a:t> Game </a:t>
            </a:r>
            <a:r>
              <a:rPr lang="nl-NL" dirty="0" err="1"/>
              <a:t>StarCraft</a:t>
            </a:r>
            <a:r>
              <a:rPr lang="nl-NL" dirty="0"/>
              <a:t> II, </a:t>
            </a:r>
            <a:r>
              <a:rPr lang="nl-NL" dirty="0" err="1"/>
              <a:t>accessed</a:t>
            </a:r>
            <a:r>
              <a:rPr lang="nl-NL" dirty="0"/>
              <a:t> 10-06-2020. https://deepmind.com/blog/article/alphastar-mastering-real-time-strategy-game-starcraft-ii.</a:t>
            </a:r>
          </a:p>
          <a:p>
            <a:r>
              <a:rPr lang="nl-NL" dirty="0"/>
              <a:t>[3] </a:t>
            </a:r>
            <a:r>
              <a:rPr lang="nl-NL" dirty="0" err="1"/>
              <a:t>Cass</a:t>
            </a:r>
            <a:r>
              <a:rPr lang="nl-NL" dirty="0"/>
              <a:t> </a:t>
            </a:r>
            <a:r>
              <a:rPr lang="nl-NL" dirty="0" err="1"/>
              <a:t>Everitt</a:t>
            </a:r>
            <a:r>
              <a:rPr lang="nl-NL" dirty="0"/>
              <a:t>. </a:t>
            </a:r>
            <a:r>
              <a:rPr lang="nl-NL" dirty="0" err="1"/>
              <a:t>Projective</a:t>
            </a:r>
            <a:r>
              <a:rPr lang="nl-NL" dirty="0"/>
              <a:t> </a:t>
            </a:r>
            <a:r>
              <a:rPr lang="nl-NL" dirty="0" err="1"/>
              <a:t>Texture</a:t>
            </a:r>
            <a:r>
              <a:rPr lang="nl-NL" dirty="0"/>
              <a:t> </a:t>
            </a:r>
            <a:r>
              <a:rPr lang="nl-NL" dirty="0" err="1"/>
              <a:t>Mapping</a:t>
            </a:r>
            <a:r>
              <a:rPr lang="nl-NL" dirty="0"/>
              <a:t> [</a:t>
            </a:r>
            <a:r>
              <a:rPr lang="nl-NL" dirty="0" err="1"/>
              <a:t>white</a:t>
            </a:r>
            <a:r>
              <a:rPr lang="nl-NL" dirty="0"/>
              <a:t> paper], 2001. https://www.nvidia.com/en-us/drivers/Projective-Texture-Mapping/.</a:t>
            </a:r>
          </a:p>
          <a:p>
            <a:r>
              <a:rPr lang="nl-NL" dirty="0"/>
              <a:t>[4] </a:t>
            </a:r>
            <a:r>
              <a:rPr lang="nl-NL" dirty="0" err="1"/>
              <a:t>Department</a:t>
            </a:r>
            <a:r>
              <a:rPr lang="nl-NL" dirty="0"/>
              <a:t> of Data Science and Knowledge Engineer Maastricht University. Crazy Putting, 2019-2020.</a:t>
            </a:r>
          </a:p>
          <a:p>
            <a:r>
              <a:rPr lang="nl-NL" dirty="0"/>
              <a:t>[5] R.E.A. Bouwens, P.A.M. de Groot, W. Kranendonk, J.P. van </a:t>
            </a:r>
            <a:r>
              <a:rPr lang="nl-NL" dirty="0" err="1"/>
              <a:t>Lune</a:t>
            </a:r>
            <a:r>
              <a:rPr lang="nl-NL" dirty="0"/>
              <a:t>, </a:t>
            </a:r>
            <a:r>
              <a:rPr lang="nl-NL" dirty="0" err="1"/>
              <a:t>C.M.Prop</a:t>
            </a:r>
            <a:r>
              <a:rPr lang="nl-NL" dirty="0"/>
              <a:t>-van den Berg, J.A.M.H. van </a:t>
            </a:r>
            <a:r>
              <a:rPr lang="nl-NL" dirty="0" err="1"/>
              <a:t>Riswick</a:t>
            </a:r>
            <a:r>
              <a:rPr lang="nl-NL" dirty="0"/>
              <a:t>, and J.J. Westra. </a:t>
            </a:r>
            <a:r>
              <a:rPr lang="nl-NL" dirty="0" err="1"/>
              <a:t>BiNaS.Groningen</a:t>
            </a:r>
            <a:r>
              <a:rPr lang="nl-NL" dirty="0"/>
              <a:t>/Houten, The Netherlands, 6 </a:t>
            </a:r>
            <a:r>
              <a:rPr lang="nl-NL" dirty="0" err="1"/>
              <a:t>edition</a:t>
            </a:r>
            <a:r>
              <a:rPr lang="nl-NL" dirty="0"/>
              <a:t>, 2013. ISBN 978-90-01-81749-7.</a:t>
            </a:r>
          </a:p>
          <a:p>
            <a:r>
              <a:rPr lang="nl-NL" dirty="0"/>
              <a:t>[6] </a:t>
            </a:r>
            <a:r>
              <a:rPr lang="nl-NL" dirty="0" err="1"/>
              <a:t>Anastas</a:t>
            </a:r>
            <a:r>
              <a:rPr lang="nl-NL" dirty="0"/>
              <a:t> </a:t>
            </a:r>
            <a:r>
              <a:rPr lang="nl-NL" dirty="0" err="1"/>
              <a:t>Ivanov</a:t>
            </a:r>
            <a:r>
              <a:rPr lang="nl-NL" dirty="0"/>
              <a:t> and Juliana </a:t>
            </a:r>
            <a:r>
              <a:rPr lang="nl-NL" dirty="0" err="1"/>
              <a:t>Javorova</a:t>
            </a:r>
            <a:r>
              <a:rPr lang="nl-NL" dirty="0"/>
              <a:t>. THREE DIMENSIONAL GOLFBALL FLIGHT, 2017.</a:t>
            </a:r>
          </a:p>
          <a:p>
            <a:r>
              <a:rPr lang="nl-NL" dirty="0"/>
              <a:t>[7] Matthias </a:t>
            </a:r>
            <a:r>
              <a:rPr lang="nl-NL" dirty="0" err="1"/>
              <a:t>Teschner</a:t>
            </a:r>
            <a:r>
              <a:rPr lang="nl-NL" dirty="0"/>
              <a:t>. </a:t>
            </a:r>
            <a:r>
              <a:rPr lang="nl-NL" dirty="0" err="1"/>
              <a:t>Simulation</a:t>
            </a:r>
            <a:r>
              <a:rPr lang="nl-NL" dirty="0"/>
              <a:t> in Computer Graphics </a:t>
            </a:r>
            <a:r>
              <a:rPr lang="nl-NL" dirty="0" err="1"/>
              <a:t>Particles</a:t>
            </a:r>
            <a:r>
              <a:rPr lang="nl-NL" dirty="0"/>
              <a:t>. Computer Science </a:t>
            </a:r>
            <a:r>
              <a:rPr lang="nl-NL" dirty="0" err="1"/>
              <a:t>Department</a:t>
            </a:r>
            <a:r>
              <a:rPr lang="nl-NL" dirty="0"/>
              <a:t> University of </a:t>
            </a:r>
            <a:r>
              <a:rPr lang="nl-NL" dirty="0" err="1"/>
              <a:t>Freiburg.https</a:t>
            </a:r>
            <a:r>
              <a:rPr lang="nl-NL" dirty="0"/>
              <a:t>://cg.informatik.uni-freiburg.de/course_notes/sim_02_particles.pdf.</a:t>
            </a:r>
          </a:p>
          <a:p>
            <a:r>
              <a:rPr lang="nl-NL" dirty="0"/>
              <a:t>[8] Christian </a:t>
            </a:r>
            <a:r>
              <a:rPr lang="nl-NL" dirty="0" err="1"/>
              <a:t>Holm</a:t>
            </a:r>
            <a:r>
              <a:rPr lang="nl-NL" dirty="0"/>
              <a:t>. </a:t>
            </a:r>
            <a:r>
              <a:rPr lang="nl-NL" dirty="0" err="1"/>
              <a:t>Simulation</a:t>
            </a:r>
            <a:r>
              <a:rPr lang="nl-NL" dirty="0"/>
              <a:t> </a:t>
            </a:r>
            <a:r>
              <a:rPr lang="nl-NL" dirty="0" err="1"/>
              <a:t>Methods</a:t>
            </a:r>
            <a:r>
              <a:rPr lang="nl-NL" dirty="0"/>
              <a:t> in Physics 1. </a:t>
            </a:r>
            <a:r>
              <a:rPr lang="nl-NL" dirty="0" err="1"/>
              <a:t>Institutefor</a:t>
            </a:r>
            <a:r>
              <a:rPr lang="nl-NL" dirty="0"/>
              <a:t> </a:t>
            </a:r>
            <a:r>
              <a:rPr lang="nl-NL" dirty="0" err="1"/>
              <a:t>Computational</a:t>
            </a:r>
            <a:r>
              <a:rPr lang="nl-NL" dirty="0"/>
              <a:t> Physics University of Stuttgart, 2012-2013.https://www2.icp.uni-stuttgart.de/~icp/mediawiki/images/5/54/Skript_sim_methods_I.pdf.</a:t>
            </a:r>
          </a:p>
          <a:p>
            <a:endParaRPr lang="nl-NL" dirty="0"/>
          </a:p>
        </p:txBody>
      </p:sp>
    </p:spTree>
    <p:extLst>
      <p:ext uri="{BB962C8B-B14F-4D97-AF65-F5344CB8AC3E}">
        <p14:creationId xmlns:p14="http://schemas.microsoft.com/office/powerpoint/2010/main" val="1912911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A9D6C6-DFFD-4C48-9BE4-B38A729C522D}"/>
              </a:ext>
            </a:extLst>
          </p:cNvPr>
          <p:cNvSpPr>
            <a:spLocks noGrp="1"/>
          </p:cNvSpPr>
          <p:nvPr>
            <p:ph type="title"/>
          </p:nvPr>
        </p:nvSpPr>
        <p:spPr>
          <a:xfrm>
            <a:off x="643468" y="643467"/>
            <a:ext cx="3073550" cy="5126203"/>
          </a:xfrm>
        </p:spPr>
        <p:txBody>
          <a:bodyPr anchor="ctr">
            <a:normAutofit/>
          </a:bodyPr>
          <a:lstStyle/>
          <a:p>
            <a:pPr algn="r"/>
            <a:r>
              <a:rPr lang="en-US" dirty="0"/>
              <a:t>Table of contents</a:t>
            </a:r>
            <a:endParaRPr lang="en-US"/>
          </a:p>
        </p:txBody>
      </p:sp>
      <p:cxnSp>
        <p:nvCxnSpPr>
          <p:cNvPr id="10" name="Straight Connector 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2"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E902A33-D8C4-1A49-9B3C-14490E287C93}"/>
              </a:ext>
            </a:extLst>
          </p:cNvPr>
          <p:cNvSpPr>
            <a:spLocks noGrp="1"/>
          </p:cNvSpPr>
          <p:nvPr>
            <p:ph idx="1"/>
          </p:nvPr>
        </p:nvSpPr>
        <p:spPr>
          <a:xfrm>
            <a:off x="4363786" y="621697"/>
            <a:ext cx="6791894" cy="5147973"/>
          </a:xfrm>
        </p:spPr>
        <p:txBody>
          <a:bodyPr anchor="ctr">
            <a:normAutofit/>
          </a:bodyPr>
          <a:lstStyle/>
          <a:p>
            <a:r>
              <a:rPr lang="en-US" dirty="0"/>
              <a:t>1. Game Engine</a:t>
            </a:r>
          </a:p>
          <a:p>
            <a:r>
              <a:rPr lang="en-US" dirty="0"/>
              <a:t>2. Physics </a:t>
            </a:r>
          </a:p>
          <a:p>
            <a:r>
              <a:rPr lang="en-US" dirty="0"/>
              <a:t>3. Bots</a:t>
            </a:r>
          </a:p>
          <a:p>
            <a:r>
              <a:rPr lang="en-US" dirty="0"/>
              <a:t>4. Conclusion</a:t>
            </a:r>
          </a:p>
        </p:txBody>
      </p:sp>
      <p:sp>
        <p:nvSpPr>
          <p:cNvPr id="12" name="Rectangle 11">
            <a:extLst>
              <a:ext uri="{FF2B5EF4-FFF2-40B4-BE49-F238E27FC236}">
                <a16:creationId xmlns:a16="http://schemas.microsoft.com/office/drawing/2014/main" id="{14552793-7DFF-4EC7-AC69-D34A75D01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45999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4157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B2CED30-CD80-E04C-A49F-A09261A2092E}"/>
              </a:ext>
            </a:extLst>
          </p:cNvPr>
          <p:cNvSpPr>
            <a:spLocks noGrp="1"/>
          </p:cNvSpPr>
          <p:nvPr>
            <p:ph type="title"/>
          </p:nvPr>
        </p:nvSpPr>
        <p:spPr>
          <a:xfrm>
            <a:off x="492370" y="516836"/>
            <a:ext cx="3084844" cy="1961086"/>
          </a:xfrm>
        </p:spPr>
        <p:txBody>
          <a:bodyPr>
            <a:normAutofit/>
          </a:bodyPr>
          <a:lstStyle/>
          <a:p>
            <a:r>
              <a:rPr lang="en-US" sz="4000">
                <a:solidFill>
                  <a:srgbClr val="FFFFFF"/>
                </a:solidFill>
              </a:rPr>
              <a:t>Game Engine</a:t>
            </a:r>
          </a:p>
        </p:txBody>
      </p:sp>
      <p:cxnSp>
        <p:nvCxnSpPr>
          <p:cNvPr id="13" name="Straight Connector 12">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826ABBC-ED2F-D844-94AD-153D4D5E8B1D}"/>
              </a:ext>
            </a:extLst>
          </p:cNvPr>
          <p:cNvSpPr>
            <a:spLocks noGrp="1"/>
          </p:cNvSpPr>
          <p:nvPr>
            <p:ph idx="1"/>
          </p:nvPr>
        </p:nvSpPr>
        <p:spPr>
          <a:xfrm>
            <a:off x="571752" y="2799654"/>
            <a:ext cx="3005462" cy="3189665"/>
          </a:xfrm>
        </p:spPr>
        <p:txBody>
          <a:bodyPr>
            <a:normAutofit fontScale="62500" lnSpcReduction="20000"/>
          </a:bodyPr>
          <a:lstStyle/>
          <a:p>
            <a:r>
              <a:rPr lang="en-US" sz="1800" dirty="0">
                <a:solidFill>
                  <a:srgbClr val="FFFFFF"/>
                </a:solidFill>
              </a:rPr>
              <a:t>We have made our own </a:t>
            </a:r>
            <a:r>
              <a:rPr lang="en-US" sz="1800" dirty="0" err="1">
                <a:solidFill>
                  <a:srgbClr val="FFFFFF"/>
                </a:solidFill>
              </a:rPr>
              <a:t>openGL</a:t>
            </a:r>
            <a:r>
              <a:rPr lang="en-US" sz="1800" dirty="0">
                <a:solidFill>
                  <a:srgbClr val="FFFFFF"/>
                </a:solidFill>
              </a:rPr>
              <a:t>-based game engine with support for the following features:</a:t>
            </a:r>
          </a:p>
          <a:p>
            <a:r>
              <a:rPr lang="en-US" sz="1800" dirty="0">
                <a:solidFill>
                  <a:srgbClr val="FFFFFF"/>
                </a:solidFill>
              </a:rPr>
              <a:t>Dynamic terrain generation</a:t>
            </a:r>
          </a:p>
          <a:p>
            <a:r>
              <a:rPr lang="en-US" sz="1800" dirty="0">
                <a:solidFill>
                  <a:srgbClr val="FFFFFF"/>
                </a:solidFill>
              </a:rPr>
              <a:t>Real-time editing</a:t>
            </a:r>
          </a:p>
          <a:p>
            <a:r>
              <a:rPr lang="en-US" sz="1800" dirty="0">
                <a:solidFill>
                  <a:srgbClr val="FFFFFF"/>
                </a:solidFill>
              </a:rPr>
              <a:t>Collision detection</a:t>
            </a:r>
          </a:p>
          <a:p>
            <a:r>
              <a:rPr lang="en-US" sz="1800" dirty="0">
                <a:solidFill>
                  <a:srgbClr val="FFFFFF"/>
                </a:solidFill>
              </a:rPr>
              <a:t>Realistic lighting</a:t>
            </a:r>
          </a:p>
          <a:p>
            <a:r>
              <a:rPr lang="en-US" sz="1800" dirty="0">
                <a:solidFill>
                  <a:srgbClr val="FFFFFF"/>
                </a:solidFill>
              </a:rPr>
              <a:t>Water with special effects (du/dv maps, reflections, depth effect)</a:t>
            </a:r>
          </a:p>
          <a:p>
            <a:r>
              <a:rPr lang="en-US" sz="1800" dirty="0">
                <a:solidFill>
                  <a:srgbClr val="FFFFFF"/>
                </a:solidFill>
              </a:rPr>
              <a:t>3D model support (.obj)</a:t>
            </a:r>
          </a:p>
          <a:p>
            <a:r>
              <a:rPr lang="en-US" sz="1800" dirty="0">
                <a:solidFill>
                  <a:srgbClr val="FFFFFF"/>
                </a:solidFill>
              </a:rPr>
              <a:t>Third person camera</a:t>
            </a:r>
          </a:p>
          <a:p>
            <a:endParaRPr lang="en-US" sz="1800" dirty="0">
              <a:solidFill>
                <a:srgbClr val="FFFFFF"/>
              </a:solidFill>
            </a:endParaRPr>
          </a:p>
        </p:txBody>
      </p:sp>
      <p:pic>
        <p:nvPicPr>
          <p:cNvPr id="4" name="Online Media 3" title="Demonstration of the terrain editing system for Crazy Putting phase 2">
            <a:hlinkClick r:id="" action="ppaction://media"/>
            <a:extLst>
              <a:ext uri="{FF2B5EF4-FFF2-40B4-BE49-F238E27FC236}">
                <a16:creationId xmlns:a16="http://schemas.microsoft.com/office/drawing/2014/main" id="{14E3880D-A55C-574C-9412-35D40451E8A2}"/>
              </a:ext>
            </a:extLst>
          </p:cNvPr>
          <p:cNvPicPr>
            <a:picLocks noRot="1" noChangeAspect="1"/>
          </p:cNvPicPr>
          <p:nvPr>
            <a:videoFile r:link="rId1"/>
          </p:nvPr>
        </p:nvPicPr>
        <p:blipFill>
          <a:blip r:embed="rId3"/>
          <a:stretch>
            <a:fillRect/>
          </a:stretch>
        </p:blipFill>
        <p:spPr>
          <a:xfrm>
            <a:off x="4742017" y="1531787"/>
            <a:ext cx="6798082" cy="3823921"/>
          </a:xfrm>
          <a:prstGeom prst="rect">
            <a:avLst/>
          </a:prstGeom>
        </p:spPr>
      </p:pic>
    </p:spTree>
    <p:extLst>
      <p:ext uri="{BB962C8B-B14F-4D97-AF65-F5344CB8AC3E}">
        <p14:creationId xmlns:p14="http://schemas.microsoft.com/office/powerpoint/2010/main" val="3712979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4"/>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4"/>
                                        </p:tgtEl>
                                      </p:cBhvr>
                                    </p:cmd>
                                  </p:childTnLst>
                                </p:cTn>
                              </p:par>
                            </p:childTnLst>
                          </p:cTn>
                        </p:par>
                      </p:childTnLst>
                    </p:cTn>
                  </p:par>
                </p:childTnLst>
              </p:cTn>
              <p:nextCondLst>
                <p:cond evt="onClick" delay="0">
                  <p:tgtEl>
                    <p:spTgt spid="4"/>
                  </p:tgtEl>
                </p:cond>
              </p:nextCondLst>
            </p:seq>
            <p:video>
              <p:cMediaNode vol="80000">
                <p:cTn id="12" fill="hold" display="0">
                  <p:stCondLst>
                    <p:cond delay="indefinite"/>
                  </p:stCondLst>
                </p:cTn>
                <p:tgtEl>
                  <p:spTgt spid="4"/>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DC84F3E-FD66-4E15-9705-5AF74366E55D}"/>
              </a:ext>
            </a:extLst>
          </p:cNvPr>
          <p:cNvSpPr>
            <a:spLocks noGrp="1"/>
          </p:cNvSpPr>
          <p:nvPr>
            <p:ph type="title"/>
          </p:nvPr>
        </p:nvSpPr>
        <p:spPr>
          <a:xfrm>
            <a:off x="1097280" y="516835"/>
            <a:ext cx="5977937" cy="1666501"/>
          </a:xfrm>
        </p:spPr>
        <p:txBody>
          <a:bodyPr>
            <a:normAutofit/>
          </a:bodyPr>
          <a:lstStyle/>
          <a:p>
            <a:r>
              <a:rPr lang="en-US" sz="4000">
                <a:solidFill>
                  <a:srgbClr val="FFFFFF"/>
                </a:solidFill>
              </a:rPr>
              <a:t>Terrain generation</a:t>
            </a:r>
            <a:endParaRPr lang="nl-NL" sz="4000">
              <a:solidFill>
                <a:srgbClr val="FFFFFF"/>
              </a:solidFill>
            </a:endParaRPr>
          </a:p>
        </p:txBody>
      </p:sp>
      <p:cxnSp>
        <p:nvCxnSpPr>
          <p:cNvPr id="16" name="Straight Connector 15">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7E2C6FA-7ECC-4F70-9133-D8AF06BA398A}"/>
              </a:ext>
            </a:extLst>
          </p:cNvPr>
          <p:cNvSpPr>
            <a:spLocks noGrp="1"/>
          </p:cNvSpPr>
          <p:nvPr>
            <p:ph idx="1"/>
          </p:nvPr>
        </p:nvSpPr>
        <p:spPr>
          <a:xfrm>
            <a:off x="1097279" y="2546224"/>
            <a:ext cx="5977938" cy="3342747"/>
          </a:xfrm>
        </p:spPr>
        <p:txBody>
          <a:bodyPr>
            <a:normAutofit/>
          </a:bodyPr>
          <a:lstStyle/>
          <a:p>
            <a:r>
              <a:rPr lang="en-US" sz="1800">
                <a:solidFill>
                  <a:srgbClr val="FFFFFF"/>
                </a:solidFill>
              </a:rPr>
              <a:t>Given a mathematical function with the variables x and y we can generate a terrain during runtime. </a:t>
            </a:r>
          </a:p>
          <a:p>
            <a:endParaRPr lang="en-US" sz="1800">
              <a:solidFill>
                <a:srgbClr val="FFFFFF"/>
              </a:solidFill>
            </a:endParaRPr>
          </a:p>
          <a:p>
            <a:endParaRPr lang="nl-NL" sz="1800">
              <a:solidFill>
                <a:srgbClr val="FFFFFF"/>
              </a:solidFill>
            </a:endParaRPr>
          </a:p>
        </p:txBody>
      </p:sp>
      <p:pic>
        <p:nvPicPr>
          <p:cNvPr id="9" name="Picture 8">
            <a:extLst>
              <a:ext uri="{FF2B5EF4-FFF2-40B4-BE49-F238E27FC236}">
                <a16:creationId xmlns:a16="http://schemas.microsoft.com/office/drawing/2014/main" id="{EAE68DA4-442C-4DAA-B407-33D705C64385}"/>
              </a:ext>
            </a:extLst>
          </p:cNvPr>
          <p:cNvPicPr>
            <a:picLocks noChangeAspect="1"/>
          </p:cNvPicPr>
          <p:nvPr/>
        </p:nvPicPr>
        <p:blipFill>
          <a:blip r:embed="rId2"/>
          <a:srcRect/>
          <a:stretch/>
        </p:blipFill>
        <p:spPr>
          <a:xfrm>
            <a:off x="-2" y="3429000"/>
            <a:ext cx="6098137" cy="3429000"/>
          </a:xfrm>
          <a:prstGeom prst="rect">
            <a:avLst/>
          </a:prstGeom>
        </p:spPr>
      </p:pic>
      <p:pic>
        <p:nvPicPr>
          <p:cNvPr id="7" name="Picture 6">
            <a:extLst>
              <a:ext uri="{FF2B5EF4-FFF2-40B4-BE49-F238E27FC236}">
                <a16:creationId xmlns:a16="http://schemas.microsoft.com/office/drawing/2014/main" id="{8282C41E-2112-4A71-8D00-1E4560859BB1}"/>
              </a:ext>
            </a:extLst>
          </p:cNvPr>
          <p:cNvPicPr>
            <a:picLocks noChangeAspect="1"/>
          </p:cNvPicPr>
          <p:nvPr/>
        </p:nvPicPr>
        <p:blipFill>
          <a:blip r:embed="rId3"/>
          <a:srcRect/>
          <a:stretch/>
        </p:blipFill>
        <p:spPr>
          <a:xfrm>
            <a:off x="6096000" y="3418745"/>
            <a:ext cx="6095985" cy="3439255"/>
          </a:xfrm>
          <a:prstGeom prst="rect">
            <a:avLst/>
          </a:prstGeom>
        </p:spPr>
      </p:pic>
    </p:spTree>
    <p:extLst>
      <p:ext uri="{BB962C8B-B14F-4D97-AF65-F5344CB8AC3E}">
        <p14:creationId xmlns:p14="http://schemas.microsoft.com/office/powerpoint/2010/main" val="83271132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A913F90-4522-4E66-98B7-DC02FD8BB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3BD68D-F464-4D27-A89D-686E01E734B7}"/>
              </a:ext>
            </a:extLst>
          </p:cNvPr>
          <p:cNvSpPr>
            <a:spLocks noGrp="1"/>
          </p:cNvSpPr>
          <p:nvPr>
            <p:ph type="title"/>
          </p:nvPr>
        </p:nvSpPr>
        <p:spPr>
          <a:xfrm>
            <a:off x="1097280" y="286603"/>
            <a:ext cx="10058400" cy="1450757"/>
          </a:xfrm>
        </p:spPr>
        <p:txBody>
          <a:bodyPr>
            <a:normAutofit/>
          </a:bodyPr>
          <a:lstStyle/>
          <a:p>
            <a:r>
              <a:rPr lang="en-US"/>
              <a:t>Collision detection</a:t>
            </a:r>
            <a:endParaRPr lang="nl-NL" dirty="0"/>
          </a:p>
        </p:txBody>
      </p:sp>
      <p:cxnSp>
        <p:nvCxnSpPr>
          <p:cNvPr id="18" name="Straight Connector 17">
            <a:extLst>
              <a:ext uri="{FF2B5EF4-FFF2-40B4-BE49-F238E27FC236}">
                <a16:creationId xmlns:a16="http://schemas.microsoft.com/office/drawing/2014/main" id="{6B55B8CC-0F92-4837-A535-00875F255E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F3B7A8B1-1037-4344-A0A6-A4126E5CE139}"/>
              </a:ext>
            </a:extLst>
          </p:cNvPr>
          <p:cNvSpPr>
            <a:spLocks noGrp="1"/>
          </p:cNvSpPr>
          <p:nvPr>
            <p:ph idx="1"/>
          </p:nvPr>
        </p:nvSpPr>
        <p:spPr>
          <a:xfrm>
            <a:off x="1097280" y="2108201"/>
            <a:ext cx="10058400" cy="1117441"/>
          </a:xfrm>
        </p:spPr>
        <p:txBody>
          <a:bodyPr>
            <a:normAutofit fontScale="70000" lnSpcReduction="20000"/>
          </a:bodyPr>
          <a:lstStyle/>
          <a:p>
            <a:pPr marL="0" indent="0">
              <a:buNone/>
            </a:pPr>
            <a:r>
              <a:rPr lang="en-US" dirty="0"/>
              <a:t>Stages:</a:t>
            </a:r>
          </a:p>
          <a:p>
            <a:pPr marL="0" indent="0">
              <a:buNone/>
            </a:pPr>
            <a:r>
              <a:rPr lang="en-US" dirty="0"/>
              <a:t>1. Check if the smallest possible box around an object, that still contains every point making up the model, overlaps with that of the ball.</a:t>
            </a:r>
          </a:p>
          <a:p>
            <a:pPr marL="0" indent="0">
              <a:buNone/>
            </a:pPr>
            <a:r>
              <a:rPr lang="en-US" dirty="0"/>
              <a:t>2. Check if the actual mesh is colliding with the ball</a:t>
            </a:r>
          </a:p>
        </p:txBody>
      </p:sp>
      <p:pic>
        <p:nvPicPr>
          <p:cNvPr id="9" name="Picture 8">
            <a:extLst>
              <a:ext uri="{FF2B5EF4-FFF2-40B4-BE49-F238E27FC236}">
                <a16:creationId xmlns:a16="http://schemas.microsoft.com/office/drawing/2014/main" id="{0A07C9A6-65AE-46AC-896D-7B886CA5F3ED}"/>
              </a:ext>
            </a:extLst>
          </p:cNvPr>
          <p:cNvPicPr>
            <a:picLocks noChangeAspect="1"/>
          </p:cNvPicPr>
          <p:nvPr/>
        </p:nvPicPr>
        <p:blipFill>
          <a:blip r:embed="rId3"/>
          <a:srcRect/>
          <a:stretch/>
        </p:blipFill>
        <p:spPr>
          <a:xfrm>
            <a:off x="1156083" y="3391669"/>
            <a:ext cx="2533675" cy="2481142"/>
          </a:xfrm>
          <a:prstGeom prst="rect">
            <a:avLst/>
          </a:prstGeom>
        </p:spPr>
      </p:pic>
      <p:pic>
        <p:nvPicPr>
          <p:cNvPr id="7" name="Picture 6">
            <a:extLst>
              <a:ext uri="{FF2B5EF4-FFF2-40B4-BE49-F238E27FC236}">
                <a16:creationId xmlns:a16="http://schemas.microsoft.com/office/drawing/2014/main" id="{9A2EA1FE-F77B-4C6D-8ED3-EF9FCC49A67C}"/>
              </a:ext>
            </a:extLst>
          </p:cNvPr>
          <p:cNvPicPr>
            <a:picLocks noChangeAspect="1"/>
          </p:cNvPicPr>
          <p:nvPr/>
        </p:nvPicPr>
        <p:blipFill>
          <a:blip r:embed="rId4"/>
          <a:srcRect/>
          <a:stretch/>
        </p:blipFill>
        <p:spPr>
          <a:xfrm>
            <a:off x="5172481" y="3391669"/>
            <a:ext cx="2067059" cy="2531428"/>
          </a:xfrm>
          <a:prstGeom prst="rect">
            <a:avLst/>
          </a:prstGeom>
        </p:spPr>
      </p:pic>
      <p:pic>
        <p:nvPicPr>
          <p:cNvPr id="5" name="Content Placeholder 4">
            <a:extLst>
              <a:ext uri="{FF2B5EF4-FFF2-40B4-BE49-F238E27FC236}">
                <a16:creationId xmlns:a16="http://schemas.microsoft.com/office/drawing/2014/main" id="{6AF4E6FB-0D00-4757-BCF7-3C3D502166DD}"/>
              </a:ext>
            </a:extLst>
          </p:cNvPr>
          <p:cNvPicPr>
            <a:picLocks noChangeAspect="1"/>
          </p:cNvPicPr>
          <p:nvPr/>
        </p:nvPicPr>
        <p:blipFill>
          <a:blip r:embed="rId5"/>
          <a:srcRect/>
          <a:stretch/>
        </p:blipFill>
        <p:spPr>
          <a:xfrm>
            <a:off x="8642216" y="3387970"/>
            <a:ext cx="1876973" cy="2572459"/>
          </a:xfrm>
          <a:prstGeom prst="rect">
            <a:avLst/>
          </a:prstGeom>
        </p:spPr>
      </p:pic>
      <p:sp>
        <p:nvSpPr>
          <p:cNvPr id="20" name="Rectangle 19">
            <a:extLst>
              <a:ext uri="{FF2B5EF4-FFF2-40B4-BE49-F238E27FC236}">
                <a16:creationId xmlns:a16="http://schemas.microsoft.com/office/drawing/2014/main" id="{6344C6FC-AA4A-4CB4-835E-C976EBC08E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a:extLst>
              <a:ext uri="{FF2B5EF4-FFF2-40B4-BE49-F238E27FC236}">
                <a16:creationId xmlns:a16="http://schemas.microsoft.com/office/drawing/2014/main" id="{58ED5E63-D634-405B-936B-02B078CA0A06}"/>
              </a:ext>
            </a:extLst>
          </p:cNvPr>
          <p:cNvSpPr txBox="1"/>
          <p:nvPr/>
        </p:nvSpPr>
        <p:spPr>
          <a:xfrm>
            <a:off x="1156083" y="5902225"/>
            <a:ext cx="1847036" cy="338554"/>
          </a:xfrm>
          <a:prstGeom prst="rect">
            <a:avLst/>
          </a:prstGeom>
          <a:noFill/>
        </p:spPr>
        <p:txBody>
          <a:bodyPr wrap="square" rtlCol="0">
            <a:spAutoFit/>
          </a:bodyPr>
          <a:lstStyle/>
          <a:p>
            <a:r>
              <a:rPr lang="en-US" sz="1600" dirty="0"/>
              <a:t>No collision</a:t>
            </a:r>
            <a:endParaRPr lang="nl-NL" sz="1600" dirty="0"/>
          </a:p>
        </p:txBody>
      </p:sp>
      <p:sp>
        <p:nvSpPr>
          <p:cNvPr id="19" name="TextBox 18">
            <a:extLst>
              <a:ext uri="{FF2B5EF4-FFF2-40B4-BE49-F238E27FC236}">
                <a16:creationId xmlns:a16="http://schemas.microsoft.com/office/drawing/2014/main" id="{B5DDBF74-E6DE-41A5-9126-2F43A4AA2232}"/>
              </a:ext>
            </a:extLst>
          </p:cNvPr>
          <p:cNvSpPr txBox="1"/>
          <p:nvPr/>
        </p:nvSpPr>
        <p:spPr>
          <a:xfrm>
            <a:off x="5122368" y="5902225"/>
            <a:ext cx="1847036" cy="338554"/>
          </a:xfrm>
          <a:prstGeom prst="rect">
            <a:avLst/>
          </a:prstGeom>
          <a:noFill/>
        </p:spPr>
        <p:txBody>
          <a:bodyPr wrap="square" rtlCol="0">
            <a:spAutoFit/>
          </a:bodyPr>
          <a:lstStyle/>
          <a:p>
            <a:r>
              <a:rPr lang="en-US" sz="1600" dirty="0"/>
              <a:t>Possible collision</a:t>
            </a:r>
            <a:endParaRPr lang="nl-NL" sz="1600" dirty="0"/>
          </a:p>
        </p:txBody>
      </p:sp>
      <p:sp>
        <p:nvSpPr>
          <p:cNvPr id="21" name="TextBox 20">
            <a:extLst>
              <a:ext uri="{FF2B5EF4-FFF2-40B4-BE49-F238E27FC236}">
                <a16:creationId xmlns:a16="http://schemas.microsoft.com/office/drawing/2014/main" id="{43237E2E-2FA2-44CE-B7C4-912BDD33DD9C}"/>
              </a:ext>
            </a:extLst>
          </p:cNvPr>
          <p:cNvSpPr txBox="1"/>
          <p:nvPr/>
        </p:nvSpPr>
        <p:spPr>
          <a:xfrm>
            <a:off x="8585041" y="5926495"/>
            <a:ext cx="1847036" cy="338554"/>
          </a:xfrm>
          <a:prstGeom prst="rect">
            <a:avLst/>
          </a:prstGeom>
          <a:noFill/>
        </p:spPr>
        <p:txBody>
          <a:bodyPr wrap="square" rtlCol="0">
            <a:spAutoFit/>
          </a:bodyPr>
          <a:lstStyle/>
          <a:p>
            <a:r>
              <a:rPr lang="en-US" sz="1600" dirty="0"/>
              <a:t>Collision</a:t>
            </a:r>
            <a:endParaRPr lang="nl-NL" sz="1600" dirty="0"/>
          </a:p>
        </p:txBody>
      </p:sp>
    </p:spTree>
    <p:extLst>
      <p:ext uri="{BB962C8B-B14F-4D97-AF65-F5344CB8AC3E}">
        <p14:creationId xmlns:p14="http://schemas.microsoft.com/office/powerpoint/2010/main" val="3387947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E8784-9CE9-174F-9AB5-4FEC4AC283AA}"/>
              </a:ext>
            </a:extLst>
          </p:cNvPr>
          <p:cNvSpPr>
            <a:spLocks noGrp="1"/>
          </p:cNvSpPr>
          <p:nvPr>
            <p:ph type="title"/>
          </p:nvPr>
        </p:nvSpPr>
        <p:spPr/>
        <p:txBody>
          <a:bodyPr/>
          <a:lstStyle/>
          <a:p>
            <a:r>
              <a:rPr lang="en-US"/>
              <a:t>Live saving and loading</a:t>
            </a:r>
            <a:endParaRPr lang="en-US" dirty="0"/>
          </a:p>
        </p:txBody>
      </p:sp>
      <p:pic>
        <p:nvPicPr>
          <p:cNvPr id="7" name="Online Media 6" title="Live save and load system 2x speed">
            <a:hlinkClick r:id="" action="ppaction://media"/>
            <a:extLst>
              <a:ext uri="{FF2B5EF4-FFF2-40B4-BE49-F238E27FC236}">
                <a16:creationId xmlns:a16="http://schemas.microsoft.com/office/drawing/2014/main" id="{CD8E8929-E429-4C84-954C-3C03DD6DDDD3}"/>
              </a:ext>
            </a:extLst>
          </p:cNvPr>
          <p:cNvPicPr>
            <a:picLocks noGrp="1" noRot="1" noChangeAspect="1"/>
          </p:cNvPicPr>
          <p:nvPr>
            <p:ph idx="1"/>
            <a:videoFile r:link="rId1"/>
          </p:nvPr>
        </p:nvPicPr>
        <p:blipFill>
          <a:blip r:embed="rId4"/>
          <a:stretch>
            <a:fillRect/>
          </a:stretch>
        </p:blipFill>
        <p:spPr>
          <a:xfrm>
            <a:off x="2782888" y="2108200"/>
            <a:ext cx="6686550" cy="3760788"/>
          </a:xfrm>
          <a:prstGeom prst="rect">
            <a:avLst/>
          </a:prstGeom>
        </p:spPr>
      </p:pic>
    </p:spTree>
    <p:extLst>
      <p:ext uri="{BB962C8B-B14F-4D97-AF65-F5344CB8AC3E}">
        <p14:creationId xmlns:p14="http://schemas.microsoft.com/office/powerpoint/2010/main" val="3411105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ABE64-F951-4A3B-9488-4522144D5827}"/>
              </a:ext>
            </a:extLst>
          </p:cNvPr>
          <p:cNvSpPr>
            <a:spLocks noGrp="1"/>
          </p:cNvSpPr>
          <p:nvPr>
            <p:ph type="title"/>
          </p:nvPr>
        </p:nvSpPr>
        <p:spPr/>
        <p:txBody>
          <a:bodyPr/>
          <a:lstStyle/>
          <a:p>
            <a:r>
              <a:rPr lang="en-US" dirty="0"/>
              <a:t>Our solvers</a:t>
            </a:r>
            <a:endParaRPr lang="nl-NL" dirty="0"/>
          </a:p>
        </p:txBody>
      </p:sp>
      <p:sp>
        <p:nvSpPr>
          <p:cNvPr id="3" name="Content Placeholder 2">
            <a:extLst>
              <a:ext uri="{FF2B5EF4-FFF2-40B4-BE49-F238E27FC236}">
                <a16:creationId xmlns:a16="http://schemas.microsoft.com/office/drawing/2014/main" id="{678C0CFD-5A91-4EC8-9C81-632FE3FF7748}"/>
              </a:ext>
            </a:extLst>
          </p:cNvPr>
          <p:cNvSpPr>
            <a:spLocks noGrp="1"/>
          </p:cNvSpPr>
          <p:nvPr>
            <p:ph idx="1"/>
          </p:nvPr>
        </p:nvSpPr>
        <p:spPr/>
        <p:txBody>
          <a:bodyPr>
            <a:normAutofit/>
          </a:bodyPr>
          <a:lstStyle/>
          <a:p>
            <a:r>
              <a:rPr lang="en-US" dirty="0"/>
              <a:t>Last period we rewrote the entire physics engine to improve the interaction with the game. We also added 1 solver to improve the accuracy of our calculations.</a:t>
            </a:r>
          </a:p>
          <a:p>
            <a:endParaRPr lang="en-US" dirty="0"/>
          </a:p>
          <a:p>
            <a:pPr>
              <a:buFont typeface="Wingdings" panose="05000000000000000000" pitchFamily="2" charset="2"/>
              <a:buChar char="v"/>
            </a:pPr>
            <a:r>
              <a:rPr lang="en-US" dirty="0"/>
              <a:t>Classical 4</a:t>
            </a:r>
            <a:r>
              <a:rPr lang="en-US" baseline="30000" dirty="0"/>
              <a:t>th</a:t>
            </a:r>
            <a:r>
              <a:rPr lang="en-US" dirty="0"/>
              <a:t> order Runge-</a:t>
            </a:r>
            <a:r>
              <a:rPr lang="en-US" dirty="0" err="1"/>
              <a:t>Kutta</a:t>
            </a:r>
            <a:endParaRPr lang="en-US" dirty="0"/>
          </a:p>
          <a:p>
            <a:endParaRPr lang="nl-NL" dirty="0"/>
          </a:p>
          <a:p>
            <a:pPr marL="0" indent="0">
              <a:buNone/>
            </a:pPr>
            <a:endParaRPr lang="nl-NL" dirty="0"/>
          </a:p>
          <a:p>
            <a:endParaRPr lang="en-US" dirty="0"/>
          </a:p>
          <a:p>
            <a:endParaRPr lang="nl-NL" dirty="0"/>
          </a:p>
        </p:txBody>
      </p:sp>
    </p:spTree>
    <p:extLst>
      <p:ext uri="{BB962C8B-B14F-4D97-AF65-F5344CB8AC3E}">
        <p14:creationId xmlns:p14="http://schemas.microsoft.com/office/powerpoint/2010/main" val="423268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132AA-6D25-43A2-85C9-4418A09EA0D6}"/>
              </a:ext>
            </a:extLst>
          </p:cNvPr>
          <p:cNvSpPr>
            <a:spLocks noGrp="1"/>
          </p:cNvSpPr>
          <p:nvPr>
            <p:ph type="title"/>
          </p:nvPr>
        </p:nvSpPr>
        <p:spPr/>
        <p:txBody>
          <a:bodyPr/>
          <a:lstStyle/>
          <a:p>
            <a:r>
              <a:rPr lang="en-US" dirty="0"/>
              <a:t>The formulas </a:t>
            </a:r>
            <a:br>
              <a:rPr lang="en-US" dirty="0"/>
            </a:br>
            <a:r>
              <a:rPr lang="en-US" dirty="0"/>
              <a:t>Classical 4</a:t>
            </a:r>
            <a:r>
              <a:rPr lang="en-US" baseline="30000" dirty="0"/>
              <a:t>th</a:t>
            </a:r>
            <a:r>
              <a:rPr lang="en-US" dirty="0"/>
              <a:t>-order Runge-</a:t>
            </a:r>
            <a:r>
              <a:rPr lang="en-US" dirty="0" err="1"/>
              <a:t>Kutta</a:t>
            </a:r>
            <a:endParaRPr lang="nl-N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807C5B-BBEB-4D09-A4B8-DDD8ACC39660}"/>
                  </a:ext>
                </a:extLst>
              </p:cNvPr>
              <p:cNvSpPr>
                <a:spLocks noGrp="1"/>
              </p:cNvSpPr>
              <p:nvPr>
                <p:ph idx="1"/>
              </p:nvPr>
            </p:nvSpPr>
            <p:spPr/>
            <p:txBody>
              <a:bodyPr>
                <a:normAutofit/>
              </a:bodyPr>
              <a:lstStyle/>
              <a:p>
                <a:pPr marL="0" indent="0">
                  <a:buNone/>
                </a:pPr>
                <a:r>
                  <a:rPr lang="nl-NL" dirty="0"/>
                  <a:t>		</a:t>
                </a:r>
                <a14:m>
                  <m:oMath xmlns:m="http://schemas.openxmlformats.org/officeDocument/2006/math">
                    <m:sSub>
                      <m:sSubPr>
                        <m:ctrlPr>
                          <a:rPr lang="nl-NL" b="0" i="1" smtClean="0">
                            <a:latin typeface="Cambria Math" panose="02040503050406030204" pitchFamily="18" charset="0"/>
                          </a:rPr>
                        </m:ctrlPr>
                      </m:sSubPr>
                      <m:e>
                        <m:r>
                          <a:rPr lang="nl-NL" b="0" i="1" smtClean="0">
                            <a:latin typeface="Cambria Math" panose="02040503050406030204" pitchFamily="18" charset="0"/>
                          </a:rPr>
                          <m:t>𝑘</m:t>
                        </m:r>
                      </m:e>
                      <m:sub>
                        <m:r>
                          <a:rPr lang="nl-NL" b="0" i="1" smtClean="0">
                            <a:latin typeface="Cambria Math" panose="02040503050406030204" pitchFamily="18" charset="0"/>
                          </a:rPr>
                          <m:t>1</m:t>
                        </m:r>
                      </m:sub>
                    </m:sSub>
                    <m:r>
                      <a:rPr lang="nl-NL" b="0" i="1" smtClean="0">
                        <a:latin typeface="Cambria Math" panose="02040503050406030204" pitchFamily="18" charset="0"/>
                      </a:rPr>
                      <m:t>=</m:t>
                    </m:r>
                    <m:r>
                      <a:rPr lang="nl-NL" b="0" i="1" smtClean="0">
                        <a:latin typeface="Cambria Math" panose="02040503050406030204" pitchFamily="18" charset="0"/>
                      </a:rPr>
                      <m:t>𝑣</m:t>
                    </m:r>
                    <m:r>
                      <a:rPr lang="nl-NL" b="0" i="1" smtClean="0">
                        <a:latin typeface="Cambria Math" panose="02040503050406030204" pitchFamily="18" charset="0"/>
                      </a:rPr>
                      <m:t>(</m:t>
                    </m:r>
                    <m:r>
                      <a:rPr lang="nl-NL" b="0" i="1" smtClean="0">
                        <a:latin typeface="Cambria Math" panose="02040503050406030204" pitchFamily="18" charset="0"/>
                      </a:rPr>
                      <m:t>𝑡</m:t>
                    </m:r>
                    <m:r>
                      <a:rPr lang="nl-NL" b="0" i="1" smtClean="0">
                        <a:latin typeface="Cambria Math" panose="02040503050406030204" pitchFamily="18" charset="0"/>
                      </a:rPr>
                      <m:t>)</m:t>
                    </m:r>
                  </m:oMath>
                </a14:m>
                <a:r>
                  <a:rPr lang="nl-NL" dirty="0"/>
                  <a:t>			</a:t>
                </a:r>
                <a14:m>
                  <m:oMath xmlns:m="http://schemas.openxmlformats.org/officeDocument/2006/math">
                    <m:sSub>
                      <m:sSubPr>
                        <m:ctrlPr>
                          <a:rPr lang="nl-NL" i="1">
                            <a:latin typeface="Cambria Math" panose="02040503050406030204" pitchFamily="18" charset="0"/>
                          </a:rPr>
                        </m:ctrlPr>
                      </m:sSubPr>
                      <m:e>
                        <m:r>
                          <a:rPr lang="nl-NL" i="1">
                            <a:latin typeface="Cambria Math" panose="02040503050406030204" pitchFamily="18" charset="0"/>
                          </a:rPr>
                          <m:t>𝑘</m:t>
                        </m:r>
                      </m:e>
                      <m:sub>
                        <m:r>
                          <a:rPr lang="nl-NL" b="0" i="1" smtClean="0">
                            <a:latin typeface="Cambria Math" panose="02040503050406030204" pitchFamily="18" charset="0"/>
                          </a:rPr>
                          <m:t>3</m:t>
                        </m:r>
                      </m:sub>
                    </m:sSub>
                    <m:r>
                      <a:rPr lang="nl-NL" i="1">
                        <a:latin typeface="Cambria Math" panose="02040503050406030204" pitchFamily="18" charset="0"/>
                      </a:rPr>
                      <m:t>=</m:t>
                    </m:r>
                    <m:r>
                      <a:rPr lang="nl-NL" b="0" i="1" smtClean="0">
                        <a:latin typeface="Cambria Math" panose="02040503050406030204" pitchFamily="18" charset="0"/>
                      </a:rPr>
                      <m:t>𝑣</m:t>
                    </m:r>
                    <m:r>
                      <a:rPr lang="nl-NL" b="0" i="1" smtClean="0">
                        <a:latin typeface="Cambria Math" panose="02040503050406030204" pitchFamily="18" charset="0"/>
                      </a:rPr>
                      <m:t>(</m:t>
                    </m:r>
                    <m:r>
                      <a:rPr lang="nl-NL" b="0" i="1" smtClean="0">
                        <a:latin typeface="Cambria Math" panose="02040503050406030204" pitchFamily="18" charset="0"/>
                      </a:rPr>
                      <m:t>𝑡</m:t>
                    </m:r>
                    <m:r>
                      <a:rPr lang="nl-NL" b="0" i="1" smtClean="0">
                        <a:latin typeface="Cambria Math" panose="02040503050406030204" pitchFamily="18" charset="0"/>
                      </a:rPr>
                      <m:t>)+</m:t>
                    </m:r>
                    <m:sSub>
                      <m:sSubPr>
                        <m:ctrlPr>
                          <a:rPr lang="nl-NL" i="1">
                            <a:latin typeface="Cambria Math" panose="02040503050406030204" pitchFamily="18" charset="0"/>
                          </a:rPr>
                        </m:ctrlPr>
                      </m:sSubPr>
                      <m:e>
                        <m:r>
                          <a:rPr lang="nl-NL" i="1">
                            <a:latin typeface="Cambria Math" panose="02040503050406030204" pitchFamily="18" charset="0"/>
                          </a:rPr>
                          <m:t>𝑙</m:t>
                        </m:r>
                      </m:e>
                      <m:sub>
                        <m:r>
                          <a:rPr lang="nl-NL" b="0" i="1" smtClean="0">
                            <a:latin typeface="Cambria Math" panose="02040503050406030204" pitchFamily="18" charset="0"/>
                          </a:rPr>
                          <m:t>2</m:t>
                        </m:r>
                      </m:sub>
                    </m:sSub>
                    <m:f>
                      <m:fPr>
                        <m:ctrlPr>
                          <a:rPr lang="nl-NL" i="1">
                            <a:latin typeface="Cambria Math" panose="02040503050406030204" pitchFamily="18" charset="0"/>
                          </a:rPr>
                        </m:ctrlPr>
                      </m:fPr>
                      <m:num>
                        <m:r>
                          <a:rPr lang="nl-NL" i="1">
                            <a:latin typeface="Cambria Math" panose="02040503050406030204" pitchFamily="18" charset="0"/>
                          </a:rPr>
                          <m:t>1</m:t>
                        </m:r>
                      </m:num>
                      <m:den>
                        <m:r>
                          <a:rPr lang="nl-NL" i="1">
                            <a:latin typeface="Cambria Math" panose="02040503050406030204" pitchFamily="18" charset="0"/>
                          </a:rPr>
                          <m:t>2</m:t>
                        </m:r>
                      </m:den>
                    </m:f>
                    <m:r>
                      <a:rPr lang="nl-NL" i="1">
                        <a:latin typeface="Cambria Math" panose="02040503050406030204" pitchFamily="18" charset="0"/>
                        <a:ea typeface="Cambria Math" panose="02040503050406030204" pitchFamily="18" charset="0"/>
                      </a:rPr>
                      <m:t>∆</m:t>
                    </m:r>
                    <m:r>
                      <a:rPr lang="nl-NL" b="0" i="1" smtClean="0">
                        <a:latin typeface="Cambria Math" panose="02040503050406030204" pitchFamily="18" charset="0"/>
                        <a:ea typeface="Cambria Math" panose="02040503050406030204" pitchFamily="18" charset="0"/>
                      </a:rPr>
                      <m:t>𝑡</m:t>
                    </m:r>
                  </m:oMath>
                </a14:m>
                <a:endParaRPr lang="nl-NL" dirty="0"/>
              </a:p>
              <a:p>
                <a:pPr marL="0" indent="0">
                  <a:buNone/>
                </a:pPr>
                <a:r>
                  <a:rPr lang="nl-NL" dirty="0"/>
                  <a:t>		</a:t>
                </a:r>
                <a14:m>
                  <m:oMath xmlns:m="http://schemas.openxmlformats.org/officeDocument/2006/math">
                    <m:sSub>
                      <m:sSubPr>
                        <m:ctrlPr>
                          <a:rPr lang="nl-NL" i="1" smtClean="0">
                            <a:latin typeface="Cambria Math" panose="02040503050406030204" pitchFamily="18" charset="0"/>
                          </a:rPr>
                        </m:ctrlPr>
                      </m:sSubPr>
                      <m:e>
                        <m:r>
                          <a:rPr lang="nl-NL" b="0" i="1" smtClean="0">
                            <a:latin typeface="Cambria Math" panose="02040503050406030204" pitchFamily="18" charset="0"/>
                          </a:rPr>
                          <m:t>𝑙</m:t>
                        </m:r>
                      </m:e>
                      <m:sub>
                        <m:r>
                          <a:rPr lang="nl-NL" b="0" i="1" smtClean="0">
                            <a:latin typeface="Cambria Math" panose="02040503050406030204" pitchFamily="18" charset="0"/>
                          </a:rPr>
                          <m:t>1</m:t>
                        </m:r>
                      </m:sub>
                    </m:sSub>
                    <m:r>
                      <a:rPr lang="nl-NL" b="0" i="1" smtClean="0">
                        <a:latin typeface="Cambria Math" panose="02040503050406030204" pitchFamily="18" charset="0"/>
                      </a:rPr>
                      <m:t>=</m:t>
                    </m:r>
                    <m:r>
                      <a:rPr lang="nl-NL" i="1">
                        <a:latin typeface="Cambria Math" panose="02040503050406030204" pitchFamily="18" charset="0"/>
                      </a:rPr>
                      <m:t>𝑎</m:t>
                    </m:r>
                    <m:r>
                      <a:rPr lang="nl-NL" i="1">
                        <a:latin typeface="Cambria Math" panose="02040503050406030204" pitchFamily="18" charset="0"/>
                      </a:rPr>
                      <m:t>(</m:t>
                    </m:r>
                    <m:r>
                      <a:rPr lang="nl-NL" i="1">
                        <a:latin typeface="Cambria Math" panose="02040503050406030204" pitchFamily="18" charset="0"/>
                      </a:rPr>
                      <m:t>𝑝</m:t>
                    </m:r>
                    <m:d>
                      <m:dPr>
                        <m:ctrlPr>
                          <a:rPr lang="nl-NL" i="1">
                            <a:latin typeface="Cambria Math" panose="02040503050406030204" pitchFamily="18" charset="0"/>
                          </a:rPr>
                        </m:ctrlPr>
                      </m:dPr>
                      <m:e>
                        <m:r>
                          <a:rPr lang="nl-NL" i="1">
                            <a:latin typeface="Cambria Math" panose="02040503050406030204" pitchFamily="18" charset="0"/>
                          </a:rPr>
                          <m:t>𝑡</m:t>
                        </m:r>
                      </m:e>
                    </m:d>
                    <m:r>
                      <a:rPr lang="nl-NL" i="1">
                        <a:latin typeface="Cambria Math" panose="02040503050406030204" pitchFamily="18" charset="0"/>
                      </a:rPr>
                      <m:t>,</m:t>
                    </m:r>
                    <m:r>
                      <a:rPr lang="nl-NL" b="0" i="1" smtClean="0">
                        <a:latin typeface="Cambria Math" panose="02040503050406030204" pitchFamily="18" charset="0"/>
                      </a:rPr>
                      <m:t>  </m:t>
                    </m:r>
                    <m:r>
                      <a:rPr lang="nl-NL" i="1">
                        <a:latin typeface="Cambria Math" panose="02040503050406030204" pitchFamily="18" charset="0"/>
                      </a:rPr>
                      <m:t>𝑣</m:t>
                    </m:r>
                    <m:d>
                      <m:dPr>
                        <m:ctrlPr>
                          <a:rPr lang="nl-NL" i="1">
                            <a:latin typeface="Cambria Math" panose="02040503050406030204" pitchFamily="18" charset="0"/>
                          </a:rPr>
                        </m:ctrlPr>
                      </m:dPr>
                      <m:e>
                        <m:r>
                          <a:rPr lang="nl-NL" i="1">
                            <a:latin typeface="Cambria Math" panose="02040503050406030204" pitchFamily="18" charset="0"/>
                          </a:rPr>
                          <m:t>𝑡</m:t>
                        </m:r>
                      </m:e>
                    </m:d>
                    <m:r>
                      <a:rPr lang="nl-NL" i="1">
                        <a:latin typeface="Cambria Math" panose="02040503050406030204" pitchFamily="18" charset="0"/>
                      </a:rPr>
                      <m:t>)</m:t>
                    </m:r>
                  </m:oMath>
                </a14:m>
                <a:r>
                  <a:rPr lang="nl-NL" dirty="0"/>
                  <a:t>		</a:t>
                </a:r>
                <a14:m>
                  <m:oMath xmlns:m="http://schemas.openxmlformats.org/officeDocument/2006/math">
                    <m:sSub>
                      <m:sSubPr>
                        <m:ctrlPr>
                          <a:rPr lang="nl-NL" i="1">
                            <a:latin typeface="Cambria Math" panose="02040503050406030204" pitchFamily="18" charset="0"/>
                          </a:rPr>
                        </m:ctrlPr>
                      </m:sSubPr>
                      <m:e>
                        <m:r>
                          <a:rPr lang="nl-NL" i="1">
                            <a:latin typeface="Cambria Math" panose="02040503050406030204" pitchFamily="18" charset="0"/>
                          </a:rPr>
                          <m:t>𝑙</m:t>
                        </m:r>
                      </m:e>
                      <m:sub>
                        <m:r>
                          <a:rPr lang="nl-NL" b="0" i="1" smtClean="0">
                            <a:latin typeface="Cambria Math" panose="02040503050406030204" pitchFamily="18" charset="0"/>
                          </a:rPr>
                          <m:t>3</m:t>
                        </m:r>
                      </m:sub>
                    </m:sSub>
                    <m:r>
                      <a:rPr lang="nl-NL" i="1">
                        <a:latin typeface="Cambria Math" panose="02040503050406030204" pitchFamily="18" charset="0"/>
                      </a:rPr>
                      <m:t>=</m:t>
                    </m:r>
                    <m:r>
                      <a:rPr lang="nl-NL" i="1">
                        <a:latin typeface="Cambria Math" panose="02040503050406030204" pitchFamily="18" charset="0"/>
                      </a:rPr>
                      <m:t>𝑎</m:t>
                    </m:r>
                    <m:d>
                      <m:dPr>
                        <m:ctrlPr>
                          <a:rPr lang="nl-NL" i="1">
                            <a:latin typeface="Cambria Math" panose="02040503050406030204" pitchFamily="18" charset="0"/>
                          </a:rPr>
                        </m:ctrlPr>
                      </m:dPr>
                      <m:e>
                        <m:r>
                          <a:rPr lang="nl-NL" i="1">
                            <a:latin typeface="Cambria Math" panose="02040503050406030204" pitchFamily="18" charset="0"/>
                          </a:rPr>
                          <m:t>𝑝</m:t>
                        </m:r>
                        <m:d>
                          <m:dPr>
                            <m:ctrlPr>
                              <a:rPr lang="nl-NL" i="1">
                                <a:latin typeface="Cambria Math" panose="02040503050406030204" pitchFamily="18" charset="0"/>
                              </a:rPr>
                            </m:ctrlPr>
                          </m:dPr>
                          <m:e>
                            <m:r>
                              <a:rPr lang="nl-NL" i="1">
                                <a:latin typeface="Cambria Math" panose="02040503050406030204" pitchFamily="18" charset="0"/>
                              </a:rPr>
                              <m:t>𝑡</m:t>
                            </m:r>
                          </m:e>
                        </m:d>
                        <m:r>
                          <a:rPr lang="nl-NL" i="1">
                            <a:latin typeface="Cambria Math" panose="02040503050406030204" pitchFamily="18" charset="0"/>
                          </a:rPr>
                          <m:t>+</m:t>
                        </m:r>
                        <m:sSub>
                          <m:sSubPr>
                            <m:ctrlPr>
                              <a:rPr lang="nl-NL" i="1">
                                <a:latin typeface="Cambria Math" panose="02040503050406030204" pitchFamily="18" charset="0"/>
                              </a:rPr>
                            </m:ctrlPr>
                          </m:sSubPr>
                          <m:e>
                            <m:r>
                              <a:rPr lang="nl-NL" i="1">
                                <a:latin typeface="Cambria Math" panose="02040503050406030204" pitchFamily="18" charset="0"/>
                              </a:rPr>
                              <m:t>𝑘</m:t>
                            </m:r>
                          </m:e>
                          <m:sub>
                            <m:r>
                              <a:rPr lang="nl-NL" b="0" i="1" smtClean="0">
                                <a:latin typeface="Cambria Math" panose="02040503050406030204" pitchFamily="18" charset="0"/>
                              </a:rPr>
                              <m:t>2</m:t>
                            </m:r>
                          </m:sub>
                        </m:sSub>
                        <m:f>
                          <m:fPr>
                            <m:ctrlPr>
                              <a:rPr lang="nl-NL" i="1">
                                <a:latin typeface="Cambria Math" panose="02040503050406030204" pitchFamily="18" charset="0"/>
                              </a:rPr>
                            </m:ctrlPr>
                          </m:fPr>
                          <m:num>
                            <m:r>
                              <a:rPr lang="nl-NL" i="1">
                                <a:latin typeface="Cambria Math" panose="02040503050406030204" pitchFamily="18" charset="0"/>
                              </a:rPr>
                              <m:t>1</m:t>
                            </m:r>
                          </m:num>
                          <m:den>
                            <m:r>
                              <a:rPr lang="nl-NL" i="1">
                                <a:latin typeface="Cambria Math" panose="02040503050406030204" pitchFamily="18" charset="0"/>
                              </a:rPr>
                              <m:t>2</m:t>
                            </m:r>
                          </m:den>
                        </m:f>
                        <m:r>
                          <a:rPr lang="nl-NL" i="1">
                            <a:latin typeface="Cambria Math" panose="02040503050406030204" pitchFamily="18" charset="0"/>
                            <a:ea typeface="Cambria Math" panose="02040503050406030204" pitchFamily="18" charset="0"/>
                          </a:rPr>
                          <m:t>∆</m:t>
                        </m:r>
                        <m:r>
                          <a:rPr lang="nl-NL" i="1">
                            <a:latin typeface="Cambria Math" panose="02040503050406030204" pitchFamily="18" charset="0"/>
                            <a:ea typeface="Cambria Math" panose="02040503050406030204" pitchFamily="18" charset="0"/>
                          </a:rPr>
                          <m:t>𝑡</m:t>
                        </m:r>
                        <m:r>
                          <a:rPr lang="nl-NL" i="1">
                            <a:latin typeface="Cambria Math" panose="02040503050406030204" pitchFamily="18" charset="0"/>
                          </a:rPr>
                          <m:t>,  </m:t>
                        </m:r>
                        <m:sSub>
                          <m:sSubPr>
                            <m:ctrlPr>
                              <a:rPr lang="nl-NL" i="1">
                                <a:latin typeface="Cambria Math" panose="02040503050406030204" pitchFamily="18" charset="0"/>
                              </a:rPr>
                            </m:ctrlPr>
                          </m:sSubPr>
                          <m:e>
                            <m:r>
                              <a:rPr lang="nl-NL" i="1">
                                <a:latin typeface="Cambria Math" panose="02040503050406030204" pitchFamily="18" charset="0"/>
                              </a:rPr>
                              <m:t>𝑘</m:t>
                            </m:r>
                          </m:e>
                          <m:sub>
                            <m:r>
                              <a:rPr lang="nl-NL" b="0" i="1" smtClean="0">
                                <a:latin typeface="Cambria Math" panose="02040503050406030204" pitchFamily="18" charset="0"/>
                              </a:rPr>
                              <m:t>3</m:t>
                            </m:r>
                          </m:sub>
                        </m:sSub>
                      </m:e>
                    </m:d>
                    <m:r>
                      <m:rPr>
                        <m:nor/>
                      </m:rPr>
                      <a:rPr lang="nl-NL" dirty="0"/>
                      <m:t>	</m:t>
                    </m:r>
                  </m:oMath>
                </a14:m>
                <a:endParaRPr lang="nl-NL" dirty="0"/>
              </a:p>
              <a:p>
                <a:pPr marL="0" indent="0">
                  <a:buNone/>
                </a:pPr>
                <a:r>
                  <a:rPr lang="nl-NL" dirty="0"/>
                  <a:t>		</a:t>
                </a:r>
                <a14:m>
                  <m:oMath xmlns:m="http://schemas.openxmlformats.org/officeDocument/2006/math">
                    <m:sSub>
                      <m:sSubPr>
                        <m:ctrlPr>
                          <a:rPr lang="nl-NL" i="1">
                            <a:latin typeface="Cambria Math" panose="02040503050406030204" pitchFamily="18" charset="0"/>
                          </a:rPr>
                        </m:ctrlPr>
                      </m:sSubPr>
                      <m:e>
                        <m:r>
                          <a:rPr lang="nl-NL" i="1">
                            <a:latin typeface="Cambria Math" panose="02040503050406030204" pitchFamily="18" charset="0"/>
                          </a:rPr>
                          <m:t>𝑘</m:t>
                        </m:r>
                      </m:e>
                      <m:sub>
                        <m:r>
                          <a:rPr lang="nl-NL" b="0" i="1" smtClean="0">
                            <a:latin typeface="Cambria Math" panose="02040503050406030204" pitchFamily="18" charset="0"/>
                          </a:rPr>
                          <m:t>2</m:t>
                        </m:r>
                      </m:sub>
                    </m:sSub>
                    <m:r>
                      <a:rPr lang="nl-NL" i="1">
                        <a:latin typeface="Cambria Math" panose="02040503050406030204" pitchFamily="18" charset="0"/>
                      </a:rPr>
                      <m:t>=</m:t>
                    </m:r>
                    <m:r>
                      <a:rPr lang="nl-NL" b="0" i="1" smtClean="0">
                        <a:latin typeface="Cambria Math" panose="02040503050406030204" pitchFamily="18" charset="0"/>
                      </a:rPr>
                      <m:t>𝑣</m:t>
                    </m:r>
                    <m:r>
                      <a:rPr lang="nl-NL" b="0" i="1" smtClean="0">
                        <a:latin typeface="Cambria Math" panose="02040503050406030204" pitchFamily="18" charset="0"/>
                      </a:rPr>
                      <m:t>(</m:t>
                    </m:r>
                    <m:r>
                      <a:rPr lang="nl-NL" b="0" i="1" smtClean="0">
                        <a:latin typeface="Cambria Math" panose="02040503050406030204" pitchFamily="18" charset="0"/>
                      </a:rPr>
                      <m:t>𝑡</m:t>
                    </m:r>
                    <m:r>
                      <a:rPr lang="nl-NL" b="0" i="1" smtClean="0">
                        <a:latin typeface="Cambria Math" panose="02040503050406030204" pitchFamily="18" charset="0"/>
                      </a:rPr>
                      <m:t>)+</m:t>
                    </m:r>
                    <m:sSub>
                      <m:sSubPr>
                        <m:ctrlPr>
                          <a:rPr lang="nl-NL" b="0" i="1" smtClean="0">
                            <a:latin typeface="Cambria Math" panose="02040503050406030204" pitchFamily="18" charset="0"/>
                          </a:rPr>
                        </m:ctrlPr>
                      </m:sSubPr>
                      <m:e>
                        <m:r>
                          <a:rPr lang="nl-NL" b="0" i="1" smtClean="0">
                            <a:latin typeface="Cambria Math" panose="02040503050406030204" pitchFamily="18" charset="0"/>
                          </a:rPr>
                          <m:t>𝑙</m:t>
                        </m:r>
                      </m:e>
                      <m:sub>
                        <m:r>
                          <a:rPr lang="nl-NL" b="0" i="1" smtClean="0">
                            <a:latin typeface="Cambria Math" panose="02040503050406030204" pitchFamily="18" charset="0"/>
                          </a:rPr>
                          <m:t>1</m:t>
                        </m:r>
                      </m:sub>
                    </m:sSub>
                    <m:f>
                      <m:fPr>
                        <m:ctrlPr>
                          <a:rPr lang="nl-NL" b="0" i="1" smtClean="0">
                            <a:latin typeface="Cambria Math" panose="02040503050406030204" pitchFamily="18" charset="0"/>
                          </a:rPr>
                        </m:ctrlPr>
                      </m:fPr>
                      <m:num>
                        <m:r>
                          <a:rPr lang="nl-NL" b="0" i="1" smtClean="0">
                            <a:latin typeface="Cambria Math" panose="02040503050406030204" pitchFamily="18" charset="0"/>
                          </a:rPr>
                          <m:t>1</m:t>
                        </m:r>
                      </m:num>
                      <m:den>
                        <m:r>
                          <a:rPr lang="nl-NL" b="0" i="1" smtClean="0">
                            <a:latin typeface="Cambria Math" panose="02040503050406030204" pitchFamily="18" charset="0"/>
                          </a:rPr>
                          <m:t>2</m:t>
                        </m:r>
                      </m:den>
                    </m:f>
                    <m:r>
                      <a:rPr lang="nl-NL" b="0" i="1" smtClean="0">
                        <a:latin typeface="Cambria Math" panose="02040503050406030204" pitchFamily="18" charset="0"/>
                        <a:ea typeface="Cambria Math" panose="02040503050406030204" pitchFamily="18" charset="0"/>
                      </a:rPr>
                      <m:t>∆</m:t>
                    </m:r>
                    <m:r>
                      <a:rPr lang="nl-NL" b="0" i="1" smtClean="0">
                        <a:latin typeface="Cambria Math" panose="02040503050406030204" pitchFamily="18" charset="0"/>
                        <a:ea typeface="Cambria Math" panose="02040503050406030204" pitchFamily="18" charset="0"/>
                      </a:rPr>
                      <m:t>𝑡</m:t>
                    </m:r>
                  </m:oMath>
                </a14:m>
                <a:r>
                  <a:rPr lang="nl-NL" dirty="0"/>
                  <a:t>		</a:t>
                </a:r>
                <a14:m>
                  <m:oMath xmlns:m="http://schemas.openxmlformats.org/officeDocument/2006/math">
                    <m:sSub>
                      <m:sSubPr>
                        <m:ctrlPr>
                          <a:rPr lang="nl-NL" i="1">
                            <a:latin typeface="Cambria Math" panose="02040503050406030204" pitchFamily="18" charset="0"/>
                          </a:rPr>
                        </m:ctrlPr>
                      </m:sSubPr>
                      <m:e>
                        <m:r>
                          <a:rPr lang="nl-NL" i="1">
                            <a:latin typeface="Cambria Math" panose="02040503050406030204" pitchFamily="18" charset="0"/>
                          </a:rPr>
                          <m:t>𝑘</m:t>
                        </m:r>
                      </m:e>
                      <m:sub>
                        <m:r>
                          <a:rPr lang="nl-NL" b="0" i="1" smtClean="0">
                            <a:latin typeface="Cambria Math" panose="02040503050406030204" pitchFamily="18" charset="0"/>
                          </a:rPr>
                          <m:t>4</m:t>
                        </m:r>
                      </m:sub>
                    </m:sSub>
                    <m:r>
                      <a:rPr lang="nl-NL" i="1">
                        <a:latin typeface="Cambria Math" panose="02040503050406030204" pitchFamily="18" charset="0"/>
                      </a:rPr>
                      <m:t>=</m:t>
                    </m:r>
                    <m:r>
                      <a:rPr lang="nl-NL" b="0" i="1" smtClean="0">
                        <a:latin typeface="Cambria Math" panose="02040503050406030204" pitchFamily="18" charset="0"/>
                      </a:rPr>
                      <m:t>𝑝</m:t>
                    </m:r>
                    <m:r>
                      <a:rPr lang="nl-NL" i="1">
                        <a:latin typeface="Cambria Math" panose="02040503050406030204" pitchFamily="18" charset="0"/>
                      </a:rPr>
                      <m:t>(</m:t>
                    </m:r>
                    <m:r>
                      <a:rPr lang="nl-NL" i="1">
                        <a:latin typeface="Cambria Math" panose="02040503050406030204" pitchFamily="18" charset="0"/>
                      </a:rPr>
                      <m:t>𝑡</m:t>
                    </m:r>
                    <m:r>
                      <a:rPr lang="nl-NL" i="1">
                        <a:latin typeface="Cambria Math" panose="02040503050406030204" pitchFamily="18" charset="0"/>
                      </a:rPr>
                      <m:t>)+</m:t>
                    </m:r>
                    <m:sSub>
                      <m:sSubPr>
                        <m:ctrlPr>
                          <a:rPr lang="nl-NL" i="1">
                            <a:latin typeface="Cambria Math" panose="02040503050406030204" pitchFamily="18" charset="0"/>
                          </a:rPr>
                        </m:ctrlPr>
                      </m:sSubPr>
                      <m:e>
                        <m:r>
                          <a:rPr lang="nl-NL" i="1">
                            <a:latin typeface="Cambria Math" panose="02040503050406030204" pitchFamily="18" charset="0"/>
                          </a:rPr>
                          <m:t>𝑙</m:t>
                        </m:r>
                      </m:e>
                      <m:sub>
                        <m:r>
                          <a:rPr lang="nl-NL" b="0" i="1" smtClean="0">
                            <a:latin typeface="Cambria Math" panose="02040503050406030204" pitchFamily="18" charset="0"/>
                          </a:rPr>
                          <m:t>3</m:t>
                        </m:r>
                      </m:sub>
                    </m:sSub>
                    <m:r>
                      <a:rPr lang="nl-NL" i="1" smtClean="0">
                        <a:latin typeface="Cambria Math" panose="02040503050406030204" pitchFamily="18" charset="0"/>
                        <a:ea typeface="Cambria Math" panose="02040503050406030204" pitchFamily="18" charset="0"/>
                      </a:rPr>
                      <m:t>∆</m:t>
                    </m:r>
                    <m:r>
                      <a:rPr lang="nl-NL" b="0" i="1" smtClean="0">
                        <a:latin typeface="Cambria Math" panose="02040503050406030204" pitchFamily="18" charset="0"/>
                        <a:ea typeface="Cambria Math" panose="02040503050406030204" pitchFamily="18" charset="0"/>
                      </a:rPr>
                      <m:t>𝑡</m:t>
                    </m:r>
                  </m:oMath>
                </a14:m>
                <a:endParaRPr lang="nl-NL" dirty="0"/>
              </a:p>
              <a:p>
                <a:pPr marL="0" indent="0">
                  <a:buNone/>
                </a:pPr>
                <a:r>
                  <a:rPr lang="nl-NL" dirty="0"/>
                  <a:t>		</a:t>
                </a:r>
                <a14:m>
                  <m:oMath xmlns:m="http://schemas.openxmlformats.org/officeDocument/2006/math">
                    <m:sSub>
                      <m:sSubPr>
                        <m:ctrlPr>
                          <a:rPr lang="nl-NL" i="1">
                            <a:latin typeface="Cambria Math" panose="02040503050406030204" pitchFamily="18" charset="0"/>
                          </a:rPr>
                        </m:ctrlPr>
                      </m:sSubPr>
                      <m:e>
                        <m:r>
                          <a:rPr lang="nl-NL" i="1">
                            <a:latin typeface="Cambria Math" panose="02040503050406030204" pitchFamily="18" charset="0"/>
                          </a:rPr>
                          <m:t>𝑙</m:t>
                        </m:r>
                      </m:e>
                      <m:sub>
                        <m:r>
                          <a:rPr lang="nl-NL" b="0" i="1" smtClean="0">
                            <a:latin typeface="Cambria Math" panose="02040503050406030204" pitchFamily="18" charset="0"/>
                          </a:rPr>
                          <m:t>2</m:t>
                        </m:r>
                      </m:sub>
                    </m:sSub>
                    <m:r>
                      <a:rPr lang="nl-NL" i="1">
                        <a:latin typeface="Cambria Math" panose="02040503050406030204" pitchFamily="18" charset="0"/>
                      </a:rPr>
                      <m:t>=</m:t>
                    </m:r>
                    <m:r>
                      <a:rPr lang="nl-NL" i="1">
                        <a:latin typeface="Cambria Math" panose="02040503050406030204" pitchFamily="18" charset="0"/>
                      </a:rPr>
                      <m:t>𝑎</m:t>
                    </m:r>
                    <m:d>
                      <m:dPr>
                        <m:ctrlPr>
                          <a:rPr lang="nl-NL" i="1">
                            <a:latin typeface="Cambria Math" panose="02040503050406030204" pitchFamily="18" charset="0"/>
                          </a:rPr>
                        </m:ctrlPr>
                      </m:dPr>
                      <m:e>
                        <m:r>
                          <a:rPr lang="nl-NL" i="1">
                            <a:latin typeface="Cambria Math" panose="02040503050406030204" pitchFamily="18" charset="0"/>
                          </a:rPr>
                          <m:t>𝑝</m:t>
                        </m:r>
                        <m:d>
                          <m:dPr>
                            <m:ctrlPr>
                              <a:rPr lang="nl-NL" i="1">
                                <a:latin typeface="Cambria Math" panose="02040503050406030204" pitchFamily="18" charset="0"/>
                              </a:rPr>
                            </m:ctrlPr>
                          </m:dPr>
                          <m:e>
                            <m:r>
                              <a:rPr lang="nl-NL" i="1">
                                <a:latin typeface="Cambria Math" panose="02040503050406030204" pitchFamily="18" charset="0"/>
                              </a:rPr>
                              <m:t>𝑡</m:t>
                            </m:r>
                          </m:e>
                        </m:d>
                        <m:r>
                          <a:rPr lang="nl-NL" i="1">
                            <a:latin typeface="Cambria Math" panose="02040503050406030204" pitchFamily="18" charset="0"/>
                          </a:rPr>
                          <m:t>+</m:t>
                        </m:r>
                        <m:sSub>
                          <m:sSubPr>
                            <m:ctrlPr>
                              <a:rPr lang="nl-NL" i="1">
                                <a:latin typeface="Cambria Math" panose="02040503050406030204" pitchFamily="18" charset="0"/>
                              </a:rPr>
                            </m:ctrlPr>
                          </m:sSubPr>
                          <m:e>
                            <m:r>
                              <a:rPr lang="nl-NL" i="1">
                                <a:latin typeface="Cambria Math" panose="02040503050406030204" pitchFamily="18" charset="0"/>
                              </a:rPr>
                              <m:t>𝑘</m:t>
                            </m:r>
                          </m:e>
                          <m:sub>
                            <m:r>
                              <a:rPr lang="nl-NL" i="1">
                                <a:latin typeface="Cambria Math" panose="02040503050406030204" pitchFamily="18" charset="0"/>
                              </a:rPr>
                              <m:t>1</m:t>
                            </m:r>
                          </m:sub>
                        </m:sSub>
                        <m:f>
                          <m:fPr>
                            <m:ctrlPr>
                              <a:rPr lang="nl-NL" i="1">
                                <a:latin typeface="Cambria Math" panose="02040503050406030204" pitchFamily="18" charset="0"/>
                              </a:rPr>
                            </m:ctrlPr>
                          </m:fPr>
                          <m:num>
                            <m:r>
                              <a:rPr lang="nl-NL" i="1">
                                <a:latin typeface="Cambria Math" panose="02040503050406030204" pitchFamily="18" charset="0"/>
                              </a:rPr>
                              <m:t>1</m:t>
                            </m:r>
                          </m:num>
                          <m:den>
                            <m:r>
                              <a:rPr lang="nl-NL" i="1">
                                <a:latin typeface="Cambria Math" panose="02040503050406030204" pitchFamily="18" charset="0"/>
                              </a:rPr>
                              <m:t>2</m:t>
                            </m:r>
                          </m:den>
                        </m:f>
                        <m:r>
                          <a:rPr lang="nl-NL" i="1">
                            <a:latin typeface="Cambria Math" panose="02040503050406030204" pitchFamily="18" charset="0"/>
                            <a:ea typeface="Cambria Math" panose="02040503050406030204" pitchFamily="18" charset="0"/>
                          </a:rPr>
                          <m:t>∆</m:t>
                        </m:r>
                        <m:r>
                          <a:rPr lang="nl-NL" i="1">
                            <a:latin typeface="Cambria Math" panose="02040503050406030204" pitchFamily="18" charset="0"/>
                            <a:ea typeface="Cambria Math" panose="02040503050406030204" pitchFamily="18" charset="0"/>
                          </a:rPr>
                          <m:t>𝑡</m:t>
                        </m:r>
                        <m:r>
                          <a:rPr lang="nl-NL" i="1">
                            <a:latin typeface="Cambria Math" panose="02040503050406030204" pitchFamily="18" charset="0"/>
                          </a:rPr>
                          <m:t>,</m:t>
                        </m:r>
                        <m:r>
                          <a:rPr lang="nl-NL" b="0" i="1" smtClean="0">
                            <a:latin typeface="Cambria Math" panose="02040503050406030204" pitchFamily="18" charset="0"/>
                          </a:rPr>
                          <m:t>  </m:t>
                        </m:r>
                        <m:sSub>
                          <m:sSubPr>
                            <m:ctrlPr>
                              <a:rPr lang="nl-NL" i="1">
                                <a:latin typeface="Cambria Math" panose="02040503050406030204" pitchFamily="18" charset="0"/>
                              </a:rPr>
                            </m:ctrlPr>
                          </m:sSubPr>
                          <m:e>
                            <m:r>
                              <a:rPr lang="nl-NL" i="1">
                                <a:latin typeface="Cambria Math" panose="02040503050406030204" pitchFamily="18" charset="0"/>
                              </a:rPr>
                              <m:t>𝑘</m:t>
                            </m:r>
                          </m:e>
                          <m:sub>
                            <m:r>
                              <a:rPr lang="nl-NL" i="1">
                                <a:latin typeface="Cambria Math" panose="02040503050406030204" pitchFamily="18" charset="0"/>
                              </a:rPr>
                              <m:t>2</m:t>
                            </m:r>
                          </m:sub>
                        </m:sSub>
                      </m:e>
                    </m:d>
                  </m:oMath>
                </a14:m>
                <a:r>
                  <a:rPr lang="nl-NL" dirty="0"/>
                  <a:t>		</a:t>
                </a:r>
                <a14:m>
                  <m:oMath xmlns:m="http://schemas.openxmlformats.org/officeDocument/2006/math">
                    <m:sSub>
                      <m:sSubPr>
                        <m:ctrlPr>
                          <a:rPr lang="nl-NL" i="1">
                            <a:latin typeface="Cambria Math" panose="02040503050406030204" pitchFamily="18" charset="0"/>
                          </a:rPr>
                        </m:ctrlPr>
                      </m:sSubPr>
                      <m:e>
                        <m:r>
                          <a:rPr lang="nl-NL" i="1">
                            <a:latin typeface="Cambria Math" panose="02040503050406030204" pitchFamily="18" charset="0"/>
                          </a:rPr>
                          <m:t>𝑙</m:t>
                        </m:r>
                      </m:e>
                      <m:sub>
                        <m:r>
                          <a:rPr lang="nl-NL" b="0" i="1" smtClean="0">
                            <a:latin typeface="Cambria Math" panose="02040503050406030204" pitchFamily="18" charset="0"/>
                          </a:rPr>
                          <m:t>4</m:t>
                        </m:r>
                      </m:sub>
                    </m:sSub>
                    <m:r>
                      <a:rPr lang="nl-NL" i="1">
                        <a:latin typeface="Cambria Math" panose="02040503050406030204" pitchFamily="18" charset="0"/>
                      </a:rPr>
                      <m:t>=</m:t>
                    </m:r>
                    <m:r>
                      <a:rPr lang="nl-NL" i="1">
                        <a:latin typeface="Cambria Math" panose="02040503050406030204" pitchFamily="18" charset="0"/>
                      </a:rPr>
                      <m:t>𝑎</m:t>
                    </m:r>
                    <m:d>
                      <m:dPr>
                        <m:ctrlPr>
                          <a:rPr lang="nl-NL" i="1">
                            <a:latin typeface="Cambria Math" panose="02040503050406030204" pitchFamily="18" charset="0"/>
                          </a:rPr>
                        </m:ctrlPr>
                      </m:dPr>
                      <m:e>
                        <m:r>
                          <a:rPr lang="nl-NL" i="1">
                            <a:latin typeface="Cambria Math" panose="02040503050406030204" pitchFamily="18" charset="0"/>
                          </a:rPr>
                          <m:t>𝑝</m:t>
                        </m:r>
                        <m:d>
                          <m:dPr>
                            <m:ctrlPr>
                              <a:rPr lang="nl-NL" i="1">
                                <a:latin typeface="Cambria Math" panose="02040503050406030204" pitchFamily="18" charset="0"/>
                              </a:rPr>
                            </m:ctrlPr>
                          </m:dPr>
                          <m:e>
                            <m:r>
                              <a:rPr lang="nl-NL" i="1">
                                <a:latin typeface="Cambria Math" panose="02040503050406030204" pitchFamily="18" charset="0"/>
                              </a:rPr>
                              <m:t>𝑡</m:t>
                            </m:r>
                          </m:e>
                        </m:d>
                        <m:r>
                          <a:rPr lang="nl-NL" i="1">
                            <a:latin typeface="Cambria Math" panose="02040503050406030204" pitchFamily="18" charset="0"/>
                          </a:rPr>
                          <m:t>+</m:t>
                        </m:r>
                        <m:sSub>
                          <m:sSubPr>
                            <m:ctrlPr>
                              <a:rPr lang="nl-NL" i="1">
                                <a:latin typeface="Cambria Math" panose="02040503050406030204" pitchFamily="18" charset="0"/>
                              </a:rPr>
                            </m:ctrlPr>
                          </m:sSubPr>
                          <m:e>
                            <m:r>
                              <a:rPr lang="nl-NL" i="1">
                                <a:latin typeface="Cambria Math" panose="02040503050406030204" pitchFamily="18" charset="0"/>
                              </a:rPr>
                              <m:t>𝑘</m:t>
                            </m:r>
                          </m:e>
                          <m:sub>
                            <m:r>
                              <a:rPr lang="nl-NL" b="0" i="1" smtClean="0">
                                <a:latin typeface="Cambria Math" panose="02040503050406030204" pitchFamily="18" charset="0"/>
                              </a:rPr>
                              <m:t>3</m:t>
                            </m:r>
                          </m:sub>
                        </m:sSub>
                        <m:r>
                          <a:rPr lang="nl-NL" i="1">
                            <a:latin typeface="Cambria Math" panose="02040503050406030204" pitchFamily="18" charset="0"/>
                            <a:ea typeface="Cambria Math" panose="02040503050406030204" pitchFamily="18" charset="0"/>
                          </a:rPr>
                          <m:t>∆</m:t>
                        </m:r>
                        <m:r>
                          <a:rPr lang="nl-NL" i="1">
                            <a:latin typeface="Cambria Math" panose="02040503050406030204" pitchFamily="18" charset="0"/>
                            <a:ea typeface="Cambria Math" panose="02040503050406030204" pitchFamily="18" charset="0"/>
                          </a:rPr>
                          <m:t>𝑡</m:t>
                        </m:r>
                        <m:r>
                          <a:rPr lang="nl-NL" i="1">
                            <a:latin typeface="Cambria Math" panose="02040503050406030204" pitchFamily="18" charset="0"/>
                          </a:rPr>
                          <m:t>,  </m:t>
                        </m:r>
                        <m:sSub>
                          <m:sSubPr>
                            <m:ctrlPr>
                              <a:rPr lang="nl-NL" i="1">
                                <a:latin typeface="Cambria Math" panose="02040503050406030204" pitchFamily="18" charset="0"/>
                              </a:rPr>
                            </m:ctrlPr>
                          </m:sSubPr>
                          <m:e>
                            <m:r>
                              <a:rPr lang="nl-NL" i="1">
                                <a:latin typeface="Cambria Math" panose="02040503050406030204" pitchFamily="18" charset="0"/>
                              </a:rPr>
                              <m:t>𝑘</m:t>
                            </m:r>
                          </m:e>
                          <m:sub>
                            <m:r>
                              <a:rPr lang="nl-NL" i="1">
                                <a:latin typeface="Cambria Math" panose="02040503050406030204" pitchFamily="18" charset="0"/>
                              </a:rPr>
                              <m:t>2</m:t>
                            </m:r>
                          </m:sub>
                        </m:sSub>
                      </m:e>
                    </m:d>
                    <m:r>
                      <m:rPr>
                        <m:nor/>
                      </m:rPr>
                      <a:rPr lang="nl-NL" dirty="0"/>
                      <m:t>	</m:t>
                    </m:r>
                  </m:oMath>
                </a14:m>
                <a:endParaRPr lang="nl-NL" dirty="0"/>
              </a:p>
              <a:p>
                <a:pPr marL="0" indent="0">
                  <a:buNone/>
                </a:pPr>
                <a:r>
                  <a:rPr lang="nl-NL" b="0" dirty="0"/>
                  <a:t>			</a:t>
                </a:r>
                <a:r>
                  <a:rPr lang="en-US" dirty="0"/>
                  <a:t> </a:t>
                </a:r>
                <a14:m>
                  <m:oMath xmlns:m="http://schemas.openxmlformats.org/officeDocument/2006/math">
                    <m:r>
                      <a:rPr lang="en-US" i="1">
                        <a:latin typeface="Cambria Math" panose="02040503050406030204" pitchFamily="18" charset="0"/>
                      </a:rPr>
                      <m:t>𝑝</m:t>
                    </m:r>
                    <m:d>
                      <m:dPr>
                        <m:ctrlPr>
                          <a:rPr lang="nl-NL" b="0" i="1" smtClean="0">
                            <a:latin typeface="Cambria Math" panose="02040503050406030204" pitchFamily="18" charset="0"/>
                          </a:rPr>
                        </m:ctrlPr>
                      </m:dPr>
                      <m:e>
                        <m:r>
                          <a:rPr lang="nl-NL" b="0" i="1" smtClean="0">
                            <a:latin typeface="Cambria Math" panose="02040503050406030204" pitchFamily="18" charset="0"/>
                          </a:rPr>
                          <m:t>𝑡</m:t>
                        </m:r>
                        <m:r>
                          <a:rPr lang="nl-NL" b="0" i="1" smtClean="0">
                            <a:latin typeface="Cambria Math" panose="02040503050406030204" pitchFamily="18" charset="0"/>
                          </a:rPr>
                          <m:t>+∆</m:t>
                        </m:r>
                        <m:r>
                          <a:rPr lang="nl-NL" b="0" i="1" smtClean="0">
                            <a:latin typeface="Cambria Math" panose="02040503050406030204" pitchFamily="18" charset="0"/>
                            <a:ea typeface="Cambria Math" panose="02040503050406030204" pitchFamily="18" charset="0"/>
                          </a:rPr>
                          <m:t>𝑡</m:t>
                        </m:r>
                      </m:e>
                    </m:d>
                    <m:r>
                      <a:rPr lang="nl-NL" b="0" i="1" smtClean="0">
                        <a:latin typeface="Cambria Math" panose="02040503050406030204" pitchFamily="18" charset="0"/>
                      </a:rPr>
                      <m:t>=</m:t>
                    </m:r>
                    <m:r>
                      <a:rPr lang="en-US" b="0" i="1" smtClean="0">
                        <a:latin typeface="Cambria Math" panose="02040503050406030204" pitchFamily="18" charset="0"/>
                      </a:rPr>
                      <m:t>𝑝</m:t>
                    </m:r>
                    <m:d>
                      <m:dPr>
                        <m:ctrlPr>
                          <a:rPr lang="nl-NL" b="0" i="1" smtClean="0">
                            <a:latin typeface="Cambria Math" panose="02040503050406030204" pitchFamily="18" charset="0"/>
                          </a:rPr>
                        </m:ctrlPr>
                      </m:dPr>
                      <m:e>
                        <m:r>
                          <a:rPr lang="nl-NL" b="0" i="1" smtClean="0">
                            <a:latin typeface="Cambria Math" panose="02040503050406030204" pitchFamily="18" charset="0"/>
                          </a:rPr>
                          <m:t>𝑡</m:t>
                        </m:r>
                      </m:e>
                    </m:d>
                    <m:r>
                      <a:rPr lang="nl-NL" b="0" i="1" smtClean="0">
                        <a:latin typeface="Cambria Math" panose="02040503050406030204" pitchFamily="18" charset="0"/>
                      </a:rPr>
                      <m:t>+</m:t>
                    </m:r>
                    <m:f>
                      <m:fPr>
                        <m:ctrlPr>
                          <a:rPr lang="nl-NL" i="1">
                            <a:latin typeface="Cambria Math" panose="02040503050406030204" pitchFamily="18" charset="0"/>
                          </a:rPr>
                        </m:ctrlPr>
                      </m:fPr>
                      <m:num>
                        <m:r>
                          <a:rPr lang="nl-NL" i="1">
                            <a:latin typeface="Cambria Math" panose="02040503050406030204" pitchFamily="18" charset="0"/>
                          </a:rPr>
                          <m:t>1</m:t>
                        </m:r>
                      </m:num>
                      <m:den>
                        <m:r>
                          <a:rPr lang="nl-NL" i="1">
                            <a:latin typeface="Cambria Math" panose="02040503050406030204" pitchFamily="18" charset="0"/>
                          </a:rPr>
                          <m:t>6</m:t>
                        </m:r>
                      </m:den>
                    </m:f>
                    <m:r>
                      <a:rPr lang="nl-NL" i="1">
                        <a:latin typeface="Cambria Math" panose="02040503050406030204" pitchFamily="18" charset="0"/>
                        <a:ea typeface="Cambria Math" panose="02040503050406030204" pitchFamily="18" charset="0"/>
                      </a:rPr>
                      <m:t>∆</m:t>
                    </m:r>
                    <m:r>
                      <a:rPr lang="nl-NL" i="1">
                        <a:latin typeface="Cambria Math" panose="02040503050406030204" pitchFamily="18" charset="0"/>
                        <a:ea typeface="Cambria Math" panose="02040503050406030204" pitchFamily="18" charset="0"/>
                      </a:rPr>
                      <m:t>𝑡</m:t>
                    </m:r>
                    <m:r>
                      <a:rPr lang="nl-NL" b="0" i="1" smtClean="0">
                        <a:latin typeface="Cambria Math" panose="02040503050406030204" pitchFamily="18" charset="0"/>
                      </a:rPr>
                      <m:t>(</m:t>
                    </m:r>
                    <m:sSub>
                      <m:sSubPr>
                        <m:ctrlPr>
                          <a:rPr lang="nl-NL" i="1">
                            <a:latin typeface="Cambria Math" panose="02040503050406030204" pitchFamily="18" charset="0"/>
                          </a:rPr>
                        </m:ctrlPr>
                      </m:sSubPr>
                      <m:e>
                        <m:r>
                          <a:rPr lang="nl-NL" i="1">
                            <a:latin typeface="Cambria Math" panose="02040503050406030204" pitchFamily="18" charset="0"/>
                          </a:rPr>
                          <m:t>𝑘</m:t>
                        </m:r>
                      </m:e>
                      <m:sub>
                        <m:r>
                          <a:rPr lang="nl-NL" i="1">
                            <a:latin typeface="Cambria Math" panose="02040503050406030204" pitchFamily="18" charset="0"/>
                          </a:rPr>
                          <m:t>1</m:t>
                        </m:r>
                      </m:sub>
                    </m:sSub>
                    <m:r>
                      <a:rPr lang="nl-NL" b="0" i="1" smtClean="0">
                        <a:latin typeface="Cambria Math" panose="02040503050406030204" pitchFamily="18" charset="0"/>
                      </a:rPr>
                      <m:t>+2</m:t>
                    </m:r>
                    <m:sSub>
                      <m:sSubPr>
                        <m:ctrlPr>
                          <a:rPr lang="nl-NL" i="1">
                            <a:latin typeface="Cambria Math" panose="02040503050406030204" pitchFamily="18" charset="0"/>
                          </a:rPr>
                        </m:ctrlPr>
                      </m:sSubPr>
                      <m:e>
                        <m:r>
                          <a:rPr lang="nl-NL" i="1">
                            <a:latin typeface="Cambria Math" panose="02040503050406030204" pitchFamily="18" charset="0"/>
                          </a:rPr>
                          <m:t>𝑘</m:t>
                        </m:r>
                      </m:e>
                      <m:sub>
                        <m:r>
                          <a:rPr lang="nl-NL" b="0" i="1" smtClean="0">
                            <a:latin typeface="Cambria Math" panose="02040503050406030204" pitchFamily="18" charset="0"/>
                          </a:rPr>
                          <m:t>2</m:t>
                        </m:r>
                      </m:sub>
                    </m:sSub>
                    <m:r>
                      <a:rPr lang="nl-NL" b="0" i="1" smtClean="0">
                        <a:latin typeface="Cambria Math" panose="02040503050406030204" pitchFamily="18" charset="0"/>
                      </a:rPr>
                      <m:t>+2</m:t>
                    </m:r>
                    <m:sSub>
                      <m:sSubPr>
                        <m:ctrlPr>
                          <a:rPr lang="nl-NL" i="1">
                            <a:latin typeface="Cambria Math" panose="02040503050406030204" pitchFamily="18" charset="0"/>
                          </a:rPr>
                        </m:ctrlPr>
                      </m:sSubPr>
                      <m:e>
                        <m:r>
                          <a:rPr lang="nl-NL" i="1">
                            <a:latin typeface="Cambria Math" panose="02040503050406030204" pitchFamily="18" charset="0"/>
                          </a:rPr>
                          <m:t>𝑘</m:t>
                        </m:r>
                      </m:e>
                      <m:sub>
                        <m:r>
                          <a:rPr lang="nl-NL" b="0" i="1" smtClean="0">
                            <a:latin typeface="Cambria Math" panose="02040503050406030204" pitchFamily="18" charset="0"/>
                          </a:rPr>
                          <m:t>3</m:t>
                        </m:r>
                      </m:sub>
                    </m:sSub>
                    <m:r>
                      <a:rPr lang="nl-NL" i="1">
                        <a:latin typeface="Cambria Math" panose="02040503050406030204" pitchFamily="18" charset="0"/>
                      </a:rPr>
                      <m:t>+</m:t>
                    </m:r>
                    <m:sSub>
                      <m:sSubPr>
                        <m:ctrlPr>
                          <a:rPr lang="nl-NL" i="1">
                            <a:latin typeface="Cambria Math" panose="02040503050406030204" pitchFamily="18" charset="0"/>
                          </a:rPr>
                        </m:ctrlPr>
                      </m:sSubPr>
                      <m:e>
                        <m:r>
                          <a:rPr lang="nl-NL" i="1">
                            <a:latin typeface="Cambria Math" panose="02040503050406030204" pitchFamily="18" charset="0"/>
                          </a:rPr>
                          <m:t>𝑘</m:t>
                        </m:r>
                      </m:e>
                      <m:sub>
                        <m:r>
                          <a:rPr lang="nl-NL" b="0" i="1" smtClean="0">
                            <a:latin typeface="Cambria Math" panose="02040503050406030204" pitchFamily="18" charset="0"/>
                          </a:rPr>
                          <m:t>4</m:t>
                        </m:r>
                      </m:sub>
                    </m:sSub>
                    <m:r>
                      <a:rPr lang="nl-NL" b="0" i="1" smtClean="0">
                        <a:latin typeface="Cambria Math" panose="02040503050406030204" pitchFamily="18" charset="0"/>
                      </a:rPr>
                      <m:t>)</m:t>
                    </m:r>
                  </m:oMath>
                </a14:m>
                <a:endParaRPr lang="nl-NL" dirty="0"/>
              </a:p>
              <a:p>
                <a:pPr marL="0" indent="0">
                  <a:buNone/>
                </a:pPr>
                <a:r>
                  <a:rPr lang="nl-NL" dirty="0"/>
                  <a:t>			</a:t>
                </a:r>
                <a14:m>
                  <m:oMath xmlns:m="http://schemas.openxmlformats.org/officeDocument/2006/math">
                    <m:r>
                      <a:rPr lang="nl-NL" b="0" i="1" smtClean="0">
                        <a:latin typeface="Cambria Math" panose="02040503050406030204" pitchFamily="18" charset="0"/>
                      </a:rPr>
                      <m:t>𝑣</m:t>
                    </m:r>
                    <m:d>
                      <m:dPr>
                        <m:ctrlPr>
                          <a:rPr lang="nl-NL" i="1">
                            <a:latin typeface="Cambria Math" panose="02040503050406030204" pitchFamily="18" charset="0"/>
                          </a:rPr>
                        </m:ctrlPr>
                      </m:dPr>
                      <m:e>
                        <m:r>
                          <a:rPr lang="nl-NL" i="1">
                            <a:latin typeface="Cambria Math" panose="02040503050406030204" pitchFamily="18" charset="0"/>
                          </a:rPr>
                          <m:t>𝑡</m:t>
                        </m:r>
                        <m:r>
                          <a:rPr lang="nl-NL" i="1">
                            <a:latin typeface="Cambria Math" panose="02040503050406030204" pitchFamily="18" charset="0"/>
                          </a:rPr>
                          <m:t>+∆</m:t>
                        </m:r>
                        <m:r>
                          <a:rPr lang="nl-NL" b="0" i="1" smtClean="0">
                            <a:latin typeface="Cambria Math" panose="02040503050406030204" pitchFamily="18" charset="0"/>
                            <a:ea typeface="Cambria Math" panose="02040503050406030204" pitchFamily="18" charset="0"/>
                          </a:rPr>
                          <m:t>𝑡</m:t>
                        </m:r>
                      </m:e>
                    </m:d>
                    <m:r>
                      <a:rPr lang="nl-NL" i="1">
                        <a:latin typeface="Cambria Math" panose="02040503050406030204" pitchFamily="18" charset="0"/>
                      </a:rPr>
                      <m:t>=</m:t>
                    </m:r>
                    <m:r>
                      <a:rPr lang="nl-NL" b="0" i="1" smtClean="0">
                        <a:latin typeface="Cambria Math" panose="02040503050406030204" pitchFamily="18" charset="0"/>
                      </a:rPr>
                      <m:t>𝑣</m:t>
                    </m:r>
                    <m:d>
                      <m:dPr>
                        <m:ctrlPr>
                          <a:rPr lang="nl-NL" i="1">
                            <a:latin typeface="Cambria Math" panose="02040503050406030204" pitchFamily="18" charset="0"/>
                          </a:rPr>
                        </m:ctrlPr>
                      </m:dPr>
                      <m:e>
                        <m:r>
                          <a:rPr lang="nl-NL" i="1">
                            <a:latin typeface="Cambria Math" panose="02040503050406030204" pitchFamily="18" charset="0"/>
                          </a:rPr>
                          <m:t>𝑡</m:t>
                        </m:r>
                      </m:e>
                    </m:d>
                    <m:r>
                      <a:rPr lang="nl-NL" i="1">
                        <a:latin typeface="Cambria Math" panose="02040503050406030204" pitchFamily="18" charset="0"/>
                      </a:rPr>
                      <m:t>+</m:t>
                    </m:r>
                    <m:f>
                      <m:fPr>
                        <m:ctrlPr>
                          <a:rPr lang="nl-NL" i="1">
                            <a:latin typeface="Cambria Math" panose="02040503050406030204" pitchFamily="18" charset="0"/>
                          </a:rPr>
                        </m:ctrlPr>
                      </m:fPr>
                      <m:num>
                        <m:r>
                          <a:rPr lang="nl-NL" i="1">
                            <a:latin typeface="Cambria Math" panose="02040503050406030204" pitchFamily="18" charset="0"/>
                          </a:rPr>
                          <m:t>1</m:t>
                        </m:r>
                      </m:num>
                      <m:den>
                        <m:r>
                          <a:rPr lang="nl-NL" i="1">
                            <a:latin typeface="Cambria Math" panose="02040503050406030204" pitchFamily="18" charset="0"/>
                          </a:rPr>
                          <m:t>6</m:t>
                        </m:r>
                      </m:den>
                    </m:f>
                    <m:r>
                      <a:rPr lang="nl-NL" i="1">
                        <a:latin typeface="Cambria Math" panose="02040503050406030204" pitchFamily="18" charset="0"/>
                        <a:ea typeface="Cambria Math" panose="02040503050406030204" pitchFamily="18" charset="0"/>
                      </a:rPr>
                      <m:t>∆</m:t>
                    </m:r>
                    <m:r>
                      <a:rPr lang="nl-NL" i="1">
                        <a:latin typeface="Cambria Math" panose="02040503050406030204" pitchFamily="18" charset="0"/>
                        <a:ea typeface="Cambria Math" panose="02040503050406030204" pitchFamily="18" charset="0"/>
                      </a:rPr>
                      <m:t>𝑡</m:t>
                    </m:r>
                    <m:r>
                      <a:rPr lang="nl-NL" i="1">
                        <a:latin typeface="Cambria Math" panose="02040503050406030204" pitchFamily="18" charset="0"/>
                      </a:rPr>
                      <m:t>(</m:t>
                    </m:r>
                    <m:sSub>
                      <m:sSubPr>
                        <m:ctrlPr>
                          <a:rPr lang="nl-NL" i="1">
                            <a:latin typeface="Cambria Math" panose="02040503050406030204" pitchFamily="18" charset="0"/>
                          </a:rPr>
                        </m:ctrlPr>
                      </m:sSubPr>
                      <m:e>
                        <m:r>
                          <a:rPr lang="nl-NL" b="0" i="1" smtClean="0">
                            <a:latin typeface="Cambria Math" panose="02040503050406030204" pitchFamily="18" charset="0"/>
                          </a:rPr>
                          <m:t>𝑙</m:t>
                        </m:r>
                      </m:e>
                      <m:sub>
                        <m:r>
                          <a:rPr lang="nl-NL" i="1">
                            <a:latin typeface="Cambria Math" panose="02040503050406030204" pitchFamily="18" charset="0"/>
                          </a:rPr>
                          <m:t>1</m:t>
                        </m:r>
                      </m:sub>
                    </m:sSub>
                    <m:r>
                      <a:rPr lang="nl-NL" i="1">
                        <a:latin typeface="Cambria Math" panose="02040503050406030204" pitchFamily="18" charset="0"/>
                      </a:rPr>
                      <m:t>+2</m:t>
                    </m:r>
                    <m:sSub>
                      <m:sSubPr>
                        <m:ctrlPr>
                          <a:rPr lang="nl-NL" i="1">
                            <a:latin typeface="Cambria Math" panose="02040503050406030204" pitchFamily="18" charset="0"/>
                          </a:rPr>
                        </m:ctrlPr>
                      </m:sSubPr>
                      <m:e>
                        <m:r>
                          <a:rPr lang="nl-NL" b="0" i="1" smtClean="0">
                            <a:latin typeface="Cambria Math" panose="02040503050406030204" pitchFamily="18" charset="0"/>
                          </a:rPr>
                          <m:t>𝑙</m:t>
                        </m:r>
                      </m:e>
                      <m:sub>
                        <m:r>
                          <a:rPr lang="nl-NL" i="1">
                            <a:latin typeface="Cambria Math" panose="02040503050406030204" pitchFamily="18" charset="0"/>
                          </a:rPr>
                          <m:t>2</m:t>
                        </m:r>
                      </m:sub>
                    </m:sSub>
                    <m:r>
                      <a:rPr lang="nl-NL" i="1">
                        <a:latin typeface="Cambria Math" panose="02040503050406030204" pitchFamily="18" charset="0"/>
                      </a:rPr>
                      <m:t>+2</m:t>
                    </m:r>
                    <m:sSub>
                      <m:sSubPr>
                        <m:ctrlPr>
                          <a:rPr lang="nl-NL" i="1">
                            <a:latin typeface="Cambria Math" panose="02040503050406030204" pitchFamily="18" charset="0"/>
                          </a:rPr>
                        </m:ctrlPr>
                      </m:sSubPr>
                      <m:e>
                        <m:r>
                          <a:rPr lang="nl-NL" b="0" i="1" smtClean="0">
                            <a:latin typeface="Cambria Math" panose="02040503050406030204" pitchFamily="18" charset="0"/>
                          </a:rPr>
                          <m:t>𝑙</m:t>
                        </m:r>
                      </m:e>
                      <m:sub>
                        <m:r>
                          <a:rPr lang="nl-NL" i="1">
                            <a:latin typeface="Cambria Math" panose="02040503050406030204" pitchFamily="18" charset="0"/>
                          </a:rPr>
                          <m:t>3</m:t>
                        </m:r>
                      </m:sub>
                    </m:sSub>
                    <m:r>
                      <a:rPr lang="nl-NL" i="1">
                        <a:latin typeface="Cambria Math" panose="02040503050406030204" pitchFamily="18" charset="0"/>
                      </a:rPr>
                      <m:t>+</m:t>
                    </m:r>
                    <m:sSub>
                      <m:sSubPr>
                        <m:ctrlPr>
                          <a:rPr lang="nl-NL" i="1">
                            <a:latin typeface="Cambria Math" panose="02040503050406030204" pitchFamily="18" charset="0"/>
                          </a:rPr>
                        </m:ctrlPr>
                      </m:sSubPr>
                      <m:e>
                        <m:r>
                          <a:rPr lang="nl-NL" b="0" i="1" smtClean="0">
                            <a:latin typeface="Cambria Math" panose="02040503050406030204" pitchFamily="18" charset="0"/>
                          </a:rPr>
                          <m:t>𝑙</m:t>
                        </m:r>
                      </m:e>
                      <m:sub>
                        <m:r>
                          <a:rPr lang="nl-NL" i="1">
                            <a:latin typeface="Cambria Math" panose="02040503050406030204" pitchFamily="18" charset="0"/>
                          </a:rPr>
                          <m:t>4</m:t>
                        </m:r>
                      </m:sub>
                    </m:sSub>
                    <m:r>
                      <a:rPr lang="nl-NL" i="1">
                        <a:latin typeface="Cambria Math" panose="02040503050406030204" pitchFamily="18" charset="0"/>
                      </a:rPr>
                      <m:t>)</m:t>
                    </m:r>
                  </m:oMath>
                </a14:m>
                <a:endParaRPr lang="nl-NL" dirty="0"/>
              </a:p>
            </p:txBody>
          </p:sp>
        </mc:Choice>
        <mc:Fallback xmlns="">
          <p:sp>
            <p:nvSpPr>
              <p:cNvPr id="3" name="Content Placeholder 2">
                <a:extLst>
                  <a:ext uri="{FF2B5EF4-FFF2-40B4-BE49-F238E27FC236}">
                    <a16:creationId xmlns:a16="http://schemas.microsoft.com/office/drawing/2014/main" id="{2C807C5B-BBEB-4D09-A4B8-DDD8ACC39660}"/>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5196883"/>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26E351D-C19B-467F-A5C7-085C4CECACA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C586965-D4BF-4605-8C1C-5B8CCCAB7737}">
  <ds:schemaRefs>
    <ds:schemaRef ds:uri="http://schemas.microsoft.com/sharepoint/v3/contenttype/forms"/>
  </ds:schemaRefs>
</ds:datastoreItem>
</file>

<file path=customXml/itemProps3.xml><?xml version="1.0" encoding="utf-8"?>
<ds:datastoreItem xmlns:ds="http://schemas.openxmlformats.org/officeDocument/2006/customXml" ds:itemID="{6E499CE6-06FC-4D3E-8B56-30558CC9D1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1104</Words>
  <Application>Microsoft Macintosh PowerPoint</Application>
  <PresentationFormat>Widescreen</PresentationFormat>
  <Paragraphs>130</Paragraphs>
  <Slides>21</Slides>
  <Notes>13</Notes>
  <HiddenSlides>0</HiddenSlides>
  <MMClips>2</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Bookman Old Style</vt:lpstr>
      <vt:lpstr>Calibri</vt:lpstr>
      <vt:lpstr>Cambria Math</vt:lpstr>
      <vt:lpstr>Franklin Gothic Book</vt:lpstr>
      <vt:lpstr>Wingdings</vt:lpstr>
      <vt:lpstr>1_RetrospectVTI</vt:lpstr>
      <vt:lpstr>Crazy Putting Phase 3</vt:lpstr>
      <vt:lpstr>The challenge</vt:lpstr>
      <vt:lpstr>Table of contents</vt:lpstr>
      <vt:lpstr>Game Engine</vt:lpstr>
      <vt:lpstr>Terrain generation</vt:lpstr>
      <vt:lpstr>Collision detection</vt:lpstr>
      <vt:lpstr>Live saving and loading</vt:lpstr>
      <vt:lpstr>Our solvers</vt:lpstr>
      <vt:lpstr>The formulas  Classical 4th-order Runge-Kutta</vt:lpstr>
      <vt:lpstr>Flying and bouncing balls</vt:lpstr>
      <vt:lpstr>Flying acceleration</vt:lpstr>
      <vt:lpstr>Precision experiment</vt:lpstr>
      <vt:lpstr>Speed experiment</vt:lpstr>
      <vt:lpstr>Bots</vt:lpstr>
      <vt:lpstr>Single Shot Bot</vt:lpstr>
      <vt:lpstr>BFS Graph Bot</vt:lpstr>
      <vt:lpstr>A* Bot</vt:lpstr>
      <vt:lpstr>Experiment</vt:lpstr>
      <vt:lpstr>Conclusion</vt:lpstr>
      <vt:lpstr>Questions</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aaron schapira</dc:creator>
  <cp:lastModifiedBy/>
  <cp:revision>1</cp:revision>
  <dcterms:created xsi:type="dcterms:W3CDTF">2020-06-23T11:39:50Z</dcterms:created>
  <dcterms:modified xsi:type="dcterms:W3CDTF">2020-06-23T11:40:47Z</dcterms:modified>
</cp:coreProperties>
</file>