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erriweather" panose="00000500000000000000" pitchFamily="2" charset="0"/>
      <p:regular r:id="rId10"/>
      <p:bold r:id="rId11"/>
      <p:italic r:id="rId12"/>
      <p:boldItalic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89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5a0fbc7ec_0_13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5a0fbc7ec_0_1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5a0fbc7ec_0_13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5a0fbc7ec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3636"/>
              </a:lnSpc>
              <a:spcBef>
                <a:spcPts val="1200"/>
              </a:spcBef>
              <a:spcAft>
                <a:spcPts val="0"/>
              </a:spcAft>
              <a:buClr>
                <a:schemeClr val="dk1"/>
              </a:buClr>
              <a:buSzPts val="1100"/>
              <a:buFont typeface="Arial"/>
              <a:buNone/>
            </a:pPr>
            <a:endParaRPr sz="1350">
              <a:solidFill>
                <a:srgbClr val="181818"/>
              </a:solidFill>
              <a:highlight>
                <a:srgbClr val="FFFFFF"/>
              </a:highlight>
            </a:endParaRPr>
          </a:p>
          <a:p>
            <a:pPr marL="0" lvl="0" indent="0" algn="l" rtl="0">
              <a:spcBef>
                <a:spcPts val="18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5a0fbc7ec_0_137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5a0fbc7ec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In November 2018, Nature magazine published an article on ‘The Moral Machine experiment’.  Based on a survey developed by MIT researchers (in the form of a multilingual online game) that reveal global preferences concerning the ethics of autonomous vehicles, as well as some regional variations in those preferences. This platform gathered 40 million decisions in ten languages from millions of people in 233 countries and territories.  In these figures, the global moral preferences are summarized. </a:t>
            </a:r>
            <a:endParaRPr/>
          </a:p>
          <a:p>
            <a:pPr marL="0" lvl="0" indent="0" algn="l" rtl="0">
              <a:lnSpc>
                <a:spcPct val="115000"/>
              </a:lnSpc>
              <a:spcBef>
                <a:spcPts val="1200"/>
              </a:spcBef>
              <a:spcAft>
                <a:spcPts val="0"/>
              </a:spcAft>
              <a:buClr>
                <a:schemeClr val="dk1"/>
              </a:buClr>
              <a:buSzPts val="1100"/>
              <a:buFont typeface="Arial"/>
              <a:buNone/>
            </a:pPr>
            <a:r>
              <a:rPr lang="en"/>
              <a:t>As shown in Fig.2a, the strongest preferences are observed for sparing humans over animals, sparing more lives, and sparing young lives.</a:t>
            </a:r>
            <a:endParaRPr/>
          </a:p>
          <a:p>
            <a:pPr marL="0" lvl="0" indent="0" algn="l" rtl="0">
              <a:lnSpc>
                <a:spcPct val="115000"/>
              </a:lnSpc>
              <a:spcBef>
                <a:spcPts val="1200"/>
              </a:spcBef>
              <a:spcAft>
                <a:spcPts val="0"/>
              </a:spcAft>
              <a:buClr>
                <a:schemeClr val="dk1"/>
              </a:buClr>
              <a:buSzPts val="1100"/>
              <a:buFont typeface="Arial"/>
              <a:buNone/>
            </a:pPr>
            <a:r>
              <a:rPr lang="en"/>
              <a:t> Fig.2b: the four most spared characters are the baby, the little girl, the little boy, and the pregnant woman</a:t>
            </a:r>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2400"/>
              </a:spcBef>
              <a:spcAft>
                <a:spcPts val="600"/>
              </a:spcAft>
              <a:buNone/>
            </a:pPr>
            <a:r>
              <a:rPr lang="en" i="1" dirty="0"/>
              <a:t>Lab | Machine Learning and AI world:</a:t>
            </a:r>
            <a:br>
              <a:rPr lang="en" dirty="0"/>
            </a:br>
            <a:r>
              <a:rPr lang="en" dirty="0"/>
              <a:t>Google Autonomous Car</a:t>
            </a:r>
            <a:endParaRPr dirty="0"/>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René van Schalkwyk • 04.10.2021</a:t>
            </a:r>
            <a:endParaRPr dirty="0"/>
          </a:p>
        </p:txBody>
      </p:sp>
      <p:pic>
        <p:nvPicPr>
          <p:cNvPr id="66" name="Google Shape;66;p13"/>
          <p:cNvPicPr preferRelativeResize="0"/>
          <p:nvPr/>
        </p:nvPicPr>
        <p:blipFill>
          <a:blip r:embed="rId3">
            <a:alphaModFix/>
          </a:blip>
          <a:stretch>
            <a:fillRect/>
          </a:stretch>
        </p:blipFill>
        <p:spPr>
          <a:xfrm>
            <a:off x="5183798" y="2916024"/>
            <a:ext cx="3962425" cy="2229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272900" y="573100"/>
            <a:ext cx="4045200" cy="1318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Overview</a:t>
            </a:r>
            <a:endParaRPr/>
          </a:p>
        </p:txBody>
      </p:sp>
      <p:sp>
        <p:nvSpPr>
          <p:cNvPr id="72" name="Google Shape;72;p14"/>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fontScale="70000" lnSpcReduction="10000"/>
          </a:bodyPr>
          <a:lstStyle/>
          <a:p>
            <a:pPr marL="457200" lvl="0" indent="-295275" algn="l" rtl="0">
              <a:spcBef>
                <a:spcPts val="0"/>
              </a:spcBef>
              <a:spcAft>
                <a:spcPts val="0"/>
              </a:spcAft>
              <a:buSzPct val="100000"/>
              <a:buChar char="●"/>
            </a:pPr>
            <a:r>
              <a:rPr lang="en" sz="1500"/>
              <a:t>2.24 million injuries due to motor vehicle accidents in the United States in 2010; mainly due to human error.</a:t>
            </a:r>
            <a:br>
              <a:rPr lang="en" sz="1500"/>
            </a:br>
            <a:endParaRPr sz="1500"/>
          </a:p>
          <a:p>
            <a:pPr marL="457200" lvl="0" indent="-295275" algn="l" rtl="0">
              <a:spcBef>
                <a:spcPts val="0"/>
              </a:spcBef>
              <a:spcAft>
                <a:spcPts val="0"/>
              </a:spcAft>
              <a:buSzPct val="100000"/>
              <a:buChar char="●"/>
            </a:pPr>
            <a:r>
              <a:rPr lang="en" sz="1500"/>
              <a:t>Google is hoping to make the streets a bit safer by developing a self-driving car.</a:t>
            </a:r>
            <a:br>
              <a:rPr lang="en" sz="1500"/>
            </a:br>
            <a:endParaRPr sz="1500"/>
          </a:p>
          <a:p>
            <a:pPr marL="457200" lvl="0" indent="-295275" algn="l" rtl="0">
              <a:spcBef>
                <a:spcPts val="0"/>
              </a:spcBef>
              <a:spcAft>
                <a:spcPts val="0"/>
              </a:spcAft>
              <a:buSzPct val="100000"/>
              <a:buChar char="●"/>
            </a:pPr>
            <a:r>
              <a:rPr lang="en" sz="1500"/>
              <a:t>Looks very similar to two-passenger subcompact “smart cars” currently on the market.</a:t>
            </a:r>
            <a:br>
              <a:rPr lang="en" sz="1500"/>
            </a:br>
            <a:endParaRPr sz="1500"/>
          </a:p>
          <a:p>
            <a:pPr marL="457200" lvl="0" indent="-295275" algn="l" rtl="0">
              <a:spcBef>
                <a:spcPts val="0"/>
              </a:spcBef>
              <a:spcAft>
                <a:spcPts val="0"/>
              </a:spcAft>
              <a:buSzPct val="100000"/>
              <a:buChar char="●"/>
            </a:pPr>
            <a:r>
              <a:rPr lang="en" sz="1500"/>
              <a:t>No steering wheel or pedals to accelerate/decelerate.</a:t>
            </a:r>
            <a:br>
              <a:rPr lang="en" sz="1500"/>
            </a:br>
            <a:endParaRPr sz="1500"/>
          </a:p>
          <a:p>
            <a:pPr marL="457200" lvl="0" indent="-295275" algn="l" rtl="0">
              <a:spcBef>
                <a:spcPts val="0"/>
              </a:spcBef>
              <a:spcAft>
                <a:spcPts val="0"/>
              </a:spcAft>
              <a:buSzPct val="100000"/>
              <a:buChar char="●"/>
            </a:pPr>
            <a:r>
              <a:rPr lang="en" sz="1500"/>
              <a:t>Passenger presses a button to start the car,  and then inputs the destination into the car’s computer that utilizes Google Maps.</a:t>
            </a:r>
            <a:br>
              <a:rPr lang="en" sz="1500"/>
            </a:br>
            <a:endParaRPr sz="1500"/>
          </a:p>
          <a:p>
            <a:pPr marL="457200" lvl="0" indent="-295275" algn="l" rtl="0">
              <a:spcBef>
                <a:spcPts val="0"/>
              </a:spcBef>
              <a:spcAft>
                <a:spcPts val="0"/>
              </a:spcAft>
              <a:buSzPct val="100000"/>
              <a:buChar char="●"/>
            </a:pPr>
            <a:r>
              <a:rPr lang="en" sz="1500"/>
              <a:t>Currently max speed at 40 km/h (25 mph) as a safety measure.</a:t>
            </a:r>
            <a:br>
              <a:rPr lang="en" sz="1500"/>
            </a:br>
            <a:endParaRPr sz="1500"/>
          </a:p>
          <a:p>
            <a:pPr marL="457200" lvl="0" indent="-295275" algn="l" rtl="0">
              <a:spcBef>
                <a:spcPts val="0"/>
              </a:spcBef>
              <a:spcAft>
                <a:spcPts val="0"/>
              </a:spcAft>
              <a:buSzPct val="100000"/>
              <a:buChar char="●"/>
            </a:pPr>
            <a:r>
              <a:rPr lang="en" sz="1500"/>
              <a:t>Emergency break available, to be used if necessary.</a:t>
            </a:r>
            <a:endParaRPr sz="1500"/>
          </a:p>
          <a:p>
            <a:pPr marL="457200" lvl="0" indent="0" algn="l" rtl="0">
              <a:spcBef>
                <a:spcPts val="1200"/>
              </a:spcBef>
              <a:spcAft>
                <a:spcPts val="0"/>
              </a:spcAft>
              <a:buNone/>
            </a:pPr>
            <a:endParaRPr sz="1500"/>
          </a:p>
          <a:p>
            <a:pPr marL="0" lvl="0" indent="0" algn="l" rtl="0">
              <a:spcBef>
                <a:spcPts val="1200"/>
              </a:spcBef>
              <a:spcAft>
                <a:spcPts val="1200"/>
              </a:spcAft>
              <a:buNone/>
            </a:pPr>
            <a:endParaRPr b="1"/>
          </a:p>
        </p:txBody>
      </p:sp>
      <p:pic>
        <p:nvPicPr>
          <p:cNvPr id="73" name="Google Shape;73;p14"/>
          <p:cNvPicPr preferRelativeResize="0"/>
          <p:nvPr/>
        </p:nvPicPr>
        <p:blipFill>
          <a:blip r:embed="rId3">
            <a:alphaModFix/>
          </a:blip>
          <a:stretch>
            <a:fillRect/>
          </a:stretch>
        </p:blipFill>
        <p:spPr>
          <a:xfrm>
            <a:off x="9500" y="2182925"/>
            <a:ext cx="4562501" cy="267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does it work?</a:t>
            </a:r>
            <a:endParaRPr/>
          </a:p>
        </p:txBody>
      </p:sp>
      <p:sp>
        <p:nvSpPr>
          <p:cNvPr id="79" name="Google Shape;79;p15"/>
          <p:cNvSpPr txBox="1">
            <a:spLocks noGrp="1"/>
          </p:cNvSpPr>
          <p:nvPr>
            <p:ph type="body" idx="1"/>
          </p:nvPr>
        </p:nvSpPr>
        <p:spPr>
          <a:xfrm>
            <a:off x="4879025" y="500925"/>
            <a:ext cx="3954000" cy="4111500"/>
          </a:xfrm>
          <a:prstGeom prst="rect">
            <a:avLst/>
          </a:prstGeom>
        </p:spPr>
        <p:txBody>
          <a:bodyPr spcFirstLastPara="1" wrap="square" lIns="91425" tIns="91425" rIns="91425" bIns="91425" anchor="t" anchorCtr="0">
            <a:normAutofit fontScale="85000" lnSpcReduction="20000"/>
          </a:bodyPr>
          <a:lstStyle/>
          <a:p>
            <a:pPr marL="457200" lvl="0" indent="-309562" algn="l" rtl="0">
              <a:spcBef>
                <a:spcPts val="0"/>
              </a:spcBef>
              <a:spcAft>
                <a:spcPts val="0"/>
              </a:spcAft>
              <a:buSzPct val="100000"/>
              <a:buChar char="●"/>
            </a:pPr>
            <a:r>
              <a:rPr lang="en" sz="1500"/>
              <a:t>On top of the car, a sensor spins around that actively monitors surroundings in all directions over 180 meters (0.1 mile) away.</a:t>
            </a:r>
            <a:br>
              <a:rPr lang="en" sz="1500"/>
            </a:br>
            <a:endParaRPr sz="1500"/>
          </a:p>
          <a:p>
            <a:pPr marL="457200" lvl="0" indent="-309562" algn="l" rtl="0">
              <a:spcBef>
                <a:spcPts val="0"/>
              </a:spcBef>
              <a:spcAft>
                <a:spcPts val="0"/>
              </a:spcAft>
              <a:buSzPct val="100000"/>
              <a:buChar char="●"/>
            </a:pPr>
            <a:r>
              <a:rPr lang="en" sz="1500"/>
              <a:t>The car’s computer gains information through both laser and radar sensors, as well as camera data.</a:t>
            </a:r>
            <a:br>
              <a:rPr lang="en" sz="1500"/>
            </a:br>
            <a:endParaRPr sz="1500"/>
          </a:p>
          <a:p>
            <a:pPr marL="457200" lvl="0" indent="-309562" algn="l" rtl="0">
              <a:spcBef>
                <a:spcPts val="0"/>
              </a:spcBef>
              <a:spcAft>
                <a:spcPts val="0"/>
              </a:spcAft>
              <a:buSzPct val="100000"/>
              <a:buChar char="●"/>
            </a:pPr>
            <a:r>
              <a:rPr lang="en" sz="1500"/>
              <a:t>According to an estimate, a Google car produces around 1GB of sensor data per second;  2 million GB of data per year per car; </a:t>
            </a:r>
            <a:r>
              <a:rPr lang="en" sz="1500" i="1"/>
              <a:t>assuming average driving of 600 hours per year</a:t>
            </a:r>
            <a:br>
              <a:rPr lang="en" sz="1500" i="1"/>
            </a:br>
            <a:endParaRPr sz="1500" i="1"/>
          </a:p>
          <a:p>
            <a:pPr marL="457200" lvl="0" indent="-309562" algn="l" rtl="0">
              <a:spcBef>
                <a:spcPts val="0"/>
              </a:spcBef>
              <a:spcAft>
                <a:spcPts val="0"/>
              </a:spcAft>
              <a:buSzPct val="100000"/>
              <a:buChar char="●"/>
            </a:pPr>
            <a:r>
              <a:rPr lang="en" sz="1500"/>
              <a:t>Currently the servers needed to process this data are in the car’s trunk and require their own large cooling system. </a:t>
            </a:r>
            <a:br>
              <a:rPr lang="en" sz="1500"/>
            </a:br>
            <a:endParaRPr sz="1500"/>
          </a:p>
          <a:p>
            <a:pPr marL="0" lvl="0" indent="0" algn="l" rtl="0">
              <a:spcBef>
                <a:spcPts val="1200"/>
              </a:spcBef>
              <a:spcAft>
                <a:spcPts val="1200"/>
              </a:spcAft>
              <a:buNone/>
            </a:pPr>
            <a:endParaRPr b="1"/>
          </a:p>
        </p:txBody>
      </p:sp>
      <p:pic>
        <p:nvPicPr>
          <p:cNvPr id="80" name="Google Shape;80;p15"/>
          <p:cNvPicPr preferRelativeResize="0"/>
          <p:nvPr/>
        </p:nvPicPr>
        <p:blipFill>
          <a:blip r:embed="rId3">
            <a:alphaModFix/>
          </a:blip>
          <a:stretch>
            <a:fillRect/>
          </a:stretch>
        </p:blipFill>
        <p:spPr>
          <a:xfrm>
            <a:off x="0" y="2138375"/>
            <a:ext cx="4303400" cy="241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data is being used?</a:t>
            </a:r>
            <a:endParaRPr/>
          </a:p>
        </p:txBody>
      </p:sp>
      <p:sp>
        <p:nvSpPr>
          <p:cNvPr id="86" name="Google Shape;86;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100" b="1">
                <a:solidFill>
                  <a:schemeClr val="dk1"/>
                </a:solidFill>
              </a:rPr>
              <a:t>Technical data (inside-out)</a:t>
            </a:r>
            <a:endParaRPr sz="2100" b="1">
              <a:solidFill>
                <a:schemeClr val="dk1"/>
              </a:solidFill>
            </a:endParaRPr>
          </a:p>
          <a:p>
            <a:pPr marL="0" lvl="0" indent="0" algn="l" rtl="0">
              <a:spcBef>
                <a:spcPts val="0"/>
              </a:spcBef>
              <a:spcAft>
                <a:spcPts val="0"/>
              </a:spcAft>
              <a:buNone/>
            </a:pPr>
            <a:r>
              <a:rPr lang="en" sz="1600"/>
              <a:t>how the car learns about avoiding obstacles;</a:t>
            </a:r>
            <a:endParaRPr sz="1600"/>
          </a:p>
          <a:p>
            <a:pPr marL="0" lvl="0" indent="0" algn="l" rtl="0">
              <a:spcBef>
                <a:spcPts val="1200"/>
              </a:spcBef>
              <a:spcAft>
                <a:spcPts val="0"/>
              </a:spcAft>
              <a:buNone/>
            </a:pPr>
            <a:r>
              <a:rPr lang="en" sz="1600"/>
              <a:t>data comes from the car’s sensors and is analyzed by machine learning algorithms</a:t>
            </a:r>
            <a:endParaRPr sz="1600"/>
          </a:p>
          <a:p>
            <a:pPr marL="0" lvl="0" indent="0" algn="l" rtl="0">
              <a:spcBef>
                <a:spcPts val="1200"/>
              </a:spcBef>
              <a:spcAft>
                <a:spcPts val="0"/>
              </a:spcAft>
              <a:buNone/>
            </a:pPr>
            <a:endParaRPr sz="2100" b="1">
              <a:solidFill>
                <a:schemeClr val="dk1"/>
              </a:solidFill>
            </a:endParaRPr>
          </a:p>
          <a:p>
            <a:pPr marL="0" lvl="0" indent="0" algn="l" rtl="0">
              <a:spcBef>
                <a:spcPts val="0"/>
              </a:spcBef>
              <a:spcAft>
                <a:spcPts val="0"/>
              </a:spcAft>
              <a:buNone/>
            </a:pPr>
            <a:r>
              <a:rPr lang="en" sz="2100" b="1">
                <a:solidFill>
                  <a:schemeClr val="dk1"/>
                </a:solidFill>
              </a:rPr>
              <a:t>Community data (outside-in) </a:t>
            </a:r>
            <a:endParaRPr sz="2100" b="1">
              <a:solidFill>
                <a:schemeClr val="dk1"/>
              </a:solidFill>
            </a:endParaRPr>
          </a:p>
          <a:p>
            <a:pPr marL="0" lvl="0" indent="0" algn="l" rtl="0">
              <a:spcBef>
                <a:spcPts val="0"/>
              </a:spcBef>
              <a:spcAft>
                <a:spcPts val="0"/>
              </a:spcAft>
              <a:buNone/>
            </a:pPr>
            <a:r>
              <a:rPr lang="en" sz="1600"/>
              <a:t>crowd-sourced data about traffic and driving conditions from Waze-like platforms</a:t>
            </a:r>
            <a:endParaRPr sz="1600"/>
          </a:p>
          <a:p>
            <a:pPr marL="0" lvl="0" indent="0" algn="l" rtl="0">
              <a:spcBef>
                <a:spcPts val="1200"/>
              </a:spcBef>
              <a:spcAft>
                <a:spcPts val="0"/>
              </a:spcAft>
              <a:buNone/>
            </a:pPr>
            <a:endParaRPr sz="2100" b="1">
              <a:solidFill>
                <a:schemeClr val="dk1"/>
              </a:solidFill>
            </a:endParaRPr>
          </a:p>
          <a:p>
            <a:pPr marL="0" lvl="0" indent="0" algn="l" rtl="0">
              <a:spcBef>
                <a:spcPts val="0"/>
              </a:spcBef>
              <a:spcAft>
                <a:spcPts val="0"/>
              </a:spcAft>
              <a:buNone/>
            </a:pPr>
            <a:r>
              <a:rPr lang="en" sz="2100" b="1">
                <a:solidFill>
                  <a:schemeClr val="dk1"/>
                </a:solidFill>
              </a:rPr>
              <a:t>Personal data</a:t>
            </a:r>
            <a:endParaRPr sz="2100" b="1">
              <a:solidFill>
                <a:schemeClr val="dk1"/>
              </a:solidFill>
            </a:endParaRPr>
          </a:p>
          <a:p>
            <a:pPr marL="0" lvl="0" indent="0" algn="l" rtl="0">
              <a:spcBef>
                <a:spcPts val="0"/>
              </a:spcBef>
              <a:spcAft>
                <a:spcPts val="0"/>
              </a:spcAft>
              <a:buNone/>
            </a:pPr>
            <a:r>
              <a:rPr lang="en" sz="1600"/>
              <a:t>riders’ personal preferences serving to improve the user experience.</a:t>
            </a:r>
            <a:endParaRPr sz="1350">
              <a:solidFill>
                <a:srgbClr val="181818"/>
              </a:solidFill>
              <a:highlight>
                <a:srgbClr val="FFFFFF"/>
              </a:highlight>
              <a:latin typeface="Arial"/>
              <a:ea typeface="Arial"/>
              <a:cs typeface="Arial"/>
              <a:sym typeface="Arial"/>
            </a:endParaRPr>
          </a:p>
          <a:p>
            <a:pPr marL="0" lvl="0" indent="0" algn="l" rtl="0">
              <a:spcBef>
                <a:spcPts val="1200"/>
              </a:spcBef>
              <a:spcAft>
                <a:spcPts val="0"/>
              </a:spcAft>
              <a:buNone/>
            </a:pPr>
            <a:endParaRPr sz="1600"/>
          </a:p>
          <a:p>
            <a:pPr marL="0" lvl="0" indent="0" algn="l" rtl="0">
              <a:spcBef>
                <a:spcPts val="1200"/>
              </a:spcBef>
              <a:spcAft>
                <a:spcPts val="1200"/>
              </a:spcAft>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models are being used?</a:t>
            </a:r>
            <a:endParaRPr/>
          </a:p>
        </p:txBody>
      </p:sp>
      <p:sp>
        <p:nvSpPr>
          <p:cNvPr id="92" name="Google Shape;92;p17"/>
          <p:cNvSpPr txBox="1">
            <a:spLocks noGrp="1"/>
          </p:cNvSpPr>
          <p:nvPr>
            <p:ph type="body" idx="1"/>
          </p:nvPr>
        </p:nvSpPr>
        <p:spPr>
          <a:xfrm>
            <a:off x="4879025" y="500925"/>
            <a:ext cx="3954000" cy="4111500"/>
          </a:xfrm>
          <a:prstGeom prst="rect">
            <a:avLst/>
          </a:prstGeom>
        </p:spPr>
        <p:txBody>
          <a:bodyPr spcFirstLastPara="1" wrap="square" lIns="91425" tIns="91425" rIns="91425" bIns="91425" anchor="t" anchorCtr="0">
            <a:normAutofit fontScale="70000" lnSpcReduction="20000"/>
          </a:bodyPr>
          <a:lstStyle/>
          <a:p>
            <a:pPr marL="457200" lvl="0" indent="0" algn="l" rtl="0">
              <a:spcBef>
                <a:spcPts val="1200"/>
              </a:spcBef>
              <a:spcAft>
                <a:spcPts val="0"/>
              </a:spcAft>
              <a:buNone/>
            </a:pPr>
            <a:endParaRPr sz="1350">
              <a:solidFill>
                <a:srgbClr val="181818"/>
              </a:solidFill>
              <a:highlight>
                <a:srgbClr val="FFFFFF"/>
              </a:highlight>
              <a:latin typeface="Arial"/>
              <a:ea typeface="Arial"/>
              <a:cs typeface="Arial"/>
              <a:sym typeface="Arial"/>
            </a:endParaRPr>
          </a:p>
          <a:p>
            <a:pPr marL="457200" lvl="0" indent="-295275" algn="l" rtl="0">
              <a:spcBef>
                <a:spcPts val="1200"/>
              </a:spcBef>
              <a:spcAft>
                <a:spcPts val="0"/>
              </a:spcAft>
              <a:buSzPct val="100000"/>
              <a:buChar char="●"/>
            </a:pPr>
            <a:r>
              <a:rPr lang="en" sz="1500"/>
              <a:t>Learning algorithms are implemented to improve the driving ability;</a:t>
            </a:r>
            <a:endParaRPr sz="1500"/>
          </a:p>
          <a:p>
            <a:pPr marL="914400" lvl="1" indent="-295275" algn="l" rtl="0">
              <a:spcBef>
                <a:spcPts val="0"/>
              </a:spcBef>
              <a:spcAft>
                <a:spcPts val="0"/>
              </a:spcAft>
              <a:buSzPct val="100000"/>
              <a:buChar char="○"/>
            </a:pPr>
            <a:r>
              <a:rPr lang="en" sz="1500"/>
              <a:t>a car can identify differences between objects (water bottle vs. rolled newspaper) to incorporate that learning in future situations;</a:t>
            </a:r>
            <a:endParaRPr sz="1500"/>
          </a:p>
          <a:p>
            <a:pPr marL="914400" lvl="1" indent="-295275" algn="l" rtl="0">
              <a:spcBef>
                <a:spcPts val="0"/>
              </a:spcBef>
              <a:spcAft>
                <a:spcPts val="0"/>
              </a:spcAft>
              <a:buSzPct val="100000"/>
              <a:buChar char="○"/>
            </a:pPr>
            <a:r>
              <a:rPr lang="en" sz="1500"/>
              <a:t>identify certain actions by observing behavior over and over again (e.g. when pedestrian is ready to cross a road).</a:t>
            </a:r>
            <a:br>
              <a:rPr lang="en" sz="1500"/>
            </a:br>
            <a:endParaRPr sz="1500"/>
          </a:p>
          <a:p>
            <a:pPr marL="457200" lvl="0" indent="-295275" algn="l" rtl="0">
              <a:spcBef>
                <a:spcPts val="0"/>
              </a:spcBef>
              <a:spcAft>
                <a:spcPts val="0"/>
              </a:spcAft>
              <a:buSzPct val="100000"/>
              <a:buChar char="●"/>
            </a:pPr>
            <a:r>
              <a:rPr lang="en" sz="1500"/>
              <a:t>Algorithms also need to sort through what is important; </a:t>
            </a:r>
            <a:endParaRPr sz="1500"/>
          </a:p>
          <a:p>
            <a:pPr marL="914400" lvl="1" indent="-295275" algn="l" rtl="0">
              <a:spcBef>
                <a:spcPts val="0"/>
              </a:spcBef>
              <a:spcAft>
                <a:spcPts val="0"/>
              </a:spcAft>
              <a:buSzPct val="100000"/>
              <a:buChar char="○"/>
            </a:pPr>
            <a:r>
              <a:rPr lang="en" sz="1500"/>
              <a:t>predictive as well as prescriptive models are used to improve the ability to recognize and react to surroundings. </a:t>
            </a:r>
            <a:br>
              <a:rPr lang="en" sz="1350">
                <a:solidFill>
                  <a:srgbClr val="181818"/>
                </a:solidFill>
                <a:highlight>
                  <a:srgbClr val="FFFFFF"/>
                </a:highlight>
                <a:latin typeface="Arial"/>
                <a:ea typeface="Arial"/>
                <a:cs typeface="Arial"/>
                <a:sym typeface="Arial"/>
              </a:rPr>
            </a:br>
            <a:endParaRPr sz="1350">
              <a:solidFill>
                <a:srgbClr val="181818"/>
              </a:solidFill>
              <a:highlight>
                <a:srgbClr val="FFFFFF"/>
              </a:highlight>
              <a:latin typeface="Arial"/>
              <a:ea typeface="Arial"/>
              <a:cs typeface="Arial"/>
              <a:sym typeface="Arial"/>
            </a:endParaRPr>
          </a:p>
          <a:p>
            <a:pPr marL="457200" lvl="0" indent="-295275" algn="l" rtl="0">
              <a:spcBef>
                <a:spcPts val="0"/>
              </a:spcBef>
              <a:spcAft>
                <a:spcPts val="0"/>
              </a:spcAft>
              <a:buSzPct val="100000"/>
              <a:buChar char="●"/>
            </a:pPr>
            <a:r>
              <a:rPr lang="en" sz="1500"/>
              <a:t>Prebuilt navigation maps indicate static infrastructure;</a:t>
            </a:r>
            <a:endParaRPr sz="1500"/>
          </a:p>
          <a:p>
            <a:pPr marL="914400" lvl="1" indent="-295275" algn="l" rtl="0">
              <a:spcBef>
                <a:spcPts val="0"/>
              </a:spcBef>
              <a:spcAft>
                <a:spcPts val="0"/>
              </a:spcAft>
              <a:buSzPct val="100000"/>
              <a:buChar char="○"/>
            </a:pPr>
            <a:r>
              <a:rPr lang="en" sz="1500"/>
              <a:t>enables software to quickly identify moving objects, like pedestrians and cyclists; </a:t>
            </a:r>
            <a:endParaRPr sz="1500"/>
          </a:p>
          <a:p>
            <a:pPr marL="914400" lvl="1" indent="-295275" algn="l" rtl="0">
              <a:spcBef>
                <a:spcPts val="0"/>
              </a:spcBef>
              <a:spcAft>
                <a:spcPts val="0"/>
              </a:spcAft>
              <a:buSzPct val="100000"/>
              <a:buChar char="○"/>
            </a:pPr>
            <a:r>
              <a:rPr lang="en" sz="1500"/>
              <a:t>enables algorithms to process the traffic situation and plot a path safely through it.</a:t>
            </a:r>
            <a:br>
              <a:rPr lang="en" sz="1500"/>
            </a:br>
            <a:endParaRPr sz="1500"/>
          </a:p>
          <a:p>
            <a:pPr marL="0" lvl="0" indent="0" algn="l" rtl="0">
              <a:spcBef>
                <a:spcPts val="1200"/>
              </a:spcBef>
              <a:spcAft>
                <a:spcPts val="1200"/>
              </a:spcAft>
              <a:buNone/>
            </a:pP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Advantages and concerns</a:t>
            </a:r>
            <a:endParaRPr/>
          </a:p>
        </p:txBody>
      </p:sp>
      <p:sp>
        <p:nvSpPr>
          <p:cNvPr id="98" name="Google Shape;98;p18"/>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2100" b="1">
                <a:solidFill>
                  <a:schemeClr val="dk1"/>
                </a:solidFill>
              </a:rPr>
              <a:t>Advantages</a:t>
            </a:r>
            <a:endParaRPr sz="1600"/>
          </a:p>
          <a:p>
            <a:pPr marL="457200" lvl="0" indent="-314960" algn="l" rtl="0">
              <a:spcBef>
                <a:spcPts val="1200"/>
              </a:spcBef>
              <a:spcAft>
                <a:spcPts val="0"/>
              </a:spcAft>
              <a:buSzPct val="100000"/>
              <a:buChar char="●"/>
            </a:pPr>
            <a:r>
              <a:rPr lang="en" sz="1600"/>
              <a:t>Could potentially make roads safer; </a:t>
            </a:r>
            <a:br>
              <a:rPr lang="en" sz="1600"/>
            </a:br>
            <a:endParaRPr sz="1600"/>
          </a:p>
          <a:p>
            <a:pPr marL="457200" lvl="0" indent="-314960" algn="l" rtl="0">
              <a:spcBef>
                <a:spcPts val="0"/>
              </a:spcBef>
              <a:spcAft>
                <a:spcPts val="0"/>
              </a:spcAft>
              <a:buSzPct val="100000"/>
              <a:buChar char="●"/>
            </a:pPr>
            <a:r>
              <a:rPr lang="en" sz="1600"/>
              <a:t>Could be beneficial to those who cannot drive regular cars due to advanced age, vision impairments, or certain medical conditions;</a:t>
            </a:r>
            <a:br>
              <a:rPr lang="en" sz="1600"/>
            </a:br>
            <a:endParaRPr sz="1600"/>
          </a:p>
          <a:p>
            <a:pPr marL="457200" lvl="0" indent="-314960" algn="l" rtl="0">
              <a:spcBef>
                <a:spcPts val="0"/>
              </a:spcBef>
              <a:spcAft>
                <a:spcPts val="0"/>
              </a:spcAft>
              <a:buSzPct val="100000"/>
              <a:buChar char="●"/>
            </a:pPr>
            <a:r>
              <a:rPr lang="en" sz="1600"/>
              <a:t>Depending on outcome with regulations, it could also be used by persons under the age of 16.</a:t>
            </a:r>
            <a:endParaRPr sz="1050">
              <a:solidFill>
                <a:srgbClr val="222222"/>
              </a:solidFill>
              <a:highlight>
                <a:srgbClr val="FFFFFF"/>
              </a:highlight>
              <a:latin typeface="Arial"/>
              <a:ea typeface="Arial"/>
              <a:cs typeface="Arial"/>
              <a:sym typeface="Arial"/>
            </a:endParaRPr>
          </a:p>
          <a:p>
            <a:pPr marL="457200" lvl="0" indent="0" algn="l" rtl="0">
              <a:spcBef>
                <a:spcPts val="1200"/>
              </a:spcBef>
              <a:spcAft>
                <a:spcPts val="1200"/>
              </a:spcAft>
              <a:buNone/>
            </a:pPr>
            <a:r>
              <a:rPr lang="en" sz="1600"/>
              <a:t> </a:t>
            </a:r>
            <a:endParaRPr sz="1600"/>
          </a:p>
        </p:txBody>
      </p:sp>
      <p:sp>
        <p:nvSpPr>
          <p:cNvPr id="99" name="Google Shape;99;p18"/>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2100" b="1">
                <a:solidFill>
                  <a:schemeClr val="dk1"/>
                </a:solidFill>
              </a:rPr>
              <a:t>Concerns</a:t>
            </a:r>
            <a:endParaRPr sz="2100" b="1">
              <a:solidFill>
                <a:schemeClr val="dk1"/>
              </a:solidFill>
            </a:endParaRPr>
          </a:p>
          <a:p>
            <a:pPr marL="457200" lvl="0" indent="-314960" algn="l" rtl="0">
              <a:spcBef>
                <a:spcPts val="1200"/>
              </a:spcBef>
              <a:spcAft>
                <a:spcPts val="0"/>
              </a:spcAft>
              <a:buSzPct val="100000"/>
              <a:buChar char="●"/>
            </a:pPr>
            <a:r>
              <a:rPr lang="en" sz="1600"/>
              <a:t>It may threaten the jobs of those who drive taxis/buses/limousines;</a:t>
            </a:r>
            <a:endParaRPr sz="1600"/>
          </a:p>
          <a:p>
            <a:pPr marL="457200" lvl="0" indent="-314960" algn="l" rtl="0">
              <a:spcBef>
                <a:spcPts val="0"/>
              </a:spcBef>
              <a:spcAft>
                <a:spcPts val="0"/>
              </a:spcAft>
              <a:buSzPct val="100000"/>
              <a:buChar char="●"/>
            </a:pPr>
            <a:r>
              <a:rPr lang="en" sz="1600"/>
              <a:t>Could increase suburban sprawl; </a:t>
            </a:r>
            <a:endParaRPr sz="1600"/>
          </a:p>
          <a:p>
            <a:pPr marL="457200" lvl="0" indent="-314960" algn="l" rtl="0">
              <a:spcBef>
                <a:spcPts val="0"/>
              </a:spcBef>
              <a:spcAft>
                <a:spcPts val="0"/>
              </a:spcAft>
              <a:buSzPct val="100000"/>
              <a:buChar char="●"/>
            </a:pPr>
            <a:r>
              <a:rPr lang="en" sz="1600"/>
              <a:t>Legal aspects;</a:t>
            </a:r>
            <a:endParaRPr sz="1600"/>
          </a:p>
          <a:p>
            <a:pPr marL="914400" lvl="1" indent="-314960" algn="l" rtl="0">
              <a:spcBef>
                <a:spcPts val="0"/>
              </a:spcBef>
              <a:spcAft>
                <a:spcPts val="0"/>
              </a:spcAft>
              <a:buSzPct val="100000"/>
              <a:buChar char="○"/>
            </a:pPr>
            <a:r>
              <a:rPr lang="en" sz="1600"/>
              <a:t> accidents do happen;</a:t>
            </a:r>
            <a:endParaRPr sz="1600"/>
          </a:p>
          <a:p>
            <a:pPr marL="457200" lvl="0" indent="-314960" algn="l" rtl="0">
              <a:spcBef>
                <a:spcPts val="0"/>
              </a:spcBef>
              <a:spcAft>
                <a:spcPts val="0"/>
              </a:spcAft>
              <a:buSzPct val="100000"/>
              <a:buChar char="●"/>
            </a:pPr>
            <a:r>
              <a:rPr lang="en" sz="1600"/>
              <a:t>Security and personal data issues; </a:t>
            </a:r>
            <a:endParaRPr sz="1600"/>
          </a:p>
          <a:p>
            <a:pPr marL="914400" lvl="1" indent="-314960" algn="l" rtl="0">
              <a:spcBef>
                <a:spcPts val="0"/>
              </a:spcBef>
              <a:spcAft>
                <a:spcPts val="0"/>
              </a:spcAft>
              <a:buSzPct val="100000"/>
              <a:buChar char="○"/>
            </a:pPr>
            <a:r>
              <a:rPr lang="en" sz="1600"/>
              <a:t>hackers who could take control over the car; </a:t>
            </a:r>
            <a:endParaRPr sz="1600"/>
          </a:p>
          <a:p>
            <a:pPr marL="914400" lvl="1" indent="-314960" algn="l" rtl="0">
              <a:spcBef>
                <a:spcPts val="0"/>
              </a:spcBef>
              <a:spcAft>
                <a:spcPts val="0"/>
              </a:spcAft>
              <a:buSzPct val="100000"/>
              <a:buChar char="○"/>
            </a:pPr>
            <a:r>
              <a:rPr lang="en" sz="1600"/>
              <a:t>cars will expose personal location data. </a:t>
            </a:r>
            <a:endParaRPr sz="1350">
              <a:solidFill>
                <a:srgbClr val="181818"/>
              </a:solidFill>
              <a:highlight>
                <a:srgbClr val="FFFFFF"/>
              </a:highlight>
              <a:latin typeface="Arial"/>
              <a:ea typeface="Arial"/>
              <a:cs typeface="Arial"/>
              <a:sym typeface="Arial"/>
            </a:endParaRPr>
          </a:p>
          <a:p>
            <a:pPr marL="457200" lvl="0" indent="0" algn="l" rtl="0">
              <a:spcBef>
                <a:spcPts val="1200"/>
              </a:spcBef>
              <a:spcAft>
                <a:spcPts val="120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Moral Machine experiment”</a:t>
            </a:r>
            <a:endParaRPr/>
          </a:p>
        </p:txBody>
      </p:sp>
      <p:pic>
        <p:nvPicPr>
          <p:cNvPr id="105" name="Google Shape;105;p19"/>
          <p:cNvPicPr preferRelativeResize="0"/>
          <p:nvPr/>
        </p:nvPicPr>
        <p:blipFill>
          <a:blip r:embed="rId3">
            <a:alphaModFix/>
          </a:blip>
          <a:stretch>
            <a:fillRect/>
          </a:stretch>
        </p:blipFill>
        <p:spPr>
          <a:xfrm>
            <a:off x="152400" y="1543100"/>
            <a:ext cx="8839200" cy="3120933"/>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On-screen Show (16:9)</PresentationFormat>
  <Paragraphs>54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Roboto</vt:lpstr>
      <vt:lpstr>Merriweather</vt:lpstr>
      <vt:lpstr>Paradigm</vt:lpstr>
      <vt:lpstr>Lab | Machine Learning and AI world: Google Autonomous Car</vt:lpstr>
      <vt:lpstr>Overview</vt:lpstr>
      <vt:lpstr>How does it work?</vt:lpstr>
      <vt:lpstr>What data is being used?</vt:lpstr>
      <vt:lpstr>What models are being used?</vt:lpstr>
      <vt:lpstr>Advantages and concerns</vt:lpstr>
      <vt:lpstr>“The Moral Machine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 Machine Learning and AI world: Google Autonomous Car</dc:title>
  <cp:lastModifiedBy>Rene van Schalkwyk</cp:lastModifiedBy>
  <cp:revision>1</cp:revision>
  <dcterms:modified xsi:type="dcterms:W3CDTF">2021-10-04T09:53:04Z</dcterms:modified>
</cp:coreProperties>
</file>