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69" r:id="rId3"/>
    <p:sldId id="263" r:id="rId4"/>
    <p:sldId id="273" r:id="rId5"/>
    <p:sldId id="275" r:id="rId6"/>
    <p:sldId id="277" r:id="rId7"/>
    <p:sldId id="285" r:id="rId8"/>
    <p:sldId id="278" r:id="rId9"/>
    <p:sldId id="287" r:id="rId10"/>
    <p:sldId id="276" r:id="rId11"/>
    <p:sldId id="280" r:id="rId12"/>
    <p:sldId id="281" r:id="rId13"/>
    <p:sldId id="284" r:id="rId14"/>
    <p:sldId id="283" r:id="rId15"/>
    <p:sldId id="261" r:id="rId1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71061C-6BD3-4F11-AB6A-53440B17FE89}" v="134" dt="2021-09-12T20:23:40.645"/>
  </p1510:revLst>
</p1510:revInfo>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1863" autoAdjust="0"/>
  </p:normalViewPr>
  <p:slideViewPr>
    <p:cSldViewPr>
      <p:cViewPr varScale="1">
        <p:scale>
          <a:sx n="89" d="100"/>
          <a:sy n="89" d="100"/>
        </p:scale>
        <p:origin x="1434" y="90"/>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9/12/2021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9/12/2021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69C971FF-EF28-4195-A575-329446EFAA55}" type="slidenum">
              <a:rPr lang="en-NL" smtClean="0"/>
              <a:t>2</a:t>
            </a:fld>
            <a:endParaRPr lang="en-NL"/>
          </a:p>
        </p:txBody>
      </p:sp>
    </p:spTree>
    <p:extLst>
      <p:ext uri="{BB962C8B-B14F-4D97-AF65-F5344CB8AC3E}">
        <p14:creationId xmlns:p14="http://schemas.microsoft.com/office/powerpoint/2010/main" val="1366306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69C971FF-EF28-4195-A575-329446EFAA55}" type="slidenum">
              <a:rPr lang="en-NL" smtClean="0"/>
              <a:t>4</a:t>
            </a:fld>
            <a:endParaRPr lang="en-NL"/>
          </a:p>
        </p:txBody>
      </p:sp>
    </p:spTree>
    <p:extLst>
      <p:ext uri="{BB962C8B-B14F-4D97-AF65-F5344CB8AC3E}">
        <p14:creationId xmlns:p14="http://schemas.microsoft.com/office/powerpoint/2010/main" val="633399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69C971FF-EF28-4195-A575-329446EFAA55}" type="slidenum">
              <a:rPr lang="en-NL" smtClean="0"/>
              <a:t>13</a:t>
            </a:fld>
            <a:endParaRPr lang="en-NL"/>
          </a:p>
        </p:txBody>
      </p:sp>
    </p:spTree>
    <p:extLst>
      <p:ext uri="{BB962C8B-B14F-4D97-AF65-F5344CB8AC3E}">
        <p14:creationId xmlns:p14="http://schemas.microsoft.com/office/powerpoint/2010/main" val="673631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descr="Map of World"/>
          <p:cNvSpPr>
            <a:spLocks noEditPoints="1"/>
          </p:cNvSpPr>
          <p:nvPr/>
        </p:nvSpPr>
        <p:spPr bwMode="gray">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9/12/2021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9/12/2021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9/12/2021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9/12/2021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9/12/2021</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EDF33987-6305-4E2A-BF18-EF013ECE927B}" type="datetimeFigureOut">
              <a:rPr lang="en-US"/>
              <a:t>9/12/2021</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EDF33987-6305-4E2A-BF18-EF013ECE927B}" type="datetimeFigureOut">
              <a:rPr lang="en-US"/>
              <a:t>9/12/2021</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EDF33987-6305-4E2A-BF18-EF013ECE927B}" type="datetimeFigureOut">
              <a:rPr lang="en-US"/>
              <a:t>9/12/2021</a:t>
            </a:fld>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9/12/2021</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9/12/2021</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9/12/2021</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ivannatarov/spotify-daily-top-200-songs-with-genres-20172021" TargetMode="External"/><Relationship Id="rId2" Type="http://schemas.openxmlformats.org/officeDocument/2006/relationships/hyperlink" Target="https://developer.spotify.com/documentation/web-api/reference/#object-audiofeaturesobject" TargetMode="External"/><Relationship Id="rId1" Type="http://schemas.openxmlformats.org/officeDocument/2006/relationships/slideLayout" Target="../slideLayouts/slideLayout1.xml"/><Relationship Id="rId5" Type="http://schemas.openxmlformats.org/officeDocument/2006/relationships/hyperlink" Target="https://levelup.gitconnected.com/extracting-and-analysing-spotify-tracks-with-python-d1466fc1dfee" TargetMode="External"/><Relationship Id="rId4" Type="http://schemas.openxmlformats.org/officeDocument/2006/relationships/hyperlink" Target="https://www.kaggle.com/dhruvildave/spotify-chart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Pitch_class" TargetMode="External"/><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Mid bootcamp project</a:t>
            </a:r>
          </a:p>
        </p:txBody>
      </p:sp>
      <p:sp>
        <p:nvSpPr>
          <p:cNvPr id="3" name="Subtitle 2"/>
          <p:cNvSpPr>
            <a:spLocks noGrp="1"/>
          </p:cNvSpPr>
          <p:nvPr>
            <p:ph type="subTitle" idx="1"/>
          </p:nvPr>
        </p:nvSpPr>
        <p:spPr/>
        <p:txBody>
          <a:bodyPr/>
          <a:lstStyle/>
          <a:p>
            <a:r>
              <a:rPr lang="en-US" dirty="0"/>
              <a:t>René van Schalkwyk</a:t>
            </a:r>
          </a:p>
          <a:p>
            <a:r>
              <a:rPr lang="en-US" dirty="0"/>
              <a:t>September 2021</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Add a Slide Title - 1</a:t>
            </a:r>
          </a:p>
        </p:txBody>
      </p:sp>
      <p:sp>
        <p:nvSpPr>
          <p:cNvPr id="5" name="Text Placeholder 4"/>
          <p:cNvSpPr>
            <a:spLocks noGrp="1"/>
          </p:cNvSpPr>
          <p:nvPr>
            <p:ph type="body" idx="1"/>
          </p:nvPr>
        </p:nvSpPr>
        <p:spPr/>
        <p:txBody>
          <a:bodyPr/>
          <a:lstStyle/>
          <a:p>
            <a:r>
              <a:rPr lang="en-US" dirty="0"/>
              <a:t>Audio features</a:t>
            </a:r>
          </a:p>
        </p:txBody>
      </p:sp>
      <p:pic>
        <p:nvPicPr>
          <p:cNvPr id="6" name="slide3" descr="Top10 tracks per region by stream 1">
            <a:extLst>
              <a:ext uri="{FF2B5EF4-FFF2-40B4-BE49-F238E27FC236}">
                <a16:creationId xmlns:a16="http://schemas.microsoft.com/office/drawing/2014/main" id="{7AB066D5-145B-475B-AC13-9F6A47B2D3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31612" cy="6858000"/>
          </a:xfrm>
          <a:prstGeom prst="rect">
            <a:avLst/>
          </a:prstGeom>
        </p:spPr>
      </p:pic>
      <p:pic>
        <p:nvPicPr>
          <p:cNvPr id="8" name="slide2" descr="Top10 tracks per region ">
            <a:extLst>
              <a:ext uri="{FF2B5EF4-FFF2-40B4-BE49-F238E27FC236}">
                <a16:creationId xmlns:a16="http://schemas.microsoft.com/office/drawing/2014/main" id="{7920EE8A-63A2-48A4-B40D-967CF71CED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0796" y="0"/>
            <a:ext cx="2471521" cy="6858000"/>
          </a:xfrm>
          <a:prstGeom prst="rect">
            <a:avLst/>
          </a:prstGeom>
        </p:spPr>
      </p:pic>
      <p:pic>
        <p:nvPicPr>
          <p:cNvPr id="3" name="Picture 2">
            <a:extLst>
              <a:ext uri="{FF2B5EF4-FFF2-40B4-BE49-F238E27FC236}">
                <a16:creationId xmlns:a16="http://schemas.microsoft.com/office/drawing/2014/main" id="{44607298-E59A-40EA-935E-6595B140E0C2}"/>
              </a:ext>
            </a:extLst>
          </p:cNvPr>
          <p:cNvPicPr>
            <a:picLocks noChangeAspect="1"/>
          </p:cNvPicPr>
          <p:nvPr/>
        </p:nvPicPr>
        <p:blipFill>
          <a:blip r:embed="rId4"/>
          <a:stretch>
            <a:fillRect/>
          </a:stretch>
        </p:blipFill>
        <p:spPr>
          <a:xfrm>
            <a:off x="7581579" y="952500"/>
            <a:ext cx="1619250" cy="762000"/>
          </a:xfrm>
          <a:prstGeom prst="rect">
            <a:avLst/>
          </a:prstGeom>
        </p:spPr>
      </p:pic>
    </p:spTree>
    <p:extLst>
      <p:ext uri="{BB962C8B-B14F-4D97-AF65-F5344CB8AC3E}">
        <p14:creationId xmlns:p14="http://schemas.microsoft.com/office/powerpoint/2010/main" val="3736694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4" descr="Features region1">
            <a:extLst>
              <a:ext uri="{FF2B5EF4-FFF2-40B4-BE49-F238E27FC236}">
                <a16:creationId xmlns:a16="http://schemas.microsoft.com/office/drawing/2014/main" id="{54497CE3-58D8-454D-B6D5-0CE99ED4B1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31612" cy="6858000"/>
          </a:xfrm>
          <a:prstGeom prst="rect">
            <a:avLst/>
          </a:prstGeom>
        </p:spPr>
      </p:pic>
      <p:sp>
        <p:nvSpPr>
          <p:cNvPr id="11" name="TextBox 10">
            <a:extLst>
              <a:ext uri="{FF2B5EF4-FFF2-40B4-BE49-F238E27FC236}">
                <a16:creationId xmlns:a16="http://schemas.microsoft.com/office/drawing/2014/main" id="{0C11F2FB-3A6E-458F-A688-9C78492F44EB}"/>
              </a:ext>
            </a:extLst>
          </p:cNvPr>
          <p:cNvSpPr txBox="1"/>
          <p:nvPr/>
        </p:nvSpPr>
        <p:spPr>
          <a:xfrm>
            <a:off x="9262764" y="692696"/>
            <a:ext cx="2304256" cy="3582519"/>
          </a:xfrm>
          <a:prstGeom prst="rect">
            <a:avLst/>
          </a:prstGeom>
          <a:solidFill>
            <a:schemeClr val="bg2">
              <a:lumMod val="20000"/>
              <a:lumOff val="80000"/>
            </a:schemeClr>
          </a:solidFill>
        </p:spPr>
        <p:txBody>
          <a:bodyPr wrap="square" rtlCol="0">
            <a:spAutoFit/>
          </a:bodyPr>
          <a:lstStyle/>
          <a:p>
            <a:pPr>
              <a:lnSpc>
                <a:spcPct val="90000"/>
              </a:lnSpc>
              <a:buClr>
                <a:schemeClr val="tx1"/>
              </a:buClr>
              <a:buSzPct val="80000"/>
            </a:pPr>
            <a:r>
              <a:rPr lang="en-GB" dirty="0"/>
              <a:t>The top10 tracks from the regions vary a lot as can be seen from the previous slide.</a:t>
            </a:r>
          </a:p>
          <a:p>
            <a:pPr>
              <a:lnSpc>
                <a:spcPct val="90000"/>
              </a:lnSpc>
              <a:buClr>
                <a:schemeClr val="tx1"/>
              </a:buClr>
              <a:buSzPct val="80000"/>
            </a:pPr>
            <a:endParaRPr lang="en-GB" dirty="0"/>
          </a:p>
          <a:p>
            <a:pPr>
              <a:lnSpc>
                <a:spcPct val="90000"/>
              </a:lnSpc>
              <a:buClr>
                <a:schemeClr val="tx1"/>
              </a:buClr>
              <a:buSzPct val="80000"/>
            </a:pPr>
            <a:r>
              <a:rPr lang="en-US" dirty="0"/>
              <a:t>When comparing the averages of the track features for a sample of regions to the global chart, these seem to be in a similar range.</a:t>
            </a:r>
            <a:endParaRPr lang="en-NL" dirty="0"/>
          </a:p>
        </p:txBody>
      </p:sp>
    </p:spTree>
    <p:extLst>
      <p:ext uri="{BB962C8B-B14F-4D97-AF65-F5344CB8AC3E}">
        <p14:creationId xmlns:p14="http://schemas.microsoft.com/office/powerpoint/2010/main" val="2838929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3" descr="Viral501">
            <a:extLst>
              <a:ext uri="{FF2B5EF4-FFF2-40B4-BE49-F238E27FC236}">
                <a16:creationId xmlns:a16="http://schemas.microsoft.com/office/drawing/2014/main" id="{0FD83476-5B44-4F10-BC9D-51FF4B5A10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6" y="-1"/>
            <a:ext cx="7247925" cy="6876603"/>
          </a:xfrm>
          <a:prstGeom prst="rect">
            <a:avLst/>
          </a:prstGeom>
        </p:spPr>
      </p:pic>
      <p:sp>
        <p:nvSpPr>
          <p:cNvPr id="11" name="TextBox 10">
            <a:extLst>
              <a:ext uri="{FF2B5EF4-FFF2-40B4-BE49-F238E27FC236}">
                <a16:creationId xmlns:a16="http://schemas.microsoft.com/office/drawing/2014/main" id="{A5739362-E4C4-472C-A099-1AC6FE544D6D}"/>
              </a:ext>
            </a:extLst>
          </p:cNvPr>
          <p:cNvSpPr txBox="1"/>
          <p:nvPr/>
        </p:nvSpPr>
        <p:spPr>
          <a:xfrm>
            <a:off x="9262764" y="692696"/>
            <a:ext cx="2304256" cy="3333220"/>
          </a:xfrm>
          <a:prstGeom prst="rect">
            <a:avLst/>
          </a:prstGeom>
          <a:solidFill>
            <a:schemeClr val="bg2">
              <a:lumMod val="20000"/>
              <a:lumOff val="80000"/>
            </a:schemeClr>
          </a:solidFill>
        </p:spPr>
        <p:txBody>
          <a:bodyPr wrap="square" rtlCol="0">
            <a:spAutoFit/>
          </a:bodyPr>
          <a:lstStyle/>
          <a:p>
            <a:pPr>
              <a:lnSpc>
                <a:spcPct val="90000"/>
              </a:lnSpc>
              <a:buClr>
                <a:schemeClr val="tx1"/>
              </a:buClr>
              <a:buSzPct val="80000"/>
            </a:pPr>
            <a:r>
              <a:rPr lang="en-GB" dirty="0"/>
              <a:t>The top10 tracks from the viral50 chart differ quite a lot from the top200 chart.</a:t>
            </a:r>
          </a:p>
          <a:p>
            <a:pPr>
              <a:lnSpc>
                <a:spcPct val="90000"/>
              </a:lnSpc>
              <a:buClr>
                <a:schemeClr val="tx1"/>
              </a:buClr>
              <a:buSzPct val="80000"/>
            </a:pPr>
            <a:endParaRPr lang="en-GB" dirty="0"/>
          </a:p>
          <a:p>
            <a:pPr>
              <a:lnSpc>
                <a:spcPct val="90000"/>
              </a:lnSpc>
              <a:buClr>
                <a:schemeClr val="tx1"/>
              </a:buClr>
              <a:buSzPct val="80000"/>
            </a:pPr>
            <a:r>
              <a:rPr lang="en-GB" dirty="0"/>
              <a:t>When comparing the averages of the track features of these global charts, these seems to be in a similar range.</a:t>
            </a:r>
            <a:endParaRPr lang="en-NL" dirty="0"/>
          </a:p>
        </p:txBody>
      </p:sp>
    </p:spTree>
    <p:extLst>
      <p:ext uri="{BB962C8B-B14F-4D97-AF65-F5344CB8AC3E}">
        <p14:creationId xmlns:p14="http://schemas.microsoft.com/office/powerpoint/2010/main" val="3677408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2" descr="Hypothesis1">
            <a:extLst>
              <a:ext uri="{FF2B5EF4-FFF2-40B4-BE49-F238E27FC236}">
                <a16:creationId xmlns:a16="http://schemas.microsoft.com/office/drawing/2014/main" id="{7CB50DB0-2439-4F57-83E8-9493E154F9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121069" cy="6858000"/>
          </a:xfrm>
          <a:prstGeom prst="rect">
            <a:avLst/>
          </a:prstGeom>
        </p:spPr>
      </p:pic>
      <p:pic>
        <p:nvPicPr>
          <p:cNvPr id="9" name="slide2" descr="Table with chi2 results">
            <a:extLst>
              <a:ext uri="{FF2B5EF4-FFF2-40B4-BE49-F238E27FC236}">
                <a16:creationId xmlns:a16="http://schemas.microsoft.com/office/drawing/2014/main" id="{261726F6-995D-4AFE-B38A-300D16AB7C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6740" y="3591897"/>
            <a:ext cx="2497667" cy="3083278"/>
          </a:xfrm>
          <a:prstGeom prst="rect">
            <a:avLst/>
          </a:prstGeom>
          <a:solidFill>
            <a:schemeClr val="bg2">
              <a:lumMod val="20000"/>
              <a:lumOff val="80000"/>
            </a:schemeClr>
          </a:solidFill>
        </p:spPr>
      </p:pic>
      <p:sp>
        <p:nvSpPr>
          <p:cNvPr id="10" name="TextBox 9">
            <a:extLst>
              <a:ext uri="{FF2B5EF4-FFF2-40B4-BE49-F238E27FC236}">
                <a16:creationId xmlns:a16="http://schemas.microsoft.com/office/drawing/2014/main" id="{0F2EC572-A860-488F-9D19-AD6A45342B7A}"/>
              </a:ext>
            </a:extLst>
          </p:cNvPr>
          <p:cNvSpPr txBox="1"/>
          <p:nvPr/>
        </p:nvSpPr>
        <p:spPr>
          <a:xfrm>
            <a:off x="300776" y="1196752"/>
            <a:ext cx="8313915" cy="5681555"/>
          </a:xfrm>
          <a:prstGeom prst="rect">
            <a:avLst/>
          </a:prstGeom>
          <a:noFill/>
        </p:spPr>
        <p:txBody>
          <a:bodyPr wrap="square" rtlCol="0">
            <a:spAutoFit/>
          </a:bodyPr>
          <a:lstStyle/>
          <a:p>
            <a:pPr>
              <a:lnSpc>
                <a:spcPct val="90000"/>
              </a:lnSpc>
              <a:buClr>
                <a:schemeClr val="tx1"/>
              </a:buClr>
              <a:buSzPct val="80000"/>
            </a:pPr>
            <a:r>
              <a:rPr lang="en-US" dirty="0"/>
              <a:t>To test this hypothesis, I used the Top200 Global chart and performed the following tests: </a:t>
            </a:r>
          </a:p>
          <a:p>
            <a:r>
              <a:rPr lang="en-US" sz="1400" dirty="0">
                <a:solidFill>
                  <a:srgbClr val="000000"/>
                </a:solidFill>
                <a:effectLst/>
              </a:rPr>
              <a:t>  </a:t>
            </a:r>
            <a:endParaRPr lang="en-US" sz="1400" dirty="0">
              <a:effectLst/>
            </a:endParaRPr>
          </a:p>
          <a:p>
            <a:pPr marL="742950" lvl="1" indent="-285750">
              <a:lnSpc>
                <a:spcPct val="90000"/>
              </a:lnSpc>
              <a:spcBef>
                <a:spcPts val="600"/>
              </a:spcBef>
              <a:buClr>
                <a:schemeClr val="tx1"/>
              </a:buClr>
              <a:buSzPct val="80000"/>
              <a:buFont typeface="Courier New" panose="02070309020205020404" pitchFamily="49" charset="0"/>
              <a:buChar char="o"/>
            </a:pPr>
            <a:r>
              <a:rPr lang="en-US" sz="1600" dirty="0">
                <a:solidFill>
                  <a:schemeClr val="tx1">
                    <a:tint val="75000"/>
                  </a:schemeClr>
                </a:solidFill>
              </a:rPr>
              <a:t>Test correlation of track features vs. total number of streams using a heatmap.  </a:t>
            </a:r>
          </a:p>
          <a:p>
            <a:r>
              <a:rPr lang="en-US" sz="1400" dirty="0">
                <a:solidFill>
                  <a:srgbClr val="000000"/>
                </a:solidFill>
                <a:effectLst/>
                <a:latin typeface="Benton Sans Book"/>
              </a:rPr>
              <a:t>  </a:t>
            </a:r>
            <a:endParaRPr lang="en-US" sz="1400" dirty="0">
              <a:effectLst/>
            </a:endParaRPr>
          </a:p>
          <a:p>
            <a:pPr marL="1200150" lvl="2" indent="-285750">
              <a:lnSpc>
                <a:spcPct val="90000"/>
              </a:lnSpc>
              <a:spcBef>
                <a:spcPts val="600"/>
              </a:spcBef>
              <a:buClr>
                <a:schemeClr val="tx1"/>
              </a:buClr>
              <a:buSzPct val="80000"/>
              <a:buFont typeface="Courier New" panose="02070309020205020404" pitchFamily="49" charset="0"/>
              <a:buChar char="o"/>
            </a:pPr>
            <a:r>
              <a:rPr lang="en-US" sz="1400" dirty="0">
                <a:solidFill>
                  <a:schemeClr val="tx1">
                    <a:tint val="75000"/>
                  </a:schemeClr>
                </a:solidFill>
              </a:rPr>
              <a:t>No high correlations were noted. </a:t>
            </a:r>
          </a:p>
          <a:p>
            <a:r>
              <a:rPr lang="en-US" sz="1400" dirty="0">
                <a:solidFill>
                  <a:srgbClr val="000000"/>
                </a:solidFill>
                <a:effectLst/>
                <a:latin typeface="Benton Sans Book"/>
              </a:rPr>
              <a:t>  </a:t>
            </a:r>
            <a:endParaRPr lang="en-US" sz="1400" dirty="0">
              <a:effectLst/>
            </a:endParaRPr>
          </a:p>
          <a:p>
            <a:pPr marL="742950" lvl="1" indent="-285750">
              <a:lnSpc>
                <a:spcPct val="90000"/>
              </a:lnSpc>
              <a:spcBef>
                <a:spcPts val="600"/>
              </a:spcBef>
              <a:buClr>
                <a:schemeClr val="tx1"/>
              </a:buClr>
              <a:buSzPct val="80000"/>
              <a:buFont typeface="Courier New" panose="02070309020205020404" pitchFamily="49" charset="0"/>
              <a:buChar char="o"/>
            </a:pPr>
            <a:r>
              <a:rPr lang="en-US" sz="1600" dirty="0">
                <a:solidFill>
                  <a:schemeClr val="tx1">
                    <a:tint val="75000"/>
                  </a:schemeClr>
                </a:solidFill>
              </a:rPr>
              <a:t>Test track features vs. popularity using chi2. </a:t>
            </a:r>
          </a:p>
          <a:p>
            <a:endParaRPr lang="en-US" sz="1400" dirty="0">
              <a:solidFill>
                <a:srgbClr val="000000"/>
              </a:solidFill>
              <a:effectLst/>
            </a:endParaRPr>
          </a:p>
          <a:p>
            <a:pPr marL="1200150" lvl="2" indent="-285750">
              <a:lnSpc>
                <a:spcPct val="90000"/>
              </a:lnSpc>
              <a:spcBef>
                <a:spcPts val="600"/>
              </a:spcBef>
              <a:buClr>
                <a:schemeClr val="tx1"/>
              </a:buClr>
              <a:buSzPct val="80000"/>
              <a:buFont typeface="Courier New" panose="02070309020205020404" pitchFamily="49" charset="0"/>
              <a:buChar char="o"/>
            </a:pPr>
            <a:r>
              <a:rPr lang="en-US" sz="1400" dirty="0">
                <a:solidFill>
                  <a:schemeClr val="tx1">
                    <a:tint val="75000"/>
                  </a:schemeClr>
                </a:solidFill>
              </a:rPr>
              <a:t>There is an artist object in the dataset called “popularity”, which is described below on Spotify’s website:</a:t>
            </a:r>
          </a:p>
          <a:p>
            <a:endParaRPr lang="en-US" sz="1400" dirty="0">
              <a:solidFill>
                <a:srgbClr val="555555"/>
              </a:solidFill>
              <a:effectLst/>
              <a:latin typeface="Tableau Book"/>
            </a:endParaRPr>
          </a:p>
          <a:p>
            <a:r>
              <a:rPr lang="en-US" sz="1400" dirty="0">
                <a:solidFill>
                  <a:srgbClr val="000000"/>
                </a:solidFill>
                <a:effectLst/>
                <a:latin typeface="Consolas" panose="020B0609020204030204" pitchFamily="49" charset="0"/>
              </a:rPr>
              <a:t>		</a:t>
            </a:r>
            <a:r>
              <a:rPr lang="en-US" sz="1100" dirty="0">
                <a:solidFill>
                  <a:srgbClr val="000000"/>
                </a:solidFill>
                <a:effectLst/>
                <a:latin typeface="Consolas" panose="020B0609020204030204" pitchFamily="49" charset="0"/>
              </a:rPr>
              <a:t>popularity</a:t>
            </a:r>
            <a:r>
              <a:rPr lang="en-US" sz="1100" dirty="0">
                <a:solidFill>
                  <a:srgbClr val="000000"/>
                </a:solidFill>
                <a:effectLst/>
                <a:latin typeface="Benton Sans Book"/>
              </a:rPr>
              <a:t> </a:t>
            </a:r>
            <a:endParaRPr lang="en-US" sz="1100" dirty="0">
              <a:effectLst/>
            </a:endParaRPr>
          </a:p>
          <a:p>
            <a:r>
              <a:rPr lang="en-US" sz="1100" dirty="0">
                <a:solidFill>
                  <a:srgbClr val="222326"/>
                </a:solidFill>
                <a:effectLst/>
                <a:latin typeface="Helvetica,sans-serif"/>
              </a:rPr>
              <a:t>		The popularity of the artist. The value will be between 0 and 100, </a:t>
            </a:r>
          </a:p>
          <a:p>
            <a:r>
              <a:rPr lang="en-US" sz="1100" dirty="0">
                <a:solidFill>
                  <a:srgbClr val="222326"/>
                </a:solidFill>
                <a:effectLst/>
                <a:latin typeface="Helvetica,sans-serif"/>
              </a:rPr>
              <a:t>		with 100 being the most popular. The artist’s popularity is calculated </a:t>
            </a:r>
          </a:p>
          <a:p>
            <a:r>
              <a:rPr lang="en-US" sz="1100" dirty="0">
                <a:solidFill>
                  <a:srgbClr val="222326"/>
                </a:solidFill>
                <a:effectLst/>
                <a:latin typeface="Helvetica,sans-serif"/>
              </a:rPr>
              <a:t>		from the popularity of all the artist’s tracks.</a:t>
            </a:r>
            <a:endParaRPr lang="en-US" sz="1100" dirty="0">
              <a:effectLst/>
            </a:endParaRPr>
          </a:p>
          <a:p>
            <a:r>
              <a:rPr lang="en-US" sz="1400" dirty="0">
                <a:solidFill>
                  <a:srgbClr val="000000"/>
                </a:solidFill>
                <a:effectLst/>
                <a:latin typeface="Benton Sans Book"/>
              </a:rPr>
              <a:t>  </a:t>
            </a:r>
            <a:endParaRPr lang="en-US" sz="1400" dirty="0">
              <a:effectLst/>
            </a:endParaRPr>
          </a:p>
          <a:p>
            <a:pPr marL="1200150" lvl="2" indent="-285750">
              <a:lnSpc>
                <a:spcPct val="90000"/>
              </a:lnSpc>
              <a:spcBef>
                <a:spcPts val="600"/>
              </a:spcBef>
              <a:buClr>
                <a:schemeClr val="tx1"/>
              </a:buClr>
              <a:buSzPct val="80000"/>
              <a:buFont typeface="Courier New" panose="02070309020205020404" pitchFamily="49" charset="0"/>
              <a:buChar char="o"/>
            </a:pPr>
            <a:r>
              <a:rPr lang="en-US" sz="1400" dirty="0">
                <a:solidFill>
                  <a:schemeClr val="tx1">
                    <a:tint val="75000"/>
                  </a:schemeClr>
                </a:solidFill>
              </a:rPr>
              <a:t>Testing these features against popularity using the chi2,  for certain features there are NO strong evidence to support that the features are related / not independent. </a:t>
            </a:r>
          </a:p>
          <a:p>
            <a:pPr marL="285750" indent="-285750">
              <a:buFont typeface="Courier New" panose="02070309020205020404" pitchFamily="49" charset="0"/>
              <a:buChar char="o"/>
            </a:pPr>
            <a:endParaRPr lang="en-US" sz="1400" dirty="0">
              <a:solidFill>
                <a:srgbClr val="000000"/>
              </a:solidFill>
              <a:effectLst/>
              <a:latin typeface="Century Gothic" panose="020B0502020202020204" pitchFamily="34" charset="0"/>
            </a:endParaRPr>
          </a:p>
          <a:p>
            <a:pPr marL="1200150" lvl="2" indent="-285750">
              <a:buFont typeface="Courier New" panose="02070309020205020404" pitchFamily="49" charset="0"/>
              <a:buChar char="o"/>
            </a:pPr>
            <a:r>
              <a:rPr lang="en-US" sz="1400" dirty="0">
                <a:solidFill>
                  <a:schemeClr val="tx1">
                    <a:tint val="75000"/>
                  </a:schemeClr>
                </a:solidFill>
              </a:rPr>
              <a:t>For certain other features, there were strong evidence that the variables are related / not independent. See table with chi2 results for outcome.</a:t>
            </a:r>
            <a:br>
              <a:rPr lang="en-US" sz="1400" dirty="0">
                <a:solidFill>
                  <a:srgbClr val="555555"/>
                </a:solidFill>
                <a:effectLst/>
                <a:latin typeface="Tableau Book"/>
              </a:rPr>
            </a:br>
            <a:endParaRPr lang="en-NL" sz="1400" dirty="0"/>
          </a:p>
        </p:txBody>
      </p:sp>
    </p:spTree>
    <p:extLst>
      <p:ext uri="{BB962C8B-B14F-4D97-AF65-F5344CB8AC3E}">
        <p14:creationId xmlns:p14="http://schemas.microsoft.com/office/powerpoint/2010/main" val="3571673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slide3" descr="Conclusion1">
            <a:extLst>
              <a:ext uri="{FF2B5EF4-FFF2-40B4-BE49-F238E27FC236}">
                <a16:creationId xmlns:a16="http://schemas.microsoft.com/office/drawing/2014/main" id="{A1717862-181E-46F2-B66A-48509CE140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922130" cy="6858000"/>
          </a:xfrm>
          <a:prstGeom prst="rect">
            <a:avLst/>
          </a:prstGeom>
        </p:spPr>
      </p:pic>
      <p:sp>
        <p:nvSpPr>
          <p:cNvPr id="13" name="TextBox 12">
            <a:extLst>
              <a:ext uri="{FF2B5EF4-FFF2-40B4-BE49-F238E27FC236}">
                <a16:creationId xmlns:a16="http://schemas.microsoft.com/office/drawing/2014/main" id="{8E39EE67-6246-4589-B2AB-0030C76ED0C7}"/>
              </a:ext>
            </a:extLst>
          </p:cNvPr>
          <p:cNvSpPr txBox="1"/>
          <p:nvPr/>
        </p:nvSpPr>
        <p:spPr>
          <a:xfrm>
            <a:off x="897481" y="1268760"/>
            <a:ext cx="7024649" cy="4822859"/>
          </a:xfrm>
          <a:prstGeom prst="rect">
            <a:avLst/>
          </a:prstGeom>
          <a:noFill/>
        </p:spPr>
        <p:txBody>
          <a:bodyPr wrap="square" rtlCol="0">
            <a:spAutoFit/>
          </a:bodyPr>
          <a:lstStyle/>
          <a:p>
            <a:pPr marL="742950" lvl="1" indent="-285750">
              <a:lnSpc>
                <a:spcPct val="90000"/>
              </a:lnSpc>
              <a:spcBef>
                <a:spcPts val="600"/>
              </a:spcBef>
              <a:buClr>
                <a:schemeClr val="tx1"/>
              </a:buClr>
              <a:buSzPct val="80000"/>
              <a:buFont typeface="Courier New" panose="02070309020205020404" pitchFamily="49" charset="0"/>
              <a:buChar char="o"/>
            </a:pPr>
            <a:r>
              <a:rPr lang="en-US" dirty="0">
                <a:solidFill>
                  <a:schemeClr val="tx1">
                    <a:tint val="75000"/>
                  </a:schemeClr>
                </a:solidFill>
              </a:rPr>
              <a:t>A similar pattern is noticeable in the track features, at least looking over a 5-year timespan </a:t>
            </a:r>
          </a:p>
          <a:p>
            <a:pPr marL="285750" indent="-285750">
              <a:buFont typeface="Courier New" panose="02070309020205020404" pitchFamily="49" charset="0"/>
              <a:buChar char="o"/>
            </a:pPr>
            <a:endParaRPr lang="en-US" sz="1400" dirty="0"/>
          </a:p>
          <a:p>
            <a:pPr marL="285750" indent="-285750">
              <a:buFont typeface="Courier New" panose="02070309020205020404" pitchFamily="49" charset="0"/>
              <a:buChar char="o"/>
            </a:pPr>
            <a:endParaRPr lang="en-US" sz="1400" dirty="0">
              <a:solidFill>
                <a:srgbClr val="000000"/>
              </a:solidFill>
            </a:endParaRPr>
          </a:p>
          <a:p>
            <a:pPr marL="742950" lvl="1" indent="-285750">
              <a:lnSpc>
                <a:spcPct val="90000"/>
              </a:lnSpc>
              <a:spcBef>
                <a:spcPts val="600"/>
              </a:spcBef>
              <a:buClr>
                <a:schemeClr val="tx1"/>
              </a:buClr>
              <a:buSzPct val="80000"/>
              <a:buFont typeface="Courier New" panose="02070309020205020404" pitchFamily="49" charset="0"/>
              <a:buChar char="o"/>
            </a:pPr>
            <a:r>
              <a:rPr lang="en-US" dirty="0">
                <a:solidFill>
                  <a:schemeClr val="tx1">
                    <a:tint val="75000"/>
                  </a:schemeClr>
                </a:solidFill>
              </a:rPr>
              <a:t>When looking at tracks that are popular on the global chart vs. popular tracks per region, the titles vary quite a lot.  However, looking at the audio features, these are very similar when comparing the averages. </a:t>
            </a:r>
          </a:p>
          <a:p>
            <a:pPr marL="285750" indent="-285750">
              <a:buFont typeface="Courier New" panose="02070309020205020404" pitchFamily="49" charset="0"/>
              <a:buChar char="o"/>
            </a:pPr>
            <a:endParaRPr lang="en-US" sz="1400" dirty="0"/>
          </a:p>
          <a:p>
            <a:pPr marL="285750" indent="-285750">
              <a:buFont typeface="Courier New" panose="02070309020205020404" pitchFamily="49" charset="0"/>
              <a:buChar char="o"/>
            </a:pPr>
            <a:endParaRPr lang="en-US" sz="1400" dirty="0">
              <a:solidFill>
                <a:srgbClr val="000000"/>
              </a:solidFill>
              <a:effectLst/>
            </a:endParaRPr>
          </a:p>
          <a:p>
            <a:pPr marL="742950" lvl="1" indent="-285750">
              <a:lnSpc>
                <a:spcPct val="90000"/>
              </a:lnSpc>
              <a:spcBef>
                <a:spcPts val="600"/>
              </a:spcBef>
              <a:buClr>
                <a:schemeClr val="tx1"/>
              </a:buClr>
              <a:buSzPct val="80000"/>
              <a:buFont typeface="Courier New" panose="02070309020205020404" pitchFamily="49" charset="0"/>
              <a:buChar char="o"/>
            </a:pPr>
            <a:r>
              <a:rPr lang="en-US" dirty="0">
                <a:solidFill>
                  <a:schemeClr val="tx1">
                    <a:tint val="75000"/>
                  </a:schemeClr>
                </a:solidFill>
              </a:rPr>
              <a:t>The same is noticed when comparing the viral50 vs. the top 200 chart where most of the features appear to be in a similar range.</a:t>
            </a:r>
          </a:p>
          <a:p>
            <a:pPr marL="285750" indent="-285750">
              <a:buFont typeface="Courier New" panose="02070309020205020404" pitchFamily="49" charset="0"/>
              <a:buChar char="o"/>
            </a:pPr>
            <a:endParaRPr lang="en-US" sz="1400" dirty="0">
              <a:solidFill>
                <a:srgbClr val="000000"/>
              </a:solidFill>
              <a:effectLst/>
            </a:endParaRPr>
          </a:p>
          <a:p>
            <a:pPr marL="285750" indent="-285750">
              <a:buFont typeface="Courier New" panose="02070309020205020404" pitchFamily="49" charset="0"/>
              <a:buChar char="o"/>
            </a:pPr>
            <a:endParaRPr lang="en-US" sz="1400" dirty="0">
              <a:solidFill>
                <a:srgbClr val="000000"/>
              </a:solidFill>
            </a:endParaRPr>
          </a:p>
          <a:p>
            <a:pPr marL="742950" lvl="1" indent="-285750">
              <a:lnSpc>
                <a:spcPct val="90000"/>
              </a:lnSpc>
              <a:spcBef>
                <a:spcPts val="600"/>
              </a:spcBef>
              <a:buClr>
                <a:schemeClr val="tx1"/>
              </a:buClr>
              <a:buSzPct val="80000"/>
              <a:buFont typeface="Courier New" panose="02070309020205020404" pitchFamily="49" charset="0"/>
              <a:buChar char="o"/>
            </a:pPr>
            <a:r>
              <a:rPr lang="en-US" dirty="0">
                <a:solidFill>
                  <a:schemeClr val="tx1">
                    <a:tint val="75000"/>
                  </a:schemeClr>
                </a:solidFill>
              </a:rPr>
              <a:t>Following from the hypothesis testing, it appears as if certain track features could drive the popularity of a track. </a:t>
            </a:r>
          </a:p>
          <a:p>
            <a:pPr marL="285750" indent="-285750">
              <a:buFont typeface="Courier New" panose="02070309020205020404" pitchFamily="49" charset="0"/>
              <a:buChar char="o"/>
            </a:pPr>
            <a:endParaRPr lang="en-NL" sz="1400" dirty="0"/>
          </a:p>
        </p:txBody>
      </p:sp>
    </p:spTree>
    <p:extLst>
      <p:ext uri="{BB962C8B-B14F-4D97-AF65-F5344CB8AC3E}">
        <p14:creationId xmlns:p14="http://schemas.microsoft.com/office/powerpoint/2010/main" val="1687771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2C85D2-B2FC-4750-8618-8873CFDC8439}"/>
              </a:ext>
            </a:extLst>
          </p:cNvPr>
          <p:cNvSpPr txBox="1"/>
          <p:nvPr/>
        </p:nvSpPr>
        <p:spPr>
          <a:xfrm>
            <a:off x="1254606" y="3761223"/>
            <a:ext cx="7128792" cy="523220"/>
          </a:xfrm>
          <a:prstGeom prst="rect">
            <a:avLst/>
          </a:prstGeom>
          <a:noFill/>
        </p:spPr>
        <p:txBody>
          <a:bodyPr wrap="square">
            <a:spAutoFit/>
          </a:bodyPr>
          <a:lstStyle/>
          <a:p>
            <a:r>
              <a:rPr lang="en-GB" sz="1400" i="1" dirty="0">
                <a:solidFill>
                  <a:srgbClr val="595959"/>
                </a:solidFill>
                <a:effectLst/>
                <a:latin typeface="Calibri" panose="020F0502020204030204" pitchFamily="34" charset="0"/>
              </a:rPr>
              <a:t>From &lt;</a:t>
            </a:r>
            <a:r>
              <a:rPr lang="en-GB" sz="1400" i="1" dirty="0">
                <a:solidFill>
                  <a:srgbClr val="595959"/>
                </a:solidFill>
                <a:effectLst/>
                <a:latin typeface="Calibri" panose="020F0502020204030204" pitchFamily="34" charset="0"/>
                <a:hlinkClick r:id="rId2"/>
              </a:rPr>
              <a:t>https://developer.spotify.com/documentation/web-api/reference/#object-audiofeaturesobject</a:t>
            </a:r>
            <a:r>
              <a:rPr lang="en-GB" sz="1400" i="1" dirty="0">
                <a:solidFill>
                  <a:srgbClr val="595959"/>
                </a:solidFill>
                <a:effectLst/>
                <a:latin typeface="Calibri" panose="020F0502020204030204" pitchFamily="34" charset="0"/>
              </a:rPr>
              <a:t>&gt; </a:t>
            </a:r>
            <a:endParaRPr lang="en-NL" sz="1400" dirty="0"/>
          </a:p>
        </p:txBody>
      </p:sp>
      <p:sp>
        <p:nvSpPr>
          <p:cNvPr id="3" name="TextBox 2">
            <a:extLst>
              <a:ext uri="{FF2B5EF4-FFF2-40B4-BE49-F238E27FC236}">
                <a16:creationId xmlns:a16="http://schemas.microsoft.com/office/drawing/2014/main" id="{2634279F-1267-4669-B487-F2256467830B}"/>
              </a:ext>
            </a:extLst>
          </p:cNvPr>
          <p:cNvSpPr txBox="1"/>
          <p:nvPr/>
        </p:nvSpPr>
        <p:spPr>
          <a:xfrm>
            <a:off x="1269876" y="2348880"/>
            <a:ext cx="3960440" cy="424732"/>
          </a:xfrm>
          <a:prstGeom prst="rect">
            <a:avLst/>
          </a:prstGeom>
          <a:noFill/>
        </p:spPr>
        <p:txBody>
          <a:bodyPr wrap="square" rtlCol="0">
            <a:spAutoFit/>
          </a:bodyPr>
          <a:lstStyle/>
          <a:p>
            <a:pPr>
              <a:lnSpc>
                <a:spcPct val="90000"/>
              </a:lnSpc>
            </a:pPr>
            <a:r>
              <a:rPr lang="en-GB" sz="2400" dirty="0"/>
              <a:t>Data sets and sources:</a:t>
            </a:r>
            <a:endParaRPr lang="en-NL" sz="2400" dirty="0"/>
          </a:p>
        </p:txBody>
      </p:sp>
      <p:sp>
        <p:nvSpPr>
          <p:cNvPr id="7" name="TextBox 6">
            <a:extLst>
              <a:ext uri="{FF2B5EF4-FFF2-40B4-BE49-F238E27FC236}">
                <a16:creationId xmlns:a16="http://schemas.microsoft.com/office/drawing/2014/main" id="{FA31606E-5A56-4B1D-83EC-860FCB851B9D}"/>
              </a:ext>
            </a:extLst>
          </p:cNvPr>
          <p:cNvSpPr txBox="1"/>
          <p:nvPr/>
        </p:nvSpPr>
        <p:spPr>
          <a:xfrm>
            <a:off x="1269876" y="5416953"/>
            <a:ext cx="6094206" cy="523220"/>
          </a:xfrm>
          <a:prstGeom prst="rect">
            <a:avLst/>
          </a:prstGeom>
          <a:noFill/>
        </p:spPr>
        <p:txBody>
          <a:bodyPr wrap="square">
            <a:spAutoFit/>
          </a:bodyPr>
          <a:lstStyle/>
          <a:p>
            <a:r>
              <a:rPr lang="en-GB" sz="1400" i="1" dirty="0">
                <a:solidFill>
                  <a:srgbClr val="595959"/>
                </a:solidFill>
                <a:effectLst/>
                <a:latin typeface="Calibri" panose="020F0502020204030204" pitchFamily="34" charset="0"/>
              </a:rPr>
              <a:t>From &lt;</a:t>
            </a:r>
            <a:r>
              <a:rPr lang="en-GB" sz="1400" i="1" dirty="0">
                <a:solidFill>
                  <a:srgbClr val="595959"/>
                </a:solidFill>
                <a:effectLst/>
                <a:latin typeface="Calibri" panose="020F0502020204030204" pitchFamily="34" charset="0"/>
                <a:hlinkClick r:id="rId3"/>
              </a:rPr>
              <a:t>https://www.kaggle.com/ivannatarov/spotify-daily-top-200-songs-with-genres-20172021</a:t>
            </a:r>
            <a:r>
              <a:rPr lang="en-GB" sz="1400" i="1" dirty="0">
                <a:solidFill>
                  <a:srgbClr val="595959"/>
                </a:solidFill>
                <a:effectLst/>
                <a:latin typeface="Calibri" panose="020F0502020204030204" pitchFamily="34" charset="0"/>
              </a:rPr>
              <a:t>&gt; </a:t>
            </a:r>
            <a:endParaRPr lang="en-NL" sz="1400" dirty="0"/>
          </a:p>
        </p:txBody>
      </p:sp>
      <p:sp>
        <p:nvSpPr>
          <p:cNvPr id="9" name="TextBox 8">
            <a:extLst>
              <a:ext uri="{FF2B5EF4-FFF2-40B4-BE49-F238E27FC236}">
                <a16:creationId xmlns:a16="http://schemas.microsoft.com/office/drawing/2014/main" id="{0E62DA65-25F0-4236-A4DC-571EFFC3E5FD}"/>
              </a:ext>
            </a:extLst>
          </p:cNvPr>
          <p:cNvSpPr txBox="1"/>
          <p:nvPr/>
        </p:nvSpPr>
        <p:spPr>
          <a:xfrm>
            <a:off x="1263265" y="3244334"/>
            <a:ext cx="6094206" cy="307777"/>
          </a:xfrm>
          <a:prstGeom prst="rect">
            <a:avLst/>
          </a:prstGeom>
          <a:noFill/>
        </p:spPr>
        <p:txBody>
          <a:bodyPr wrap="square">
            <a:spAutoFit/>
          </a:bodyPr>
          <a:lstStyle/>
          <a:p>
            <a:r>
              <a:rPr lang="en-GB" sz="1400" i="1" dirty="0">
                <a:solidFill>
                  <a:srgbClr val="595959"/>
                </a:solidFill>
                <a:effectLst/>
                <a:latin typeface="Calibri" panose="020F0502020204030204" pitchFamily="34" charset="0"/>
              </a:rPr>
              <a:t>From &lt;</a:t>
            </a:r>
            <a:r>
              <a:rPr lang="en-GB" sz="1400" i="1" dirty="0">
                <a:solidFill>
                  <a:srgbClr val="595959"/>
                </a:solidFill>
                <a:effectLst/>
                <a:latin typeface="Calibri" panose="020F0502020204030204" pitchFamily="34" charset="0"/>
                <a:hlinkClick r:id="rId4"/>
              </a:rPr>
              <a:t>https://www.kaggle.com/dhruvildave/spotify-charts</a:t>
            </a:r>
            <a:r>
              <a:rPr lang="en-GB" sz="1400" i="1" dirty="0">
                <a:solidFill>
                  <a:srgbClr val="595959"/>
                </a:solidFill>
                <a:effectLst/>
                <a:latin typeface="Calibri" panose="020F0502020204030204" pitchFamily="34" charset="0"/>
              </a:rPr>
              <a:t>&gt; </a:t>
            </a:r>
            <a:endParaRPr lang="en-NL" sz="1400" dirty="0"/>
          </a:p>
        </p:txBody>
      </p:sp>
      <p:sp>
        <p:nvSpPr>
          <p:cNvPr id="11" name="TextBox 10">
            <a:extLst>
              <a:ext uri="{FF2B5EF4-FFF2-40B4-BE49-F238E27FC236}">
                <a16:creationId xmlns:a16="http://schemas.microsoft.com/office/drawing/2014/main" id="{1E441380-2373-4715-ACF9-0E9BE753B7DA}"/>
              </a:ext>
            </a:extLst>
          </p:cNvPr>
          <p:cNvSpPr txBox="1"/>
          <p:nvPr/>
        </p:nvSpPr>
        <p:spPr>
          <a:xfrm>
            <a:off x="1269876" y="4590585"/>
            <a:ext cx="6094206" cy="523220"/>
          </a:xfrm>
          <a:prstGeom prst="rect">
            <a:avLst/>
          </a:prstGeom>
          <a:noFill/>
        </p:spPr>
        <p:txBody>
          <a:bodyPr wrap="square">
            <a:spAutoFit/>
          </a:bodyPr>
          <a:lstStyle/>
          <a:p>
            <a:r>
              <a:rPr lang="en-GB" sz="1400" i="1" dirty="0">
                <a:solidFill>
                  <a:srgbClr val="595959"/>
                </a:solidFill>
                <a:effectLst/>
                <a:latin typeface="Calibri" panose="020F0502020204030204" pitchFamily="34" charset="0"/>
              </a:rPr>
              <a:t>From &lt;</a:t>
            </a:r>
            <a:r>
              <a:rPr lang="en-GB" sz="1400" i="1" dirty="0">
                <a:solidFill>
                  <a:srgbClr val="595959"/>
                </a:solidFill>
                <a:effectLst/>
                <a:latin typeface="Calibri" panose="020F0502020204030204" pitchFamily="34" charset="0"/>
                <a:hlinkClick r:id="rId5"/>
              </a:rPr>
              <a:t>https://levelup.gitconnected.com/extracting-and-analysing-spotify-tracks-with-python-d1466fc1dfee</a:t>
            </a:r>
            <a:endParaRPr lang="en-NL" sz="1400" dirty="0"/>
          </a:p>
        </p:txBody>
      </p:sp>
    </p:spTree>
    <p:extLst>
      <p:ext uri="{BB962C8B-B14F-4D97-AF65-F5344CB8AC3E}">
        <p14:creationId xmlns:p14="http://schemas.microsoft.com/office/powerpoint/2010/main" val="95992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2" descr="Introduction1">
            <a:extLst>
              <a:ext uri="{FF2B5EF4-FFF2-40B4-BE49-F238E27FC236}">
                <a16:creationId xmlns:a16="http://schemas.microsoft.com/office/drawing/2014/main" id="{C6CBCEA2-4C56-451C-9897-E5881630B4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28318" cy="6858000"/>
          </a:xfrm>
          <a:prstGeom prst="rect">
            <a:avLst/>
          </a:prstGeom>
        </p:spPr>
      </p:pic>
      <p:sp>
        <p:nvSpPr>
          <p:cNvPr id="4" name="Content Placeholder 2">
            <a:extLst>
              <a:ext uri="{FF2B5EF4-FFF2-40B4-BE49-F238E27FC236}">
                <a16:creationId xmlns:a16="http://schemas.microsoft.com/office/drawing/2014/main" id="{1FA84BE0-4D35-466F-A2F1-D32F6E2A2F87}"/>
              </a:ext>
            </a:extLst>
          </p:cNvPr>
          <p:cNvSpPr txBox="1">
            <a:spLocks/>
          </p:cNvSpPr>
          <p:nvPr/>
        </p:nvSpPr>
        <p:spPr>
          <a:xfrm>
            <a:off x="671704" y="1844824"/>
            <a:ext cx="5884910" cy="43434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Clr>
                <a:schemeClr val="tx1"/>
              </a:buClr>
              <a:buSzPct val="80000"/>
              <a:buFont typeface="Arial"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600"/>
              </a:spcBef>
              <a:buClr>
                <a:schemeClr val="tx1"/>
              </a:buClr>
              <a:buSzPct val="8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Clr>
                <a:schemeClr val="tx1"/>
              </a:buClr>
              <a:buSzPct val="8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Clr>
                <a:schemeClr val="tx1"/>
              </a:buClr>
              <a:buSzPct val="8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Clr>
                <a:schemeClr val="tx1"/>
              </a:buClr>
              <a:buSzPct val="8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ts val="600"/>
              </a:spcBef>
              <a:buSzPct val="80000"/>
              <a:buFont typeface="Arial" pitchFamily="34" charset="0"/>
              <a:buNone/>
              <a:defRPr sz="1400" kern="1200" baseline="0">
                <a:solidFill>
                  <a:schemeClr val="tx1">
                    <a:tint val="75000"/>
                  </a:schemeClr>
                </a:solidFill>
                <a:latin typeface="+mn-lt"/>
                <a:ea typeface="+mn-ea"/>
                <a:cs typeface="+mn-cs"/>
              </a:defRPr>
            </a:lvl9pPr>
          </a:lstStyle>
          <a:p>
            <a:r>
              <a:rPr lang="en-US" dirty="0"/>
              <a:t>What are the features of a popular song, and are there any noticeable trends?</a:t>
            </a:r>
          </a:p>
          <a:p>
            <a:endParaRPr lang="en-US" dirty="0"/>
          </a:p>
          <a:p>
            <a:pPr marL="742950" lvl="1" indent="-285750">
              <a:buFont typeface="Courier New" panose="02070309020205020404" pitchFamily="49" charset="0"/>
              <a:buChar char="o"/>
            </a:pPr>
            <a:r>
              <a:rPr lang="en-US" dirty="0"/>
              <a:t>I tried to answer this question by performing an analysis of the charts made available by Spotify, making use of the following for the period 1 Jan 2017 to 31 Aug 2021:</a:t>
            </a:r>
          </a:p>
          <a:p>
            <a:pPr marL="1200150" lvl="2" indent="-285750">
              <a:buFont typeface="Courier New" panose="02070309020205020404" pitchFamily="49" charset="0"/>
              <a:buChar char="o"/>
            </a:pPr>
            <a:r>
              <a:rPr lang="en-US" dirty="0"/>
              <a:t>Spotify daily charts</a:t>
            </a:r>
          </a:p>
          <a:p>
            <a:pPr lvl="3"/>
            <a:r>
              <a:rPr lang="en-US" dirty="0"/>
              <a:t>Includes the top200 popular tracks global and per region</a:t>
            </a:r>
          </a:p>
          <a:p>
            <a:pPr lvl="3"/>
            <a:r>
              <a:rPr lang="en-US" dirty="0"/>
              <a:t>Chart is driven by the number of streams a track has</a:t>
            </a:r>
          </a:p>
          <a:p>
            <a:pPr lvl="3"/>
            <a:endParaRPr lang="en-US" dirty="0"/>
          </a:p>
          <a:p>
            <a:pPr marL="1200150" lvl="2" indent="-285750">
              <a:buFont typeface="Courier New" panose="02070309020205020404" pitchFamily="49" charset="0"/>
              <a:buChar char="o"/>
            </a:pPr>
            <a:r>
              <a:rPr lang="en-US" dirty="0"/>
              <a:t>Viral50 charts</a:t>
            </a:r>
          </a:p>
          <a:p>
            <a:pPr lvl="3"/>
            <a:r>
              <a:rPr lang="en-US" dirty="0"/>
              <a:t>Looks at user sharing on blogs, social media, etc. of tracks</a:t>
            </a:r>
          </a:p>
        </p:txBody>
      </p:sp>
    </p:spTree>
    <p:extLst>
      <p:ext uri="{BB962C8B-B14F-4D97-AF65-F5344CB8AC3E}">
        <p14:creationId xmlns:p14="http://schemas.microsoft.com/office/powerpoint/2010/main" val="2002094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2" descr="Mood 1">
            <a:extLst>
              <a:ext uri="{FF2B5EF4-FFF2-40B4-BE49-F238E27FC236}">
                <a16:creationId xmlns:a16="http://schemas.microsoft.com/office/drawing/2014/main" id="{69D35FB4-82C7-4F60-A594-BED1ACD524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5"/>
            <a:ext cx="7216995" cy="6856145"/>
          </a:xfrm>
          <a:prstGeom prst="rect">
            <a:avLst/>
          </a:prstGeom>
        </p:spPr>
      </p:pic>
      <p:sp>
        <p:nvSpPr>
          <p:cNvPr id="10" name="TextBox 9">
            <a:extLst>
              <a:ext uri="{FF2B5EF4-FFF2-40B4-BE49-F238E27FC236}">
                <a16:creationId xmlns:a16="http://schemas.microsoft.com/office/drawing/2014/main" id="{41677FA7-7287-432F-907D-FA3721AD4318}"/>
              </a:ext>
            </a:extLst>
          </p:cNvPr>
          <p:cNvSpPr txBox="1"/>
          <p:nvPr/>
        </p:nvSpPr>
        <p:spPr>
          <a:xfrm>
            <a:off x="9766820" y="908720"/>
            <a:ext cx="2304256" cy="2336024"/>
          </a:xfrm>
          <a:prstGeom prst="rect">
            <a:avLst/>
          </a:prstGeom>
          <a:solidFill>
            <a:schemeClr val="bg2">
              <a:lumMod val="20000"/>
              <a:lumOff val="80000"/>
            </a:schemeClr>
          </a:solidFill>
        </p:spPr>
        <p:txBody>
          <a:bodyPr wrap="square" rtlCol="0">
            <a:spAutoFit/>
          </a:bodyPr>
          <a:lstStyle/>
          <a:p>
            <a:pPr>
              <a:lnSpc>
                <a:spcPct val="90000"/>
              </a:lnSpc>
              <a:buClr>
                <a:schemeClr val="tx1"/>
              </a:buClr>
              <a:buSzPct val="80000"/>
            </a:pPr>
            <a:r>
              <a:rPr lang="en-GB" dirty="0"/>
              <a:t>Spotify provides audio features for tracks.</a:t>
            </a:r>
          </a:p>
          <a:p>
            <a:pPr>
              <a:lnSpc>
                <a:spcPct val="90000"/>
              </a:lnSpc>
              <a:buClr>
                <a:schemeClr val="tx1"/>
              </a:buClr>
              <a:buSzPct val="80000"/>
            </a:pPr>
            <a:endParaRPr lang="en-GB" dirty="0"/>
          </a:p>
          <a:p>
            <a:pPr>
              <a:lnSpc>
                <a:spcPct val="90000"/>
              </a:lnSpc>
              <a:buClr>
                <a:schemeClr val="tx1"/>
              </a:buClr>
              <a:buSzPct val="80000"/>
            </a:pPr>
            <a:r>
              <a:rPr lang="en-GB" dirty="0"/>
              <a:t>Looking over a period of 5 years, these features follow a very similar pattern.</a:t>
            </a:r>
          </a:p>
        </p:txBody>
      </p:sp>
      <p:sp>
        <p:nvSpPr>
          <p:cNvPr id="11" name="Rectangle 1">
            <a:extLst>
              <a:ext uri="{FF2B5EF4-FFF2-40B4-BE49-F238E27FC236}">
                <a16:creationId xmlns:a16="http://schemas.microsoft.com/office/drawing/2014/main" id="{C88829E1-EE39-4ABD-BA63-EA92B3C32BEE}"/>
              </a:ext>
            </a:extLst>
          </p:cNvPr>
          <p:cNvSpPr>
            <a:spLocks noChangeArrowheads="1"/>
          </p:cNvSpPr>
          <p:nvPr/>
        </p:nvSpPr>
        <p:spPr bwMode="auto">
          <a:xfrm>
            <a:off x="7265773" y="908720"/>
            <a:ext cx="1978516" cy="1246495"/>
          </a:xfrm>
          <a:prstGeom prst="rect">
            <a:avLst/>
          </a:prstGeom>
          <a:solidFill>
            <a:schemeClr val="bg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NL" altLang="en-NL" sz="1200" b="0" i="0" u="none" strike="noStrike" cap="none" normalizeH="0" baseline="0" dirty="0">
                <a:ln>
                  <a:noFill/>
                </a:ln>
                <a:solidFill>
                  <a:srgbClr val="000000"/>
                </a:solidFill>
                <a:effectLst/>
                <a:latin typeface="Menlo"/>
              </a:rPr>
              <a:t>danceability</a:t>
            </a:r>
            <a:br>
              <a:rPr kumimoji="0" lang="en-NL" altLang="en-NL" sz="700" b="0" i="0" u="none" strike="noStrike" cap="none" normalizeH="0" baseline="0" dirty="0">
                <a:ln>
                  <a:noFill/>
                </a:ln>
                <a:solidFill>
                  <a:schemeClr val="tx1"/>
                </a:solidFill>
                <a:effectLst/>
              </a:rPr>
            </a:br>
            <a:r>
              <a:rPr kumimoji="0" lang="en-NL" altLang="en-NL" sz="900" b="0" i="0" u="none" strike="noStrike" cap="none" normalizeH="0" baseline="0" dirty="0" err="1">
                <a:ln>
                  <a:noFill/>
                </a:ln>
                <a:solidFill>
                  <a:srgbClr val="222326"/>
                </a:solidFill>
                <a:effectLst/>
                <a:latin typeface="Circular"/>
              </a:rPr>
              <a:t>Danceability</a:t>
            </a:r>
            <a:r>
              <a:rPr kumimoji="0" lang="en-NL" altLang="en-NL" sz="900" b="0" i="0" u="none" strike="noStrike" cap="none" normalizeH="0" baseline="0" dirty="0">
                <a:ln>
                  <a:noFill/>
                </a:ln>
                <a:solidFill>
                  <a:srgbClr val="222326"/>
                </a:solidFill>
                <a:effectLst/>
                <a:latin typeface="Circular"/>
              </a:rPr>
              <a:t> describes how suitable a track is for dancing based on a combination of musical elements including tempo, rhythm stability, beat strength, and overall regularity. A value of 0.0 is least danceable and 1.0 is most danceable.</a:t>
            </a:r>
            <a:r>
              <a:rPr kumimoji="0" lang="en-NL" altLang="en-NL" sz="700" b="0" i="0" u="none" strike="noStrike" cap="none" normalizeH="0" baseline="0" dirty="0">
                <a:ln>
                  <a:noFill/>
                </a:ln>
                <a:solidFill>
                  <a:schemeClr val="tx1"/>
                </a:solidFill>
                <a:effectLst/>
              </a:rPr>
              <a:t> </a:t>
            </a:r>
            <a:endParaRPr kumimoji="0" lang="en-NL" altLang="en-NL"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88AAAACD-5043-44C8-B0C4-4974285F501B}"/>
              </a:ext>
            </a:extLst>
          </p:cNvPr>
          <p:cNvSpPr>
            <a:spLocks noChangeArrowheads="1"/>
          </p:cNvSpPr>
          <p:nvPr/>
        </p:nvSpPr>
        <p:spPr bwMode="auto">
          <a:xfrm>
            <a:off x="7260527" y="2276872"/>
            <a:ext cx="1983762" cy="1246495"/>
          </a:xfrm>
          <a:prstGeom prst="rect">
            <a:avLst/>
          </a:prstGeom>
          <a:solidFill>
            <a:schemeClr val="bg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NL" altLang="en-NL" sz="1200" b="0" i="0" u="none" strike="noStrike" cap="none" normalizeH="0" baseline="0" dirty="0">
                <a:ln>
                  <a:noFill/>
                </a:ln>
                <a:solidFill>
                  <a:srgbClr val="000000"/>
                </a:solidFill>
                <a:effectLst/>
                <a:latin typeface="Menlo"/>
              </a:rPr>
              <a:t>valence</a:t>
            </a:r>
            <a:br>
              <a:rPr kumimoji="0" lang="en-NL" altLang="en-NL" sz="700" b="0" i="0" u="none" strike="noStrike" cap="none" normalizeH="0" baseline="0" dirty="0">
                <a:ln>
                  <a:noFill/>
                </a:ln>
                <a:solidFill>
                  <a:schemeClr val="tx1"/>
                </a:solidFill>
                <a:effectLst/>
              </a:rPr>
            </a:br>
            <a:r>
              <a:rPr kumimoji="0" lang="en-NL" altLang="en-NL" sz="900" b="0" i="0" u="none" strike="noStrike" cap="none" normalizeH="0" baseline="0" dirty="0">
                <a:ln>
                  <a:noFill/>
                </a:ln>
                <a:solidFill>
                  <a:srgbClr val="222326"/>
                </a:solidFill>
                <a:effectLst/>
                <a:latin typeface="Circular"/>
              </a:rPr>
              <a:t>A measure from 0.0 to 1.0 describing the musical positiveness conveyed by a track. Tracks with high valence sound more positive (e.g. happy, cheerful, euphoric), while tracks with low valence sound more negative (e.g. sad, depressed, angry)</a:t>
            </a:r>
            <a:r>
              <a:rPr kumimoji="0" lang="en-NL" altLang="en-NL" sz="700" b="0" i="0" u="none" strike="noStrike" cap="none" normalizeH="0" baseline="0" dirty="0">
                <a:ln>
                  <a:noFill/>
                </a:ln>
                <a:solidFill>
                  <a:schemeClr val="tx1"/>
                </a:solidFill>
                <a:effectLst/>
              </a:rPr>
              <a:t> </a:t>
            </a:r>
            <a:endParaRPr kumimoji="0" lang="en-NL" altLang="en-NL" sz="1800" b="0" i="0" u="none" strike="noStrike" cap="none" normalizeH="0" baseline="0" dirty="0">
              <a:ln>
                <a:noFill/>
              </a:ln>
              <a:solidFill>
                <a:schemeClr val="tx1"/>
              </a:solidFill>
              <a:effectLst/>
              <a:latin typeface="Arial" panose="020B0604020202020204" pitchFamily="34" charset="0"/>
            </a:endParaRPr>
          </a:p>
        </p:txBody>
      </p:sp>
      <p:sp>
        <p:nvSpPr>
          <p:cNvPr id="13" name="Rectangle 3">
            <a:extLst>
              <a:ext uri="{FF2B5EF4-FFF2-40B4-BE49-F238E27FC236}">
                <a16:creationId xmlns:a16="http://schemas.microsoft.com/office/drawing/2014/main" id="{21492477-2BA9-4B67-9AD6-2526779ADD77}"/>
              </a:ext>
            </a:extLst>
          </p:cNvPr>
          <p:cNvSpPr>
            <a:spLocks noChangeArrowheads="1"/>
          </p:cNvSpPr>
          <p:nvPr/>
        </p:nvSpPr>
        <p:spPr bwMode="auto">
          <a:xfrm>
            <a:off x="7260527" y="3645024"/>
            <a:ext cx="1983762" cy="1800493"/>
          </a:xfrm>
          <a:prstGeom prst="rect">
            <a:avLst/>
          </a:prstGeom>
          <a:solidFill>
            <a:schemeClr val="bg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NL" altLang="en-NL" sz="1200" b="0" i="0" u="none" strike="noStrike" cap="none" normalizeH="0" baseline="0" dirty="0">
                <a:ln>
                  <a:noFill/>
                </a:ln>
                <a:solidFill>
                  <a:srgbClr val="000000"/>
                </a:solidFill>
                <a:effectLst/>
                <a:latin typeface="Menlo"/>
              </a:rPr>
              <a:t>energy</a:t>
            </a:r>
            <a:br>
              <a:rPr kumimoji="0" lang="en-NL" altLang="en-NL" sz="700" b="0" i="0" u="none" strike="noStrike" cap="none" normalizeH="0" baseline="0" dirty="0">
                <a:ln>
                  <a:noFill/>
                </a:ln>
                <a:solidFill>
                  <a:schemeClr val="tx1"/>
                </a:solidFill>
                <a:effectLst/>
              </a:rPr>
            </a:br>
            <a:r>
              <a:rPr kumimoji="0" lang="en-NL" altLang="en-NL" sz="900" b="0" i="0" u="none" strike="noStrike" cap="none" normalizeH="0" baseline="0" dirty="0" err="1">
                <a:ln>
                  <a:noFill/>
                </a:ln>
                <a:solidFill>
                  <a:srgbClr val="222326"/>
                </a:solidFill>
                <a:effectLst/>
                <a:latin typeface="Circular"/>
              </a:rPr>
              <a:t>Energy</a:t>
            </a:r>
            <a:r>
              <a:rPr kumimoji="0" lang="en-NL" altLang="en-NL" sz="900" b="0" i="0" u="none" strike="noStrike" cap="none" normalizeH="0" baseline="0" dirty="0">
                <a:ln>
                  <a:noFill/>
                </a:ln>
                <a:solidFill>
                  <a:srgbClr val="222326"/>
                </a:solidFill>
                <a:effectLst/>
                <a:latin typeface="Circular"/>
              </a:rPr>
              <a:t> is a measure from 0.0 to 1.0 and represents a perceptual measure of intensity and activity. Typically, energetic tracks feel fast, loud, and noisy. For example, death metal has high energy, while a Bach prelude scores low on the scale. Perceptual features contributing to this attribute include dynamic range, perceived loudness, timbre, onset rate, and general entropy.</a:t>
            </a:r>
            <a:r>
              <a:rPr kumimoji="0" lang="en-NL" altLang="en-NL" sz="700" b="0" i="0" u="none" strike="noStrike" cap="none" normalizeH="0" baseline="0" dirty="0">
                <a:ln>
                  <a:noFill/>
                </a:ln>
                <a:solidFill>
                  <a:schemeClr val="tx1"/>
                </a:solidFill>
                <a:effectLst/>
              </a:rPr>
              <a:t> </a:t>
            </a:r>
            <a:endParaRPr kumimoji="0" lang="en-NL" altLang="en-NL" sz="1800" b="0" i="0" u="none" strike="noStrike" cap="none" normalizeH="0" baseline="0" dirty="0">
              <a:ln>
                <a:noFill/>
              </a:ln>
              <a:solidFill>
                <a:schemeClr val="tx1"/>
              </a:solidFill>
              <a:effectLst/>
              <a:latin typeface="Arial" panose="020B0604020202020204" pitchFamily="34" charset="0"/>
            </a:endParaRPr>
          </a:p>
        </p:txBody>
      </p:sp>
      <p:sp>
        <p:nvSpPr>
          <p:cNvPr id="14" name="Rectangle 4">
            <a:extLst>
              <a:ext uri="{FF2B5EF4-FFF2-40B4-BE49-F238E27FC236}">
                <a16:creationId xmlns:a16="http://schemas.microsoft.com/office/drawing/2014/main" id="{874F5252-728F-4642-BB6F-1E3A9FE22134}"/>
              </a:ext>
            </a:extLst>
          </p:cNvPr>
          <p:cNvSpPr>
            <a:spLocks noChangeArrowheads="1"/>
          </p:cNvSpPr>
          <p:nvPr/>
        </p:nvSpPr>
        <p:spPr bwMode="auto">
          <a:xfrm>
            <a:off x="7262510" y="5567174"/>
            <a:ext cx="1983762" cy="1107996"/>
          </a:xfrm>
          <a:prstGeom prst="rect">
            <a:avLst/>
          </a:prstGeom>
          <a:solidFill>
            <a:schemeClr val="bg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NL" altLang="en-NL" sz="1200" b="0" i="0" u="none" strike="noStrike" cap="none" normalizeH="0" baseline="0" dirty="0">
                <a:ln>
                  <a:noFill/>
                </a:ln>
                <a:solidFill>
                  <a:srgbClr val="000000"/>
                </a:solidFill>
                <a:effectLst/>
                <a:latin typeface="Menlo"/>
              </a:rPr>
              <a:t>tempo</a:t>
            </a:r>
            <a:br>
              <a:rPr kumimoji="0" lang="en-NL" altLang="en-NL" sz="700" b="0" i="0" u="none" strike="noStrike" cap="none" normalizeH="0" baseline="0" dirty="0">
                <a:ln>
                  <a:noFill/>
                </a:ln>
                <a:solidFill>
                  <a:schemeClr val="tx1"/>
                </a:solidFill>
                <a:effectLst/>
              </a:rPr>
            </a:br>
            <a:r>
              <a:rPr kumimoji="0" lang="en-NL" altLang="en-NL" sz="900" b="0" i="0" u="none" strike="noStrike" cap="none" normalizeH="0" baseline="0" dirty="0">
                <a:ln>
                  <a:noFill/>
                </a:ln>
                <a:solidFill>
                  <a:srgbClr val="222326"/>
                </a:solidFill>
                <a:effectLst/>
                <a:latin typeface="Circular"/>
              </a:rPr>
              <a:t>The overall estimated tempo of a track in beats per minute (BPM). In musical terminology, tempo is the speed or pace of a given piece and derives directly from the average beat duration.</a:t>
            </a:r>
            <a:r>
              <a:rPr kumimoji="0" lang="en-NL" altLang="en-NL" sz="700" b="0" i="0" u="none" strike="noStrike" cap="none" normalizeH="0" baseline="0" dirty="0">
                <a:ln>
                  <a:noFill/>
                </a:ln>
                <a:solidFill>
                  <a:schemeClr val="tx1"/>
                </a:solidFill>
                <a:effectLst/>
              </a:rPr>
              <a:t> </a:t>
            </a:r>
            <a:endParaRPr kumimoji="0" lang="en-NL" altLang="en-N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697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3" descr="Properties 1">
            <a:extLst>
              <a:ext uri="{FF2B5EF4-FFF2-40B4-BE49-F238E27FC236}">
                <a16:creationId xmlns:a16="http://schemas.microsoft.com/office/drawing/2014/main" id="{86E952E7-6139-47E1-8F6D-36E6001426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28318" cy="6858000"/>
          </a:xfrm>
          <a:prstGeom prst="rect">
            <a:avLst/>
          </a:prstGeom>
        </p:spPr>
      </p:pic>
      <p:sp>
        <p:nvSpPr>
          <p:cNvPr id="11" name="Rectangle 1">
            <a:extLst>
              <a:ext uri="{FF2B5EF4-FFF2-40B4-BE49-F238E27FC236}">
                <a16:creationId xmlns:a16="http://schemas.microsoft.com/office/drawing/2014/main" id="{20EECC30-9F99-425F-A3A8-E74F11B308DF}"/>
              </a:ext>
            </a:extLst>
          </p:cNvPr>
          <p:cNvSpPr>
            <a:spLocks noChangeArrowheads="1"/>
          </p:cNvSpPr>
          <p:nvPr/>
        </p:nvSpPr>
        <p:spPr bwMode="auto">
          <a:xfrm>
            <a:off x="7228318" y="844908"/>
            <a:ext cx="1728192" cy="1800493"/>
          </a:xfrm>
          <a:prstGeom prst="rect">
            <a:avLst/>
          </a:prstGeom>
          <a:solidFill>
            <a:schemeClr val="bg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NL" altLang="en-NL" sz="1200" b="0" i="0" u="none" strike="noStrike" cap="none" normalizeH="0" baseline="0" dirty="0">
                <a:ln>
                  <a:noFill/>
                </a:ln>
                <a:solidFill>
                  <a:srgbClr val="000000"/>
                </a:solidFill>
                <a:effectLst/>
                <a:latin typeface="Menlo"/>
              </a:rPr>
              <a:t>loudness</a:t>
            </a:r>
            <a:br>
              <a:rPr kumimoji="0" lang="en-NL" altLang="en-NL" sz="700" b="0" i="0" u="none" strike="noStrike" cap="none" normalizeH="0" baseline="0" dirty="0">
                <a:ln>
                  <a:noFill/>
                </a:ln>
                <a:solidFill>
                  <a:schemeClr val="tx1"/>
                </a:solidFill>
                <a:effectLst/>
              </a:rPr>
            </a:br>
            <a:r>
              <a:rPr kumimoji="0" lang="en-NL" altLang="en-NL" sz="900" b="0" i="0" u="none" strike="noStrike" cap="none" normalizeH="0" baseline="0" dirty="0">
                <a:ln>
                  <a:noFill/>
                </a:ln>
                <a:solidFill>
                  <a:srgbClr val="222326"/>
                </a:solidFill>
                <a:effectLst/>
                <a:latin typeface="Circular"/>
              </a:rPr>
              <a:t>The overall loudness of a track in decibels (dB). Loudness values are averaged across the entire track and are useful for comparing relative loudness of tracks. Loudness is the quality of a sound that is the primary psychological correlate of physical strength (amplitude). Values typical range between -60 and 0 db.</a:t>
            </a:r>
            <a:r>
              <a:rPr kumimoji="0" lang="en-NL" altLang="en-NL" sz="700" b="0" i="0" u="none" strike="noStrike" cap="none" normalizeH="0" baseline="0" dirty="0">
                <a:ln>
                  <a:noFill/>
                </a:ln>
                <a:solidFill>
                  <a:schemeClr val="tx1"/>
                </a:solidFill>
                <a:effectLst/>
              </a:rPr>
              <a:t> </a:t>
            </a:r>
            <a:endParaRPr kumimoji="0" lang="en-NL" altLang="en-NL"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9A7A2013-DEA1-4C4A-A901-465B3C43EA4B}"/>
              </a:ext>
            </a:extLst>
          </p:cNvPr>
          <p:cNvSpPr>
            <a:spLocks noChangeArrowheads="1"/>
          </p:cNvSpPr>
          <p:nvPr/>
        </p:nvSpPr>
        <p:spPr bwMode="auto">
          <a:xfrm>
            <a:off x="7226135" y="2736073"/>
            <a:ext cx="1440160" cy="3046988"/>
          </a:xfrm>
          <a:prstGeom prst="rect">
            <a:avLst/>
          </a:prstGeom>
          <a:solidFill>
            <a:schemeClr val="bg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NL" altLang="en-NL" sz="1200" b="0" i="0" u="none" strike="noStrike" cap="none" normalizeH="0" baseline="0" dirty="0" err="1">
                <a:ln>
                  <a:noFill/>
                </a:ln>
                <a:solidFill>
                  <a:srgbClr val="000000"/>
                </a:solidFill>
                <a:effectLst/>
                <a:latin typeface="Menlo"/>
              </a:rPr>
              <a:t>speechiness</a:t>
            </a:r>
            <a:br>
              <a:rPr kumimoji="0" lang="en-NL" altLang="en-NL" sz="700" b="0" i="0" u="none" strike="noStrike" cap="none" normalizeH="0" baseline="0" dirty="0">
                <a:ln>
                  <a:noFill/>
                </a:ln>
                <a:solidFill>
                  <a:schemeClr val="tx1"/>
                </a:solidFill>
                <a:effectLst/>
              </a:rPr>
            </a:br>
            <a:r>
              <a:rPr kumimoji="0" lang="en-NL" altLang="en-NL" sz="900" b="0" i="0" u="none" strike="noStrike" cap="none" normalizeH="0" baseline="0" dirty="0" err="1">
                <a:ln>
                  <a:noFill/>
                </a:ln>
                <a:solidFill>
                  <a:srgbClr val="222326"/>
                </a:solidFill>
                <a:effectLst/>
                <a:latin typeface="Circular"/>
              </a:rPr>
              <a:t>Speechiness</a:t>
            </a:r>
            <a:r>
              <a:rPr kumimoji="0" lang="en-NL" altLang="en-NL" sz="900" b="0" i="0" u="none" strike="noStrike" cap="none" normalizeH="0" baseline="0" dirty="0">
                <a:ln>
                  <a:noFill/>
                </a:ln>
                <a:solidFill>
                  <a:srgbClr val="222326"/>
                </a:solidFill>
                <a:effectLst/>
                <a:latin typeface="Circular"/>
              </a:rPr>
              <a:t> detects the presence of spoken words in a track. The more exclusively speech-like the recording (e.g. talk show, audio book, poetry), the closer to 1.0 the attribute value. Values above 0.66 describe tracks that are probably made entirely of spoken words. Values between 0.33 and 0.66 describe tracks that may contain both music and speech, either in sections or layered, including such cases as rap music. Values below 0.33 most likely represent music and other non-speech-like tracks.</a:t>
            </a:r>
            <a:r>
              <a:rPr kumimoji="0" lang="en-NL" altLang="en-NL" sz="700" b="0" i="0" u="none" strike="noStrike" cap="none" normalizeH="0" baseline="0" dirty="0">
                <a:ln>
                  <a:noFill/>
                </a:ln>
                <a:solidFill>
                  <a:schemeClr val="tx1"/>
                </a:solidFill>
                <a:effectLst/>
              </a:rPr>
              <a:t> </a:t>
            </a:r>
            <a:endParaRPr kumimoji="0" lang="en-NL" altLang="en-NL" sz="1800" b="0" i="0" u="none" strike="noStrike" cap="none" normalizeH="0" baseline="0" dirty="0">
              <a:ln>
                <a:noFill/>
              </a:ln>
              <a:solidFill>
                <a:schemeClr val="tx1"/>
              </a:solidFill>
              <a:effectLst/>
              <a:latin typeface="Arial" panose="020B0604020202020204" pitchFamily="34" charset="0"/>
            </a:endParaRPr>
          </a:p>
        </p:txBody>
      </p:sp>
      <p:pic>
        <p:nvPicPr>
          <p:cNvPr id="18" name="Picture 17">
            <a:extLst>
              <a:ext uri="{FF2B5EF4-FFF2-40B4-BE49-F238E27FC236}">
                <a16:creationId xmlns:a16="http://schemas.microsoft.com/office/drawing/2014/main" id="{178FCFB7-FE0D-42AA-99E2-DD6742B16A81}"/>
              </a:ext>
            </a:extLst>
          </p:cNvPr>
          <p:cNvPicPr>
            <a:picLocks noChangeAspect="1"/>
          </p:cNvPicPr>
          <p:nvPr/>
        </p:nvPicPr>
        <p:blipFill>
          <a:blip r:embed="rId4"/>
          <a:stretch>
            <a:fillRect/>
          </a:stretch>
        </p:blipFill>
        <p:spPr>
          <a:xfrm>
            <a:off x="9141568" y="844908"/>
            <a:ext cx="2857500" cy="5114925"/>
          </a:xfrm>
          <a:prstGeom prst="rect">
            <a:avLst/>
          </a:prstGeom>
        </p:spPr>
      </p:pic>
      <p:sp>
        <p:nvSpPr>
          <p:cNvPr id="19" name="Rectangle 1">
            <a:extLst>
              <a:ext uri="{FF2B5EF4-FFF2-40B4-BE49-F238E27FC236}">
                <a16:creationId xmlns:a16="http://schemas.microsoft.com/office/drawing/2014/main" id="{CC800953-EB6B-4913-91C6-CC57D6B1DA9E}"/>
              </a:ext>
            </a:extLst>
          </p:cNvPr>
          <p:cNvSpPr>
            <a:spLocks noChangeArrowheads="1"/>
          </p:cNvSpPr>
          <p:nvPr/>
        </p:nvSpPr>
        <p:spPr bwMode="auto">
          <a:xfrm>
            <a:off x="7228318" y="5873733"/>
            <a:ext cx="4770750" cy="83099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NL" altLang="en-NL" sz="1200" b="0" i="0" u="none" strike="noStrike" cap="none" normalizeH="0" baseline="0" dirty="0" err="1">
                <a:ln>
                  <a:noFill/>
                </a:ln>
                <a:solidFill>
                  <a:srgbClr val="000000"/>
                </a:solidFill>
                <a:effectLst/>
                <a:latin typeface="Menlo"/>
              </a:rPr>
              <a:t>instrumentalness</a:t>
            </a:r>
            <a:br>
              <a:rPr kumimoji="0" lang="en-NL" altLang="en-NL" sz="700" b="0" i="0" u="none" strike="noStrike" cap="none" normalizeH="0" baseline="0" dirty="0">
                <a:ln>
                  <a:noFill/>
                </a:ln>
                <a:solidFill>
                  <a:schemeClr val="tx1"/>
                </a:solidFill>
                <a:effectLst/>
              </a:rPr>
            </a:br>
            <a:r>
              <a:rPr kumimoji="0" lang="en-NL" altLang="en-NL" sz="900" b="0" i="0" u="none" strike="noStrike" cap="none" normalizeH="0" baseline="0" dirty="0">
                <a:ln>
                  <a:noFill/>
                </a:ln>
                <a:solidFill>
                  <a:srgbClr val="222326"/>
                </a:solidFill>
                <a:effectLst/>
                <a:latin typeface="Circular"/>
              </a:rPr>
              <a:t>Predicts whether a track contains no vocals. “Ooh” and “aah” sounds are treated as instrumental in this context. Rap or spoken word tracks are clearly “vocal”. The closer the </a:t>
            </a:r>
            <a:r>
              <a:rPr kumimoji="0" lang="en-NL" altLang="en-NL" sz="900" b="0" i="0" u="none" strike="noStrike" cap="none" normalizeH="0" baseline="0" dirty="0" err="1">
                <a:ln>
                  <a:noFill/>
                </a:ln>
                <a:solidFill>
                  <a:srgbClr val="222326"/>
                </a:solidFill>
                <a:effectLst/>
                <a:latin typeface="Circular"/>
              </a:rPr>
              <a:t>instrumentalness</a:t>
            </a:r>
            <a:r>
              <a:rPr kumimoji="0" lang="en-NL" altLang="en-NL" sz="900" b="0" i="0" u="none" strike="noStrike" cap="none" normalizeH="0" baseline="0" dirty="0">
                <a:ln>
                  <a:noFill/>
                </a:ln>
                <a:solidFill>
                  <a:srgbClr val="222326"/>
                </a:solidFill>
                <a:effectLst/>
                <a:latin typeface="Circular"/>
              </a:rPr>
              <a:t> value is to 1.0, the greater likelihood the track contains no vocal content. Values above 0.5 are intended to represent instrumental tracks, but confidence is higher as the value approaches 1.0.</a:t>
            </a:r>
            <a:r>
              <a:rPr kumimoji="0" lang="en-NL" altLang="en-NL" sz="700" b="0" i="0" u="none" strike="noStrike" cap="none" normalizeH="0" baseline="0" dirty="0">
                <a:ln>
                  <a:noFill/>
                </a:ln>
                <a:solidFill>
                  <a:schemeClr val="tx1"/>
                </a:solidFill>
                <a:effectLst/>
              </a:rPr>
              <a:t> </a:t>
            </a:r>
            <a:endParaRPr kumimoji="0" lang="en-NL" altLang="en-N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159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5" descr="Context 1">
            <a:extLst>
              <a:ext uri="{FF2B5EF4-FFF2-40B4-BE49-F238E27FC236}">
                <a16:creationId xmlns:a16="http://schemas.microsoft.com/office/drawing/2014/main" id="{EB38B484-27E9-4271-A897-2069ED9BD3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28318" cy="6858000"/>
          </a:xfrm>
          <a:prstGeom prst="rect">
            <a:avLst/>
          </a:prstGeom>
        </p:spPr>
      </p:pic>
      <p:sp>
        <p:nvSpPr>
          <p:cNvPr id="10" name="Rectangle 1">
            <a:extLst>
              <a:ext uri="{FF2B5EF4-FFF2-40B4-BE49-F238E27FC236}">
                <a16:creationId xmlns:a16="http://schemas.microsoft.com/office/drawing/2014/main" id="{34FE1B78-53DD-49EF-8682-083E6DD55D32}"/>
              </a:ext>
            </a:extLst>
          </p:cNvPr>
          <p:cNvSpPr>
            <a:spLocks noChangeArrowheads="1"/>
          </p:cNvSpPr>
          <p:nvPr/>
        </p:nvSpPr>
        <p:spPr bwMode="auto">
          <a:xfrm>
            <a:off x="7228318" y="980728"/>
            <a:ext cx="3862164" cy="692497"/>
          </a:xfrm>
          <a:prstGeom prst="rect">
            <a:avLst/>
          </a:prstGeom>
          <a:solidFill>
            <a:schemeClr val="bg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NL" altLang="en-NL" sz="1200" b="0" i="0" u="none" strike="noStrike" cap="none" normalizeH="0" baseline="0" dirty="0">
                <a:ln>
                  <a:noFill/>
                </a:ln>
                <a:solidFill>
                  <a:srgbClr val="000000"/>
                </a:solidFill>
                <a:effectLst/>
                <a:latin typeface="Menlo"/>
              </a:rPr>
              <a:t>liveness</a:t>
            </a:r>
            <a:br>
              <a:rPr kumimoji="0" lang="en-NL" altLang="en-NL" sz="700" b="0" i="0" u="none" strike="noStrike" cap="none" normalizeH="0" baseline="0" dirty="0">
                <a:ln>
                  <a:noFill/>
                </a:ln>
                <a:solidFill>
                  <a:schemeClr val="tx1"/>
                </a:solidFill>
                <a:effectLst/>
              </a:rPr>
            </a:br>
            <a:r>
              <a:rPr kumimoji="0" lang="en-NL" altLang="en-NL" sz="900" b="0" i="0" u="none" strike="noStrike" cap="none" normalizeH="0" baseline="0" dirty="0">
                <a:ln>
                  <a:noFill/>
                </a:ln>
                <a:solidFill>
                  <a:srgbClr val="222326"/>
                </a:solidFill>
                <a:effectLst/>
                <a:latin typeface="Circular"/>
              </a:rPr>
              <a:t>Detects the presence of an audience in the recording. Higher liveness values represent an increased probability that the track was performed live. A value above 0.8 provides strong likelihood that the track is live.</a:t>
            </a:r>
            <a:r>
              <a:rPr kumimoji="0" lang="en-NL" altLang="en-NL" sz="700" b="0" i="0" u="none" strike="noStrike" cap="none" normalizeH="0" baseline="0" dirty="0">
                <a:ln>
                  <a:noFill/>
                </a:ln>
                <a:solidFill>
                  <a:schemeClr val="tx1"/>
                </a:solidFill>
                <a:effectLst/>
              </a:rPr>
              <a:t> </a:t>
            </a:r>
            <a:endParaRPr kumimoji="0" lang="en-NL" altLang="en-NL" sz="1800" b="0" i="0" u="none" strike="noStrike" cap="none" normalizeH="0" baseline="0" dirty="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F4894C3E-4E93-4015-A04E-D6E1A789E9DD}"/>
              </a:ext>
            </a:extLst>
          </p:cNvPr>
          <p:cNvSpPr>
            <a:spLocks noChangeArrowheads="1"/>
          </p:cNvSpPr>
          <p:nvPr/>
        </p:nvSpPr>
        <p:spPr bwMode="auto">
          <a:xfrm>
            <a:off x="7228318" y="2276872"/>
            <a:ext cx="3862164" cy="553998"/>
          </a:xfrm>
          <a:prstGeom prst="rect">
            <a:avLst/>
          </a:prstGeom>
          <a:solidFill>
            <a:schemeClr val="bg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NL" altLang="en-NL" sz="1200" b="0" i="0" u="none" strike="noStrike" cap="none" normalizeH="0" baseline="0" dirty="0" err="1">
                <a:ln>
                  <a:noFill/>
                </a:ln>
                <a:solidFill>
                  <a:srgbClr val="000000"/>
                </a:solidFill>
                <a:effectLst/>
                <a:latin typeface="Menlo"/>
              </a:rPr>
              <a:t>acousticness</a:t>
            </a:r>
            <a:br>
              <a:rPr kumimoji="0" lang="en-NL" altLang="en-NL" sz="700" b="0" i="0" u="none" strike="noStrike" cap="none" normalizeH="0" baseline="0" dirty="0">
                <a:ln>
                  <a:noFill/>
                </a:ln>
                <a:solidFill>
                  <a:schemeClr val="tx1"/>
                </a:solidFill>
                <a:effectLst/>
              </a:rPr>
            </a:br>
            <a:r>
              <a:rPr kumimoji="0" lang="en-NL" altLang="en-NL" sz="900" b="0" i="0" u="none" strike="noStrike" cap="none" normalizeH="0" baseline="0" dirty="0">
                <a:ln>
                  <a:noFill/>
                </a:ln>
                <a:solidFill>
                  <a:srgbClr val="222326"/>
                </a:solidFill>
                <a:effectLst/>
                <a:latin typeface="Circular"/>
              </a:rPr>
              <a:t>A confidence measure from 0.0 to 1.0 of whether the track is acoustic. 1.0 represents high confidence the track is acoustic.</a:t>
            </a:r>
            <a:r>
              <a:rPr kumimoji="0" lang="en-NL" altLang="en-NL" sz="700" b="0" i="0" u="none" strike="noStrike" cap="none" normalizeH="0" baseline="0" dirty="0">
                <a:ln>
                  <a:noFill/>
                </a:ln>
                <a:solidFill>
                  <a:schemeClr val="tx1"/>
                </a:solidFill>
                <a:effectLst/>
              </a:rPr>
              <a:t> </a:t>
            </a:r>
            <a:endParaRPr kumimoji="0" lang="en-NL" altLang="en-N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5095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Other features1">
            <a:extLst>
              <a:ext uri="{FF2B5EF4-FFF2-40B4-BE49-F238E27FC236}">
                <a16:creationId xmlns:a16="http://schemas.microsoft.com/office/drawing/2014/main" id="{5EF612BB-13F4-4BAC-BD90-AB90FA60F5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28319" cy="6858000"/>
          </a:xfrm>
          <a:prstGeom prst="rect">
            <a:avLst/>
          </a:prstGeom>
        </p:spPr>
      </p:pic>
      <p:sp>
        <p:nvSpPr>
          <p:cNvPr id="11" name="Rectangle 1">
            <a:extLst>
              <a:ext uri="{FF2B5EF4-FFF2-40B4-BE49-F238E27FC236}">
                <a16:creationId xmlns:a16="http://schemas.microsoft.com/office/drawing/2014/main" id="{AD12843E-AE3A-4F84-B7E2-1969097F3136}"/>
              </a:ext>
            </a:extLst>
          </p:cNvPr>
          <p:cNvSpPr>
            <a:spLocks noChangeArrowheads="1"/>
          </p:cNvSpPr>
          <p:nvPr/>
        </p:nvSpPr>
        <p:spPr bwMode="auto">
          <a:xfrm>
            <a:off x="7228319" y="908720"/>
            <a:ext cx="3168352" cy="692497"/>
          </a:xfrm>
          <a:prstGeom prst="rect">
            <a:avLst/>
          </a:prstGeom>
          <a:solidFill>
            <a:schemeClr val="bg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NL" altLang="en-NL" sz="1200" b="0" i="0" u="none" strike="noStrike" cap="none" normalizeH="0" baseline="0">
                <a:ln>
                  <a:noFill/>
                </a:ln>
                <a:solidFill>
                  <a:srgbClr val="000000"/>
                </a:solidFill>
                <a:effectLst/>
                <a:latin typeface="Menlo"/>
              </a:rPr>
              <a:t>key</a:t>
            </a:r>
            <a:br>
              <a:rPr kumimoji="0" lang="en-NL" altLang="en-NL" sz="700" b="0" i="0" u="none" strike="noStrike" cap="none" normalizeH="0" baseline="0">
                <a:ln>
                  <a:noFill/>
                </a:ln>
                <a:solidFill>
                  <a:schemeClr val="tx1"/>
                </a:solidFill>
                <a:effectLst/>
              </a:rPr>
            </a:br>
            <a:r>
              <a:rPr kumimoji="0" lang="en-NL" altLang="en-NL" sz="900" b="0" i="0" u="none" strike="noStrike" cap="none" normalizeH="0" baseline="0">
                <a:ln>
                  <a:noFill/>
                </a:ln>
                <a:solidFill>
                  <a:srgbClr val="222326"/>
                </a:solidFill>
                <a:effectLst/>
                <a:latin typeface="Circular"/>
              </a:rPr>
              <a:t>The key the track is in. Integers map to pitches using standard </a:t>
            </a:r>
            <a:r>
              <a:rPr kumimoji="0" lang="en-NL" altLang="en-NL" sz="900" b="0" i="0" u="none" strike="noStrike" cap="none" normalizeH="0" baseline="0">
                <a:ln>
                  <a:noFill/>
                </a:ln>
                <a:solidFill>
                  <a:srgbClr val="F59B23"/>
                </a:solidFill>
                <a:effectLst/>
                <a:latin typeface="Circular"/>
                <a:hlinkClick r:id="rId3"/>
              </a:rPr>
              <a:t>Pitch Class notation</a:t>
            </a:r>
            <a:r>
              <a:rPr kumimoji="0" lang="en-NL" altLang="en-NL" sz="900" b="0" i="0" u="none" strike="noStrike" cap="none" normalizeH="0" baseline="0">
                <a:ln>
                  <a:noFill/>
                </a:ln>
                <a:solidFill>
                  <a:srgbClr val="222326"/>
                </a:solidFill>
                <a:effectLst/>
                <a:latin typeface="Circular"/>
              </a:rPr>
              <a:t>. E.g. 0 = C, 1 = C♯/D♭, 2 = D, and so on.</a:t>
            </a:r>
            <a:r>
              <a:rPr kumimoji="0" lang="en-NL" altLang="en-NL" sz="700" b="0" i="0" u="none" strike="noStrike" cap="none" normalizeH="0" baseline="0">
                <a:ln>
                  <a:noFill/>
                </a:ln>
                <a:solidFill>
                  <a:schemeClr val="tx1"/>
                </a:solidFill>
                <a:effectLst/>
              </a:rPr>
              <a:t> </a:t>
            </a:r>
            <a:endParaRPr kumimoji="0" lang="en-NL" altLang="en-NL"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5726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2" descr="Other features (cont.)1">
            <a:extLst>
              <a:ext uri="{FF2B5EF4-FFF2-40B4-BE49-F238E27FC236}">
                <a16:creationId xmlns:a16="http://schemas.microsoft.com/office/drawing/2014/main" id="{7443C22B-68C2-444C-9536-BAE4F8E99A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36"/>
            <a:ext cx="7226436" cy="6856214"/>
          </a:xfrm>
          <a:prstGeom prst="rect">
            <a:avLst/>
          </a:prstGeom>
        </p:spPr>
      </p:pic>
      <p:sp>
        <p:nvSpPr>
          <p:cNvPr id="2" name="Rectangle 1">
            <a:extLst>
              <a:ext uri="{FF2B5EF4-FFF2-40B4-BE49-F238E27FC236}">
                <a16:creationId xmlns:a16="http://schemas.microsoft.com/office/drawing/2014/main" id="{0A67B2A2-3C59-428B-AE07-FBA6C994F74C}"/>
              </a:ext>
            </a:extLst>
          </p:cNvPr>
          <p:cNvSpPr>
            <a:spLocks noChangeArrowheads="1"/>
          </p:cNvSpPr>
          <p:nvPr/>
        </p:nvSpPr>
        <p:spPr bwMode="auto">
          <a:xfrm>
            <a:off x="7224819" y="980728"/>
            <a:ext cx="2148537" cy="830997"/>
          </a:xfrm>
          <a:prstGeom prst="rect">
            <a:avLst/>
          </a:prstGeom>
          <a:solidFill>
            <a:schemeClr val="bg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NL" altLang="en-NL" sz="1200" b="0" i="0" u="none" strike="noStrike" cap="none" normalizeH="0" baseline="0" dirty="0">
                <a:ln>
                  <a:noFill/>
                </a:ln>
                <a:solidFill>
                  <a:srgbClr val="000000"/>
                </a:solidFill>
                <a:effectLst/>
                <a:latin typeface="Menlo"/>
              </a:rPr>
              <a:t>mode</a:t>
            </a:r>
            <a:br>
              <a:rPr kumimoji="0" lang="en-NL" altLang="en-NL" sz="700" b="0" i="0" u="none" strike="noStrike" cap="none" normalizeH="0" baseline="0" dirty="0">
                <a:ln>
                  <a:noFill/>
                </a:ln>
                <a:solidFill>
                  <a:schemeClr val="tx1"/>
                </a:solidFill>
                <a:effectLst/>
              </a:rPr>
            </a:br>
            <a:r>
              <a:rPr kumimoji="0" lang="en-NL" altLang="en-NL" sz="900" b="0" i="0" u="none" strike="noStrike" cap="none" normalizeH="0" baseline="0" dirty="0" err="1">
                <a:ln>
                  <a:noFill/>
                </a:ln>
                <a:solidFill>
                  <a:srgbClr val="222326"/>
                </a:solidFill>
                <a:effectLst/>
                <a:latin typeface="Circular"/>
              </a:rPr>
              <a:t>Mode</a:t>
            </a:r>
            <a:r>
              <a:rPr kumimoji="0" lang="en-NL" altLang="en-NL" sz="900" b="0" i="0" u="none" strike="noStrike" cap="none" normalizeH="0" baseline="0" dirty="0">
                <a:ln>
                  <a:noFill/>
                </a:ln>
                <a:solidFill>
                  <a:srgbClr val="222326"/>
                </a:solidFill>
                <a:effectLst/>
                <a:latin typeface="Circular"/>
              </a:rPr>
              <a:t> indicates the modality (major or minor) of a track, the type of scale from which its melodic content is derived. Major is represented by 1 and minor is 0.</a:t>
            </a:r>
            <a:r>
              <a:rPr kumimoji="0" lang="en-NL" altLang="en-NL" sz="700" b="0" i="0" u="none" strike="noStrike" cap="none" normalizeH="0" baseline="0" dirty="0">
                <a:ln>
                  <a:noFill/>
                </a:ln>
                <a:solidFill>
                  <a:schemeClr val="tx1"/>
                </a:solidFill>
                <a:effectLst/>
              </a:rPr>
              <a:t> </a:t>
            </a:r>
            <a:endParaRPr kumimoji="0" lang="en-NL" altLang="en-NL"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01D16EDC-C256-4E74-96F2-3D99CAA47C5D}"/>
              </a:ext>
            </a:extLst>
          </p:cNvPr>
          <p:cNvSpPr>
            <a:spLocks noChangeArrowheads="1"/>
          </p:cNvSpPr>
          <p:nvPr/>
        </p:nvSpPr>
        <p:spPr bwMode="auto">
          <a:xfrm>
            <a:off x="7209076" y="2587784"/>
            <a:ext cx="2164280" cy="830997"/>
          </a:xfrm>
          <a:prstGeom prst="rect">
            <a:avLst/>
          </a:prstGeom>
          <a:solidFill>
            <a:schemeClr val="bg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NL" altLang="en-NL" sz="1200" b="0" i="0" u="none" strike="noStrike" cap="none" normalizeH="0" baseline="0">
                <a:ln>
                  <a:noFill/>
                </a:ln>
                <a:solidFill>
                  <a:srgbClr val="000000"/>
                </a:solidFill>
                <a:effectLst/>
                <a:latin typeface="Menlo"/>
              </a:rPr>
              <a:t>time_signature</a:t>
            </a:r>
            <a:br>
              <a:rPr kumimoji="0" lang="en-NL" altLang="en-NL" sz="700" b="0" i="0" u="none" strike="noStrike" cap="none" normalizeH="0" baseline="0">
                <a:ln>
                  <a:noFill/>
                </a:ln>
                <a:solidFill>
                  <a:schemeClr val="tx1"/>
                </a:solidFill>
                <a:effectLst/>
              </a:rPr>
            </a:br>
            <a:r>
              <a:rPr kumimoji="0" lang="en-NL" altLang="en-NL" sz="900" b="0" i="0" u="none" strike="noStrike" cap="none" normalizeH="0" baseline="0">
                <a:ln>
                  <a:noFill/>
                </a:ln>
                <a:solidFill>
                  <a:srgbClr val="222326"/>
                </a:solidFill>
                <a:effectLst/>
                <a:latin typeface="Circular"/>
              </a:rPr>
              <a:t>An estimated overall time signature of a track. The time signature (meter) is a notational convention to specify how many beats are in each bar (or measure).</a:t>
            </a:r>
            <a:r>
              <a:rPr kumimoji="0" lang="en-NL" altLang="en-NL" sz="700" b="0" i="0" u="none" strike="noStrike" cap="none" normalizeH="0" baseline="0">
                <a:ln>
                  <a:noFill/>
                </a:ln>
                <a:solidFill>
                  <a:schemeClr val="tx1"/>
                </a:solidFill>
                <a:effectLst/>
              </a:rPr>
              <a:t> </a:t>
            </a:r>
            <a:endParaRPr kumimoji="0" lang="en-NL" altLang="en-NL"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7485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10" descr="Other features (cont..)1">
            <a:extLst>
              <a:ext uri="{FF2B5EF4-FFF2-40B4-BE49-F238E27FC236}">
                <a16:creationId xmlns:a16="http://schemas.microsoft.com/office/drawing/2014/main" id="{EEBBE582-6A6B-43B9-A38A-723A6579DE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378"/>
            <a:ext cx="7228317" cy="6858000"/>
          </a:xfrm>
          <a:prstGeom prst="rect">
            <a:avLst/>
          </a:prstGeom>
        </p:spPr>
      </p:pic>
      <p:sp>
        <p:nvSpPr>
          <p:cNvPr id="10" name="Rectangle 1">
            <a:extLst>
              <a:ext uri="{FF2B5EF4-FFF2-40B4-BE49-F238E27FC236}">
                <a16:creationId xmlns:a16="http://schemas.microsoft.com/office/drawing/2014/main" id="{494DCEEE-F21A-4E0E-B183-C8DC39665B63}"/>
              </a:ext>
            </a:extLst>
          </p:cNvPr>
          <p:cNvSpPr>
            <a:spLocks noChangeArrowheads="1"/>
          </p:cNvSpPr>
          <p:nvPr/>
        </p:nvSpPr>
        <p:spPr bwMode="auto">
          <a:xfrm>
            <a:off x="7894612" y="908720"/>
            <a:ext cx="2422003" cy="415498"/>
          </a:xfrm>
          <a:prstGeom prst="rect">
            <a:avLst/>
          </a:prstGeom>
          <a:solidFill>
            <a:schemeClr val="bg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NL" altLang="en-NL" sz="1200" b="0" i="0" u="none" strike="noStrike" cap="none" normalizeH="0" baseline="0" dirty="0" err="1">
                <a:ln>
                  <a:noFill/>
                </a:ln>
                <a:solidFill>
                  <a:srgbClr val="000000"/>
                </a:solidFill>
                <a:effectLst/>
                <a:latin typeface="Menlo"/>
              </a:rPr>
              <a:t>duration_ms</a:t>
            </a:r>
            <a:br>
              <a:rPr kumimoji="0" lang="en-NL" altLang="en-NL" sz="700" b="0" i="0" u="none" strike="noStrike" cap="none" normalizeH="0" baseline="0" dirty="0">
                <a:ln>
                  <a:noFill/>
                </a:ln>
                <a:solidFill>
                  <a:schemeClr val="tx1"/>
                </a:solidFill>
                <a:effectLst/>
              </a:rPr>
            </a:br>
            <a:r>
              <a:rPr kumimoji="0" lang="en-NL" altLang="en-NL" sz="900" b="0" i="0" u="none" strike="noStrike" cap="none" normalizeH="0" baseline="0" dirty="0">
                <a:ln>
                  <a:noFill/>
                </a:ln>
                <a:solidFill>
                  <a:srgbClr val="222326"/>
                </a:solidFill>
                <a:effectLst/>
                <a:latin typeface="Circular"/>
              </a:rPr>
              <a:t>The duration of the track in milliseconds.</a:t>
            </a:r>
            <a:r>
              <a:rPr kumimoji="0" lang="en-NL" altLang="en-NL" sz="700" b="0" i="0" u="none" strike="noStrike" cap="none" normalizeH="0" baseline="0" dirty="0">
                <a:ln>
                  <a:noFill/>
                </a:ln>
                <a:solidFill>
                  <a:schemeClr val="tx1"/>
                </a:solidFill>
                <a:effectLst/>
              </a:rPr>
              <a:t> </a:t>
            </a:r>
            <a:endParaRPr kumimoji="0" lang="en-NL" altLang="en-N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90271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Top 10 songs 1">
            <a:extLst>
              <a:ext uri="{FF2B5EF4-FFF2-40B4-BE49-F238E27FC236}">
                <a16:creationId xmlns:a16="http://schemas.microsoft.com/office/drawing/2014/main" id="{4D510A3C-3368-4C5F-8D35-B5D195DCA0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948"/>
            <a:ext cx="7213618" cy="6844052"/>
          </a:xfrm>
          <a:prstGeom prst="rect">
            <a:avLst/>
          </a:prstGeom>
        </p:spPr>
      </p:pic>
    </p:spTree>
    <p:extLst>
      <p:ext uri="{BB962C8B-B14F-4D97-AF65-F5344CB8AC3E}">
        <p14:creationId xmlns:p14="http://schemas.microsoft.com/office/powerpoint/2010/main" val="5956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Presentation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World maps series, World  presentation (widescreen).potx" id="{6FD2C32E-565A-4F51-8C38-826F1B24AA7D}" vid="{06379D18-BA11-4F05-84DF-EB681B68D4FA}"/>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maps series, World  presentation (widescreen)</Template>
  <TotalTime>0</TotalTime>
  <Words>1189</Words>
  <Application>Microsoft Office PowerPoint</Application>
  <PresentationFormat>Custom</PresentationFormat>
  <Paragraphs>72</Paragraphs>
  <Slides>15</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Benton Sans Book</vt:lpstr>
      <vt:lpstr>Calibri</vt:lpstr>
      <vt:lpstr>Century Gothic</vt:lpstr>
      <vt:lpstr>Circular</vt:lpstr>
      <vt:lpstr>Consolas</vt:lpstr>
      <vt:lpstr>Courier New</vt:lpstr>
      <vt:lpstr>Helvetica,sans-serif</vt:lpstr>
      <vt:lpstr>Menlo</vt:lpstr>
      <vt:lpstr>Tableau Book</vt:lpstr>
      <vt:lpstr>World Presentation 16x9</vt:lpstr>
      <vt:lpstr>Mid bootcamp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 a Slide Title - 1</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Rene van Schalkwyk</dc:creator>
  <cp:lastModifiedBy>Rene van Schalkwyk</cp:lastModifiedBy>
  <cp:revision>2</cp:revision>
  <dcterms:created xsi:type="dcterms:W3CDTF">2021-09-12T16:39:13Z</dcterms:created>
  <dcterms:modified xsi:type="dcterms:W3CDTF">2021-09-12T20:28:43Z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