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83" r:id="rId8"/>
    <p:sldId id="270" r:id="rId9"/>
    <p:sldId id="271" r:id="rId10"/>
    <p:sldId id="272" r:id="rId11"/>
    <p:sldId id="277" r:id="rId12"/>
    <p:sldId id="273" r:id="rId13"/>
    <p:sldId id="274" r:id="rId14"/>
    <p:sldId id="276" r:id="rId15"/>
    <p:sldId id="281" r:id="rId16"/>
    <p:sldId id="282" r:id="rId17"/>
    <p:sldId id="275" r:id="rId18"/>
    <p:sldId id="278" r:id="rId19"/>
    <p:sldId id="279" r:id="rId20"/>
    <p:sldId id="280" r:id="rId21"/>
    <p:sldId id="284" r:id="rId22"/>
    <p:sldId id="28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0516" autoAdjust="0"/>
  </p:normalViewPr>
  <p:slideViewPr>
    <p:cSldViewPr snapToGrid="0">
      <p:cViewPr varScale="1">
        <p:scale>
          <a:sx n="101" d="100"/>
          <a:sy n="101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7%BE%8E%E6%B4%B2%E8%99%8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Object-Oriented Programming</a:t>
            </a:r>
            <a:endParaRPr lang="zh-TW" altLang="en-US" sz="7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0AC1-BD02-276D-82F8-189B4BCF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ja-JP" altLang="en-US"/>
              <a:t>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DF8D-9EDD-29E2-6F71-A4510F7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553856"/>
          </a:xfrm>
        </p:spPr>
        <p:txBody>
          <a:bodyPr>
            <a:normAutofit/>
          </a:bodyPr>
          <a:lstStyle/>
          <a:p>
            <a:r>
              <a:rPr lang="ja-JP" altLang="en-US"/>
              <a:t>在 </a:t>
            </a:r>
            <a:r>
              <a:rPr lang="en-US" dirty="0"/>
              <a:t>Java </a:t>
            </a:r>
            <a:r>
              <a:rPr lang="ja-JP" altLang="en-US"/>
              <a:t>中，可以將</a:t>
            </a:r>
            <a:r>
              <a:rPr lang="en-US" altLang="ja-JP" dirty="0"/>
              <a:t>attributes</a:t>
            </a:r>
            <a:r>
              <a:rPr lang="ja-JP" altLang="en-US"/>
              <a:t>和</a:t>
            </a:r>
            <a:r>
              <a:rPr lang="en-US" altLang="ja-JP" dirty="0"/>
              <a:t>methods</a:t>
            </a:r>
            <a:r>
              <a:rPr lang="ja-JP" altLang="en-US"/>
              <a:t>從一個</a:t>
            </a:r>
            <a:r>
              <a:rPr lang="en-US" altLang="ja-JP" dirty="0"/>
              <a:t>class</a:t>
            </a:r>
            <a:r>
              <a:rPr lang="ja-JP" altLang="en-US"/>
              <a:t>繼承到另一個</a:t>
            </a:r>
            <a:r>
              <a:rPr lang="en-US" altLang="ja-JP" dirty="0"/>
              <a:t>class</a:t>
            </a:r>
            <a:r>
              <a:rPr lang="ja-JP" altLang="en-US"/>
              <a:t>。這個過程稱過</a:t>
            </a:r>
            <a:r>
              <a:rPr lang="en-US" altLang="zh-TW" dirty="0"/>
              <a:t>inheritance</a:t>
            </a:r>
            <a:r>
              <a:rPr lang="zh-TW" altLang="en-US" dirty="0"/>
              <a:t>。例如：我們可以製作一個</a:t>
            </a:r>
            <a:r>
              <a:rPr lang="en-US" altLang="zh-TW" dirty="0"/>
              <a:t>People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當作父類，而</a:t>
            </a:r>
            <a:r>
              <a:rPr lang="en-US" altLang="zh-TW" dirty="0"/>
              <a:t>Student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以及</a:t>
            </a:r>
            <a:r>
              <a:rPr lang="en-US" altLang="zh-TW" dirty="0"/>
              <a:t>Teacher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都可以繼承自</a:t>
            </a:r>
            <a:r>
              <a:rPr lang="en-US" altLang="zh-TW" dirty="0"/>
              <a:t>People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r>
              <a:rPr lang="en-US" altLang="zh-TW" dirty="0"/>
              <a:t>Inheritance</a:t>
            </a:r>
            <a:r>
              <a:rPr lang="zh-TW" altLang="en-US" dirty="0"/>
              <a:t>可以避免寫過多重複的程式碼！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 (</a:t>
            </a:r>
            <a:r>
              <a:rPr lang="en-US" dirty="0" err="1"/>
              <a:t>子類</a:t>
            </a:r>
            <a:r>
              <a:rPr lang="en-US" dirty="0"/>
              <a:t>) - </a:t>
            </a:r>
            <a:r>
              <a:rPr lang="ja-JP" altLang="en-US"/>
              <a:t>從另一個</a:t>
            </a:r>
            <a:r>
              <a:rPr lang="en-US" altLang="zh-TW" dirty="0"/>
              <a:t>class</a:t>
            </a:r>
            <a:r>
              <a:rPr lang="ja-JP" altLang="en-US"/>
              <a:t>繼承的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superclass </a:t>
            </a:r>
            <a:r>
              <a:rPr lang="en-US" altLang="zh-TW" dirty="0"/>
              <a:t>(</a:t>
            </a:r>
            <a:r>
              <a:rPr lang="ja-JP" altLang="en-US"/>
              <a:t>父類</a:t>
            </a:r>
            <a:r>
              <a:rPr lang="en-US" altLang="zh-TW" dirty="0"/>
              <a:t>)</a:t>
            </a:r>
            <a:r>
              <a:rPr lang="ja-JP" altLang="en-US"/>
              <a:t> </a:t>
            </a:r>
            <a:r>
              <a:rPr lang="en-US" altLang="ja-JP" dirty="0"/>
              <a:t>- </a:t>
            </a:r>
            <a:r>
              <a:rPr lang="ja-JP" altLang="en-US"/>
              <a:t>繼承自的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30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9EDC-7B41-74AC-E273-9F7394E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ja-JP" altLang="en-US"/>
              <a:t>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BA8-ED2F-8362-1CBB-1DACD2C1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會比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有更多信息。通常，我們如果發現 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關係的話，就可以做</a:t>
            </a:r>
            <a:r>
              <a:rPr lang="en-US" altLang="zh-TW" dirty="0"/>
              <a:t>inheritance</a:t>
            </a:r>
            <a:r>
              <a:rPr lang="zh-TW" altLang="en-US" dirty="0"/>
              <a:t>，例如：</a:t>
            </a:r>
            <a:r>
              <a:rPr lang="en-US" altLang="zh-TW" dirty="0"/>
              <a:t>square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rectangle</a:t>
            </a:r>
            <a:r>
              <a:rPr lang="zh-TW" altLang="en-US" dirty="0"/>
              <a:t>。</a:t>
            </a:r>
            <a:r>
              <a:rPr lang="ja-JP" altLang="en-US"/>
              <a:t>要從</a:t>
            </a:r>
            <a:r>
              <a:rPr lang="en-US" altLang="ja-JP" dirty="0"/>
              <a:t>Class</a:t>
            </a:r>
            <a:r>
              <a:rPr lang="ja-JP" altLang="en-US"/>
              <a:t>繼承，需要使用 </a:t>
            </a:r>
            <a:r>
              <a:rPr lang="en-US" dirty="0"/>
              <a:t>extends </a:t>
            </a:r>
            <a:r>
              <a:rPr lang="ja-JP" altLang="en-US"/>
              <a:t>關鍵字。</a:t>
            </a:r>
            <a:endParaRPr lang="en-US" altLang="ja-JP" dirty="0"/>
          </a:p>
          <a:p>
            <a:r>
              <a:rPr lang="ja-JP" altLang="en-US"/>
              <a:t>另外，</a:t>
            </a:r>
            <a:r>
              <a:rPr lang="en-US" altLang="zh-TW" dirty="0"/>
              <a:t>Java</a:t>
            </a:r>
            <a:r>
              <a:rPr lang="zh-TW" altLang="en-US" dirty="0"/>
              <a:t>只能做單一繼承</a:t>
            </a:r>
            <a:r>
              <a:rPr lang="en-US" altLang="zh-TW" dirty="0"/>
              <a:t>(single</a:t>
            </a:r>
            <a:r>
              <a:rPr lang="zh-TW" altLang="en-US" dirty="0"/>
              <a:t> </a:t>
            </a:r>
            <a:r>
              <a:rPr lang="en-US" altLang="zh-TW" dirty="0"/>
              <a:t>inheritance)</a:t>
            </a:r>
            <a:r>
              <a:rPr lang="zh-TW" altLang="en-US" dirty="0"/>
              <a:t>，代表一個</a:t>
            </a:r>
            <a:r>
              <a:rPr lang="en-US" altLang="zh-TW" dirty="0"/>
              <a:t>class</a:t>
            </a:r>
            <a:r>
              <a:rPr lang="zh-TW" altLang="en-US" dirty="0"/>
              <a:t>只能繼承最多一個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3553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BB0F-4CD5-E58A-AA4E-15E897E9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ja-JP" altLang="en-US"/>
              <a:t>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3A66-A4A4-AD33-DAC6-2474FCE0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</a:t>
            </a:r>
            <a:r>
              <a:rPr lang="ja-JP" altLang="en-US"/>
              <a:t>的 </a:t>
            </a:r>
            <a:r>
              <a:rPr lang="en-US" dirty="0"/>
              <a:t>super </a:t>
            </a:r>
            <a:r>
              <a:rPr lang="ja-JP" altLang="en-US"/>
              <a:t>關鍵字是指</a:t>
            </a:r>
            <a:r>
              <a:rPr lang="en-US" altLang="zh-TW" dirty="0"/>
              <a:t>superclass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ja-JP" altLang="en-US"/>
              <a:t>。</a:t>
            </a:r>
            <a:r>
              <a:rPr lang="en-US" altLang="zh-TW" dirty="0"/>
              <a:t>Super</a:t>
            </a:r>
            <a:r>
              <a:rPr lang="zh-TW" altLang="en-US" dirty="0"/>
              <a:t>的用途在於：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執行</a:t>
            </a:r>
            <a:r>
              <a:rPr lang="en-US" altLang="zh-TW" dirty="0"/>
              <a:t>superclass</a:t>
            </a:r>
            <a:r>
              <a:rPr lang="ja-JP" altLang="en-US"/>
              <a:t>的</a:t>
            </a:r>
            <a:r>
              <a:rPr lang="en-US" altLang="zh-TW" dirty="0"/>
              <a:t>constructor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執行</a:t>
            </a:r>
            <a:r>
              <a:rPr lang="en-US" altLang="zh-TW" dirty="0"/>
              <a:t>superclass</a:t>
            </a:r>
            <a:r>
              <a:rPr lang="ja-JP" altLang="en-US"/>
              <a:t>的</a:t>
            </a:r>
            <a:r>
              <a:rPr lang="en-US" altLang="zh-TW" dirty="0"/>
              <a:t>method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Override</a:t>
            </a:r>
            <a:r>
              <a:rPr lang="zh-TW" altLang="en-US" dirty="0"/>
              <a:t> </a:t>
            </a:r>
            <a:r>
              <a:rPr lang="en-US" dirty="0" err="1"/>
              <a:t>是指</a:t>
            </a:r>
            <a:r>
              <a:rPr lang="en-US" dirty="0"/>
              <a:t>，</a:t>
            </a:r>
            <a:r>
              <a:rPr lang="ja-JP" altLang="en-US"/>
              <a:t>我們可以在</a:t>
            </a:r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覆寫從</a:t>
            </a:r>
            <a:r>
              <a:rPr lang="en-US" dirty="0"/>
              <a:t>parent class</a:t>
            </a:r>
            <a:r>
              <a:rPr lang="ja-JP" altLang="en-US"/>
              <a:t>繼承過來的</a:t>
            </a:r>
            <a:r>
              <a:rPr lang="en-US" dirty="0"/>
              <a:t>method。使用時，需要用</a:t>
            </a:r>
            <a:r>
              <a:rPr lang="en-US" altLang="zh-TW" dirty="0"/>
              <a:t>@Override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請注意，這個不是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Overloading!)</a:t>
            </a:r>
          </a:p>
          <a:p>
            <a:pPr marL="0" indent="0">
              <a:buNone/>
            </a:pPr>
            <a:r>
              <a:rPr lang="en-US" dirty="0" err="1"/>
              <a:t>另外，所有的</a:t>
            </a:r>
            <a:r>
              <a:rPr lang="en-US" altLang="zh-TW" dirty="0" err="1"/>
              <a:t>Java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都</a:t>
            </a:r>
            <a:r>
              <a:rPr lang="en-US" altLang="zh-TW" dirty="0"/>
              <a:t>inherit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 err="1"/>
              <a:t>java.lang.Object</a:t>
            </a:r>
            <a:r>
              <a:rPr lang="zh-TW" altLang="en-US" dirty="0"/>
              <a:t>這個</a:t>
            </a:r>
            <a:r>
              <a:rPr lang="en-US" altLang="zh-TW" dirty="0"/>
              <a:t>Class</a:t>
            </a:r>
            <a:r>
              <a:rPr lang="zh-TW" altLang="en-US" dirty="0"/>
              <a:t>，只是在語法上面沒有任何標註。</a:t>
            </a:r>
            <a:endParaRPr lang="en-US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9760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1003-689F-BCA7-3BFA-5740DBC2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BC80-1D61-1527-2FCD-66C58B65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6973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在物件導向</a:t>
            </a:r>
            <a:r>
              <a:rPr lang="en-US" altLang="zh-TW" dirty="0"/>
              <a:t>(Object-Oriented</a:t>
            </a:r>
            <a:r>
              <a:rPr lang="zh-TW" altLang="en-US" dirty="0"/>
              <a:t> </a:t>
            </a:r>
            <a:r>
              <a:rPr lang="en-US" altLang="zh-TW" dirty="0"/>
              <a:t>Programming)</a:t>
            </a:r>
            <a:r>
              <a:rPr lang="ja-JP" altLang="en-US"/>
              <a:t>的程式語言當中，三個主要特性使其不同於非 </a:t>
            </a:r>
            <a:r>
              <a:rPr lang="en-US" dirty="0"/>
              <a:t>OOP </a:t>
            </a:r>
            <a:r>
              <a:rPr lang="ja-JP" altLang="en-US"/>
              <a:t>語言為：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封裝</a:t>
            </a:r>
            <a:r>
              <a:rPr lang="zh-TW" altLang="en-US" dirty="0"/>
              <a:t> </a:t>
            </a:r>
            <a:r>
              <a:rPr lang="en-US" altLang="zh-TW" dirty="0"/>
              <a:t>(Encapsulation)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繼承</a:t>
            </a:r>
            <a:r>
              <a:rPr lang="en-US" altLang="ja-JP" dirty="0"/>
              <a:t> (Inheritance)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多態</a:t>
            </a:r>
            <a:r>
              <a:rPr lang="en-US" altLang="ja-JP" dirty="0"/>
              <a:t> (</a:t>
            </a:r>
            <a:r>
              <a:rPr lang="en-US" dirty="0"/>
              <a:t>Polymorphism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Polymorphism means that a variable of supertype can refer to a subtype object!!</a:t>
            </a:r>
            <a:r>
              <a:rPr lang="zh-TW" altLang="en-US" dirty="0"/>
              <a:t> 簡單來說，如果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，那麼我們就可以用</a:t>
            </a:r>
            <a:r>
              <a:rPr lang="en-US" altLang="zh-TW" dirty="0"/>
              <a:t>y</a:t>
            </a:r>
            <a:r>
              <a:rPr lang="zh-TW" altLang="en-US" dirty="0"/>
              <a:t>來</a:t>
            </a:r>
            <a:r>
              <a:rPr lang="en-US" altLang="zh-TW" dirty="0"/>
              <a:t>declare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type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dirty="0"/>
              <a:t>Polymorphism</a:t>
            </a:r>
            <a:r>
              <a:rPr lang="ja-JP" altLang="en-US"/>
              <a:t>的好處在於，如果我們</a:t>
            </a:r>
            <a:r>
              <a:rPr lang="en-US" dirty="0"/>
              <a:t>declare</a:t>
            </a:r>
            <a:r>
              <a:rPr lang="ja-JP" altLang="en-US"/>
              <a:t>一個</a:t>
            </a:r>
            <a:r>
              <a:rPr lang="en-US" dirty="0"/>
              <a:t>parent class variable，</a:t>
            </a:r>
            <a:r>
              <a:rPr lang="ja-JP" altLang="en-US"/>
              <a:t>那麼這個</a:t>
            </a:r>
            <a:r>
              <a:rPr lang="en-US" dirty="0"/>
              <a:t>variable</a:t>
            </a:r>
            <a:r>
              <a:rPr lang="ja-JP" altLang="en-US"/>
              <a:t>可以用來裝任何的</a:t>
            </a:r>
            <a:r>
              <a:rPr lang="en-US" dirty="0"/>
              <a:t>subclass objects。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149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8A07-C8BD-6A85-D353-57140EEC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CDBB-5233-0490-B6A5-A2095F27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zh-TW" altLang="en-US" dirty="0"/>
              <a:t> </a:t>
            </a:r>
            <a:r>
              <a:rPr lang="en-US" dirty="0"/>
              <a:t>當中的一個概念叫做</a:t>
            </a:r>
            <a:r>
              <a:rPr lang="zh-TW" altLang="en-US" dirty="0"/>
              <a:t> </a:t>
            </a:r>
            <a:r>
              <a:rPr lang="ja-JP" altLang="en-US"/>
              <a:t>動態綁定 </a:t>
            </a:r>
            <a:r>
              <a:rPr lang="en-US" altLang="zh-TW" dirty="0"/>
              <a:t>(Dynamic</a:t>
            </a:r>
            <a:r>
              <a:rPr lang="zh-TW" altLang="en-US" dirty="0"/>
              <a:t> </a:t>
            </a:r>
            <a:r>
              <a:rPr lang="en-US" altLang="zh-TW" dirty="0"/>
              <a:t>Binding)</a:t>
            </a:r>
            <a:r>
              <a:rPr lang="zh-TW" altLang="en-US" dirty="0"/>
              <a:t>。意思是指，</a:t>
            </a:r>
            <a:r>
              <a:rPr lang="en-US" altLang="zh-TW" dirty="0"/>
              <a:t>object</a:t>
            </a:r>
            <a:r>
              <a:rPr lang="zh-TW" altLang="en-US" dirty="0"/>
              <a:t>執行</a:t>
            </a:r>
            <a:r>
              <a:rPr lang="en-US" altLang="zh-TW" dirty="0"/>
              <a:t>methods</a:t>
            </a:r>
            <a:r>
              <a:rPr lang="zh-TW" altLang="en-US" dirty="0"/>
              <a:t>時，所指向的</a:t>
            </a:r>
            <a:r>
              <a:rPr lang="en-US" altLang="zh-TW" dirty="0"/>
              <a:t>method</a:t>
            </a:r>
            <a:r>
              <a:rPr lang="zh-TW" altLang="en-US" dirty="0"/>
              <a:t>是由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Virtual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  <a:r>
              <a:rPr lang="zh-TW" altLang="en-US" dirty="0"/>
              <a:t>在程式執行時所決定的，而不是在</a:t>
            </a:r>
            <a:r>
              <a:rPr lang="en-US" altLang="zh-TW" dirty="0"/>
              <a:t>compile</a:t>
            </a:r>
            <a:r>
              <a:rPr lang="zh-TW" altLang="en-US" dirty="0"/>
              <a:t>時決定的。</a:t>
            </a:r>
            <a:endParaRPr lang="en-US" altLang="zh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00B28-8A43-EC8F-48E9-F14FEDF9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90750"/>
              </p:ext>
            </p:extLst>
          </p:nvPr>
        </p:nvGraphicFramePr>
        <p:xfrm>
          <a:off x="1097280" y="3428999"/>
          <a:ext cx="10058400" cy="28109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734599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67254240"/>
                    </a:ext>
                  </a:extLst>
                </a:gridCol>
              </a:tblGrid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靜態綁定</a:t>
                      </a:r>
                      <a:r>
                        <a:rPr lang="zh-TW" altLang="en-US" dirty="0"/>
                        <a:t> </a:t>
                      </a:r>
                      <a:r>
                        <a:rPr lang="en-US" dirty="0"/>
                        <a:t>Static Binding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動態綁定</a:t>
                      </a:r>
                      <a:r>
                        <a:rPr lang="zh-TW" altLang="en-US" dirty="0"/>
                        <a:t> </a:t>
                      </a:r>
                      <a:r>
                        <a:rPr lang="en-TW" dirty="0"/>
                        <a:t>Dynamic Binding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38101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發生在compile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發生在 run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268796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也稱為</a:t>
                      </a:r>
                      <a:r>
                        <a:rPr lang="en-US" altLang="zh-TW" dirty="0"/>
                        <a:t>early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binding.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也稱為</a:t>
                      </a:r>
                      <a:r>
                        <a:rPr lang="en-US" altLang="zh-TW" dirty="0"/>
                        <a:t>late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binding.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669421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速度較快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速度較慢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303445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例如：</a:t>
                      </a:r>
                      <a:r>
                        <a:rPr lang="en-US" altLang="zh-TW" dirty="0"/>
                        <a:t>method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overloading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例如：</a:t>
                      </a:r>
                      <a:r>
                        <a:rPr lang="en-US" altLang="zh-TW" dirty="0"/>
                        <a:t>method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overriding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4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4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8A85-1B29-318C-9CBD-5012BDB7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59EF-7E25-2B27-D784-DEC4BC64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zh-TW" altLang="en-US" dirty="0"/>
              <a:t> </a:t>
            </a:r>
            <a:r>
              <a:rPr lang="en-US" dirty="0" err="1"/>
              <a:t>是個生物學名詞</a:t>
            </a:r>
            <a:r>
              <a:rPr lang="en-US" dirty="0"/>
              <a:t>，</a:t>
            </a:r>
            <a:r>
              <a:rPr lang="ja-JP" altLang="en-US"/>
              <a:t> 指一個物種的同一種群中存在兩種或多種明顯不同的表型。例如：</a:t>
            </a:r>
            <a:endParaRPr lang="en-US" altLang="ja-JP" dirty="0"/>
          </a:p>
          <a:p>
            <a:endParaRPr lang="en-TW" dirty="0"/>
          </a:p>
        </p:txBody>
      </p:sp>
      <p:pic>
        <p:nvPicPr>
          <p:cNvPr id="5" name="Picture 4" descr="A picture containing mammal, big cat, outdoor, leopard&#10;&#10;Description automatically generated">
            <a:extLst>
              <a:ext uri="{FF2B5EF4-FFF2-40B4-BE49-F238E27FC236}">
                <a16:creationId xmlns:a16="http://schemas.microsoft.com/office/drawing/2014/main" id="{F56806A5-79DD-2215-3D9C-485826E9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108170"/>
            <a:ext cx="2684780" cy="2035330"/>
          </a:xfrm>
          <a:prstGeom prst="rect">
            <a:avLst/>
          </a:prstGeom>
        </p:spPr>
      </p:pic>
      <p:pic>
        <p:nvPicPr>
          <p:cNvPr id="7" name="Picture 6" descr="A close-up of a leopard&#10;&#10;Description automatically generated with medium confidence">
            <a:extLst>
              <a:ext uri="{FF2B5EF4-FFF2-40B4-BE49-F238E27FC236}">
                <a16:creationId xmlns:a16="http://schemas.microsoft.com/office/drawing/2014/main" id="{9E938F1C-6E38-90F9-F842-F0C5EEDE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27" y="3108171"/>
            <a:ext cx="2492749" cy="2035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07A97-4775-7034-0C84-A5D186B3F7F5}"/>
              </a:ext>
            </a:extLst>
          </p:cNvPr>
          <p:cNvSpPr txBox="1"/>
          <p:nvPr/>
        </p:nvSpPr>
        <p:spPr>
          <a:xfrm>
            <a:off x="6376927" y="5344402"/>
            <a:ext cx="249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淺色形態的</a:t>
            </a:r>
            <a:r>
              <a:rPr lang="ja-JP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美洲虎"/>
              </a:rPr>
              <a:t>美洲虎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（典型形態）</a:t>
            </a:r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F1204-7C53-6258-703C-23CEC4D70EBC}"/>
              </a:ext>
            </a:extLst>
          </p:cNvPr>
          <p:cNvSpPr txBox="1"/>
          <p:nvPr/>
        </p:nvSpPr>
        <p:spPr>
          <a:xfrm>
            <a:off x="3007360" y="5344402"/>
            <a:ext cx="268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深色形態的美洲虎（南美種群中約有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6%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2538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22C-9417-F861-3062-AEFE916D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8A65-B68C-3BFD-9166-27D4B1FB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zh-TW" altLang="en-US" dirty="0"/>
              <a:t> 本質上</a:t>
            </a:r>
            <a:r>
              <a:rPr lang="en-US" dirty="0" err="1"/>
              <a:t>是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概念的延伸。</a:t>
            </a:r>
            <a:r>
              <a:rPr lang="en-TW" dirty="0"/>
              <a:t>在物件導向程式語言當中，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分別繼承自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，並且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都能夠去做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Overriding</a:t>
            </a:r>
            <a:r>
              <a:rPr lang="zh-TW" altLang="en-US" dirty="0"/>
              <a:t>。假定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都</a:t>
            </a:r>
            <a:r>
              <a:rPr lang="en-US" altLang="zh-TW" dirty="0"/>
              <a:t>override</a:t>
            </a:r>
            <a:r>
              <a:rPr lang="zh-TW" altLang="en-US" dirty="0"/>
              <a:t> 一</a:t>
            </a:r>
            <a:r>
              <a:rPr lang="zh-TW" altLang="en-US"/>
              <a:t>個叫做 </a:t>
            </a:r>
            <a:r>
              <a:rPr lang="en-US" altLang="zh-TW" dirty="0"/>
              <a:t>hello()</a:t>
            </a:r>
            <a:r>
              <a:rPr lang="zh-TW" altLang="en-US" dirty="0"/>
              <a:t> 的</a:t>
            </a:r>
            <a:r>
              <a:rPr lang="en-US" altLang="zh-TW" dirty="0"/>
              <a:t>method</a:t>
            </a:r>
            <a:r>
              <a:rPr lang="zh-TW" altLang="en-US" dirty="0"/>
              <a:t>，並且</a:t>
            </a:r>
            <a:r>
              <a:rPr lang="en-US" altLang="zh-TW" dirty="0"/>
              <a:t>instantiate</a:t>
            </a:r>
            <a:r>
              <a:rPr lang="zh-TW" altLang="en-US" dirty="0"/>
              <a:t>變數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。兩個物件都可以使用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來宣告變數，但兩個物件在執行</a:t>
            </a:r>
            <a:r>
              <a:rPr lang="en-US" altLang="zh-TW" dirty="0"/>
              <a:t>hello()</a:t>
            </a:r>
            <a:r>
              <a:rPr lang="zh-TW" altLang="en-US" dirty="0"/>
              <a:t>的結果上，卻會有很大的差別。</a:t>
            </a:r>
            <a:endParaRPr lang="en-US" altLang="zh-TW" dirty="0"/>
          </a:p>
          <a:p>
            <a:r>
              <a:rPr lang="en-US" dirty="0" err="1"/>
              <a:t>物件</a:t>
            </a:r>
            <a:r>
              <a:rPr lang="en-US" altLang="zh-TW" dirty="0" err="1"/>
              <a:t>b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可被視為是同個物種，但在行為上卻不同，這個概念就如同生物學上的</a:t>
            </a:r>
            <a:r>
              <a:rPr lang="en-US" dirty="0" err="1"/>
              <a:t>Polymorphism一樣</a:t>
            </a:r>
            <a:r>
              <a:rPr 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8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A4C2-920B-D0C3-C31C-E2E15C18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抽象類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Abstract Class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72EB-0284-115B-342F-60AACA5A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1347"/>
          </a:xfrm>
        </p:spPr>
        <p:txBody>
          <a:bodyPr>
            <a:normAutofit/>
          </a:bodyPr>
          <a:lstStyle/>
          <a:p>
            <a:r>
              <a:rPr lang="en-US" dirty="0"/>
              <a:t>Abstract Class</a:t>
            </a:r>
            <a:r>
              <a:rPr lang="ja-JP" altLang="en-US"/>
              <a:t>不允許</a:t>
            </a:r>
            <a:r>
              <a:rPr lang="en-US" altLang="zh-TW" dirty="0"/>
              <a:t>instantiate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ja-JP" altLang="en-US"/>
              <a:t>。</a:t>
            </a:r>
            <a:r>
              <a:rPr lang="en-US" dirty="0"/>
              <a:t> </a:t>
            </a:r>
          </a:p>
          <a:p>
            <a:r>
              <a:rPr lang="en-US" dirty="0"/>
              <a:t>Java</a:t>
            </a:r>
            <a:r>
              <a:rPr lang="ja-JP" altLang="en-US"/>
              <a:t>中的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是一種只有</a:t>
            </a:r>
            <a:r>
              <a:rPr lang="en-US" altLang="zh-TW" dirty="0"/>
              <a:t>method</a:t>
            </a:r>
            <a:r>
              <a:rPr lang="ja-JP" altLang="en-US"/>
              <a:t>定義但不包含</a:t>
            </a:r>
            <a:r>
              <a:rPr lang="en-US" altLang="zh-TW" dirty="0"/>
              <a:t>implementation</a:t>
            </a:r>
            <a:r>
              <a:rPr lang="ja-JP" altLang="en-US"/>
              <a:t>的</a:t>
            </a:r>
            <a:r>
              <a:rPr lang="en-US" altLang="zh-TW" dirty="0"/>
              <a:t>method</a:t>
            </a:r>
            <a:r>
              <a:rPr lang="ja-JP" altLang="en-US"/>
              <a:t>。 沒有</a:t>
            </a:r>
            <a:r>
              <a:rPr lang="en-US" altLang="zh-TW" dirty="0"/>
              <a:t>method</a:t>
            </a:r>
            <a:r>
              <a:rPr lang="ja-JP" altLang="en-US"/>
              <a:t>主體的</a:t>
            </a:r>
            <a:r>
              <a:rPr lang="en-US" altLang="zh-TW" dirty="0"/>
              <a:t>method</a:t>
            </a:r>
            <a:r>
              <a:rPr lang="ja-JP" altLang="en-US"/>
              <a:t>稱為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 </a:t>
            </a:r>
            <a:r>
              <a:rPr lang="ja-JP" altLang="en-US"/>
              <a:t>。</a:t>
            </a:r>
            <a:r>
              <a:rPr lang="en-US" altLang="zh-TW" dirty="0"/>
              <a:t> 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只能存在於</a:t>
            </a:r>
            <a:r>
              <a:rPr lang="en-US" dirty="0"/>
              <a:t>Abstract </a:t>
            </a:r>
            <a:r>
              <a:rPr lang="en-US" dirty="0" err="1"/>
              <a:t>Class當中</a:t>
            </a:r>
            <a:r>
              <a:rPr lang="en-US" dirty="0"/>
              <a:t>。</a:t>
            </a:r>
          </a:p>
          <a:p>
            <a:r>
              <a:rPr lang="en-US" dirty="0"/>
              <a:t>Abstract Class</a:t>
            </a:r>
            <a:r>
              <a:rPr lang="ja-JP" altLang="en-US"/>
              <a:t>可以混合使用</a:t>
            </a:r>
            <a:r>
              <a:rPr lang="en-US" altLang="zh-TW" dirty="0"/>
              <a:t>abstract</a:t>
            </a:r>
            <a:r>
              <a:rPr lang="ja-JP" altLang="en-US"/>
              <a:t>和</a:t>
            </a:r>
            <a:r>
              <a:rPr lang="en-US" altLang="zh-TW" dirty="0"/>
              <a:t>non-abstract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ja-JP" altLang="en-US"/>
              <a:t>。 所有</a:t>
            </a:r>
            <a:r>
              <a:rPr lang="en-US" dirty="0"/>
              <a:t>Abstract </a:t>
            </a:r>
            <a:r>
              <a:rPr lang="en-US" dirty="0" err="1"/>
              <a:t>Class的</a:t>
            </a:r>
            <a:r>
              <a:rPr lang="en-US" altLang="zh-TW" dirty="0" err="1"/>
              <a:t>subclass</a:t>
            </a:r>
            <a:r>
              <a:rPr lang="ja-JP" altLang="en-US"/>
              <a:t>必須要</a:t>
            </a:r>
            <a:r>
              <a:rPr lang="en-US" altLang="zh-TW" dirty="0"/>
              <a:t>override</a:t>
            </a:r>
            <a:r>
              <a:rPr lang="ja-JP" altLang="en-US"/>
              <a:t>其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super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的所有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。</a:t>
            </a:r>
            <a:endParaRPr lang="en-US" altLang="ja-JP" dirty="0"/>
          </a:p>
          <a:p>
            <a:br>
              <a:rPr lang="en-US" altLang="zh-TW" sz="1800" dirty="0"/>
            </a:br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sz="1800" dirty="0"/>
              <a:t>Abstract Class</a:t>
            </a:r>
            <a:r>
              <a:rPr lang="ja-JP" altLang="en-US" sz="1800"/>
              <a:t>無法做</a:t>
            </a:r>
            <a:r>
              <a:rPr lang="en-US" altLang="zh-TW" sz="1800" dirty="0"/>
              <a:t>instantiation</a:t>
            </a:r>
            <a:r>
              <a:rPr lang="zh-TW" altLang="en-US" sz="1800" dirty="0"/>
              <a:t>，不過還是可以作為一種</a:t>
            </a:r>
            <a:r>
              <a:rPr lang="en-US" altLang="zh-TW" sz="1800" dirty="0"/>
              <a:t>data</a:t>
            </a:r>
            <a:r>
              <a:rPr lang="zh-TW" altLang="en-US" sz="1800" dirty="0"/>
              <a:t> </a:t>
            </a:r>
            <a:r>
              <a:rPr lang="en-US" altLang="zh-TW" sz="1800" dirty="0"/>
              <a:t>type</a:t>
            </a:r>
            <a:r>
              <a:rPr lang="zh-TW" altLang="en-US" sz="1800" dirty="0"/>
              <a:t>，用來做</a:t>
            </a:r>
            <a:r>
              <a:rPr lang="en-US" sz="1800" dirty="0"/>
              <a:t>Polymorphism。</a:t>
            </a:r>
            <a:endParaRPr lang="ja-JP" altLang="en-US" sz="180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ja-JP" altLang="en-US" sz="1800"/>
              <a:t>如果</a:t>
            </a:r>
            <a:r>
              <a:rPr lang="en-US" sz="1800" dirty="0"/>
              <a:t>Abstract Class</a:t>
            </a:r>
            <a:r>
              <a:rPr lang="ja-JP" altLang="en-US" sz="1800"/>
              <a:t>永遠無法做</a:t>
            </a:r>
            <a:r>
              <a:rPr lang="en-US" altLang="zh-TW" sz="1800" dirty="0"/>
              <a:t>instantiation</a:t>
            </a:r>
            <a:r>
              <a:rPr lang="ja-JP" altLang="en-US" sz="1800"/>
              <a:t>，那麼</a:t>
            </a:r>
            <a:r>
              <a:rPr lang="en-US" sz="1800" dirty="0"/>
              <a:t>Abstract Class</a:t>
            </a:r>
            <a:r>
              <a:rPr lang="ja-JP" altLang="en-US" sz="1800"/>
              <a:t>中的</a:t>
            </a:r>
            <a:r>
              <a:rPr lang="en-US" altLang="zh-TW" sz="1800" dirty="0"/>
              <a:t>constructor</a:t>
            </a:r>
            <a:r>
              <a:rPr lang="ja-JP" altLang="en-US" sz="1800"/>
              <a:t>的目的是什麼？ 這是因為</a:t>
            </a:r>
            <a:r>
              <a:rPr lang="en-US" altLang="zh-TW" sz="1800" dirty="0"/>
              <a:t>constructor</a:t>
            </a:r>
            <a:r>
              <a:rPr lang="ja-JP" altLang="en-US" sz="1800"/>
              <a:t>可以通過透過</a:t>
            </a:r>
            <a:r>
              <a:rPr lang="en-US" sz="1800" dirty="0"/>
              <a:t>super() </a:t>
            </a:r>
            <a:r>
              <a:rPr lang="ja-JP" altLang="en-US" sz="1800"/>
              <a:t>被</a:t>
            </a:r>
            <a:r>
              <a:rPr lang="en-US" altLang="zh-TW" sz="1800" dirty="0"/>
              <a:t>subclass</a:t>
            </a:r>
            <a:r>
              <a:rPr lang="ja-JP" altLang="en-US" sz="1800"/>
              <a:t>使用。</a:t>
            </a:r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18267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76B0-05D0-2A61-5549-39D9037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接口 </a:t>
            </a:r>
            <a:r>
              <a:rPr lang="en-US" altLang="ja-JP" dirty="0"/>
              <a:t>(</a:t>
            </a:r>
            <a:r>
              <a:rPr lang="en-US" dirty="0"/>
              <a:t>Interface)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25-16FF-97BD-46E2-A963E6EA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3846"/>
          </a:xfrm>
        </p:spPr>
        <p:txBody>
          <a:bodyPr>
            <a:normAutofit/>
          </a:bodyPr>
          <a:lstStyle/>
          <a:p>
            <a:r>
              <a:rPr lang="ja-JP" altLang="en-US"/>
              <a:t>在 </a:t>
            </a:r>
            <a:r>
              <a:rPr lang="en-US" dirty="0"/>
              <a:t>Java </a:t>
            </a:r>
            <a:r>
              <a:rPr lang="ja-JP" altLang="en-US"/>
              <a:t>中做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的另一種方法是使用</a:t>
            </a:r>
            <a:r>
              <a:rPr lang="en-US" altLang="zh-TW" dirty="0"/>
              <a:t>Interface</a:t>
            </a:r>
            <a:r>
              <a:rPr lang="ja-JP" altLang="en-US"/>
              <a:t>。 </a:t>
            </a:r>
            <a:r>
              <a:rPr lang="en-US" altLang="zh-TW" dirty="0"/>
              <a:t>Interface</a:t>
            </a:r>
            <a:r>
              <a:rPr lang="ja-JP" altLang="en-US"/>
              <a:t>是一個</a:t>
            </a:r>
            <a:r>
              <a:rPr lang="en-US" altLang="zh-TW" dirty="0"/>
              <a:t>complete</a:t>
            </a:r>
            <a:r>
              <a:rPr lang="zh-TW" altLang="en-US" dirty="0"/>
              <a:t> 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，代表所有內部的</a:t>
            </a:r>
            <a:r>
              <a:rPr lang="en-US" altLang="zh-TW" dirty="0"/>
              <a:t>method</a:t>
            </a:r>
            <a:r>
              <a:rPr lang="zh-TW" altLang="en-US" dirty="0"/>
              <a:t>都是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ja-JP" altLang="en-US"/>
              <a:t>重點特性包含：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Interface</a:t>
            </a:r>
            <a:r>
              <a:rPr lang="ja-JP" altLang="en-US"/>
              <a:t>內部的所有</a:t>
            </a:r>
            <a:r>
              <a:rPr lang="en-US" altLang="zh-TW" dirty="0"/>
              <a:t>method</a:t>
            </a:r>
            <a:r>
              <a:rPr lang="ja-JP" altLang="en-US"/>
              <a:t>默認都是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，所以我們不需要寫</a:t>
            </a:r>
            <a:r>
              <a:rPr lang="en-US" altLang="zh-TW" dirty="0"/>
              <a:t>”abstract”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與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一樣，</a:t>
            </a:r>
            <a:r>
              <a:rPr lang="en-US" altLang="zh-TW" dirty="0"/>
              <a:t> Interface</a:t>
            </a:r>
            <a:r>
              <a:rPr lang="ja-JP" altLang="en-US"/>
              <a:t>不能用於創建</a:t>
            </a:r>
            <a:r>
              <a:rPr lang="en-US" altLang="zh-TW" dirty="0"/>
              <a:t>objects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在</a:t>
            </a:r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r>
              <a:rPr lang="ja-JP" altLang="en-US"/>
              <a:t>時，我們必須</a:t>
            </a:r>
            <a:r>
              <a:rPr lang="en-US" altLang="zh-TW" dirty="0"/>
              <a:t>Override</a:t>
            </a:r>
            <a:r>
              <a:rPr lang="zh-TW" altLang="en-US" dirty="0"/>
              <a:t>所有的</a:t>
            </a:r>
            <a:r>
              <a:rPr lang="en-US" altLang="zh-TW" dirty="0"/>
              <a:t>methods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Interface</a:t>
            </a:r>
            <a:r>
              <a:rPr lang="zh-TW" altLang="en-US" dirty="0"/>
              <a:t>的所有</a:t>
            </a:r>
            <a:r>
              <a:rPr lang="en-US" altLang="zh-TW" dirty="0"/>
              <a:t>properties</a:t>
            </a:r>
            <a:r>
              <a:rPr lang="zh-TW" altLang="en-US" dirty="0"/>
              <a:t>預設</a:t>
            </a:r>
            <a:r>
              <a:rPr lang="ja-JP" altLang="en-US"/>
              <a:t>為 </a:t>
            </a:r>
            <a:r>
              <a:rPr lang="en-US" dirty="0" err="1"/>
              <a:t>public、static</a:t>
            </a:r>
            <a:r>
              <a:rPr lang="en-US" dirty="0"/>
              <a:t> </a:t>
            </a:r>
            <a:r>
              <a:rPr lang="ja-JP" altLang="en-US"/>
              <a:t>和 </a:t>
            </a:r>
            <a:r>
              <a:rPr lang="en-US" dirty="0"/>
              <a:t>final。 </a:t>
            </a:r>
          </a:p>
        </p:txBody>
      </p:sp>
    </p:spTree>
    <p:extLst>
      <p:ext uri="{BB962C8B-B14F-4D97-AF65-F5344CB8AC3E}">
        <p14:creationId xmlns:p14="http://schemas.microsoft.com/office/powerpoint/2010/main" val="365535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322-3FBB-5567-882A-98429569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接口 </a:t>
            </a:r>
            <a:r>
              <a:rPr lang="en-US" altLang="ja-JP" dirty="0"/>
              <a:t>(</a:t>
            </a:r>
            <a:r>
              <a:rPr lang="en-US" dirty="0"/>
              <a:t>Interface)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275B-69A6-04D6-7DA0-A3E147B5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ja-JP" altLang="en-US"/>
              <a:t>一個</a:t>
            </a:r>
            <a:r>
              <a:rPr lang="en-US" altLang="zh-TW" dirty="0"/>
              <a:t>class</a:t>
            </a:r>
            <a:r>
              <a:rPr lang="ja-JP" altLang="en-US"/>
              <a:t>可以</a:t>
            </a:r>
            <a:r>
              <a:rPr lang="en-US" altLang="zh-TW" dirty="0"/>
              <a:t>implement</a:t>
            </a:r>
            <a:r>
              <a:rPr lang="zh-TW" altLang="en-US" dirty="0"/>
              <a:t>超過一個</a:t>
            </a:r>
            <a:r>
              <a:rPr lang="en-US" dirty="0"/>
              <a:t>Interface 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ja-JP" altLang="en-US"/>
              <a:t>如果有個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implement</a:t>
            </a:r>
            <a:r>
              <a:rPr lang="ja-JP" altLang="en-US"/>
              <a:t>了一個</a:t>
            </a:r>
            <a:r>
              <a:rPr lang="en-US" dirty="0"/>
              <a:t>Interface </a:t>
            </a:r>
            <a:r>
              <a:rPr lang="ja-JP" altLang="en-US"/>
              <a:t>，那麼該</a:t>
            </a:r>
            <a:r>
              <a:rPr lang="en-US" altLang="zh-TW" dirty="0"/>
              <a:t>class</a:t>
            </a:r>
            <a:r>
              <a:rPr lang="ja-JP" altLang="en-US"/>
              <a:t>的所有</a:t>
            </a:r>
            <a:r>
              <a:rPr lang="en-US" altLang="zh-TW" dirty="0"/>
              <a:t>object</a:t>
            </a:r>
            <a:r>
              <a:rPr lang="ja-JP" altLang="en-US"/>
              <a:t>都是該</a:t>
            </a:r>
            <a:r>
              <a:rPr lang="en-US" dirty="0"/>
              <a:t>Interface</a:t>
            </a:r>
            <a:r>
              <a:rPr lang="ja-JP" altLang="en-US"/>
              <a:t>的一個</a:t>
            </a:r>
            <a:r>
              <a:rPr lang="en-US" altLang="zh-TW" dirty="0"/>
              <a:t>object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Interface</a:t>
            </a:r>
            <a:r>
              <a:rPr lang="ja-JP" altLang="en-US"/>
              <a:t>不能包含</a:t>
            </a:r>
            <a:r>
              <a:rPr lang="en-US" altLang="zh-TW" dirty="0"/>
              <a:t>constructor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Java </a:t>
            </a:r>
            <a:r>
              <a:rPr lang="ja-JP" altLang="en-US"/>
              <a:t>不支持</a:t>
            </a:r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ja-JP" altLang="en-US"/>
              <a:t>。 但是，一個</a:t>
            </a:r>
            <a:r>
              <a:rPr lang="en-US" altLang="zh-TW" dirty="0"/>
              <a:t>class</a:t>
            </a:r>
            <a:r>
              <a:rPr lang="zh-TW" altLang="en-US" dirty="0"/>
              <a:t>可以</a:t>
            </a:r>
            <a:r>
              <a:rPr lang="en-US" altLang="zh-TW" dirty="0"/>
              <a:t>implement</a:t>
            </a:r>
            <a:r>
              <a:rPr lang="zh-TW" altLang="en-US" dirty="0"/>
              <a:t>多個</a:t>
            </a:r>
            <a:r>
              <a:rPr lang="en-US" dirty="0"/>
              <a:t>Interface 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Interface</a:t>
            </a:r>
            <a:r>
              <a:rPr lang="ja-JP" altLang="en-US"/>
              <a:t>無法做</a:t>
            </a:r>
            <a:r>
              <a:rPr lang="en-US" altLang="zh-TW" dirty="0"/>
              <a:t>instantiation</a:t>
            </a:r>
            <a:r>
              <a:rPr lang="zh-TW" altLang="en-US" dirty="0"/>
              <a:t>，不過還是可以作為一種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，用來做</a:t>
            </a:r>
            <a:r>
              <a:rPr lang="en-US" dirty="0"/>
              <a:t>Polymorphism。</a:t>
            </a:r>
            <a:endParaRPr lang="ja-JP" altLang="en-US"/>
          </a:p>
          <a:p>
            <a:pPr marL="457200" indent="-457200">
              <a:buFont typeface="+mj-lt"/>
              <a:buAutoNum type="arabicPeriod" startAt="5"/>
            </a:pP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795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D37-FA65-1C4A-5F17-F5235ACB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FC08-A962-121E-312C-2F8F5D92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現實世界中的物件</a:t>
            </a:r>
            <a:r>
              <a:rPr lang="en-US" altLang="zh-TW" dirty="0"/>
              <a:t>(object, instance)</a:t>
            </a:r>
            <a:r>
              <a:rPr lang="zh-TW" altLang="en-US" dirty="0"/>
              <a:t>有自己獨特的狀態</a:t>
            </a:r>
            <a:r>
              <a:rPr lang="en-US" altLang="zh-TW" dirty="0"/>
              <a:t>(attribute)</a:t>
            </a:r>
            <a:r>
              <a:rPr lang="zh-TW" altLang="en-US" dirty="0"/>
              <a:t>以及行為</a:t>
            </a:r>
            <a:r>
              <a:rPr lang="en-US" altLang="zh-TW" dirty="0"/>
              <a:t>(behavior)</a:t>
            </a:r>
            <a:r>
              <a:rPr lang="zh-TW" altLang="en-US" dirty="0"/>
              <a:t>。例如：車子有廠牌、價格、年份等等</a:t>
            </a:r>
            <a:r>
              <a:rPr lang="en-US" altLang="zh-TW" dirty="0"/>
              <a:t>attribute</a:t>
            </a:r>
            <a:r>
              <a:rPr lang="zh-TW" altLang="en-US" dirty="0"/>
              <a:t>。另外，車子有夠向前走、左轉、右轉及鳴喇叭等等</a:t>
            </a:r>
            <a:r>
              <a:rPr lang="en-US" altLang="zh-TW" dirty="0"/>
              <a:t>behavior</a:t>
            </a:r>
            <a:r>
              <a:rPr lang="zh-TW" altLang="en-US" dirty="0"/>
              <a:t>。</a:t>
            </a:r>
            <a:endParaRPr lang="en-US" altLang="ja-JP" dirty="0"/>
          </a:p>
          <a:p>
            <a:r>
              <a:rPr lang="en-US" altLang="ja-JP" dirty="0"/>
              <a:t>Java Class</a:t>
            </a:r>
            <a:r>
              <a:rPr lang="ja-JP" altLang="en-US"/>
              <a:t>是創建單個物件</a:t>
            </a:r>
            <a:r>
              <a:rPr lang="en-US" altLang="zh-TW" dirty="0"/>
              <a:t>(object, instance)</a:t>
            </a:r>
            <a:r>
              <a:rPr lang="ja-JP" altLang="en-US"/>
              <a:t>的藍圖</a:t>
            </a:r>
            <a:r>
              <a:rPr lang="en-US" altLang="zh-TW" dirty="0"/>
              <a:t>(blueprint)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TW" dirty="0"/>
              <a:t>創建物件的過程稱為實例化</a:t>
            </a:r>
            <a:r>
              <a:rPr lang="en-US" altLang="zh-TW" dirty="0"/>
              <a:t>(instantiation)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自製的</a:t>
            </a:r>
            <a:r>
              <a:rPr lang="en-US" altLang="zh-TW" dirty="0"/>
              <a:t>Class</a:t>
            </a:r>
            <a:r>
              <a:rPr lang="zh-TW" altLang="en-US" dirty="0"/>
              <a:t>都是</a:t>
            </a:r>
            <a:r>
              <a:rPr lang="en-US" altLang="zh-TW" dirty="0"/>
              <a:t>reference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type(</a:t>
            </a:r>
            <a:r>
              <a:rPr lang="zh-TW" altLang="en-US" dirty="0"/>
              <a:t>或被稱為</a:t>
            </a:r>
            <a:r>
              <a:rPr lang="en-US" altLang="zh-TW" dirty="0"/>
              <a:t>Non-primitive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type)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9435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B4F6-E5AE-FF4B-03D4-DA7D77A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接口 </a:t>
            </a:r>
            <a:r>
              <a:rPr lang="en-US" altLang="ja-JP" dirty="0"/>
              <a:t>(</a:t>
            </a:r>
            <a:r>
              <a:rPr lang="en-US" dirty="0"/>
              <a:t>Interface)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307CC9-8395-6DA7-4E24-EA408F016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39445"/>
              </p:ext>
            </p:extLst>
          </p:nvPr>
        </p:nvGraphicFramePr>
        <p:xfrm>
          <a:off x="1096963" y="2108199"/>
          <a:ext cx="10058400" cy="35813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4980">
                  <a:extLst>
                    <a:ext uri="{9D8B030D-6E8A-4147-A177-3AD203B41FA5}">
                      <a16:colId xmlns:a16="http://schemas.microsoft.com/office/drawing/2014/main" val="84352012"/>
                    </a:ext>
                  </a:extLst>
                </a:gridCol>
                <a:gridCol w="2885704">
                  <a:extLst>
                    <a:ext uri="{9D8B030D-6E8A-4147-A177-3AD203B41FA5}">
                      <a16:colId xmlns:a16="http://schemas.microsoft.com/office/drawing/2014/main" val="1762477155"/>
                    </a:ext>
                  </a:extLst>
                </a:gridCol>
                <a:gridCol w="2945080">
                  <a:extLst>
                    <a:ext uri="{9D8B030D-6E8A-4147-A177-3AD203B41FA5}">
                      <a16:colId xmlns:a16="http://schemas.microsoft.com/office/drawing/2014/main" val="669887669"/>
                    </a:ext>
                  </a:extLst>
                </a:gridCol>
                <a:gridCol w="2842636">
                  <a:extLst>
                    <a:ext uri="{9D8B030D-6E8A-4147-A177-3AD203B41FA5}">
                      <a16:colId xmlns:a16="http://schemas.microsoft.com/office/drawing/2014/main" val="2465558069"/>
                    </a:ext>
                  </a:extLst>
                </a:gridCol>
              </a:tblGrid>
              <a:tr h="504372">
                <a:tc>
                  <a:txBody>
                    <a:bodyPr/>
                    <a:lstStyle/>
                    <a:p>
                      <a:pPr algn="ctr"/>
                      <a:endParaRPr lang="en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Regular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03865"/>
                  </a:ext>
                </a:extLst>
              </a:tr>
              <a:tr h="1025649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Method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只能是</a:t>
                      </a:r>
                      <a:r>
                        <a:rPr lang="en-US" altLang="zh-TW" dirty="0"/>
                        <a:t>regular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可以有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r>
                        <a:rPr lang="zh-TW" altLang="en-US" dirty="0"/>
                        <a:t> 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或是 </a:t>
                      </a:r>
                      <a:r>
                        <a:rPr lang="en-US" altLang="zh-TW" dirty="0"/>
                        <a:t>regular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只能是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r>
                        <a:rPr lang="zh-TW" altLang="en-US" dirty="0"/>
                        <a:t> 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631815"/>
                  </a:ext>
                </a:extLst>
              </a:tr>
              <a:tr h="1025649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Extends</a:t>
                      </a:r>
                      <a:r>
                        <a:rPr lang="zh-TW" altLang="en-US" dirty="0"/>
                        <a:t> 最多一個 </a:t>
                      </a:r>
                      <a:r>
                        <a:rPr lang="en-US" altLang="zh-TW" dirty="0"/>
                        <a:t>parent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superclass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many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一個</a:t>
                      </a:r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可以</a:t>
                      </a:r>
                      <a:r>
                        <a:rPr lang="en-US" altLang="zh-TW" dirty="0"/>
                        <a:t>implement</a:t>
                      </a:r>
                      <a:r>
                        <a:rPr lang="zh-TW" altLang="en-US" dirty="0"/>
                        <a:t>許多</a:t>
                      </a:r>
                      <a:r>
                        <a:rPr lang="en-US" altLang="zh-TW" dirty="0"/>
                        <a:t>interface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821588"/>
                  </a:ext>
                </a:extLst>
              </a:tr>
              <a:tr h="1025649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Override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Child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可以選擇要不要</a:t>
                      </a:r>
                      <a:r>
                        <a:rPr lang="en-US" altLang="zh-TW" dirty="0"/>
                        <a:t>Override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Subclass</a:t>
                      </a:r>
                      <a:r>
                        <a:rPr lang="zh-TW" altLang="en-US" dirty="0"/>
                        <a:t>一定要</a:t>
                      </a:r>
                      <a:r>
                        <a:rPr lang="en-US" altLang="zh-TW" dirty="0"/>
                        <a:t>override</a:t>
                      </a:r>
                      <a:r>
                        <a:rPr lang="zh-TW" altLang="en-US" dirty="0"/>
                        <a:t>所有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superclass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Subclass</a:t>
                      </a:r>
                      <a:r>
                        <a:rPr lang="zh-TW" altLang="en-US" dirty="0"/>
                        <a:t>一定要</a:t>
                      </a:r>
                      <a:r>
                        <a:rPr lang="en-US" altLang="zh-TW" dirty="0"/>
                        <a:t>override</a:t>
                      </a:r>
                      <a:r>
                        <a:rPr lang="zh-TW" altLang="en-US" dirty="0"/>
                        <a:t>所有</a:t>
                      </a:r>
                      <a:r>
                        <a:rPr lang="en-US" altLang="zh-TW" dirty="0"/>
                        <a:t>interface</a:t>
                      </a:r>
                      <a:r>
                        <a:rPr lang="zh-TW" altLang="en-US" dirty="0"/>
                        <a:t>中的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06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1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385E6-41B1-D633-3046-3227DBA6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其他規則補充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90F49-9528-430E-A401-D4E202DC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/>
              <a:t>在 </a:t>
            </a:r>
            <a:r>
              <a:rPr lang="en-US" altLang="zh-TW"/>
              <a:t>Polymorphism</a:t>
            </a:r>
            <a:r>
              <a:rPr lang="zh-TW" altLang="en-US" dirty="0"/>
              <a:t> 當中，一個變數宣告為 </a:t>
            </a:r>
            <a:r>
              <a:rPr lang="en-US" altLang="zh-TW" dirty="0"/>
              <a:t>superclass </a:t>
            </a:r>
            <a:r>
              <a:rPr lang="zh-TW" altLang="en-US" dirty="0"/>
              <a:t>物件的話，則此物件就只能呼叫 </a:t>
            </a:r>
            <a:r>
              <a:rPr lang="en-US" altLang="zh-TW" dirty="0"/>
              <a:t>superclass </a:t>
            </a:r>
            <a:r>
              <a:rPr lang="zh-TW" altLang="en-US" dirty="0"/>
              <a:t>中定義的 </a:t>
            </a:r>
            <a:r>
              <a:rPr lang="en-US" altLang="zh-TW" dirty="0"/>
              <a:t>methods</a:t>
            </a:r>
            <a:r>
              <a:rPr lang="zh-TW" altLang="en-US" dirty="0"/>
              <a:t>，不能呼叫 </a:t>
            </a:r>
            <a:r>
              <a:rPr lang="en-US" altLang="zh-TW" dirty="0"/>
              <a:t>subclass </a:t>
            </a:r>
            <a:r>
              <a:rPr lang="zh-TW" altLang="en-US" dirty="0"/>
              <a:t>當中特有的 </a:t>
            </a:r>
            <a:r>
              <a:rPr lang="en-US" altLang="zh-TW" dirty="0"/>
              <a:t>methods</a:t>
            </a:r>
            <a:r>
              <a:rPr lang="zh-TW" altLang="en-US" dirty="0"/>
              <a:t>，除非透過轉型（</a:t>
            </a:r>
            <a:r>
              <a:rPr lang="en-US" altLang="zh-TW" dirty="0"/>
              <a:t>Type Casting</a:t>
            </a:r>
            <a:r>
              <a:rPr lang="zh-TW" altLang="en-US" dirty="0"/>
              <a:t>）。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 subclass does not inherit the private methods of its parent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When overriding a method, we</a:t>
            </a:r>
            <a:r>
              <a:rPr lang="zh-TW" altLang="en-US" dirty="0"/>
              <a:t> </a:t>
            </a:r>
            <a:r>
              <a:rPr lang="en-US" altLang="zh-TW" dirty="0"/>
              <a:t>can increase access but cannot decrease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An overriding method can also return a subtype of the type returned by the overridden method. This subtype is called a covariant return type.</a:t>
            </a:r>
          </a:p>
        </p:txBody>
      </p:sp>
    </p:spTree>
    <p:extLst>
      <p:ext uri="{BB962C8B-B14F-4D97-AF65-F5344CB8AC3E}">
        <p14:creationId xmlns:p14="http://schemas.microsoft.com/office/powerpoint/2010/main" val="105005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B7200-E879-1E91-CEAC-807623A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其他規則補充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9F16B-B70F-876F-5E98-E3E9585C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當一個 </a:t>
            </a:r>
            <a:r>
              <a:rPr lang="en-US" altLang="zh-TW" dirty="0"/>
              <a:t>Class </a:t>
            </a:r>
            <a:r>
              <a:rPr lang="zh-TW" altLang="en-US" dirty="0"/>
              <a:t>繼承另一個 </a:t>
            </a:r>
            <a:r>
              <a:rPr lang="en-US" altLang="zh-TW" dirty="0"/>
              <a:t>Class </a:t>
            </a:r>
            <a:r>
              <a:rPr lang="zh-TW" altLang="en-US" dirty="0"/>
              <a:t>時，我們說這兩個 </a:t>
            </a:r>
            <a:r>
              <a:rPr lang="en-US" altLang="zh-TW" dirty="0"/>
              <a:t>Class </a:t>
            </a:r>
            <a:r>
              <a:rPr lang="zh-TW" altLang="en-US" dirty="0"/>
              <a:t>之間存在 </a:t>
            </a:r>
            <a:r>
              <a:rPr lang="en-US" altLang="zh-TW" dirty="0"/>
              <a:t>"is-a" </a:t>
            </a:r>
            <a:r>
              <a:rPr lang="zh-TW" altLang="en-US" dirty="0"/>
              <a:t>關係。這表示 </a:t>
            </a:r>
            <a:r>
              <a:rPr lang="en-US" altLang="zh-TW" dirty="0"/>
              <a:t>subclass </a:t>
            </a:r>
            <a:r>
              <a:rPr lang="zh-TW" altLang="en-US" dirty="0"/>
              <a:t>是 </a:t>
            </a:r>
            <a:r>
              <a:rPr lang="en-US" altLang="zh-TW" dirty="0"/>
              <a:t>parent class </a:t>
            </a:r>
            <a:r>
              <a:rPr lang="zh-TW" altLang="en-US" dirty="0"/>
              <a:t>的一種特殊型態，具有 </a:t>
            </a:r>
            <a:r>
              <a:rPr lang="en-US" altLang="zh-TW" dirty="0"/>
              <a:t>parent class </a:t>
            </a:r>
            <a:r>
              <a:rPr lang="zh-TW" altLang="en-US" dirty="0"/>
              <a:t>的特性和行為。例如，當 </a:t>
            </a:r>
            <a:r>
              <a:rPr lang="en-US" altLang="zh-TW" dirty="0"/>
              <a:t>Dog Class </a:t>
            </a:r>
            <a:r>
              <a:rPr lang="zh-TW" altLang="en-US" dirty="0"/>
              <a:t>使用 </a:t>
            </a:r>
            <a:r>
              <a:rPr lang="en-US" altLang="zh-TW" dirty="0"/>
              <a:t>extends </a:t>
            </a:r>
            <a:r>
              <a:rPr lang="zh-TW" altLang="en-US" dirty="0"/>
              <a:t>來繼承 </a:t>
            </a:r>
            <a:r>
              <a:rPr lang="en-US" altLang="zh-TW" dirty="0"/>
              <a:t>Animal Class </a:t>
            </a:r>
            <a:r>
              <a:rPr lang="zh-TW" altLang="en-US" dirty="0"/>
              <a:t>時，代表 </a:t>
            </a:r>
            <a:r>
              <a:rPr lang="en-US" altLang="zh-TW" dirty="0"/>
              <a:t>Dog </a:t>
            </a:r>
            <a:r>
              <a:rPr lang="zh-TW" altLang="en-US" dirty="0"/>
              <a:t>是一種 </a:t>
            </a:r>
            <a:r>
              <a:rPr lang="en-US" altLang="zh-TW" dirty="0"/>
              <a:t>Animal</a:t>
            </a:r>
            <a:r>
              <a:rPr lang="zh-TW" altLang="en-US" dirty="0"/>
              <a:t>，我們可以說 </a:t>
            </a:r>
            <a:r>
              <a:rPr lang="en-US" altLang="zh-TW" dirty="0"/>
              <a:t>"a Dog is an Animal"</a:t>
            </a:r>
            <a:r>
              <a:rPr lang="zh-TW" altLang="en-US" dirty="0"/>
              <a:t>，這就是 </a:t>
            </a:r>
            <a:r>
              <a:rPr lang="en-US" altLang="zh-TW" dirty="0"/>
              <a:t>"is-a" </a:t>
            </a:r>
            <a:r>
              <a:rPr lang="zh-TW" altLang="en-US" dirty="0"/>
              <a:t>關係的展現。</a:t>
            </a:r>
          </a:p>
          <a:p>
            <a:r>
              <a:rPr lang="zh-TW" altLang="en-US" dirty="0"/>
              <a:t>當我們 </a:t>
            </a:r>
            <a:r>
              <a:rPr lang="en-US" altLang="zh-TW" dirty="0"/>
              <a:t>Override methods </a:t>
            </a:r>
            <a:r>
              <a:rPr lang="zh-TW" altLang="en-US" dirty="0"/>
              <a:t>時，</a:t>
            </a:r>
            <a:r>
              <a:rPr lang="en-US" altLang="zh-TW" dirty="0"/>
              <a:t>access modifier </a:t>
            </a:r>
            <a:r>
              <a:rPr lang="zh-TW" altLang="en-US" dirty="0"/>
              <a:t>的可訪問性只能更大，不能更小。為何？</a:t>
            </a:r>
            <a:r>
              <a:rPr lang="en-US" altLang="zh-TW" dirty="0"/>
              <a:t>To use the common description: B extends A if B is-a A. So if A can do action(), and B is-a A, then B should be able to do action() as well.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09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C068-A448-81DF-FAB3-0F48E568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7158-B92A-05F9-68A9-8D69F1B5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</a:t>
            </a:r>
            <a:r>
              <a:rPr lang="ja-JP" altLang="en-US"/>
              <a:t>中的</a:t>
            </a:r>
            <a:r>
              <a:rPr lang="en-US" dirty="0"/>
              <a:t>Constructor</a:t>
            </a:r>
            <a:r>
              <a:rPr lang="ja-JP" altLang="en-US"/>
              <a:t>是一種用於初始化對象的特殊方法。 創建類的對象時調用構造函數。 它可用於設置對象屬性的初始值。</a:t>
            </a:r>
          </a:p>
          <a:p>
            <a:endParaRPr lang="ja-JP" altLang="en-US"/>
          </a:p>
          <a:p>
            <a:r>
              <a:rPr lang="en-US" altLang="ja-JP" dirty="0"/>
              <a:t>1.</a:t>
            </a:r>
            <a:r>
              <a:rPr lang="en-US" dirty="0"/>
              <a:t> Constructor</a:t>
            </a:r>
            <a:r>
              <a:rPr lang="ja-JP" altLang="en-US"/>
              <a:t>必須與</a:t>
            </a:r>
            <a:r>
              <a:rPr lang="en-US" altLang="ja-JP" dirty="0"/>
              <a:t>Class</a:t>
            </a:r>
            <a:r>
              <a:rPr lang="ja-JP" altLang="en-US"/>
              <a:t>名相同。</a:t>
            </a:r>
          </a:p>
          <a:p>
            <a:r>
              <a:rPr lang="en-US" altLang="ja-JP" dirty="0"/>
              <a:t>2.</a:t>
            </a:r>
            <a:r>
              <a:rPr lang="en-US" dirty="0"/>
              <a:t> Constructor</a:t>
            </a:r>
            <a:r>
              <a:rPr lang="ja-JP" altLang="en-US"/>
              <a:t>用於製作新的物件。</a:t>
            </a:r>
          </a:p>
          <a:p>
            <a:r>
              <a:rPr lang="en-US" altLang="ja-JP" dirty="0"/>
              <a:t>3.</a:t>
            </a:r>
            <a:r>
              <a:rPr lang="en-US" dirty="0"/>
              <a:t> Constructor</a:t>
            </a:r>
            <a:r>
              <a:rPr lang="ja-JP" altLang="en-US"/>
              <a:t>沒有任何返回類型。 （ 無論是</a:t>
            </a:r>
            <a:r>
              <a:rPr lang="en-US" dirty="0" err="1"/>
              <a:t>void、int、double、boolean</a:t>
            </a:r>
            <a:r>
              <a:rPr lang="en-US" dirty="0"/>
              <a:t> </a:t>
            </a:r>
            <a:r>
              <a:rPr lang="en-US" dirty="0" err="1"/>
              <a:t>都不對</a:t>
            </a:r>
            <a:r>
              <a:rPr lang="ja-JP" altLang="en-US"/>
              <a:t>）</a:t>
            </a:r>
          </a:p>
          <a:p>
            <a:r>
              <a:rPr lang="en-US" altLang="ja-JP" dirty="0"/>
              <a:t>4. </a:t>
            </a:r>
            <a:r>
              <a:rPr lang="ja-JP" altLang="en-US"/>
              <a:t>所有</a:t>
            </a:r>
            <a:r>
              <a:rPr lang="en-US" altLang="zh-TW" dirty="0"/>
              <a:t>Class</a:t>
            </a:r>
            <a:r>
              <a:rPr lang="ja-JP" altLang="en-US"/>
              <a:t>默認都有</a:t>
            </a:r>
            <a:r>
              <a:rPr lang="en-US" dirty="0"/>
              <a:t>Constructor </a:t>
            </a:r>
            <a:r>
              <a:rPr lang="ja-JP" altLang="en-US"/>
              <a:t>：如果我們不寫</a:t>
            </a:r>
            <a:r>
              <a:rPr lang="en-US" dirty="0"/>
              <a:t>Constructor </a:t>
            </a:r>
            <a:r>
              <a:rPr lang="ja-JP" altLang="en-US"/>
              <a:t>，</a:t>
            </a:r>
            <a:r>
              <a:rPr lang="en-US" dirty="0"/>
              <a:t>Java </a:t>
            </a:r>
            <a:r>
              <a:rPr lang="ja-JP" altLang="en-US"/>
              <a:t>會為我們創建一個。 但是，您無法為</a:t>
            </a:r>
            <a:r>
              <a:rPr lang="en-US" altLang="zh-TW" dirty="0"/>
              <a:t>object</a:t>
            </a:r>
            <a:r>
              <a:rPr lang="zh-TW" altLang="en-US" dirty="0"/>
              <a:t>的屬性</a:t>
            </a:r>
            <a:r>
              <a:rPr lang="ja-JP" altLang="en-US"/>
              <a:t>設置初始值。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96358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83BD-4DA1-C9A6-964A-1589995A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變數有效範圍 </a:t>
            </a:r>
            <a:r>
              <a:rPr lang="en-US" altLang="zh-TW" dirty="0"/>
              <a:t>(</a:t>
            </a:r>
            <a:r>
              <a:rPr lang="en-US" dirty="0"/>
              <a:t>Scope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15AD-FC8F-E1C6-0804-DB6B6D39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當中，變數的有效範圍被稱為</a:t>
            </a:r>
            <a:r>
              <a:rPr lang="en-US" altLang="zh-TW" dirty="0"/>
              <a:t>scope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 Java field </a:t>
            </a:r>
            <a:r>
              <a:rPr lang="zh-TW" altLang="en-US" dirty="0"/>
              <a:t>是</a:t>
            </a:r>
            <a:r>
              <a:rPr lang="en-US" altLang="zh-TW" dirty="0"/>
              <a:t>a variable inside a class.</a:t>
            </a:r>
          </a:p>
          <a:p>
            <a:r>
              <a:rPr lang="ja-JP" altLang="en-US"/>
              <a:t>在</a:t>
            </a:r>
            <a:r>
              <a:rPr lang="en-US" altLang="ja-JP" dirty="0"/>
              <a:t>method</a:t>
            </a:r>
            <a:r>
              <a:rPr lang="ja-JP" altLang="en-US"/>
              <a:t>內</a:t>
            </a:r>
            <a:r>
              <a:rPr lang="en-US" altLang="zh-TW" dirty="0"/>
              <a:t>declare</a:t>
            </a:r>
            <a:r>
              <a:rPr lang="ja-JP" altLang="en-US"/>
              <a:t>的</a:t>
            </a:r>
            <a:r>
              <a:rPr lang="en-US" altLang="zh-TW" dirty="0"/>
              <a:t>variable</a:t>
            </a:r>
            <a:r>
              <a:rPr lang="ja-JP" altLang="en-US"/>
              <a:t>只能由大括號之間的代碼內部進行訪問。這些</a:t>
            </a:r>
            <a:r>
              <a:rPr lang="en-US" altLang="zh-TW" dirty="0"/>
              <a:t>variables</a:t>
            </a:r>
            <a:r>
              <a:rPr lang="ja-JP" altLang="en-US"/>
              <a:t>僅在本地可被辨識，因此稱為局部變量</a:t>
            </a:r>
            <a:r>
              <a:rPr lang="en-US" altLang="zh-TW" dirty="0"/>
              <a:t>(local</a:t>
            </a:r>
            <a:r>
              <a:rPr lang="zh-TW" altLang="en-US" dirty="0"/>
              <a:t> </a:t>
            </a:r>
            <a:r>
              <a:rPr lang="en-US" altLang="zh-TW" dirty="0"/>
              <a:t>variable)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內部寫的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(int</a:t>
            </a:r>
            <a:r>
              <a:rPr lang="zh-TW" altLang="en-US" dirty="0"/>
              <a:t> </a:t>
            </a:r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  <a:r>
              <a:rPr lang="zh-TW" altLang="en-US" dirty="0"/>
              <a:t> 中的 </a:t>
            </a:r>
            <a:r>
              <a:rPr lang="en-US" altLang="zh-TW" dirty="0" err="1"/>
              <a:t>i</a:t>
            </a:r>
            <a:r>
              <a:rPr lang="zh-TW" altLang="en-US" dirty="0"/>
              <a:t> 也是一個 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094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17D5-0F75-DD0B-1019-1F9ECDE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靜態屬性以及方法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Static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5EF-23A4-BBFF-495F-BD01FAF5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</a:t>
            </a:r>
            <a:r>
              <a:rPr lang="en-US" dirty="0"/>
              <a:t>Java</a:t>
            </a:r>
            <a:r>
              <a:rPr lang="ja-JP" altLang="en-US"/>
              <a:t>中，</a:t>
            </a:r>
            <a:r>
              <a:rPr lang="en-US" dirty="0"/>
              <a:t>static</a:t>
            </a:r>
            <a:r>
              <a:rPr lang="ja-JP" altLang="en-US"/>
              <a:t>關鍵字主要用於內存管理。</a:t>
            </a:r>
          </a:p>
          <a:p>
            <a:r>
              <a:rPr lang="en-US" altLang="zh-TW" dirty="0"/>
              <a:t>Static</a:t>
            </a:r>
            <a:r>
              <a:rPr lang="zh-TW" altLang="en-US" dirty="0"/>
              <a:t>關鍵字</a:t>
            </a:r>
            <a:r>
              <a:rPr lang="ja-JP" altLang="en-US"/>
              <a:t>用於共享給定</a:t>
            </a:r>
            <a:r>
              <a:rPr lang="en-US" altLang="zh-TW" dirty="0"/>
              <a:t>class</a:t>
            </a:r>
            <a:r>
              <a:rPr lang="ja-JP" altLang="en-US"/>
              <a:t>的所有物件一個共享的相同</a:t>
            </a:r>
            <a:r>
              <a:rPr lang="en-US" altLang="zh-TW" dirty="0"/>
              <a:t>variable</a:t>
            </a:r>
            <a:r>
              <a:rPr lang="ja-JP" altLang="en-US"/>
              <a:t>或</a:t>
            </a:r>
            <a:r>
              <a:rPr lang="en-US" altLang="zh-TW" dirty="0"/>
              <a:t>method</a:t>
            </a:r>
            <a:r>
              <a:rPr lang="ja-JP" altLang="en-US"/>
              <a:t>。另外，我們可以透過</a:t>
            </a:r>
            <a:r>
              <a:rPr lang="en-US" altLang="zh-TW" dirty="0"/>
              <a:t>class</a:t>
            </a:r>
            <a:r>
              <a:rPr lang="zh-TW" altLang="en-US" dirty="0"/>
              <a:t>本身來訪問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或是執行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TW" dirty="0"/>
              <a:t>這個關鍵字被稱為</a:t>
            </a:r>
            <a:r>
              <a:rPr lang="en-US" dirty="0"/>
              <a:t>“</a:t>
            </a:r>
            <a:r>
              <a:rPr lang="en-US" altLang="zh-TW" dirty="0"/>
              <a:t>Static”</a:t>
            </a:r>
            <a:r>
              <a:rPr lang="zh-TW" altLang="en-US" dirty="0"/>
              <a:t>，因為它不是動態的，這意味著它會於</a:t>
            </a:r>
            <a:r>
              <a:rPr lang="en-US" altLang="zh-TW" dirty="0"/>
              <a:t>Class</a:t>
            </a:r>
            <a:r>
              <a:rPr lang="zh-TW" altLang="en-US" dirty="0"/>
              <a:t>的所有</a:t>
            </a:r>
            <a:r>
              <a:rPr lang="en-US" altLang="zh-TW" dirty="0"/>
              <a:t>objects</a:t>
            </a:r>
            <a:r>
              <a:rPr lang="zh-TW" altLang="en-US" dirty="0"/>
              <a:t>總是相同的。因此，任何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和</a:t>
            </a:r>
            <a:r>
              <a:rPr lang="en-US" altLang="zh-TW" dirty="0"/>
              <a:t>method</a:t>
            </a:r>
            <a:r>
              <a:rPr lang="zh-TW" altLang="en-US" dirty="0"/>
              <a:t>都屬於</a:t>
            </a:r>
            <a:r>
              <a:rPr lang="en-US" altLang="zh-TW" dirty="0"/>
              <a:t>Class</a:t>
            </a:r>
            <a:r>
              <a:rPr lang="zh-TW" altLang="en-US" dirty="0"/>
              <a:t>本身。當我們使用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和</a:t>
            </a:r>
            <a:r>
              <a:rPr lang="en-US" altLang="zh-TW" dirty="0"/>
              <a:t>method</a:t>
            </a:r>
            <a:r>
              <a:rPr lang="zh-TW" altLang="en-US" dirty="0"/>
              <a:t>時，我們不需要先從</a:t>
            </a:r>
            <a:r>
              <a:rPr lang="en-US" altLang="zh-TW" dirty="0"/>
              <a:t>Class</a:t>
            </a:r>
            <a:r>
              <a:rPr lang="zh-TW" altLang="en-US" dirty="0"/>
              <a:t>中</a:t>
            </a:r>
            <a:r>
              <a:rPr lang="en-US" altLang="zh-TW" dirty="0"/>
              <a:t>instantiate</a:t>
            </a:r>
            <a:r>
              <a:rPr lang="zh-TW" altLang="en-US" dirty="0"/>
              <a:t>任何</a:t>
            </a:r>
            <a:r>
              <a:rPr lang="en-US" altLang="zh-TW" dirty="0"/>
              <a:t>object</a:t>
            </a:r>
            <a:r>
              <a:rPr lang="zh-TW" altLang="en-US" dirty="0"/>
              <a:t>（例如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Java</a:t>
            </a:r>
            <a:r>
              <a:rPr lang="zh-TW" altLang="en-US" dirty="0"/>
              <a:t>內建的</a:t>
            </a:r>
            <a:r>
              <a:rPr lang="en-US" altLang="zh-TW" dirty="0"/>
              <a:t>Math</a:t>
            </a:r>
            <a:r>
              <a:rPr lang="zh-TW" altLang="en-US" dirty="0"/>
              <a:t>類有很多靜態變量和方法）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24288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F166-0291-7297-0982-72C747F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修飾符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3DD4-3126-7AFE-90AE-D0E3BDB2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9472"/>
          </a:xfrm>
        </p:spPr>
        <p:txBody>
          <a:bodyPr>
            <a:normAutofit fontScale="92500"/>
          </a:bodyPr>
          <a:lstStyle/>
          <a:p>
            <a:r>
              <a:rPr lang="ja-JP" altLang="en-US"/>
              <a:t>修飾符</a:t>
            </a:r>
            <a:r>
              <a:rPr lang="en-US" altLang="zh-TW" dirty="0"/>
              <a:t>(modifier)</a:t>
            </a:r>
            <a:r>
              <a:rPr lang="ja-JP" altLang="en-US"/>
              <a:t>用於提供有關</a:t>
            </a:r>
            <a:r>
              <a:rPr lang="en-US" altLang="zh-TW" dirty="0"/>
              <a:t>Class</a:t>
            </a:r>
            <a:r>
              <a:rPr lang="ja-JP" altLang="en-US"/>
              <a:t>或</a:t>
            </a:r>
            <a:r>
              <a:rPr lang="en-US" altLang="zh-TW" dirty="0"/>
              <a:t>variable</a:t>
            </a:r>
            <a:r>
              <a:rPr lang="ja-JP" altLang="en-US"/>
              <a:t>的額外信息。</a:t>
            </a:r>
            <a:r>
              <a:rPr lang="en-US" altLang="zh-TW" dirty="0"/>
              <a:t>Modifiers</a:t>
            </a:r>
            <a:r>
              <a:rPr lang="zh-TW" altLang="en-US" dirty="0"/>
              <a:t>被分成兩類：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訪問修飾符 </a:t>
            </a:r>
            <a:r>
              <a:rPr lang="en-US" altLang="zh-TW" dirty="0"/>
              <a:t>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en-US" altLang="ja-JP" dirty="0"/>
              <a:t>- </a:t>
            </a:r>
            <a:r>
              <a:rPr lang="ja-JP" altLang="en-US"/>
              <a:t>控制訪問級別。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非訪問修飾符</a:t>
            </a:r>
            <a:r>
              <a:rPr lang="zh-TW" altLang="en-US" dirty="0"/>
              <a:t> </a:t>
            </a:r>
            <a:r>
              <a:rPr lang="en-US" altLang="zh-TW" dirty="0"/>
              <a:t>(Non-Access Modifiers)</a:t>
            </a:r>
            <a:r>
              <a:rPr lang="ja-JP" altLang="en-US"/>
              <a:t> </a:t>
            </a:r>
            <a:r>
              <a:rPr lang="en-US" altLang="ja-JP" dirty="0"/>
              <a:t>– </a:t>
            </a:r>
            <a:r>
              <a:rPr lang="ja-JP" altLang="en-US"/>
              <a:t>不控制訪問級別，但提供其他功能。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TW" dirty="0"/>
              <a:t>Class</a:t>
            </a:r>
            <a:r>
              <a:rPr lang="zh-TW" altLang="en-US" dirty="0"/>
              <a:t>的</a:t>
            </a:r>
            <a:r>
              <a:rPr lang="en-US" altLang="zh-TW" dirty="0"/>
              <a:t>modifier</a:t>
            </a:r>
            <a:r>
              <a:rPr lang="zh-TW" altLang="en-US" dirty="0"/>
              <a:t>有以下兩個：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public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屬於</a:t>
            </a:r>
            <a:r>
              <a:rPr lang="en-US" altLang="zh-TW" dirty="0"/>
              <a:t>access</a:t>
            </a:r>
            <a:r>
              <a:rPr lang="zh-TW" altLang="en-US" dirty="0"/>
              <a:t> </a:t>
            </a:r>
            <a:r>
              <a:rPr lang="en-US" altLang="zh-TW" dirty="0"/>
              <a:t>modifier</a:t>
            </a:r>
            <a:r>
              <a:rPr lang="zh-TW" altLang="en-US" dirty="0"/>
              <a:t>。代表</a:t>
            </a:r>
            <a:r>
              <a:rPr lang="ja-JP" altLang="en-US"/>
              <a:t>這個</a:t>
            </a:r>
            <a:r>
              <a:rPr lang="en-US" altLang="zh-TW" dirty="0"/>
              <a:t>Class</a:t>
            </a:r>
            <a:r>
              <a:rPr lang="ja-JP" altLang="en-US"/>
              <a:t>可以被任何其他</a:t>
            </a:r>
            <a:r>
              <a:rPr lang="en-US" altLang="zh-TW" dirty="0"/>
              <a:t>Class</a:t>
            </a:r>
            <a:r>
              <a:rPr lang="ja-JP" altLang="en-US"/>
              <a:t>訪問。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屬於</a:t>
            </a:r>
            <a:r>
              <a:rPr lang="en-US" altLang="zh-TW" dirty="0"/>
              <a:t>Non-Access Modifiers</a:t>
            </a:r>
            <a:r>
              <a:rPr lang="zh-TW" altLang="en-US" dirty="0"/>
              <a:t>。代表</a:t>
            </a:r>
            <a:r>
              <a:rPr lang="ja-JP" altLang="en-US"/>
              <a:t>這個</a:t>
            </a:r>
            <a:r>
              <a:rPr lang="en-US" altLang="zh-TW" dirty="0"/>
              <a:t>class</a:t>
            </a:r>
            <a:r>
              <a:rPr lang="ja-JP" altLang="en-US"/>
              <a:t>是一個受限的</a:t>
            </a:r>
            <a:r>
              <a:rPr lang="en-US" altLang="zh-TW" dirty="0"/>
              <a:t>class </a:t>
            </a:r>
            <a:r>
              <a:rPr lang="ja-JP" altLang="en-US"/>
              <a:t>，不能用來創建</a:t>
            </a:r>
            <a:r>
              <a:rPr lang="en-US" altLang="zh-TW" dirty="0"/>
              <a:t>objects</a:t>
            </a:r>
            <a:r>
              <a:rPr lang="ja-JP" altLang="en-US"/>
              <a:t>。 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的目的是其他</a:t>
            </a:r>
            <a:r>
              <a:rPr lang="en-US" altLang="zh-TW" dirty="0"/>
              <a:t>class</a:t>
            </a:r>
            <a:r>
              <a:rPr lang="ja-JP" altLang="en-US"/>
              <a:t>可以繼承這個</a:t>
            </a:r>
            <a:r>
              <a:rPr lang="en-US" altLang="zh-TW" dirty="0"/>
              <a:t>class </a:t>
            </a:r>
            <a:r>
              <a:rPr lang="ja-JP" altLang="en-US"/>
              <a:t>。 例如，我有</a:t>
            </a:r>
            <a:r>
              <a:rPr lang="en-US" altLang="zh-TW" dirty="0"/>
              <a:t>animal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是一個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ja-JP" altLang="en-US"/>
              <a:t>，則</a:t>
            </a:r>
            <a:r>
              <a:rPr lang="en-US" altLang="zh-TW" dirty="0"/>
              <a:t>dog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、</a:t>
            </a:r>
            <a:r>
              <a:rPr lang="en-US" altLang="zh-TW" dirty="0"/>
              <a:t>cat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和</a:t>
            </a:r>
            <a:r>
              <a:rPr lang="en-US" altLang="zh-TW" dirty="0"/>
              <a:t>elephant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類都是繼承</a:t>
            </a:r>
            <a:r>
              <a:rPr lang="en-US" altLang="zh-TW" dirty="0"/>
              <a:t>animal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085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C464-E5C5-92FF-8A29-E76F27CA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 </a:t>
            </a:r>
            <a:r>
              <a:rPr lang="en-US" altLang="zh-TW" dirty="0"/>
              <a:t>Modifier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6C5EF0-93D5-0CEF-1E02-4EA37E05F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857574"/>
              </p:ext>
            </p:extLst>
          </p:nvPr>
        </p:nvGraphicFramePr>
        <p:xfrm>
          <a:off x="1096963" y="2108200"/>
          <a:ext cx="10058400" cy="39839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45403277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1368606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962109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27401778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82812463"/>
                    </a:ext>
                  </a:extLst>
                </a:gridCol>
              </a:tblGrid>
              <a:tr h="663998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default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private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protected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public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16167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617096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572365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non-subclass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702394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Different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250730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Different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non-subclass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4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9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7A3B-3A5D-62B0-AB16-BA6280CA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修飾符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4F98-5DEF-B9E8-261F-80FFB3BC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以下修飾符可用於所有</a:t>
            </a:r>
            <a:r>
              <a:rPr lang="en-US" altLang="zh-TW" dirty="0"/>
              <a:t>methods</a:t>
            </a:r>
            <a:r>
              <a:rPr lang="ja-JP" altLang="en-US"/>
              <a:t>和</a:t>
            </a:r>
            <a:r>
              <a:rPr lang="en-US" altLang="zh-TW" dirty="0"/>
              <a:t>variables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</a:t>
            </a:r>
            <a:r>
              <a:rPr lang="zh-TW" altLang="en-US" dirty="0"/>
              <a:t> </a:t>
            </a:r>
            <a:r>
              <a:rPr lang="en-US" altLang="zh-TW" dirty="0"/>
              <a:t>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ja-JP" altLang="en-US"/>
              <a:t>隨處可以</a:t>
            </a:r>
            <a:r>
              <a:rPr lang="en-US" altLang="zh-TW" dirty="0"/>
              <a:t>access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private</a:t>
            </a:r>
            <a:r>
              <a:rPr lang="zh-TW" altLang="en-US" dirty="0"/>
              <a:t> </a:t>
            </a:r>
            <a:r>
              <a:rPr lang="en-US" altLang="zh-TW" dirty="0"/>
              <a:t>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zh-TW" altLang="en-US" dirty="0"/>
              <a:t> </a:t>
            </a:r>
            <a:r>
              <a:rPr lang="en-US" altLang="zh-TW" dirty="0"/>
              <a:t>– code</a:t>
            </a:r>
            <a:r>
              <a:rPr lang="ja-JP" altLang="en-US"/>
              <a:t>只能在自己的</a:t>
            </a:r>
            <a:r>
              <a:rPr lang="en-US" altLang="zh-TW" dirty="0"/>
              <a:t>class</a:t>
            </a:r>
            <a:r>
              <a:rPr lang="ja-JP" altLang="en-US"/>
              <a:t>中</a:t>
            </a:r>
            <a:r>
              <a:rPr lang="en-US" altLang="zh-TW" dirty="0"/>
              <a:t>access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protected</a:t>
            </a:r>
            <a:r>
              <a:rPr lang="en-US" altLang="zh-TW" dirty="0"/>
              <a:t> 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zh-TW" altLang="en-US" dirty="0"/>
              <a:t> </a:t>
            </a:r>
            <a:r>
              <a:rPr lang="en-US" altLang="zh-TW" dirty="0"/>
              <a:t>– code</a:t>
            </a:r>
            <a:r>
              <a:rPr lang="ja-JP" altLang="en-US"/>
              <a:t>可以在同一個</a:t>
            </a:r>
            <a:r>
              <a:rPr lang="en-US" altLang="zh-TW" dirty="0"/>
              <a:t>package</a:t>
            </a:r>
            <a:r>
              <a:rPr lang="ja-JP" altLang="en-US"/>
              <a:t>和</a:t>
            </a:r>
            <a:r>
              <a:rPr lang="en-US" altLang="zh-TW" dirty="0"/>
              <a:t>subclass</a:t>
            </a:r>
            <a:r>
              <a:rPr lang="ja-JP" altLang="en-US"/>
              <a:t>訪問。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</a:t>
            </a:r>
            <a:r>
              <a:rPr lang="en-US" altLang="zh-TW" dirty="0"/>
              <a:t> (Non-Access Modifiers)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</a:t>
            </a:r>
            <a:r>
              <a:rPr lang="ja-JP" altLang="en-US"/>
              <a:t>不能被覆蓋</a:t>
            </a:r>
            <a:r>
              <a:rPr lang="en-US" altLang="ja-JP" dirty="0"/>
              <a:t>/</a:t>
            </a:r>
            <a:r>
              <a:rPr lang="ja-JP" altLang="en-US"/>
              <a:t>修改。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</a:t>
            </a:r>
            <a:r>
              <a:rPr lang="en-US" altLang="zh-TW" dirty="0"/>
              <a:t> (Non-Access Modifiers)</a:t>
            </a:r>
            <a:r>
              <a:rPr lang="ja-JP" altLang="en-US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</a:t>
            </a:r>
            <a:r>
              <a:rPr lang="ja-JP" altLang="en-US"/>
              <a:t>屬於</a:t>
            </a:r>
            <a:r>
              <a:rPr lang="en-US" altLang="zh-TW" dirty="0"/>
              <a:t>class</a:t>
            </a:r>
            <a:r>
              <a:rPr lang="ja-JP" altLang="en-US"/>
              <a:t>，而不是從這個</a:t>
            </a:r>
            <a:r>
              <a:rPr lang="en-US" altLang="zh-TW" dirty="0"/>
              <a:t>class</a:t>
            </a:r>
            <a:r>
              <a:rPr lang="zh-TW" altLang="en-US" dirty="0"/>
              <a:t>做</a:t>
            </a:r>
            <a:r>
              <a:rPr lang="en-US" altLang="zh-TW" dirty="0"/>
              <a:t>instantiation</a:t>
            </a:r>
            <a:r>
              <a:rPr lang="zh-TW" altLang="en-US" dirty="0"/>
              <a:t>的</a:t>
            </a:r>
            <a:r>
              <a:rPr lang="en-US" altLang="zh-TW" dirty="0"/>
              <a:t>objects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abstract</a:t>
            </a:r>
            <a:r>
              <a:rPr lang="en-US" altLang="zh-TW" dirty="0"/>
              <a:t> (Non-Access Modifiers)</a:t>
            </a:r>
            <a:r>
              <a:rPr lang="ja-JP" altLang="en-US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ja-JP" altLang="en-US"/>
              <a:t>只能用在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中，並且只能用在</a:t>
            </a:r>
            <a:r>
              <a:rPr lang="en-US" altLang="zh-TW" dirty="0"/>
              <a:t>methods</a:t>
            </a:r>
            <a:r>
              <a:rPr lang="ja-JP" altLang="en-US"/>
              <a:t>上。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0536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4A8D-D977-79DB-7873-A4DEA166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封裝</a:t>
            </a:r>
            <a:r>
              <a:rPr lang="en-US" altLang="ja-JP" dirty="0"/>
              <a:t>(Encapsulation)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6FEC-EE1D-FACD-BAE9-702F47DA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封裝</a:t>
            </a:r>
            <a:r>
              <a:rPr lang="en-US" altLang="ja-JP" dirty="0"/>
              <a:t>(Encapsulation)</a:t>
            </a:r>
            <a:r>
              <a:rPr lang="ja-JP" altLang="en-US"/>
              <a:t>被定義為將數據包在一體。它是將代碼和它操作的數據綁定在一起的機制。考慮封裝的另一種方式是，它是一個保護屏障，可防止數據被該屏蔽之外的代碼訪問或是隨意更改。</a:t>
            </a:r>
          </a:p>
          <a:p>
            <a:r>
              <a:rPr lang="ja-JP" altLang="en-US"/>
              <a:t>我們通常會將</a:t>
            </a:r>
            <a:r>
              <a:rPr lang="en-US" altLang="zh-TW" dirty="0"/>
              <a:t>attributes</a:t>
            </a:r>
            <a:r>
              <a:rPr lang="zh-TW" altLang="en-US" dirty="0"/>
              <a:t>盡可能的設定成</a:t>
            </a:r>
            <a:r>
              <a:rPr lang="en-US" altLang="zh-TW" dirty="0"/>
              <a:t>private</a:t>
            </a:r>
            <a:r>
              <a:rPr lang="zh-TW" altLang="en-US" dirty="0"/>
              <a:t>。若是要從外部更改獲釋存取，則使用</a:t>
            </a:r>
            <a:r>
              <a:rPr lang="en-US" dirty="0"/>
              <a:t>setter </a:t>
            </a:r>
            <a:r>
              <a:rPr lang="ja-JP" altLang="en-US"/>
              <a:t>和 </a:t>
            </a:r>
            <a:r>
              <a:rPr lang="en-US" dirty="0"/>
              <a:t>getter </a:t>
            </a:r>
            <a:r>
              <a:rPr lang="en-US" altLang="zh-TW" dirty="0"/>
              <a:t>methods</a:t>
            </a:r>
            <a:r>
              <a:rPr lang="ja-JP" altLang="en-US"/>
              <a:t>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72336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1997</Words>
  <Application>Microsoft Office PowerPoint</Application>
  <PresentationFormat>寬螢幕</PresentationFormat>
  <Paragraphs>155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RetrospectVTI</vt:lpstr>
      <vt:lpstr>Java Object-Oriented Programming</vt:lpstr>
      <vt:lpstr>Java Class</vt:lpstr>
      <vt:lpstr>Class Constructor</vt:lpstr>
      <vt:lpstr>變數有效範圍 (Scope)</vt:lpstr>
      <vt:lpstr>靜態屬性以及方法 (Static)</vt:lpstr>
      <vt:lpstr>Java修飾符</vt:lpstr>
      <vt:lpstr>Method and Variable Modifier</vt:lpstr>
      <vt:lpstr>Java修飾符</vt:lpstr>
      <vt:lpstr>封裝(Encapsulation)</vt:lpstr>
      <vt:lpstr>Java 繼承</vt:lpstr>
      <vt:lpstr>Java 繼承</vt:lpstr>
      <vt:lpstr>Java 繼承</vt:lpstr>
      <vt:lpstr>多型 Polymorphism</vt:lpstr>
      <vt:lpstr>多型 Polymorphism</vt:lpstr>
      <vt:lpstr>多型 Polymorphism</vt:lpstr>
      <vt:lpstr>多型 Polymorphism</vt:lpstr>
      <vt:lpstr>抽象類 (Abstract Class)</vt:lpstr>
      <vt:lpstr>接口 (Interface)</vt:lpstr>
      <vt:lpstr>接口 (Interface)</vt:lpstr>
      <vt:lpstr>接口 (Interface)</vt:lpstr>
      <vt:lpstr>其他規則補充</vt:lpstr>
      <vt:lpstr>其他規則補充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767</cp:revision>
  <dcterms:created xsi:type="dcterms:W3CDTF">2021-02-23T11:38:50Z</dcterms:created>
  <dcterms:modified xsi:type="dcterms:W3CDTF">2024-01-10T07:49:42Z</dcterms:modified>
</cp:coreProperties>
</file>