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3" r:id="rId5"/>
  </p:sldMasterIdLst>
  <p:notesMasterIdLst>
    <p:notesMasterId r:id="rId17"/>
  </p:notesMasterIdLst>
  <p:sldIdLst>
    <p:sldId id="509" r:id="rId6"/>
    <p:sldId id="357" r:id="rId7"/>
    <p:sldId id="356" r:id="rId8"/>
    <p:sldId id="743" r:id="rId9"/>
    <p:sldId id="1178" r:id="rId10"/>
    <p:sldId id="1193" r:id="rId11"/>
    <p:sldId id="487" r:id="rId12"/>
    <p:sldId id="482" r:id="rId13"/>
    <p:sldId id="484" r:id="rId14"/>
    <p:sldId id="477" r:id="rId15"/>
    <p:sldId id="4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5"/>
    <p:restoredTop sz="64286"/>
  </p:normalViewPr>
  <p:slideViewPr>
    <p:cSldViewPr snapToGrid="0" snapToObjects="1">
      <p:cViewPr varScale="1">
        <p:scale>
          <a:sx n="74" d="100"/>
          <a:sy n="74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96443-C778-5E4A-9C05-E972D0C001E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E00BC-48CD-5847-AF5D-704B86CB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7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5DA21-D93F-42D7-A9D3-B8E4888303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813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9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5DA21-D93F-42D7-A9D3-B8E4888303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91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5DA21-D93F-42D7-A9D3-B8E4888303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40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5DA21-D93F-42D7-A9D3-B8E4888303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78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E00BC-48CD-5847-AF5D-704B86CB65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5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33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65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02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2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8740" y="1"/>
            <a:ext cx="10515600" cy="85275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56" y="6522876"/>
            <a:ext cx="1718160" cy="35201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838201" y="6587500"/>
            <a:ext cx="4377380" cy="2873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Pariveda Solutions. Confidential &amp; Proprietary.</a:t>
            </a: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119743" y="656045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z="1100" smtClean="0">
                <a:solidFill>
                  <a:srgbClr val="E7E6E6">
                    <a:lumMod val="7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‹#›</a:t>
            </a:fld>
            <a:endParaRPr lang="en-US" sz="1800" dirty="0">
              <a:solidFill>
                <a:srgbClr val="E7E6E6">
                  <a:lumMod val="7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2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4384" y="6484792"/>
            <a:ext cx="541867" cy="220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2AF549-9C78-4FCD-A49B-314590DED13E}" type="slidenum">
              <a:rPr smtClean="0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430" y="6554812"/>
            <a:ext cx="4377381" cy="2873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>
                <a:solidFill>
                  <a:prstClr val="white">
                    <a:lumMod val="65000"/>
                  </a:prstClr>
                </a:solidFill>
              </a:rPr>
              <a:t>© Pariveda Solutions. Confidential &amp; Proprietary.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2303" y="1322523"/>
            <a:ext cx="10996084" cy="500078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>
              <a:spcBef>
                <a:spcPts val="350"/>
              </a:spcBef>
              <a:defRPr lang="en-US" sz="1800" kern="1200" dirty="0" smtClean="0">
                <a:solidFill>
                  <a:srgbClr val="595959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2pPr>
            <a:lvl3pPr>
              <a:spcBef>
                <a:spcPts val="35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55663" indent="-228600">
              <a:spcBef>
                <a:spcPts val="350"/>
              </a:spcBef>
              <a:defRPr lang="en-US" sz="1600" kern="1200" dirty="0" smtClean="0">
                <a:solidFill>
                  <a:srgbClr val="595959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4pPr>
            <a:lvl5pPr marL="1084263" indent="-228600">
              <a:spcBef>
                <a:spcPts val="350"/>
              </a:spcBef>
              <a:defRPr lang="en-US" sz="1600" kern="1200" dirty="0">
                <a:solidFill>
                  <a:srgbClr val="595959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lvl="1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855663" lvl="3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–"/>
            </a:pPr>
            <a:r>
              <a:rPr lang="en-US" dirty="0"/>
              <a:t>Fourth level</a:t>
            </a:r>
          </a:p>
          <a:p>
            <a:pPr marL="1084263" lvl="4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»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076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20200" y="6248402"/>
            <a:ext cx="2743200" cy="365125"/>
          </a:xfrm>
          <a:prstGeom prst="rect">
            <a:avLst/>
          </a:prstGeom>
        </p:spPr>
        <p:txBody>
          <a:bodyPr/>
          <a:lstStyle/>
          <a:p>
            <a:fld id="{8144FEF9-EBB7-4A2E-8D63-1B693FCBB5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652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6" name="Picture 5" descr="ParivedaLogoHoriz-Trans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2" y="242929"/>
            <a:ext cx="1934991" cy="37941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067" y="117993"/>
            <a:ext cx="9067800" cy="626073"/>
          </a:xfrm>
        </p:spPr>
        <p:txBody>
          <a:bodyPr>
            <a:noAutofit/>
          </a:bodyPr>
          <a:lstStyle>
            <a:lvl1pPr>
              <a:defRPr sz="270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533400" y="6513252"/>
            <a:ext cx="12888773" cy="573348"/>
            <a:chOff x="2" y="3090937"/>
            <a:chExt cx="12202971" cy="867301"/>
          </a:xfrm>
        </p:grpSpPr>
        <p:sp>
          <p:nvSpPr>
            <p:cNvPr id="9" name="Freeform 8"/>
            <p:cNvSpPr/>
            <p:nvPr/>
          </p:nvSpPr>
          <p:spPr>
            <a:xfrm>
              <a:off x="11337073" y="3090937"/>
              <a:ext cx="865900" cy="597953"/>
            </a:xfrm>
            <a:custGeom>
              <a:avLst/>
              <a:gdLst>
                <a:gd name="connsiteX0" fmla="*/ 865900 w 865900"/>
                <a:gd name="connsiteY0" fmla="*/ 0 h 597953"/>
                <a:gd name="connsiteX1" fmla="*/ 854917 w 865900"/>
                <a:gd name="connsiteY1" fmla="*/ 328092 h 597953"/>
                <a:gd name="connsiteX2" fmla="*/ 157499 w 865900"/>
                <a:gd name="connsiteY2" fmla="*/ 561934 h 597953"/>
                <a:gd name="connsiteX3" fmla="*/ 0 w 865900"/>
                <a:gd name="connsiteY3" fmla="*/ 597953 h 597953"/>
                <a:gd name="connsiteX4" fmla="*/ 0 w 865900"/>
                <a:gd name="connsiteY4" fmla="*/ 281643 h 597953"/>
                <a:gd name="connsiteX5" fmla="*/ 23342 w 865900"/>
                <a:gd name="connsiteY5" fmla="*/ 276504 h 597953"/>
                <a:gd name="connsiteX6" fmla="*/ 865900 w 865900"/>
                <a:gd name="connsiteY6" fmla="*/ 0 h 59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00" h="597953">
                  <a:moveTo>
                    <a:pt x="865900" y="0"/>
                  </a:moveTo>
                  <a:cubicBezTo>
                    <a:pt x="862239" y="133894"/>
                    <a:pt x="858578" y="194199"/>
                    <a:pt x="854917" y="328092"/>
                  </a:cubicBezTo>
                  <a:cubicBezTo>
                    <a:pt x="676449" y="411893"/>
                    <a:pt x="439249" y="491209"/>
                    <a:pt x="157499" y="561934"/>
                  </a:cubicBezTo>
                  <a:lnTo>
                    <a:pt x="0" y="597953"/>
                  </a:lnTo>
                  <a:lnTo>
                    <a:pt x="0" y="281643"/>
                  </a:lnTo>
                  <a:lnTo>
                    <a:pt x="23342" y="276504"/>
                  </a:lnTo>
                  <a:cubicBezTo>
                    <a:pt x="383196" y="190319"/>
                    <a:pt x="670042" y="93241"/>
                    <a:pt x="865900" y="0"/>
                  </a:cubicBezTo>
                  <a:close/>
                </a:path>
              </a:pathLst>
            </a:custGeom>
            <a:solidFill>
              <a:srgbClr val="327EC4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075791" y="3095690"/>
              <a:ext cx="1324693" cy="409610"/>
            </a:xfrm>
            <a:custGeom>
              <a:avLst/>
              <a:gdLst>
                <a:gd name="connsiteX0" fmla="*/ 454731 w 1324693"/>
                <a:gd name="connsiteY0" fmla="*/ 88 h 409610"/>
                <a:gd name="connsiteX1" fmla="*/ 1312532 w 1324693"/>
                <a:gd name="connsiteY1" fmla="*/ 14513 h 409610"/>
                <a:gd name="connsiteX2" fmla="*/ 1324693 w 1324693"/>
                <a:gd name="connsiteY2" fmla="*/ 15067 h 409610"/>
                <a:gd name="connsiteX3" fmla="*/ 1324693 w 1324693"/>
                <a:gd name="connsiteY3" fmla="*/ 383898 h 409610"/>
                <a:gd name="connsiteX4" fmla="*/ 937125 w 1324693"/>
                <a:gd name="connsiteY4" fmla="*/ 383878 h 409610"/>
                <a:gd name="connsiteX5" fmla="*/ 85910 w 1324693"/>
                <a:gd name="connsiteY5" fmla="*/ 405404 h 409610"/>
                <a:gd name="connsiteX6" fmla="*/ 0 w 1324693"/>
                <a:gd name="connsiteY6" fmla="*/ 409610 h 409610"/>
                <a:gd name="connsiteX7" fmla="*/ 0 w 1324693"/>
                <a:gd name="connsiteY7" fmla="*/ 6845 h 409610"/>
                <a:gd name="connsiteX8" fmla="*/ 44253 w 1324693"/>
                <a:gd name="connsiteY8" fmla="*/ 5366 h 409610"/>
                <a:gd name="connsiteX9" fmla="*/ 454731 w 1324693"/>
                <a:gd name="connsiteY9" fmla="*/ 88 h 40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4693" h="409610">
                  <a:moveTo>
                    <a:pt x="454731" y="88"/>
                  </a:moveTo>
                  <a:cubicBezTo>
                    <a:pt x="732777" y="-715"/>
                    <a:pt x="1019309" y="3974"/>
                    <a:pt x="1312532" y="14513"/>
                  </a:cubicBezTo>
                  <a:lnTo>
                    <a:pt x="1324693" y="15067"/>
                  </a:lnTo>
                  <a:lnTo>
                    <a:pt x="1324693" y="383898"/>
                  </a:lnTo>
                  <a:lnTo>
                    <a:pt x="937125" y="383878"/>
                  </a:lnTo>
                  <a:cubicBezTo>
                    <a:pt x="647457" y="386435"/>
                    <a:pt x="362479" y="393958"/>
                    <a:pt x="85910" y="405404"/>
                  </a:cubicBezTo>
                  <a:lnTo>
                    <a:pt x="0" y="409610"/>
                  </a:lnTo>
                  <a:lnTo>
                    <a:pt x="0" y="6845"/>
                  </a:lnTo>
                  <a:lnTo>
                    <a:pt x="44253" y="5366"/>
                  </a:lnTo>
                  <a:cubicBezTo>
                    <a:pt x="178808" y="2264"/>
                    <a:pt x="315709" y="489"/>
                    <a:pt x="454731" y="88"/>
                  </a:cubicBezTo>
                  <a:close/>
                </a:path>
              </a:pathLst>
            </a:custGeom>
            <a:solidFill>
              <a:srgbClr val="327EC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093077" y="3109910"/>
              <a:ext cx="761997" cy="457270"/>
            </a:xfrm>
            <a:custGeom>
              <a:avLst/>
              <a:gdLst>
                <a:gd name="connsiteX0" fmla="*/ 761997 w 761997"/>
                <a:gd name="connsiteY0" fmla="*/ 0 h 457270"/>
                <a:gd name="connsiteX1" fmla="*/ 761997 w 761997"/>
                <a:gd name="connsiteY1" fmla="*/ 406197 h 457270"/>
                <a:gd name="connsiteX2" fmla="*/ 660542 w 761997"/>
                <a:gd name="connsiteY2" fmla="*/ 411164 h 457270"/>
                <a:gd name="connsiteX3" fmla="*/ 267861 w 761997"/>
                <a:gd name="connsiteY3" fmla="*/ 436243 h 457270"/>
                <a:gd name="connsiteX4" fmla="*/ 0 w 761997"/>
                <a:gd name="connsiteY4" fmla="*/ 457270 h 457270"/>
                <a:gd name="connsiteX5" fmla="*/ 0 w 761997"/>
                <a:gd name="connsiteY5" fmla="*/ 44785 h 457270"/>
                <a:gd name="connsiteX6" fmla="*/ 249595 w 761997"/>
                <a:gd name="connsiteY6" fmla="*/ 25338 h 457270"/>
                <a:gd name="connsiteX7" fmla="*/ 630568 w 761997"/>
                <a:gd name="connsiteY7" fmla="*/ 4392 h 457270"/>
                <a:gd name="connsiteX8" fmla="*/ 761997 w 761997"/>
                <a:gd name="connsiteY8" fmla="*/ 0 h 4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997" h="457270">
                  <a:moveTo>
                    <a:pt x="761997" y="0"/>
                  </a:moveTo>
                  <a:lnTo>
                    <a:pt x="761997" y="406197"/>
                  </a:lnTo>
                  <a:lnTo>
                    <a:pt x="660542" y="411164"/>
                  </a:lnTo>
                  <a:cubicBezTo>
                    <a:pt x="526927" y="418717"/>
                    <a:pt x="395878" y="427121"/>
                    <a:pt x="267861" y="436243"/>
                  </a:cubicBezTo>
                  <a:lnTo>
                    <a:pt x="0" y="457270"/>
                  </a:lnTo>
                  <a:lnTo>
                    <a:pt x="0" y="44785"/>
                  </a:lnTo>
                  <a:lnTo>
                    <a:pt x="249595" y="25338"/>
                  </a:lnTo>
                  <a:cubicBezTo>
                    <a:pt x="373865" y="17103"/>
                    <a:pt x="500931" y="10106"/>
                    <a:pt x="630568" y="4392"/>
                  </a:cubicBezTo>
                  <a:lnTo>
                    <a:pt x="761997" y="0"/>
                  </a:lnTo>
                  <a:close/>
                </a:path>
              </a:pathLst>
            </a:custGeom>
            <a:solidFill>
              <a:srgbClr val="327EC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578774" y="3118873"/>
              <a:ext cx="841569" cy="391442"/>
            </a:xfrm>
            <a:custGeom>
              <a:avLst/>
              <a:gdLst>
                <a:gd name="connsiteX0" fmla="*/ 0 w 841569"/>
                <a:gd name="connsiteY0" fmla="*/ 0 h 391442"/>
                <a:gd name="connsiteX1" fmla="*/ 254176 w 841569"/>
                <a:gd name="connsiteY1" fmla="*/ 11571 h 391442"/>
                <a:gd name="connsiteX2" fmla="*/ 707491 w 841569"/>
                <a:gd name="connsiteY2" fmla="*/ 40855 h 391442"/>
                <a:gd name="connsiteX3" fmla="*/ 841569 w 841569"/>
                <a:gd name="connsiteY3" fmla="*/ 52089 h 391442"/>
                <a:gd name="connsiteX4" fmla="*/ 841569 w 841569"/>
                <a:gd name="connsiteY4" fmla="*/ 391442 h 391442"/>
                <a:gd name="connsiteX5" fmla="*/ 756760 w 841569"/>
                <a:gd name="connsiteY5" fmla="*/ 386246 h 391442"/>
                <a:gd name="connsiteX6" fmla="*/ 313499 w 841569"/>
                <a:gd name="connsiteY6" fmla="*/ 368972 h 391442"/>
                <a:gd name="connsiteX7" fmla="*/ 0 w 841569"/>
                <a:gd name="connsiteY7" fmla="*/ 363115 h 391442"/>
                <a:gd name="connsiteX8" fmla="*/ 0 w 841569"/>
                <a:gd name="connsiteY8" fmla="*/ 0 h 39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1569" h="391442">
                  <a:moveTo>
                    <a:pt x="0" y="0"/>
                  </a:moveTo>
                  <a:lnTo>
                    <a:pt x="254176" y="11571"/>
                  </a:lnTo>
                  <a:cubicBezTo>
                    <a:pt x="403908" y="19810"/>
                    <a:pt x="555088" y="29557"/>
                    <a:pt x="707491" y="40855"/>
                  </a:cubicBezTo>
                  <a:lnTo>
                    <a:pt x="841569" y="52089"/>
                  </a:lnTo>
                  <a:lnTo>
                    <a:pt x="841569" y="391442"/>
                  </a:lnTo>
                  <a:lnTo>
                    <a:pt x="756760" y="386246"/>
                  </a:lnTo>
                  <a:cubicBezTo>
                    <a:pt x="609074" y="378898"/>
                    <a:pt x="461165" y="373184"/>
                    <a:pt x="313499" y="368972"/>
                  </a:cubicBezTo>
                  <a:lnTo>
                    <a:pt x="0" y="363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7EC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" y="3185999"/>
              <a:ext cx="760581" cy="495802"/>
            </a:xfrm>
            <a:custGeom>
              <a:avLst/>
              <a:gdLst>
                <a:gd name="connsiteX0" fmla="*/ 760581 w 760581"/>
                <a:gd name="connsiteY0" fmla="*/ 0 h 495802"/>
                <a:gd name="connsiteX1" fmla="*/ 760581 w 760581"/>
                <a:gd name="connsiteY1" fmla="*/ 410590 h 495802"/>
                <a:gd name="connsiteX2" fmla="*/ 632934 w 760581"/>
                <a:gd name="connsiteY2" fmla="*/ 422480 h 495802"/>
                <a:gd name="connsiteX3" fmla="*/ 0 w 760581"/>
                <a:gd name="connsiteY3" fmla="*/ 495802 h 495802"/>
                <a:gd name="connsiteX4" fmla="*/ 0 w 760581"/>
                <a:gd name="connsiteY4" fmla="*/ 104649 h 495802"/>
                <a:gd name="connsiteX5" fmla="*/ 632395 w 760581"/>
                <a:gd name="connsiteY5" fmla="*/ 13163 h 495802"/>
                <a:gd name="connsiteX6" fmla="*/ 760581 w 760581"/>
                <a:gd name="connsiteY6" fmla="*/ 0 h 49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0581" h="495802">
                  <a:moveTo>
                    <a:pt x="760581" y="0"/>
                  </a:moveTo>
                  <a:lnTo>
                    <a:pt x="760581" y="410590"/>
                  </a:lnTo>
                  <a:lnTo>
                    <a:pt x="632934" y="422480"/>
                  </a:lnTo>
                  <a:cubicBezTo>
                    <a:pt x="404872" y="445436"/>
                    <a:pt x="192654" y="470225"/>
                    <a:pt x="0" y="495802"/>
                  </a:cubicBezTo>
                  <a:lnTo>
                    <a:pt x="0" y="104649"/>
                  </a:lnTo>
                  <a:cubicBezTo>
                    <a:pt x="196620" y="69798"/>
                    <a:pt x="408018" y="39183"/>
                    <a:pt x="632395" y="13163"/>
                  </a:cubicBezTo>
                  <a:lnTo>
                    <a:pt x="760581" y="0"/>
                  </a:lnTo>
                  <a:close/>
                </a:path>
              </a:pathLst>
            </a:custGeom>
            <a:solidFill>
              <a:srgbClr val="327EC4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640318" y="3189394"/>
              <a:ext cx="1491051" cy="502268"/>
            </a:xfrm>
            <a:custGeom>
              <a:avLst/>
              <a:gdLst>
                <a:gd name="connsiteX0" fmla="*/ 0 w 1491051"/>
                <a:gd name="connsiteY0" fmla="*/ 0 h 502268"/>
                <a:gd name="connsiteX1" fmla="*/ 106602 w 1491051"/>
                <a:gd name="connsiteY1" fmla="*/ 8932 h 502268"/>
                <a:gd name="connsiteX2" fmla="*/ 1044538 w 1491051"/>
                <a:gd name="connsiteY2" fmla="*/ 115140 h 502268"/>
                <a:gd name="connsiteX3" fmla="*/ 1491051 w 1491051"/>
                <a:gd name="connsiteY3" fmla="*/ 179258 h 502268"/>
                <a:gd name="connsiteX4" fmla="*/ 1491051 w 1491051"/>
                <a:gd name="connsiteY4" fmla="*/ 502268 h 502268"/>
                <a:gd name="connsiteX5" fmla="*/ 1427075 w 1491051"/>
                <a:gd name="connsiteY5" fmla="*/ 490667 h 502268"/>
                <a:gd name="connsiteX6" fmla="*/ 137148 w 1491051"/>
                <a:gd name="connsiteY6" fmla="*/ 342799 h 502268"/>
                <a:gd name="connsiteX7" fmla="*/ 0 w 1491051"/>
                <a:gd name="connsiteY7" fmla="*/ 334397 h 502268"/>
                <a:gd name="connsiteX8" fmla="*/ 0 w 1491051"/>
                <a:gd name="connsiteY8" fmla="*/ 0 h 50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1051" h="502268">
                  <a:moveTo>
                    <a:pt x="0" y="0"/>
                  </a:moveTo>
                  <a:lnTo>
                    <a:pt x="106602" y="8932"/>
                  </a:lnTo>
                  <a:cubicBezTo>
                    <a:pt x="415852" y="37827"/>
                    <a:pt x="729097" y="73111"/>
                    <a:pt x="1044538" y="115140"/>
                  </a:cubicBezTo>
                  <a:lnTo>
                    <a:pt x="1491051" y="179258"/>
                  </a:lnTo>
                  <a:lnTo>
                    <a:pt x="1491051" y="502268"/>
                  </a:lnTo>
                  <a:lnTo>
                    <a:pt x="1427075" y="490667"/>
                  </a:lnTo>
                  <a:cubicBezTo>
                    <a:pt x="1011643" y="423150"/>
                    <a:pt x="577484" y="375036"/>
                    <a:pt x="137148" y="342799"/>
                  </a:cubicBezTo>
                  <a:lnTo>
                    <a:pt x="0" y="334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7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377158" y="3408565"/>
              <a:ext cx="662375" cy="438796"/>
            </a:xfrm>
            <a:custGeom>
              <a:avLst/>
              <a:gdLst>
                <a:gd name="connsiteX0" fmla="*/ 0 w 662375"/>
                <a:gd name="connsiteY0" fmla="*/ 0 h 438796"/>
                <a:gd name="connsiteX1" fmla="*/ 258820 w 662375"/>
                <a:gd name="connsiteY1" fmla="*/ 42656 h 438796"/>
                <a:gd name="connsiteX2" fmla="*/ 662375 w 662375"/>
                <a:gd name="connsiteY2" fmla="*/ 105528 h 438796"/>
                <a:gd name="connsiteX3" fmla="*/ 662375 w 662375"/>
                <a:gd name="connsiteY3" fmla="*/ 438796 h 438796"/>
                <a:gd name="connsiteX4" fmla="*/ 505624 w 662375"/>
                <a:gd name="connsiteY4" fmla="*/ 417813 h 438796"/>
                <a:gd name="connsiteX5" fmla="*/ 98961 w 662375"/>
                <a:gd name="connsiteY5" fmla="*/ 345612 h 438796"/>
                <a:gd name="connsiteX6" fmla="*/ 0 w 662375"/>
                <a:gd name="connsiteY6" fmla="*/ 327667 h 438796"/>
                <a:gd name="connsiteX7" fmla="*/ 0 w 662375"/>
                <a:gd name="connsiteY7" fmla="*/ 0 h 4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375" h="438796">
                  <a:moveTo>
                    <a:pt x="0" y="0"/>
                  </a:moveTo>
                  <a:lnTo>
                    <a:pt x="258820" y="42656"/>
                  </a:lnTo>
                  <a:lnTo>
                    <a:pt x="662375" y="105528"/>
                  </a:lnTo>
                  <a:lnTo>
                    <a:pt x="662375" y="438796"/>
                  </a:lnTo>
                  <a:lnTo>
                    <a:pt x="505624" y="417813"/>
                  </a:lnTo>
                  <a:cubicBezTo>
                    <a:pt x="368542" y="396577"/>
                    <a:pt x="232813" y="372560"/>
                    <a:pt x="98961" y="345612"/>
                  </a:cubicBezTo>
                  <a:lnTo>
                    <a:pt x="0" y="327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7EC4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568166" y="3421169"/>
              <a:ext cx="548190" cy="408074"/>
            </a:xfrm>
            <a:custGeom>
              <a:avLst/>
              <a:gdLst>
                <a:gd name="connsiteX0" fmla="*/ 548190 w 548190"/>
                <a:gd name="connsiteY0" fmla="*/ 0 h 408074"/>
                <a:gd name="connsiteX1" fmla="*/ 548190 w 548190"/>
                <a:gd name="connsiteY1" fmla="*/ 314961 h 408074"/>
                <a:gd name="connsiteX2" fmla="*/ 307707 w 548190"/>
                <a:gd name="connsiteY2" fmla="*/ 360482 h 408074"/>
                <a:gd name="connsiteX3" fmla="*/ 0 w 548190"/>
                <a:gd name="connsiteY3" fmla="*/ 408074 h 408074"/>
                <a:gd name="connsiteX4" fmla="*/ 0 w 548190"/>
                <a:gd name="connsiteY4" fmla="*/ 95593 h 408074"/>
                <a:gd name="connsiteX5" fmla="*/ 199959 w 548190"/>
                <a:gd name="connsiteY5" fmla="*/ 65537 h 408074"/>
                <a:gd name="connsiteX6" fmla="*/ 508950 w 548190"/>
                <a:gd name="connsiteY6" fmla="*/ 8638 h 408074"/>
                <a:gd name="connsiteX7" fmla="*/ 548190 w 548190"/>
                <a:gd name="connsiteY7" fmla="*/ 0 h 40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190" h="408074">
                  <a:moveTo>
                    <a:pt x="548190" y="0"/>
                  </a:moveTo>
                  <a:lnTo>
                    <a:pt x="548190" y="314961"/>
                  </a:lnTo>
                  <a:lnTo>
                    <a:pt x="307707" y="360482"/>
                  </a:lnTo>
                  <a:lnTo>
                    <a:pt x="0" y="408074"/>
                  </a:lnTo>
                  <a:lnTo>
                    <a:pt x="0" y="95593"/>
                  </a:lnTo>
                  <a:lnTo>
                    <a:pt x="199959" y="65537"/>
                  </a:lnTo>
                  <a:cubicBezTo>
                    <a:pt x="307051" y="47636"/>
                    <a:pt x="410142" y="28592"/>
                    <a:pt x="508950" y="8638"/>
                  </a:cubicBezTo>
                  <a:lnTo>
                    <a:pt x="548190" y="0"/>
                  </a:lnTo>
                  <a:close/>
                </a:path>
              </a:pathLst>
            </a:custGeom>
            <a:solidFill>
              <a:srgbClr val="327EC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7192915" y="3534762"/>
              <a:ext cx="1094492" cy="415674"/>
            </a:xfrm>
            <a:custGeom>
              <a:avLst/>
              <a:gdLst>
                <a:gd name="connsiteX0" fmla="*/ 0 w 1094492"/>
                <a:gd name="connsiteY0" fmla="*/ 0 h 415674"/>
                <a:gd name="connsiteX1" fmla="*/ 380635 w 1094492"/>
                <a:gd name="connsiteY1" fmla="*/ 44627 h 415674"/>
                <a:gd name="connsiteX2" fmla="*/ 834481 w 1094492"/>
                <a:gd name="connsiteY2" fmla="*/ 81176 h 415674"/>
                <a:gd name="connsiteX3" fmla="*/ 1094492 w 1094492"/>
                <a:gd name="connsiteY3" fmla="*/ 92972 h 415674"/>
                <a:gd name="connsiteX4" fmla="*/ 1094492 w 1094492"/>
                <a:gd name="connsiteY4" fmla="*/ 415674 h 415674"/>
                <a:gd name="connsiteX5" fmla="*/ 945954 w 1094492"/>
                <a:gd name="connsiteY5" fmla="*/ 411799 h 415674"/>
                <a:gd name="connsiteX6" fmla="*/ 104647 w 1094492"/>
                <a:gd name="connsiteY6" fmla="*/ 347139 h 415674"/>
                <a:gd name="connsiteX7" fmla="*/ 0 w 1094492"/>
                <a:gd name="connsiteY7" fmla="*/ 333131 h 415674"/>
                <a:gd name="connsiteX8" fmla="*/ 0 w 1094492"/>
                <a:gd name="connsiteY8" fmla="*/ 0 h 41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4492" h="415674">
                  <a:moveTo>
                    <a:pt x="0" y="0"/>
                  </a:moveTo>
                  <a:lnTo>
                    <a:pt x="380635" y="44627"/>
                  </a:lnTo>
                  <a:cubicBezTo>
                    <a:pt x="533764" y="59716"/>
                    <a:pt x="685140" y="71823"/>
                    <a:pt x="834481" y="81176"/>
                  </a:cubicBezTo>
                  <a:lnTo>
                    <a:pt x="1094492" y="92972"/>
                  </a:lnTo>
                  <a:lnTo>
                    <a:pt x="1094492" y="415674"/>
                  </a:lnTo>
                  <a:lnTo>
                    <a:pt x="945954" y="411799"/>
                  </a:lnTo>
                  <a:cubicBezTo>
                    <a:pt x="665009" y="399946"/>
                    <a:pt x="383173" y="378798"/>
                    <a:pt x="104647" y="347139"/>
                  </a:cubicBezTo>
                  <a:lnTo>
                    <a:pt x="0" y="333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7EC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9893016" y="3547080"/>
              <a:ext cx="522673" cy="364669"/>
            </a:xfrm>
            <a:custGeom>
              <a:avLst/>
              <a:gdLst>
                <a:gd name="connsiteX0" fmla="*/ 522673 w 522673"/>
                <a:gd name="connsiteY0" fmla="*/ 0 h 364669"/>
                <a:gd name="connsiteX1" fmla="*/ 522673 w 522673"/>
                <a:gd name="connsiteY1" fmla="*/ 310525 h 364669"/>
                <a:gd name="connsiteX2" fmla="*/ 338810 w 522673"/>
                <a:gd name="connsiteY2" fmla="*/ 333140 h 364669"/>
                <a:gd name="connsiteX3" fmla="*/ 0 w 522673"/>
                <a:gd name="connsiteY3" fmla="*/ 364669 h 364669"/>
                <a:gd name="connsiteX4" fmla="*/ 0 w 522673"/>
                <a:gd name="connsiteY4" fmla="*/ 53356 h 364669"/>
                <a:gd name="connsiteX5" fmla="*/ 255032 w 522673"/>
                <a:gd name="connsiteY5" fmla="*/ 31503 h 364669"/>
                <a:gd name="connsiteX6" fmla="*/ 522673 w 522673"/>
                <a:gd name="connsiteY6" fmla="*/ 0 h 36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2673" h="364669">
                  <a:moveTo>
                    <a:pt x="522673" y="0"/>
                  </a:moveTo>
                  <a:lnTo>
                    <a:pt x="522673" y="310525"/>
                  </a:lnTo>
                  <a:lnTo>
                    <a:pt x="338810" y="333140"/>
                  </a:lnTo>
                  <a:lnTo>
                    <a:pt x="0" y="364669"/>
                  </a:lnTo>
                  <a:lnTo>
                    <a:pt x="0" y="53356"/>
                  </a:lnTo>
                  <a:lnTo>
                    <a:pt x="255032" y="31503"/>
                  </a:lnTo>
                  <a:lnTo>
                    <a:pt x="522673" y="0"/>
                  </a:lnTo>
                  <a:close/>
                </a:path>
              </a:pathLst>
            </a:custGeom>
            <a:solidFill>
              <a:srgbClr val="327EC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9348952" y="3604353"/>
              <a:ext cx="430105" cy="338106"/>
            </a:xfrm>
            <a:custGeom>
              <a:avLst/>
              <a:gdLst>
                <a:gd name="connsiteX0" fmla="*/ 430105 w 430105"/>
                <a:gd name="connsiteY0" fmla="*/ 0 h 338106"/>
                <a:gd name="connsiteX1" fmla="*/ 430105 w 430105"/>
                <a:gd name="connsiteY1" fmla="*/ 311616 h 338106"/>
                <a:gd name="connsiteX2" fmla="*/ 33970 w 430105"/>
                <a:gd name="connsiteY2" fmla="*/ 336925 h 338106"/>
                <a:gd name="connsiteX3" fmla="*/ 0 w 430105"/>
                <a:gd name="connsiteY3" fmla="*/ 338106 h 338106"/>
                <a:gd name="connsiteX4" fmla="*/ 0 w 430105"/>
                <a:gd name="connsiteY4" fmla="*/ 25518 h 338106"/>
                <a:gd name="connsiteX5" fmla="*/ 354902 w 430105"/>
                <a:gd name="connsiteY5" fmla="*/ 6444 h 338106"/>
                <a:gd name="connsiteX6" fmla="*/ 430105 w 430105"/>
                <a:gd name="connsiteY6" fmla="*/ 0 h 33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105" h="338106">
                  <a:moveTo>
                    <a:pt x="430105" y="0"/>
                  </a:moveTo>
                  <a:lnTo>
                    <a:pt x="430105" y="311616"/>
                  </a:lnTo>
                  <a:lnTo>
                    <a:pt x="33970" y="336925"/>
                  </a:lnTo>
                  <a:lnTo>
                    <a:pt x="0" y="338106"/>
                  </a:lnTo>
                  <a:lnTo>
                    <a:pt x="0" y="25518"/>
                  </a:lnTo>
                  <a:lnTo>
                    <a:pt x="354902" y="6444"/>
                  </a:lnTo>
                  <a:lnTo>
                    <a:pt x="430105" y="0"/>
                  </a:lnTo>
                  <a:close/>
                </a:path>
              </a:pathLst>
            </a:custGeom>
            <a:solidFill>
              <a:srgbClr val="327EC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408276" y="3633217"/>
              <a:ext cx="719959" cy="325021"/>
            </a:xfrm>
            <a:custGeom>
              <a:avLst/>
              <a:gdLst>
                <a:gd name="connsiteX0" fmla="*/ 0 w 719959"/>
                <a:gd name="connsiteY0" fmla="*/ 0 h 325021"/>
                <a:gd name="connsiteX1" fmla="*/ 60760 w 719959"/>
                <a:gd name="connsiteY1" fmla="*/ 2756 h 325021"/>
                <a:gd name="connsiteX2" fmla="*/ 488506 w 719959"/>
                <a:gd name="connsiteY2" fmla="*/ 7656 h 325021"/>
                <a:gd name="connsiteX3" fmla="*/ 719959 w 719959"/>
                <a:gd name="connsiteY3" fmla="*/ 2685 h 325021"/>
                <a:gd name="connsiteX4" fmla="*/ 719959 w 719959"/>
                <a:gd name="connsiteY4" fmla="*/ 316911 h 325021"/>
                <a:gd name="connsiteX5" fmla="*/ 566551 w 719959"/>
                <a:gd name="connsiteY5" fmla="*/ 322242 h 325021"/>
                <a:gd name="connsiteX6" fmla="*/ 150816 w 719959"/>
                <a:gd name="connsiteY6" fmla="*/ 324307 h 325021"/>
                <a:gd name="connsiteX7" fmla="*/ 0 w 719959"/>
                <a:gd name="connsiteY7" fmla="*/ 320373 h 325021"/>
                <a:gd name="connsiteX8" fmla="*/ 0 w 719959"/>
                <a:gd name="connsiteY8" fmla="*/ 0 h 32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959" h="325021">
                  <a:moveTo>
                    <a:pt x="0" y="0"/>
                  </a:moveTo>
                  <a:lnTo>
                    <a:pt x="60760" y="2756"/>
                  </a:lnTo>
                  <a:cubicBezTo>
                    <a:pt x="205751" y="6835"/>
                    <a:pt x="348427" y="8392"/>
                    <a:pt x="488506" y="7656"/>
                  </a:cubicBezTo>
                  <a:lnTo>
                    <a:pt x="719959" y="2685"/>
                  </a:lnTo>
                  <a:lnTo>
                    <a:pt x="719959" y="316911"/>
                  </a:lnTo>
                  <a:lnTo>
                    <a:pt x="566551" y="322242"/>
                  </a:lnTo>
                  <a:cubicBezTo>
                    <a:pt x="429071" y="325000"/>
                    <a:pt x="290318" y="325740"/>
                    <a:pt x="150816" y="324307"/>
                  </a:cubicBezTo>
                  <a:lnTo>
                    <a:pt x="0" y="320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7EC4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575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+ body + img bg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sz="quarter" idx="13"/>
          </p:nvPr>
        </p:nvSpPr>
        <p:spPr>
          <a:xfrm>
            <a:off x="3307308" y="3730448"/>
            <a:ext cx="5577384" cy="20874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914400">
              <a:spcBef>
                <a:spcPts val="0"/>
              </a:spcBef>
              <a:buSzTx/>
              <a:buNone/>
              <a:defRPr spc="25">
                <a:solidFill>
                  <a:srgbClr val="53585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4538142" y="1728369"/>
            <a:ext cx="3115717" cy="1505092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580057" y="3414312"/>
            <a:ext cx="1031888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45720" bIns="45720"/>
          <a:lstStyle/>
          <a:p>
            <a:pPr>
              <a:lnSpc>
                <a:spcPct val="100000"/>
              </a:lnSpc>
              <a:defRPr sz="3600"/>
            </a:pPr>
            <a:endParaRPr sz="1800" dirty="0"/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5222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+ body + img bg - cent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4"/>
          </p:nvPr>
        </p:nvSpPr>
        <p:spPr>
          <a:xfrm>
            <a:off x="3307308" y="3717748"/>
            <a:ext cx="5577384" cy="20874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914400">
              <a:spcBef>
                <a:spcPts val="0"/>
              </a:spcBef>
              <a:buSzTx/>
              <a:buNone/>
              <a:defRPr spc="25">
                <a:solidFill>
                  <a:srgbClr val="53585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4538142" y="1741069"/>
            <a:ext cx="3115717" cy="15050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5613692" y="3606042"/>
            <a:ext cx="96461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45720" bIns="45720"/>
          <a:lstStyle/>
          <a:p>
            <a:pPr>
              <a:lnSpc>
                <a:spcPct val="100000"/>
              </a:lnSpc>
              <a:defRPr sz="3600"/>
            </a:pPr>
            <a:endParaRPr sz="1800" dirty="0"/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579790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+ body + img bg - S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4"/>
          </p:nvPr>
        </p:nvSpPr>
        <p:spPr>
          <a:xfrm>
            <a:off x="5359946" y="3628848"/>
            <a:ext cx="5577384" cy="20874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 defTabSz="914400">
              <a:spcBef>
                <a:spcPts val="0"/>
              </a:spcBef>
              <a:buSzTx/>
              <a:buNone/>
              <a:defRPr spc="25">
                <a:solidFill>
                  <a:srgbClr val="53585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7821613" y="1652169"/>
            <a:ext cx="3115717" cy="15050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/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9972713" y="3325412"/>
            <a:ext cx="964617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45720" bIns="45720"/>
          <a:lstStyle/>
          <a:p>
            <a:pPr>
              <a:lnSpc>
                <a:spcPct val="100000"/>
              </a:lnSpc>
              <a:defRPr sz="3600"/>
            </a:pPr>
            <a:endParaRPr sz="1800" dirty="0"/>
          </a:p>
        </p:txBody>
      </p:sp>
      <p:sp>
        <p:nvSpPr>
          <p:cNvPr id="230" name="Shape 2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093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body + img bg - center Dar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1991632" y="2366420"/>
            <a:ext cx="8377011" cy="15050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6" name="Shape 251"/>
          <p:cNvSpPr/>
          <p:nvPr userDrawn="1"/>
        </p:nvSpPr>
        <p:spPr>
          <a:xfrm>
            <a:off x="5613692" y="3871512"/>
            <a:ext cx="964617" cy="1"/>
          </a:xfrm>
          <a:prstGeom prst="line">
            <a:avLst/>
          </a:prstGeom>
          <a:ln w="635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45720" bIns="45720"/>
          <a:lstStyle/>
          <a:p>
            <a:pPr>
              <a:lnSpc>
                <a:spcPct val="100000"/>
              </a:lnSpc>
              <a:defRPr sz="3600"/>
            </a:pPr>
            <a:endParaRPr sz="18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9371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body + img bg - S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udience-Fotolia_42724436_M.jpg"/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49" name="Shape 249"/>
          <p:cNvSpPr>
            <a:spLocks noGrp="1"/>
          </p:cNvSpPr>
          <p:nvPr>
            <p:ph type="body" sz="quarter" idx="14"/>
          </p:nvPr>
        </p:nvSpPr>
        <p:spPr>
          <a:xfrm>
            <a:off x="5359946" y="3717748"/>
            <a:ext cx="5577384" cy="20874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 defTabSz="914400">
              <a:spcBef>
                <a:spcPts val="0"/>
              </a:spcBef>
              <a:buSzTx/>
              <a:buNone/>
              <a:defRPr spc="25">
                <a:solidFill>
                  <a:srgbClr val="DCDEE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7821613" y="1741069"/>
            <a:ext cx="3115717" cy="15050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9972713" y="3414312"/>
            <a:ext cx="964617" cy="1"/>
          </a:xfrm>
          <a:prstGeom prst="line">
            <a:avLst/>
          </a:prstGeom>
          <a:ln w="635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45720" bIns="45720"/>
          <a:lstStyle/>
          <a:p>
            <a:pPr>
              <a:lnSpc>
                <a:spcPct val="100000"/>
              </a:lnSpc>
              <a:defRPr sz="3600"/>
            </a:pPr>
            <a:endParaRPr sz="1800" dirty="0"/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38744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+ body + img bg - S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utterstock_161209889.jpg"/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49" name="Shape 249"/>
          <p:cNvSpPr>
            <a:spLocks noGrp="1"/>
          </p:cNvSpPr>
          <p:nvPr>
            <p:ph type="body" sz="quarter" idx="14"/>
          </p:nvPr>
        </p:nvSpPr>
        <p:spPr>
          <a:xfrm>
            <a:off x="5359946" y="3717748"/>
            <a:ext cx="5577384" cy="20874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 defTabSz="914400">
              <a:spcBef>
                <a:spcPts val="0"/>
              </a:spcBef>
              <a:buSzTx/>
              <a:buNone/>
              <a:defRPr spc="25">
                <a:solidFill>
                  <a:srgbClr val="DCDEE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7821613" y="1741069"/>
            <a:ext cx="3115717" cy="15050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9972713" y="3414312"/>
            <a:ext cx="964617" cy="1"/>
          </a:xfrm>
          <a:prstGeom prst="line">
            <a:avLst/>
          </a:prstGeom>
          <a:ln w="635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45720" bIns="45720"/>
          <a:lstStyle/>
          <a:p>
            <a:pPr>
              <a:lnSpc>
                <a:spcPct val="100000"/>
              </a:lnSpc>
              <a:defRPr sz="3600"/>
            </a:pPr>
            <a:endParaRPr sz="1800" dirty="0"/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59405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Title Light Blu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6" name="Shape 26"/>
          <p:cNvSpPr/>
          <p:nvPr/>
        </p:nvSpPr>
        <p:spPr>
          <a:xfrm rot="8597967">
            <a:off x="6021772" y="2189264"/>
            <a:ext cx="2804568" cy="273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63E7FE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 sz="1800" dirty="0"/>
          </a:p>
        </p:txBody>
      </p:sp>
      <p:sp>
        <p:nvSpPr>
          <p:cNvPr id="27" name="Shape 27"/>
          <p:cNvSpPr/>
          <p:nvPr/>
        </p:nvSpPr>
        <p:spPr>
          <a:xfrm rot="9013392">
            <a:off x="6061033" y="2227509"/>
            <a:ext cx="2726045" cy="2655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defRPr sz="3600"/>
            </a:pPr>
            <a:endParaRPr sz="1800" dirty="0"/>
          </a:p>
        </p:txBody>
      </p:sp>
      <p:pic>
        <p:nvPicPr>
          <p:cNvPr id="2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7250" y="2790825"/>
            <a:ext cx="1047710" cy="22031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5934252" y="3005187"/>
            <a:ext cx="2366038" cy="148351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r" defTabSz="914400">
              <a:lnSpc>
                <a:spcPct val="70000"/>
              </a:lnSpc>
              <a:defRPr cap="none" spc="0" baseline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5939739" y="6540500"/>
            <a:ext cx="306174" cy="287258"/>
          </a:xfrm>
          <a:prstGeom prst="rect">
            <a:avLst/>
          </a:prstGeom>
        </p:spPr>
        <p:txBody>
          <a:bodyPr/>
          <a:lstStyle>
            <a:lvl1pPr algn="ctr" defTabSz="412750">
              <a:lnSpc>
                <a:spcPct val="100000"/>
              </a:lnSpc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45591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388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7828"/>
          </a:xfrm>
          <a:prstGeom prst="rect">
            <a:avLst/>
          </a:prstGeom>
          <a:solidFill>
            <a:srgbClr val="005187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Parallelogram 7"/>
          <p:cNvSpPr/>
          <p:nvPr userDrawn="1"/>
        </p:nvSpPr>
        <p:spPr>
          <a:xfrm flipH="1">
            <a:off x="-2337726" y="0"/>
            <a:ext cx="12150903" cy="6858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744227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744227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13895" y="1717433"/>
            <a:ext cx="5790482" cy="21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4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5" y="248363"/>
            <a:ext cx="11582412" cy="574949"/>
          </a:xfrm>
          <a:prstGeom prst="rect">
            <a:avLst/>
          </a:prstGeom>
        </p:spPr>
        <p:txBody>
          <a:bodyPr vert="horz"/>
          <a:lstStyle>
            <a:lvl1pPr algn="l">
              <a:defRPr sz="2800" b="0" i="0">
                <a:solidFill>
                  <a:schemeClr val="accent1">
                    <a:lumMod val="75000"/>
                  </a:schemeClr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795" y="1143000"/>
            <a:ext cx="11582411" cy="444976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10000"/>
              </a:lnSpc>
              <a:spcBef>
                <a:spcPts val="600"/>
              </a:spcBef>
              <a:buFontTx/>
              <a:buNone/>
              <a:defRPr sz="200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365760" indent="-182880">
              <a:spcBef>
                <a:spcPts val="600"/>
              </a:spcBef>
              <a:buClr>
                <a:schemeClr val="accent2"/>
              </a:buClr>
              <a:buSzPct val="90000"/>
              <a:buFont typeface="Lucida Grande"/>
              <a:buChar char="–"/>
              <a:defRPr sz="1600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400" indent="-914400">
              <a:spcBef>
                <a:spcPts val="600"/>
              </a:spcBef>
              <a:buSzPct val="90000"/>
              <a:buFont typeface="Lucida Grande"/>
              <a:buChar char="–"/>
              <a:defRPr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91440" indent="0">
              <a:spcBef>
                <a:spcPts val="600"/>
              </a:spcBef>
              <a:buSzPct val="90000"/>
              <a:buNone/>
              <a:defRPr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>
              <a:defRPr>
                <a:solidFill>
                  <a:schemeClr val="tx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35471" y="6608840"/>
            <a:ext cx="46192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8D1D4-C756-EB40-9FDA-B81E6A991A4B}" type="slidenum">
              <a:rPr lang="en-US" sz="1000" smtClean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000" dirty="0">
                <a:solidFill>
                  <a:srgbClr val="1F497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|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Bissell</a:t>
            </a:r>
          </a:p>
        </p:txBody>
      </p:sp>
      <p:pic>
        <p:nvPicPr>
          <p:cNvPr id="4" name="Picture 3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6D2883F-8D9B-40D3-8ED5-B1A1287252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2477" y="175099"/>
            <a:ext cx="1334728" cy="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 - no box"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7828"/>
          </a:xfrm>
          <a:prstGeom prst="rect">
            <a:avLst/>
          </a:prstGeom>
          <a:solidFill>
            <a:srgbClr val="005187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744227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744227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13895" y="1717433"/>
            <a:ext cx="5790482" cy="21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6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8740" y="1"/>
            <a:ext cx="10515600" cy="85275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56" y="6522876"/>
            <a:ext cx="1718160" cy="352010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838201" y="6587500"/>
            <a:ext cx="4377380" cy="2873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Pariveda Solutions. Confidential &amp; Proprietary.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119743" y="656045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z="1100" smtClean="0">
                <a:solidFill>
                  <a:srgbClr val="E7E6E6">
                    <a:lumMod val="7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‹#›</a:t>
            </a:fld>
            <a:endParaRPr lang="en-US" sz="1800" dirty="0">
              <a:solidFill>
                <a:srgbClr val="E7E6E6">
                  <a:lumMod val="7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62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0518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0518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8740" y="1"/>
            <a:ext cx="10515600" cy="85275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56" y="6522876"/>
            <a:ext cx="1718160" cy="352010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8201" y="6587500"/>
            <a:ext cx="4377380" cy="2873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Pariveda Solutions. Confidential &amp; Proprietary.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9743" y="656045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z="1100" smtClean="0">
                <a:solidFill>
                  <a:srgbClr val="E7E6E6">
                    <a:lumMod val="7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‹#›</a:t>
            </a:fld>
            <a:endParaRPr lang="en-US" sz="1800" dirty="0">
              <a:solidFill>
                <a:srgbClr val="E7E6E6">
                  <a:lumMod val="7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1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40" y="1"/>
            <a:ext cx="10515600" cy="85275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56" y="6522876"/>
            <a:ext cx="1718160" cy="352010"/>
          </a:xfrm>
          <a:prstGeom prst="rect">
            <a:avLst/>
          </a:prstGeom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838201" y="6587500"/>
            <a:ext cx="4377380" cy="2873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Pariveda Solutions. Confidential &amp; Proprietary.</a:t>
            </a:r>
          </a:p>
        </p:txBody>
      </p:sp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119743" y="656045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z="1100" smtClean="0">
                <a:solidFill>
                  <a:srgbClr val="E7E6E6">
                    <a:lumMod val="7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‹#›</a:t>
            </a:fld>
            <a:endParaRPr lang="en-US" sz="1800" dirty="0">
              <a:solidFill>
                <a:srgbClr val="E7E6E6">
                  <a:lumMod val="7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9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"/>
            <a:ext cx="12192000" cy="685765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7828"/>
          </a:xfrm>
          <a:prstGeom prst="rect">
            <a:avLst/>
          </a:prstGeom>
          <a:solidFill>
            <a:srgbClr val="005187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7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632638" y="2716309"/>
            <a:ext cx="4559364" cy="1475461"/>
            <a:chOff x="5724477" y="2716306"/>
            <a:chExt cx="3419523" cy="147546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477" y="2716306"/>
              <a:ext cx="3419523" cy="147546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0621" y="3231928"/>
              <a:ext cx="2127688" cy="420660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841689" y="1711956"/>
            <a:ext cx="530431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B6FEF2">
                    <a:alpha val="45882"/>
                  </a:srgbClr>
                </a:solidFill>
                <a:effectLst>
                  <a:reflection stA="0" endPos="65000" dist="50800" dir="5400000" sy="-100000" algn="bl" rotWithShape="0"/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90600" y="2058988"/>
            <a:ext cx="6798733" cy="4481512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182880" indent="0"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342900" indent="0">
              <a:buNone/>
              <a:defRPr sz="1050">
                <a:solidFill>
                  <a:schemeClr val="bg1"/>
                </a:solidFill>
                <a:latin typeface="+mj-lt"/>
              </a:defRPr>
            </a:lvl3pPr>
            <a:lvl4pPr marL="470297" indent="0">
              <a:buNone/>
              <a:defRPr sz="900">
                <a:solidFill>
                  <a:schemeClr val="bg1"/>
                </a:solidFill>
                <a:latin typeface="+mj-lt"/>
              </a:defRPr>
            </a:lvl4pPr>
            <a:lvl5pPr marL="641747" indent="0">
              <a:buNone/>
              <a:defRPr sz="9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6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560835" y="365760"/>
            <a:ext cx="10790767" cy="822960"/>
          </a:xfrm>
        </p:spPr>
        <p:txBody>
          <a:bodyPr/>
          <a:lstStyle>
            <a:lvl1pPr marL="0" indent="0">
              <a:buNone/>
              <a:defRPr sz="2100" baseline="0">
                <a:solidFill>
                  <a:srgbClr val="005187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7929370" y="4082031"/>
            <a:ext cx="3424433" cy="2274325"/>
          </a:xfrm>
        </p:spPr>
        <p:txBody>
          <a:bodyPr>
            <a:normAutofit/>
          </a:bodyPr>
          <a:lstStyle>
            <a:lvl1pPr marL="0" indent="0">
              <a:buNone/>
              <a:defRPr sz="675" b="1">
                <a:solidFill>
                  <a:srgbClr val="00518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Value Provided</a:t>
            </a:r>
          </a:p>
          <a:p>
            <a:pPr lvl="0"/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95472" y="1214443"/>
            <a:ext cx="6711160" cy="27000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520517" y="1214439"/>
            <a:ext cx="3833283" cy="27000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95473" y="4082031"/>
            <a:ext cx="3386667" cy="2274325"/>
          </a:xfrm>
        </p:spPr>
        <p:txBody>
          <a:bodyPr>
            <a:normAutofit/>
          </a:bodyPr>
          <a:lstStyle>
            <a:lvl1pPr marL="0" indent="0">
              <a:buNone/>
              <a:defRPr sz="675" b="1">
                <a:solidFill>
                  <a:srgbClr val="005187"/>
                </a:solidFill>
              </a:defRPr>
            </a:lvl1pPr>
          </a:lstStyle>
          <a:p>
            <a:pPr lvl="0"/>
            <a:r>
              <a:rPr lang="en-US" dirty="0"/>
              <a:t>Situation</a:t>
            </a:r>
          </a:p>
        </p:txBody>
      </p:sp>
      <p:sp>
        <p:nvSpPr>
          <p:cNvPr id="7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281305" y="4076296"/>
            <a:ext cx="3386667" cy="2274325"/>
          </a:xfrm>
        </p:spPr>
        <p:txBody>
          <a:bodyPr>
            <a:normAutofit/>
          </a:bodyPr>
          <a:lstStyle>
            <a:lvl1pPr marL="0" indent="0">
              <a:buNone/>
              <a:defRPr sz="675" b="1">
                <a:solidFill>
                  <a:srgbClr val="005187"/>
                </a:solidFill>
              </a:defRPr>
            </a:lvl1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838203" y="6587500"/>
            <a:ext cx="4377380" cy="2873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Pariveda Solutions. Confidential &amp; Proprietary.</a:t>
            </a:r>
          </a:p>
        </p:txBody>
      </p:sp>
      <p:sp>
        <p:nvSpPr>
          <p:cNvPr id="16" name="Slide Number Placeholder 6"/>
          <p:cNvSpPr txBox="1">
            <a:spLocks/>
          </p:cNvSpPr>
          <p:nvPr userDrawn="1"/>
        </p:nvSpPr>
        <p:spPr>
          <a:xfrm>
            <a:off x="119743" y="656046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z="825" smtClean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‹#›</a:t>
            </a:fld>
            <a:endParaRPr lang="en-US" sz="1350" dirty="0">
              <a:solidFill>
                <a:schemeClr val="bg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569" y="6447963"/>
            <a:ext cx="1439513" cy="3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647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6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187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187"/>
        </a:buClr>
        <a:buSzPct val="90000"/>
        <a:buFont typeface="Wingdings" panose="05000000000000000000" pitchFamily="2" charset="2"/>
        <a:buChar char="§"/>
        <a:defRPr sz="2800" kern="1200">
          <a:solidFill>
            <a:srgbClr val="3B383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187"/>
        </a:buClr>
        <a:buSzPct val="90000"/>
        <a:buFont typeface="Wingdings" panose="05000000000000000000" pitchFamily="2" charset="2"/>
        <a:buChar char="§"/>
        <a:defRPr sz="2400" kern="1200">
          <a:solidFill>
            <a:srgbClr val="3B383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187"/>
        </a:buClr>
        <a:buSzPct val="90000"/>
        <a:buFont typeface="Wingdings" panose="05000000000000000000" pitchFamily="2" charset="2"/>
        <a:buChar char="§"/>
        <a:defRPr sz="2000" kern="1200">
          <a:solidFill>
            <a:srgbClr val="3B383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187"/>
        </a:buClr>
        <a:buSzPct val="90000"/>
        <a:buFont typeface="Wingdings" panose="05000000000000000000" pitchFamily="2" charset="2"/>
        <a:buChar char="§"/>
        <a:defRPr sz="1800" kern="1200">
          <a:solidFill>
            <a:srgbClr val="3B383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187"/>
        </a:buClr>
        <a:buSzPct val="90000"/>
        <a:buFont typeface="Wingdings" panose="05000000000000000000" pitchFamily="2" charset="2"/>
        <a:buChar char="§"/>
        <a:defRPr sz="1800" kern="1200">
          <a:solidFill>
            <a:srgbClr val="3B383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802505" y="3332388"/>
            <a:ext cx="691244" cy="1"/>
          </a:xfrm>
          <a:prstGeom prst="line">
            <a:avLst/>
          </a:prstGeom>
          <a:ln w="50800">
            <a:solidFill>
              <a:schemeClr val="accent6">
                <a:hueOff val="-4754211"/>
                <a:satOff val="44162"/>
                <a:lumOff val="5094"/>
              </a:schemeClr>
            </a:solidFill>
            <a:miter/>
          </a:ln>
        </p:spPr>
        <p:txBody>
          <a:bodyPr tIns="45720" bIns="45720"/>
          <a:lstStyle/>
          <a:p>
            <a:pPr>
              <a:lnSpc>
                <a:spcPct val="100000"/>
              </a:lnSpc>
              <a:defRPr sz="3600"/>
            </a:pPr>
            <a:endParaRPr sz="1800" dirty="0"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844550" y="476250"/>
            <a:ext cx="105029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44550" y="1619250"/>
            <a:ext cx="10502900" cy="460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092825" y="6540500"/>
            <a:ext cx="214802" cy="2180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750">
                <a:latin typeface="+mj-lt"/>
                <a:ea typeface="+mj-ea"/>
                <a:cs typeface="+mj-cs"/>
                <a:sym typeface="Calibri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840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</p:sldLayoutIdLst>
  <p:transition spd="med"/>
  <p:txStyles>
    <p:titleStyle>
      <a:lvl1pPr marL="0" marR="0" indent="0" algn="ctr" defTabSz="41275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1435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1pPr>
      <a:lvl2pPr marL="0" marR="0" indent="114300" algn="ctr" defTabSz="41275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1435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2pPr>
      <a:lvl3pPr marL="0" marR="0" indent="228600" algn="ctr" defTabSz="41275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1435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3pPr>
      <a:lvl4pPr marL="0" marR="0" indent="342900" algn="ctr" defTabSz="41275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1435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4pPr>
      <a:lvl5pPr marL="0" marR="0" indent="457200" algn="ctr" defTabSz="41275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1435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5pPr>
      <a:lvl6pPr marL="0" marR="0" indent="571500" algn="ctr" defTabSz="41275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1435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6pPr>
      <a:lvl7pPr marL="0" marR="0" indent="685800" algn="ctr" defTabSz="41275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1435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7pPr>
      <a:lvl8pPr marL="0" marR="0" indent="800100" algn="ctr" defTabSz="41275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1435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8pPr>
      <a:lvl9pPr marL="0" marR="0" indent="914400" algn="ctr" defTabSz="41275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1435" baseline="4285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9pPr>
    </p:titleStyle>
    <p:bodyStyle>
      <a:lvl1pPr marL="0" marR="0" indent="0" algn="l" defTabSz="412750" eaLnBrk="1" latinLnBrk="0" hangingPunct="1">
        <a:lnSpc>
          <a:spcPct val="80000"/>
        </a:lnSpc>
        <a:spcBef>
          <a:spcPts val="2600"/>
        </a:spcBef>
        <a:spcAft>
          <a:spcPts val="0"/>
        </a:spcAft>
        <a:buClrTx/>
        <a:buSzPct val="75000"/>
        <a:buFontTx/>
        <a:buNone/>
        <a:tabLst/>
        <a:defRPr sz="125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1pPr>
      <a:lvl2pPr marL="317500" marR="0" indent="0" algn="l" defTabSz="412750" eaLnBrk="1" latinLnBrk="0" hangingPunct="1">
        <a:lnSpc>
          <a:spcPct val="80000"/>
        </a:lnSpc>
        <a:spcBef>
          <a:spcPts val="2600"/>
        </a:spcBef>
        <a:spcAft>
          <a:spcPts val="0"/>
        </a:spcAft>
        <a:buClrTx/>
        <a:buSzPct val="75000"/>
        <a:buFontTx/>
        <a:buNone/>
        <a:tabLst/>
        <a:defRPr sz="125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2pPr>
      <a:lvl3pPr marL="635000" marR="0" indent="0" algn="l" defTabSz="412750" eaLnBrk="1" latinLnBrk="0" hangingPunct="1">
        <a:lnSpc>
          <a:spcPct val="80000"/>
        </a:lnSpc>
        <a:spcBef>
          <a:spcPts val="2600"/>
        </a:spcBef>
        <a:spcAft>
          <a:spcPts val="0"/>
        </a:spcAft>
        <a:buClrTx/>
        <a:buSzPct val="75000"/>
        <a:buFontTx/>
        <a:buNone/>
        <a:tabLst/>
        <a:defRPr sz="125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3pPr>
      <a:lvl4pPr marL="952500" marR="0" indent="0" algn="l" defTabSz="412750" eaLnBrk="1" latinLnBrk="0" hangingPunct="1">
        <a:lnSpc>
          <a:spcPct val="80000"/>
        </a:lnSpc>
        <a:spcBef>
          <a:spcPts val="2600"/>
        </a:spcBef>
        <a:spcAft>
          <a:spcPts val="0"/>
        </a:spcAft>
        <a:buClrTx/>
        <a:buSzPct val="75000"/>
        <a:buFontTx/>
        <a:buNone/>
        <a:tabLst/>
        <a:defRPr sz="125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4pPr>
      <a:lvl5pPr marL="1270000" marR="0" indent="0" algn="l" defTabSz="412750" eaLnBrk="1" latinLnBrk="0" hangingPunct="1">
        <a:lnSpc>
          <a:spcPct val="80000"/>
        </a:lnSpc>
        <a:spcBef>
          <a:spcPts val="2600"/>
        </a:spcBef>
        <a:spcAft>
          <a:spcPts val="0"/>
        </a:spcAft>
        <a:buClrTx/>
        <a:buSzPct val="75000"/>
        <a:buFontTx/>
        <a:buNone/>
        <a:tabLst/>
        <a:defRPr sz="125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5pPr>
      <a:lvl6pPr marL="1740144" marR="0" indent="-152644" algn="l" defTabSz="412750" eaLnBrk="1" latinLnBrk="0" hangingPunct="1">
        <a:lnSpc>
          <a:spcPct val="8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5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6pPr>
      <a:lvl7pPr marL="2057644" marR="0" indent="-152644" algn="l" defTabSz="412750" eaLnBrk="1" latinLnBrk="0" hangingPunct="1">
        <a:lnSpc>
          <a:spcPct val="8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5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7pPr>
      <a:lvl8pPr marL="2375144" marR="0" indent="-152644" algn="l" defTabSz="412750" eaLnBrk="1" latinLnBrk="0" hangingPunct="1">
        <a:lnSpc>
          <a:spcPct val="8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5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8pPr>
      <a:lvl9pPr marL="2692644" marR="0" indent="-152644" algn="l" defTabSz="412750" eaLnBrk="1" latinLnBrk="0" hangingPunct="1">
        <a:lnSpc>
          <a:spcPct val="8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5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 Light"/>
        </a:defRPr>
      </a:lvl9pPr>
    </p:bodyStyle>
    <p:otherStyle>
      <a:lvl1pPr marL="0" marR="0" indent="0" algn="l" defTabSz="9144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114300" algn="l" defTabSz="9144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228600" algn="l" defTabSz="9144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342900" algn="l" defTabSz="9144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457200" algn="l" defTabSz="9144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571500" algn="l" defTabSz="9144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685800" algn="l" defTabSz="9144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800100" algn="l" defTabSz="9144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914400" algn="l" defTabSz="9144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09740"/>
            <a:ext cx="8859338" cy="2852737"/>
          </a:xfrm>
        </p:spPr>
        <p:txBody>
          <a:bodyPr/>
          <a:lstStyle/>
          <a:p>
            <a:r>
              <a:rPr lang="en-US" dirty="0"/>
              <a:t>Data Forge </a:t>
            </a:r>
            <a:r>
              <a:rPr lang="mr-IN" dirty="0"/>
              <a:t>–</a:t>
            </a:r>
            <a:r>
              <a:rPr lang="en-US" dirty="0"/>
              <a:t> Structure for the Modern Data Enterprise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" y="4589465"/>
            <a:ext cx="8749610" cy="1500187"/>
          </a:xfrm>
        </p:spPr>
        <p:txBody>
          <a:bodyPr/>
          <a:lstStyle/>
          <a:p>
            <a:r>
              <a:rPr lang="en-US" dirty="0"/>
              <a:t>A framework for extracting value from data assets</a:t>
            </a:r>
          </a:p>
        </p:txBody>
      </p:sp>
    </p:spTree>
    <p:extLst>
      <p:ext uri="{BB962C8B-B14F-4D97-AF65-F5344CB8AC3E}">
        <p14:creationId xmlns:p14="http://schemas.microsoft.com/office/powerpoint/2010/main" val="165842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358740" y="260707"/>
            <a:ext cx="10515600" cy="852755"/>
          </a:xfrm>
        </p:spPr>
        <p:txBody>
          <a:bodyPr>
            <a:normAutofit fontScale="90000"/>
          </a:bodyPr>
          <a:lstStyle/>
          <a:p>
            <a:r>
              <a:rPr lang="en-US" dirty="0"/>
              <a:t>Amazon Athena—Interactive Analysis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488" y="1381358"/>
            <a:ext cx="11716513" cy="1757089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 spc="50" baseline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2133" dirty="0"/>
              <a:t>Interactive query service to analyze data in Amazon S3 using standard SQL</a:t>
            </a:r>
          </a:p>
          <a:p>
            <a:pPr>
              <a:spcAft>
                <a:spcPts val="800"/>
              </a:spcAft>
            </a:pPr>
            <a:r>
              <a:rPr lang="en-US" sz="2133" dirty="0"/>
              <a:t>No infrastructure to set up or manage and no data to </a:t>
            </a:r>
            <a:r>
              <a:rPr lang="en-US" sz="2133" dirty="0">
                <a:solidFill>
                  <a:srgbClr val="474746"/>
                </a:solidFill>
              </a:rPr>
              <a:t>load</a:t>
            </a:r>
            <a:endParaRPr lang="en-US" sz="2133" dirty="0">
              <a:solidFill>
                <a:srgbClr val="474746"/>
              </a:solidFill>
              <a:latin typeface="Amazon Ember" panose="02000000000000000000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133" dirty="0"/>
              <a:t>Ability to run SQL queries on data archived in </a:t>
            </a:r>
            <a:r>
              <a:rPr lang="en-US" sz="2133" dirty="0">
                <a:solidFill>
                  <a:srgbClr val="474746"/>
                </a:solidFill>
              </a:rPr>
              <a:t>Amazon Glacier</a:t>
            </a:r>
            <a:r>
              <a:rPr lang="en-US" sz="2133" dirty="0"/>
              <a:t> (coming soon)</a:t>
            </a:r>
          </a:p>
          <a:p>
            <a:endParaRPr lang="en-US" sz="2133" dirty="0"/>
          </a:p>
          <a:p>
            <a:endParaRPr lang="en-US" sz="2133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B4D94F-6594-42A9-9F26-C6874DA9FAA3}"/>
              </a:ext>
            </a:extLst>
          </p:cNvPr>
          <p:cNvGrpSpPr/>
          <p:nvPr/>
        </p:nvGrpSpPr>
        <p:grpSpPr>
          <a:xfrm>
            <a:off x="472555" y="3312852"/>
            <a:ext cx="2810957" cy="2152434"/>
            <a:chOff x="354416" y="2484638"/>
            <a:chExt cx="2108218" cy="161432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548FD86-2E68-4F28-9050-86AD00BBE6A0}"/>
                </a:ext>
              </a:extLst>
            </p:cNvPr>
            <p:cNvGrpSpPr/>
            <p:nvPr/>
          </p:nvGrpSpPr>
          <p:grpSpPr>
            <a:xfrm>
              <a:off x="1087263" y="2891667"/>
              <a:ext cx="631534" cy="497214"/>
              <a:chOff x="1020379" y="2839008"/>
              <a:chExt cx="765302" cy="602531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0379" y="2839008"/>
                <a:ext cx="674384" cy="575474"/>
              </a:xfrm>
              <a:prstGeom prst="rect">
                <a:avLst/>
              </a:prstGeom>
            </p:spPr>
          </p:pic>
          <p:sp>
            <p:nvSpPr>
              <p:cNvPr id="21" name="Cross 20">
                <a:extLst>
                  <a:ext uri="{FF2B5EF4-FFF2-40B4-BE49-F238E27FC236}">
                    <a16:creationId xmlns:a16="http://schemas.microsoft.com/office/drawing/2014/main" id="{79C6539D-00CE-4023-ADFA-F1E2BD6BE0AE}"/>
                  </a:ext>
                </a:extLst>
              </p:cNvPr>
              <p:cNvSpPr/>
              <p:nvPr/>
            </p:nvSpPr>
            <p:spPr>
              <a:xfrm rot="18900000">
                <a:off x="1458388" y="3095365"/>
                <a:ext cx="327293" cy="346174"/>
              </a:xfrm>
              <a:prstGeom prst="plus">
                <a:avLst>
                  <a:gd name="adj" fmla="val 29717"/>
                </a:avLst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356144" y="2484638"/>
              <a:ext cx="2106490" cy="253915"/>
            </a:xfrm>
            <a:prstGeom prst="rect">
              <a:avLst/>
            </a:prstGeom>
            <a:noFill/>
          </p:spPr>
          <p:txBody>
            <a:bodyPr wrap="square" lIns="365760" rIns="36576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9900"/>
                  </a:solidFill>
                  <a:latin typeface="Amazon Ember" panose="02000000000000000000" pitchFamily="2" charset="0"/>
                  <a:ea typeface="Amazon Ember" panose="02000000000000000000" pitchFamily="2" charset="0"/>
                </a:rPr>
                <a:t>Query Instantly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416" y="3475715"/>
              <a:ext cx="2101503" cy="623248"/>
            </a:xfrm>
            <a:prstGeom prst="rect">
              <a:avLst/>
            </a:prstGeom>
            <a:noFill/>
          </p:spPr>
          <p:txBody>
            <a:bodyPr wrap="square" lIns="365760" rIns="365760" rtlCol="0">
              <a:spAutoFit/>
            </a:bodyPr>
            <a:lstStyle/>
            <a:p>
              <a:pPr algn="ctr"/>
              <a:r>
                <a:rPr 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Zero setup cost; just point to S3 and </a:t>
              </a:r>
              <a:br>
                <a:rPr 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start querying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93F9749-9574-4797-B90E-A44C25255CD5}"/>
              </a:ext>
            </a:extLst>
          </p:cNvPr>
          <p:cNvGrpSpPr/>
          <p:nvPr/>
        </p:nvGrpSpPr>
        <p:grpSpPr>
          <a:xfrm>
            <a:off x="6103675" y="3353977"/>
            <a:ext cx="2813261" cy="2891096"/>
            <a:chOff x="4577756" y="2515482"/>
            <a:chExt cx="2109946" cy="216832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59C68A7-C1F6-4C13-8C2E-4BDDC2DF643A}"/>
                </a:ext>
              </a:extLst>
            </p:cNvPr>
            <p:cNvGrpSpPr/>
            <p:nvPr/>
          </p:nvGrpSpPr>
          <p:grpSpPr>
            <a:xfrm>
              <a:off x="5400906" y="2987504"/>
              <a:ext cx="724575" cy="388172"/>
              <a:chOff x="5438900" y="2987504"/>
              <a:chExt cx="724575" cy="388172"/>
            </a:xfrm>
          </p:grpSpPr>
          <p:grpSp>
            <p:nvGrpSpPr>
              <p:cNvPr id="11" name="Group 4">
                <a:extLst>
                  <a:ext uri="{FF2B5EF4-FFF2-40B4-BE49-F238E27FC236}">
                    <a16:creationId xmlns:a16="http://schemas.microsoft.com/office/drawing/2014/main" id="{04F4F889-AADD-4744-BD87-CDE55827CA1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438900" y="2987504"/>
                <a:ext cx="498148" cy="354947"/>
                <a:chOff x="2644" y="1449"/>
                <a:chExt cx="407" cy="290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809A6280-7639-4D04-A848-7B6B447AB9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4" y="1449"/>
                  <a:ext cx="407" cy="290"/>
                </a:xfrm>
                <a:custGeom>
                  <a:avLst/>
                  <a:gdLst>
                    <a:gd name="T0" fmla="*/ 356 w 407"/>
                    <a:gd name="T1" fmla="*/ 290 h 290"/>
                    <a:gd name="T2" fmla="*/ 0 w 407"/>
                    <a:gd name="T3" fmla="*/ 290 h 290"/>
                    <a:gd name="T4" fmla="*/ 0 w 407"/>
                    <a:gd name="T5" fmla="*/ 0 h 290"/>
                    <a:gd name="T6" fmla="*/ 407 w 407"/>
                    <a:gd name="T7" fmla="*/ 0 h 290"/>
                    <a:gd name="T8" fmla="*/ 407 w 407"/>
                    <a:gd name="T9" fmla="*/ 219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7" h="290">
                      <a:moveTo>
                        <a:pt x="356" y="290"/>
                      </a:moveTo>
                      <a:lnTo>
                        <a:pt x="0" y="290"/>
                      </a:lnTo>
                      <a:lnTo>
                        <a:pt x="0" y="0"/>
                      </a:lnTo>
                      <a:lnTo>
                        <a:pt x="407" y="0"/>
                      </a:lnTo>
                      <a:lnTo>
                        <a:pt x="407" y="219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3" name="Line 6">
                  <a:extLst>
                    <a:ext uri="{FF2B5EF4-FFF2-40B4-BE49-F238E27FC236}">
                      <a16:creationId xmlns:a16="http://schemas.microsoft.com/office/drawing/2014/main" id="{3439D654-F652-4EC1-AF63-7269B1B029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4" y="1505"/>
                  <a:ext cx="407" cy="0"/>
                </a:xfrm>
                <a:prstGeom prst="line">
                  <a:avLst/>
                </a:prstGeom>
                <a:solidFill>
                  <a:srgbClr val="FFFFFF"/>
                </a:solidFill>
                <a:ln w="12700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4" name="Line 7">
                  <a:extLst>
                    <a:ext uri="{FF2B5EF4-FFF2-40B4-BE49-F238E27FC236}">
                      <a16:creationId xmlns:a16="http://schemas.microsoft.com/office/drawing/2014/main" id="{EF3FAD64-67F3-49DF-A8FE-D842EB320D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7" y="1505"/>
                  <a:ext cx="0" cy="234"/>
                </a:xfrm>
                <a:prstGeom prst="line">
                  <a:avLst/>
                </a:prstGeom>
                <a:solidFill>
                  <a:srgbClr val="FFFFFF"/>
                </a:solidFill>
                <a:ln w="12700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5" name="Line 8">
                  <a:extLst>
                    <a:ext uri="{FF2B5EF4-FFF2-40B4-BE49-F238E27FC236}">
                      <a16:creationId xmlns:a16="http://schemas.microsoft.com/office/drawing/2014/main" id="{89A0F568-078A-46FA-B285-7F0312BC7E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6" y="1555"/>
                  <a:ext cx="244" cy="0"/>
                </a:xfrm>
                <a:prstGeom prst="line">
                  <a:avLst/>
                </a:prstGeom>
                <a:solidFill>
                  <a:srgbClr val="FFFFFF"/>
                </a:solidFill>
                <a:ln w="12700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6" name="Line 9">
                  <a:extLst>
                    <a:ext uri="{FF2B5EF4-FFF2-40B4-BE49-F238E27FC236}">
                      <a16:creationId xmlns:a16="http://schemas.microsoft.com/office/drawing/2014/main" id="{39283117-DBB5-4D16-9FBE-1F332A104D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6" y="1595"/>
                  <a:ext cx="156" cy="0"/>
                </a:xfrm>
                <a:prstGeom prst="line">
                  <a:avLst/>
                </a:prstGeom>
                <a:solidFill>
                  <a:srgbClr val="FFFFFF"/>
                </a:solidFill>
                <a:ln w="12700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7" name="Line 10">
                  <a:extLst>
                    <a:ext uri="{FF2B5EF4-FFF2-40B4-BE49-F238E27FC236}">
                      <a16:creationId xmlns:a16="http://schemas.microsoft.com/office/drawing/2014/main" id="{08102405-3CA3-4963-B555-11252D893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56" y="1637"/>
                  <a:ext cx="187" cy="0"/>
                </a:xfrm>
                <a:prstGeom prst="line">
                  <a:avLst/>
                </a:prstGeom>
                <a:solidFill>
                  <a:srgbClr val="FFFFFF"/>
                </a:solidFill>
                <a:ln w="12700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5739043" y="3160184"/>
                <a:ext cx="424432" cy="2154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867" dirty="0"/>
                  <a:t>SQL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581210" y="2515482"/>
              <a:ext cx="2106492" cy="253916"/>
            </a:xfrm>
            <a:prstGeom prst="rect">
              <a:avLst/>
            </a:prstGeom>
            <a:noFill/>
          </p:spPr>
          <p:txBody>
            <a:bodyPr wrap="square" lIns="365760" rIns="36576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9900"/>
                  </a:solidFill>
                  <a:latin typeface="Amazon Ember" panose="02000000000000000000" pitchFamily="2" charset="0"/>
                  <a:ea typeface="Amazon Ember" panose="02000000000000000000" pitchFamily="2" charset="0"/>
                </a:rPr>
                <a:t>Open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7756" y="3506559"/>
              <a:ext cx="2109946" cy="1177245"/>
            </a:xfrm>
            <a:prstGeom prst="rect">
              <a:avLst/>
            </a:prstGeom>
            <a:noFill/>
          </p:spPr>
          <p:txBody>
            <a:bodyPr wrap="square" lIns="365760" rIns="365760" rtlCol="0">
              <a:spAutoFit/>
            </a:bodyPr>
            <a:lstStyle/>
            <a:p>
              <a:pPr algn="ctr"/>
              <a:r>
                <a:rPr 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ANSI SQL interface, JDBC/ODBC drivers, multiple formats, compression types, and complex joins and data types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ED9F38-5F2C-4F2A-8E9A-2E2BF59B8714}"/>
              </a:ext>
            </a:extLst>
          </p:cNvPr>
          <p:cNvGrpSpPr/>
          <p:nvPr/>
        </p:nvGrpSpPr>
        <p:grpSpPr>
          <a:xfrm>
            <a:off x="8916937" y="3374246"/>
            <a:ext cx="2822467" cy="2644875"/>
            <a:chOff x="6687703" y="2530684"/>
            <a:chExt cx="2116850" cy="1983656"/>
          </a:xfrm>
        </p:grpSpPr>
        <p:sp>
          <p:nvSpPr>
            <p:cNvPr id="29" name="TextBox 28"/>
            <p:cNvSpPr txBox="1"/>
            <p:nvPr/>
          </p:nvSpPr>
          <p:spPr>
            <a:xfrm>
              <a:off x="6687703" y="2530684"/>
              <a:ext cx="2116850" cy="253916"/>
            </a:xfrm>
            <a:prstGeom prst="rect">
              <a:avLst/>
            </a:prstGeom>
            <a:noFill/>
          </p:spPr>
          <p:txBody>
            <a:bodyPr wrap="square" lIns="365760" rIns="36576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9900"/>
                  </a:solidFill>
                  <a:latin typeface="Amazon Ember" panose="02000000000000000000" pitchFamily="2" charset="0"/>
                  <a:ea typeface="Amazon Ember" panose="02000000000000000000" pitchFamily="2" charset="0"/>
                </a:rPr>
                <a:t>Easy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87703" y="3521761"/>
              <a:ext cx="2109946" cy="992579"/>
            </a:xfrm>
            <a:prstGeom prst="rect">
              <a:avLst/>
            </a:prstGeom>
            <a:noFill/>
          </p:spPr>
          <p:txBody>
            <a:bodyPr wrap="square" lIns="365760" rIns="365760" rtlCol="0">
              <a:spAutoFit/>
            </a:bodyPr>
            <a:lstStyle/>
            <a:p>
              <a:pPr algn="ctr"/>
              <a:r>
                <a:rPr 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Serverless: zero infrastructure, zero administration</a:t>
              </a:r>
            </a:p>
            <a:p>
              <a:pPr algn="ctr"/>
              <a:r>
                <a:rPr 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Integrated with </a:t>
              </a:r>
              <a:r>
                <a:rPr lang="en-US" sz="1600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QuickSight</a:t>
              </a:r>
              <a:r>
                <a:rPr 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</a:t>
              </a:r>
            </a:p>
          </p:txBody>
        </p:sp>
        <p:grpSp>
          <p:nvGrpSpPr>
            <p:cNvPr id="31" name="Group 4">
              <a:extLst>
                <a:ext uri="{FF2B5EF4-FFF2-40B4-BE49-F238E27FC236}">
                  <a16:creationId xmlns:a16="http://schemas.microsoft.com/office/drawing/2014/main" id="{04F4F889-AADD-4744-BD87-CDE55827CA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86075" y="2985522"/>
              <a:ext cx="582982" cy="421730"/>
              <a:chOff x="2644" y="1449"/>
              <a:chExt cx="470" cy="340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809A6280-7639-4D04-A848-7B6B447AB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" y="1449"/>
                <a:ext cx="407" cy="290"/>
              </a:xfrm>
              <a:custGeom>
                <a:avLst/>
                <a:gdLst>
                  <a:gd name="T0" fmla="*/ 356 w 407"/>
                  <a:gd name="T1" fmla="*/ 290 h 290"/>
                  <a:gd name="T2" fmla="*/ 0 w 407"/>
                  <a:gd name="T3" fmla="*/ 290 h 290"/>
                  <a:gd name="T4" fmla="*/ 0 w 407"/>
                  <a:gd name="T5" fmla="*/ 0 h 290"/>
                  <a:gd name="T6" fmla="*/ 407 w 407"/>
                  <a:gd name="T7" fmla="*/ 0 h 290"/>
                  <a:gd name="T8" fmla="*/ 407 w 407"/>
                  <a:gd name="T9" fmla="*/ 219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290">
                    <a:moveTo>
                      <a:pt x="356" y="290"/>
                    </a:moveTo>
                    <a:lnTo>
                      <a:pt x="0" y="290"/>
                    </a:lnTo>
                    <a:lnTo>
                      <a:pt x="0" y="0"/>
                    </a:lnTo>
                    <a:lnTo>
                      <a:pt x="407" y="0"/>
                    </a:lnTo>
                    <a:lnTo>
                      <a:pt x="407" y="219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Line 6">
                <a:extLst>
                  <a:ext uri="{FF2B5EF4-FFF2-40B4-BE49-F238E27FC236}">
                    <a16:creationId xmlns:a16="http://schemas.microsoft.com/office/drawing/2014/main" id="{3439D654-F652-4EC1-AF63-7269B1B02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" y="1505"/>
                <a:ext cx="407" cy="0"/>
              </a:xfrm>
              <a:prstGeom prst="line">
                <a:avLst/>
              </a:prstGeom>
              <a:solidFill>
                <a:srgbClr val="FFFFFF"/>
              </a:solidFill>
              <a:ln w="127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EF3FAD64-67F3-49DF-A8FE-D842EB320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7" y="1505"/>
                <a:ext cx="0" cy="234"/>
              </a:xfrm>
              <a:prstGeom prst="line">
                <a:avLst/>
              </a:prstGeom>
              <a:solidFill>
                <a:srgbClr val="FFFFFF"/>
              </a:solidFill>
              <a:ln w="127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Line 8">
                <a:extLst>
                  <a:ext uri="{FF2B5EF4-FFF2-40B4-BE49-F238E27FC236}">
                    <a16:creationId xmlns:a16="http://schemas.microsoft.com/office/drawing/2014/main" id="{89A0F568-078A-46FA-B285-7F0312BC7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6" y="1555"/>
                <a:ext cx="244" cy="0"/>
              </a:xfrm>
              <a:prstGeom prst="line">
                <a:avLst/>
              </a:prstGeom>
              <a:solidFill>
                <a:srgbClr val="FFFFFF"/>
              </a:solidFill>
              <a:ln w="127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Line 9">
                <a:extLst>
                  <a:ext uri="{FF2B5EF4-FFF2-40B4-BE49-F238E27FC236}">
                    <a16:creationId xmlns:a16="http://schemas.microsoft.com/office/drawing/2014/main" id="{39283117-DBB5-4D16-9FBE-1F332A104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6" y="1595"/>
                <a:ext cx="156" cy="0"/>
              </a:xfrm>
              <a:prstGeom prst="line">
                <a:avLst/>
              </a:prstGeom>
              <a:solidFill>
                <a:srgbClr val="FFFFFF"/>
              </a:solidFill>
              <a:ln w="127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Line 10">
                <a:extLst>
                  <a:ext uri="{FF2B5EF4-FFF2-40B4-BE49-F238E27FC236}">
                    <a16:creationId xmlns:a16="http://schemas.microsoft.com/office/drawing/2014/main" id="{08102405-3CA3-4963-B555-11252D893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6" y="1637"/>
                <a:ext cx="187" cy="0"/>
              </a:xfrm>
              <a:prstGeom prst="line">
                <a:avLst/>
              </a:prstGeom>
              <a:solidFill>
                <a:srgbClr val="FFFFFF"/>
              </a:solidFill>
              <a:ln w="127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46EC45CD-6196-41CE-9F83-ACBB0B2B4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0" y="1628"/>
                <a:ext cx="114" cy="161"/>
              </a:xfrm>
              <a:custGeom>
                <a:avLst/>
                <a:gdLst>
                  <a:gd name="T0" fmla="*/ 0 w 114"/>
                  <a:gd name="T1" fmla="*/ 136 h 161"/>
                  <a:gd name="T2" fmla="*/ 0 w 114"/>
                  <a:gd name="T3" fmla="*/ 0 h 161"/>
                  <a:gd name="T4" fmla="*/ 114 w 114"/>
                  <a:gd name="T5" fmla="*/ 88 h 161"/>
                  <a:gd name="T6" fmla="*/ 70 w 114"/>
                  <a:gd name="T7" fmla="*/ 102 h 161"/>
                  <a:gd name="T8" fmla="*/ 93 w 114"/>
                  <a:gd name="T9" fmla="*/ 148 h 161"/>
                  <a:gd name="T10" fmla="*/ 66 w 114"/>
                  <a:gd name="T11" fmla="*/ 161 h 161"/>
                  <a:gd name="T12" fmla="*/ 39 w 114"/>
                  <a:gd name="T13" fmla="*/ 111 h 161"/>
                  <a:gd name="T14" fmla="*/ 0 w 114"/>
                  <a:gd name="T15" fmla="*/ 13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161">
                    <a:moveTo>
                      <a:pt x="0" y="136"/>
                    </a:moveTo>
                    <a:lnTo>
                      <a:pt x="0" y="0"/>
                    </a:lnTo>
                    <a:lnTo>
                      <a:pt x="114" y="88"/>
                    </a:lnTo>
                    <a:lnTo>
                      <a:pt x="70" y="102"/>
                    </a:lnTo>
                    <a:lnTo>
                      <a:pt x="93" y="148"/>
                    </a:lnTo>
                    <a:lnTo>
                      <a:pt x="66" y="161"/>
                    </a:lnTo>
                    <a:lnTo>
                      <a:pt x="39" y="111"/>
                    </a:lnTo>
                    <a:lnTo>
                      <a:pt x="0" y="13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C6183C-A420-48E9-8AB8-3E60D3A873A6}"/>
              </a:ext>
            </a:extLst>
          </p:cNvPr>
          <p:cNvCxnSpPr>
            <a:cxnSpLocks/>
          </p:cNvCxnSpPr>
          <p:nvPr/>
        </p:nvCxnSpPr>
        <p:spPr>
          <a:xfrm>
            <a:off x="475488" y="3033009"/>
            <a:ext cx="11259313" cy="0"/>
          </a:xfrm>
          <a:prstGeom prst="line">
            <a:avLst/>
          </a:prstGeom>
          <a:noFill/>
          <a:ln w="12700" cap="rnd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0FC0E3E-D171-42D3-BA4F-48C2144B3F12}"/>
              </a:ext>
            </a:extLst>
          </p:cNvPr>
          <p:cNvGrpSpPr/>
          <p:nvPr/>
        </p:nvGrpSpPr>
        <p:grpSpPr>
          <a:xfrm>
            <a:off x="3283514" y="3312851"/>
            <a:ext cx="2822463" cy="2398655"/>
            <a:chOff x="2462635" y="2484638"/>
            <a:chExt cx="2116847" cy="1798991"/>
          </a:xfrm>
        </p:grpSpPr>
        <p:sp>
          <p:nvSpPr>
            <p:cNvPr id="25" name="TextBox 24"/>
            <p:cNvSpPr txBox="1"/>
            <p:nvPr/>
          </p:nvSpPr>
          <p:spPr>
            <a:xfrm>
              <a:off x="2462635" y="2484638"/>
              <a:ext cx="2116847" cy="253916"/>
            </a:xfrm>
            <a:prstGeom prst="rect">
              <a:avLst/>
            </a:prstGeom>
            <a:noFill/>
          </p:spPr>
          <p:txBody>
            <a:bodyPr wrap="square" lIns="365760" rIns="36576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9900"/>
                  </a:solidFill>
                  <a:latin typeface="Amazon Ember" panose="02000000000000000000" pitchFamily="2" charset="0"/>
                  <a:ea typeface="Amazon Ember" panose="02000000000000000000" pitchFamily="2" charset="0"/>
                </a:rPr>
                <a:t>Pay per query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4363" y="3475715"/>
              <a:ext cx="2113393" cy="807914"/>
            </a:xfrm>
            <a:prstGeom prst="rect">
              <a:avLst/>
            </a:prstGeom>
            <a:noFill/>
          </p:spPr>
          <p:txBody>
            <a:bodyPr wrap="square" lIns="365760" rIns="365760" rtlCol="0">
              <a:spAutoFit/>
            </a:bodyPr>
            <a:lstStyle/>
            <a:p>
              <a:pPr algn="ctr"/>
              <a:r>
                <a:rPr 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Pay only for queries run; save 30–90% on per-query costs through compression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179812D-3173-4077-A5FF-E44A5D15A0EE}"/>
                </a:ext>
              </a:extLst>
            </p:cNvPr>
            <p:cNvGrpSpPr/>
            <p:nvPr/>
          </p:nvGrpSpPr>
          <p:grpSpPr>
            <a:xfrm>
              <a:off x="3302851" y="2932039"/>
              <a:ext cx="413534" cy="420087"/>
              <a:chOff x="7642861" y="2678741"/>
              <a:chExt cx="494026" cy="50185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C7B3481-FDF1-4DAC-9622-0EAB13E5A2C2}"/>
                  </a:ext>
                </a:extLst>
              </p:cNvPr>
              <p:cNvGrpSpPr/>
              <p:nvPr/>
            </p:nvGrpSpPr>
            <p:grpSpPr>
              <a:xfrm>
                <a:off x="7642861" y="2678741"/>
                <a:ext cx="494026" cy="501854"/>
                <a:chOff x="2829740" y="3729907"/>
                <a:chExt cx="468993" cy="476426"/>
              </a:xfrm>
            </p:grpSpPr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39547AB4-7F9A-4017-9C33-0309289CCF0B}"/>
                    </a:ext>
                  </a:extLst>
                </p:cNvPr>
                <p:cNvSpPr/>
                <p:nvPr/>
              </p:nvSpPr>
              <p:spPr>
                <a:xfrm>
                  <a:off x="2829740" y="3729907"/>
                  <a:ext cx="468993" cy="468993"/>
                </a:xfrm>
                <a:prstGeom prst="arc">
                  <a:avLst>
                    <a:gd name="adj1" fmla="val 3351319"/>
                    <a:gd name="adj2" fmla="val 0"/>
                  </a:avLst>
                </a:prstGeom>
                <a:solidFill>
                  <a:schemeClr val="bg1"/>
                </a:solidFill>
                <a:ln w="12700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85">
                    <a:defRPr/>
                  </a:pPr>
                  <a:endParaRPr lang="en-US" sz="3200">
                    <a:solidFill>
                      <a:srgbClr val="232F3E"/>
                    </a:solidFill>
                    <a:latin typeface="Arial"/>
                  </a:endParaRP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2608B40F-6D9A-4691-9279-B0D81239F1BD}"/>
                    </a:ext>
                  </a:extLst>
                </p:cNvPr>
                <p:cNvCxnSpPr>
                  <a:cxnSpLocks/>
                  <a:stCxn id="57" idx="2"/>
                </p:cNvCxnSpPr>
                <p:nvPr/>
              </p:nvCxnSpPr>
              <p:spPr>
                <a:xfrm>
                  <a:off x="3298733" y="3964404"/>
                  <a:ext cx="0" cy="241929"/>
                </a:xfrm>
                <a:prstGeom prst="straightConnector1">
                  <a:avLst/>
                </a:prstGeom>
                <a:solidFill>
                  <a:schemeClr val="bg1"/>
                </a:solidFill>
                <a:ln w="12700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 type="triangle"/>
                </a:ln>
              </p:spPr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1F70B5-46D1-41CA-9159-C3DC99074ABC}"/>
                  </a:ext>
                </a:extLst>
              </p:cNvPr>
              <p:cNvSpPr txBox="1"/>
              <p:nvPr/>
            </p:nvSpPr>
            <p:spPr>
              <a:xfrm>
                <a:off x="7733813" y="2713972"/>
                <a:ext cx="304776" cy="4136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609585">
                  <a:defRPr/>
                </a:pPr>
                <a:r>
                  <a:rPr lang="en-US" sz="2400" dirty="0">
                    <a:solidFill>
                      <a:srgbClr val="545B64">
                        <a:lumMod val="50000"/>
                      </a:srgbClr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$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54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23457E-7 L 0.04757 1.23457E-7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-1.23457E-6 L -1.66667E-6 0.07315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1.66667E-6 -1.23457E-6 L -1.66667E-6 0.07315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1.66667E-6 -1.23457E-6 L -1.66667E-6 0.07315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-1.66667E-6 -1.23457E-6 L -1.66667E-6 0.07315 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358740" y="147846"/>
            <a:ext cx="10515600" cy="852755"/>
          </a:xfrm>
        </p:spPr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QuickSight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2353" y="1290059"/>
            <a:ext cx="11265407" cy="45342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b="0" i="0" kern="1200">
                <a:gradFill>
                  <a:gsLst>
                    <a:gs pos="43258">
                      <a:srgbClr val="414042"/>
                    </a:gs>
                    <a:gs pos="33000">
                      <a:srgbClr val="414042"/>
                    </a:gs>
                  </a:gsLst>
                  <a:lin ang="5400000" scaled="1"/>
                </a:gra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2000" b="0" i="0" kern="1200">
                <a:gradFill>
                  <a:gsLst>
                    <a:gs pos="43258">
                      <a:srgbClr val="414042"/>
                    </a:gs>
                    <a:gs pos="33000">
                      <a:srgbClr val="414042"/>
                    </a:gs>
                  </a:gsLst>
                  <a:lin ang="5400000" scaled="1"/>
                </a:gra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1800" b="0" i="0" kern="1200">
                <a:gradFill>
                  <a:gsLst>
                    <a:gs pos="43258">
                      <a:srgbClr val="414042"/>
                    </a:gs>
                    <a:gs pos="33000">
                      <a:srgbClr val="414042"/>
                    </a:gs>
                  </a:gsLst>
                  <a:lin ang="5400000" scaled="1"/>
                </a:gra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–"/>
              <a:defRPr sz="1600" b="0" i="0" kern="1200">
                <a:gradFill>
                  <a:gsLst>
                    <a:gs pos="43258">
                      <a:srgbClr val="414042"/>
                    </a:gs>
                    <a:gs pos="33000">
                      <a:srgbClr val="414042"/>
                    </a:gs>
                  </a:gsLst>
                  <a:lin ang="5400000" scaled="1"/>
                </a:gra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»"/>
              <a:defRPr sz="1600" b="0" i="0" kern="1200">
                <a:gradFill>
                  <a:gsLst>
                    <a:gs pos="43258">
                      <a:srgbClr val="414042"/>
                    </a:gs>
                    <a:gs pos="33000">
                      <a:srgbClr val="414042"/>
                    </a:gs>
                  </a:gsLst>
                  <a:lin ang="5400000" scaled="1"/>
                </a:gra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Fast, </a:t>
            </a:r>
            <a:r>
              <a:rPr lang="en-US" dirty="0">
                <a:solidFill>
                  <a:srgbClr val="474746"/>
                </a:solidFill>
              </a:rPr>
              <a:t>easy</a:t>
            </a:r>
            <a:r>
              <a:rPr lang="en-US" dirty="0"/>
              <a:t> to use, serverless analytics at 1/10</a:t>
            </a:r>
            <a:r>
              <a:rPr lang="en-US" baseline="30000" dirty="0"/>
              <a:t> </a:t>
            </a:r>
            <a:r>
              <a:rPr lang="en-US" dirty="0"/>
              <a:t>the cost of traditional BI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9383" y="2205029"/>
            <a:ext cx="221732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>
                <a:solidFill>
                  <a:schemeClr val="accent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Empower</a:t>
            </a:r>
            <a:endParaRPr lang="en-US" sz="1867" b="1" dirty="0">
              <a:solidFill>
                <a:schemeClr val="accent1"/>
              </a:solidFill>
              <a:latin typeface="Amazon Ember" panose="02000000000000000000" pitchFamily="2" charset="0"/>
              <a:ea typeface="Amazon Ember" panose="02000000000000000000" pitchFamily="2" charset="0"/>
            </a:endParaRPr>
          </a:p>
          <a:p>
            <a:pPr algn="ctr"/>
            <a:r>
              <a:rPr lang="en-US" sz="1867" b="1">
                <a:solidFill>
                  <a:schemeClr val="accent1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everyone</a:t>
            </a:r>
            <a:endParaRPr lang="en-US" sz="1867" b="1" dirty="0">
              <a:solidFill>
                <a:schemeClr val="accent1"/>
              </a:solidFill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589" y="2099657"/>
            <a:ext cx="5613411" cy="3934812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0B9BB5-C1E7-4E51-9734-DB0AB61B8E83}"/>
              </a:ext>
            </a:extLst>
          </p:cNvPr>
          <p:cNvCxnSpPr>
            <a:cxnSpLocks/>
          </p:cNvCxnSpPr>
          <p:nvPr/>
        </p:nvCxnSpPr>
        <p:spPr>
          <a:xfrm>
            <a:off x="475488" y="1902884"/>
            <a:ext cx="11259313" cy="0"/>
          </a:xfrm>
          <a:prstGeom prst="line">
            <a:avLst/>
          </a:prstGeom>
          <a:noFill/>
          <a:ln w="12700" cap="rnd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</p:spPr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D1EE076-9EC7-4BC3-A615-0DB8A9F6B0D3}"/>
              </a:ext>
            </a:extLst>
          </p:cNvPr>
          <p:cNvGrpSpPr/>
          <p:nvPr/>
        </p:nvGrpSpPr>
        <p:grpSpPr>
          <a:xfrm>
            <a:off x="6548777" y="2179484"/>
            <a:ext cx="4715929" cy="3419296"/>
            <a:chOff x="4911582" y="1634613"/>
            <a:chExt cx="3536947" cy="25644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639EA9B-32D5-4064-86F9-704CCF9AA4EA}"/>
                </a:ext>
              </a:extLst>
            </p:cNvPr>
            <p:cNvGrpSpPr/>
            <p:nvPr/>
          </p:nvGrpSpPr>
          <p:grpSpPr>
            <a:xfrm>
              <a:off x="7146086" y="2262045"/>
              <a:ext cx="717658" cy="510794"/>
              <a:chOff x="3223900" y="1516667"/>
              <a:chExt cx="905890" cy="644768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40A237E3-B785-42A5-ACAD-C22015D60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900" y="1608013"/>
                <a:ext cx="553424" cy="553422"/>
              </a:xfrm>
              <a:custGeom>
                <a:avLst/>
                <a:gdLst>
                  <a:gd name="T0" fmla="*/ 186 w 372"/>
                  <a:gd name="T1" fmla="*/ 186 h 372"/>
                  <a:gd name="T2" fmla="*/ 186 w 372"/>
                  <a:gd name="T3" fmla="*/ 0 h 372"/>
                  <a:gd name="T4" fmla="*/ 0 w 372"/>
                  <a:gd name="T5" fmla="*/ 0 h 372"/>
                  <a:gd name="T6" fmla="*/ 0 w 372"/>
                  <a:gd name="T7" fmla="*/ 372 h 372"/>
                  <a:gd name="T8" fmla="*/ 372 w 372"/>
                  <a:gd name="T9" fmla="*/ 372 h 372"/>
                  <a:gd name="T10" fmla="*/ 372 w 372"/>
                  <a:gd name="T11" fmla="*/ 186 h 372"/>
                  <a:gd name="T12" fmla="*/ 186 w 372"/>
                  <a:gd name="T13" fmla="*/ 18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2" h="372">
                    <a:moveTo>
                      <a:pt x="186" y="186"/>
                    </a:moveTo>
                    <a:lnTo>
                      <a:pt x="186" y="0"/>
                    </a:lnTo>
                    <a:lnTo>
                      <a:pt x="0" y="0"/>
                    </a:lnTo>
                    <a:lnTo>
                      <a:pt x="0" y="372"/>
                    </a:lnTo>
                    <a:lnTo>
                      <a:pt x="372" y="372"/>
                    </a:lnTo>
                    <a:lnTo>
                      <a:pt x="372" y="186"/>
                    </a:lnTo>
                    <a:lnTo>
                      <a:pt x="186" y="186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481337-9D23-4735-AAB0-0084985C8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563" y="1516667"/>
                <a:ext cx="114553" cy="117528"/>
              </a:xfrm>
              <a:prstGeom prst="rect">
                <a:avLst/>
              </a:pr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F0ABAF2A-D3BF-4DCA-991F-3AB773135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563" y="1700708"/>
                <a:ext cx="114553" cy="114552"/>
              </a:xfrm>
              <a:prstGeom prst="rect">
                <a:avLst/>
              </a:pr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3ACBA5BD-2912-44AE-947C-2CA128ADD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142" y="1700708"/>
                <a:ext cx="117529" cy="114552"/>
              </a:xfrm>
              <a:prstGeom prst="rect">
                <a:avLst/>
              </a:pr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84A1AAA8-3874-4161-9343-ED256D6FB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068" y="1599977"/>
                <a:ext cx="33947" cy="33947"/>
              </a:xfrm>
              <a:prstGeom prst="rect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C12F2700-12F9-4F01-B01D-6BFD0DC49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5843" y="1780645"/>
                <a:ext cx="33947" cy="33947"/>
              </a:xfrm>
              <a:prstGeom prst="rect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216D0669-9565-4E5B-BE9E-4877B9D16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068" y="1519285"/>
                <a:ext cx="33947" cy="33947"/>
              </a:xfrm>
              <a:prstGeom prst="rect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F9750335-E15A-4AD4-B6D3-3EAEABE0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5914" y="1780645"/>
                <a:ext cx="33947" cy="33947"/>
              </a:xfrm>
              <a:prstGeom prst="rect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C738B1FE-F70E-47E5-8F6E-363C8D858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5914" y="1700708"/>
                <a:ext cx="33947" cy="33947"/>
              </a:xfrm>
              <a:prstGeom prst="rect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B6B89541-087F-4C2E-A444-EFBAE64A0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608" y="1700708"/>
                <a:ext cx="33947" cy="33947"/>
              </a:xfrm>
              <a:prstGeom prst="rect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95FF2A2B-44BA-42D8-ADF8-6EDF0F0AB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522" y="1599977"/>
                <a:ext cx="33947" cy="33947"/>
              </a:xfrm>
              <a:prstGeom prst="rect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ectangle 16">
                <a:extLst>
                  <a:ext uri="{FF2B5EF4-FFF2-40B4-BE49-F238E27FC236}">
                    <a16:creationId xmlns:a16="http://schemas.microsoft.com/office/drawing/2014/main" id="{74038E13-5D70-4875-85D6-4E73F93CA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734" y="1519285"/>
                <a:ext cx="33947" cy="33947"/>
              </a:xfrm>
              <a:prstGeom prst="rect">
                <a:avLst/>
              </a:pr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534971" y="1634613"/>
              <a:ext cx="1705968" cy="500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b="1">
                  <a:solidFill>
                    <a:schemeClr val="accent1"/>
                  </a:solidFill>
                  <a:latin typeface="Amazon Ember" panose="02000000000000000000" pitchFamily="2" charset="0"/>
                  <a:ea typeface="Amazon Ember" panose="02000000000000000000" pitchFamily="2" charset="0"/>
                </a:rPr>
                <a:t>Seamless </a:t>
              </a:r>
              <a:r>
                <a:rPr lang="en-US" sz="1867" b="1" dirty="0">
                  <a:solidFill>
                    <a:schemeClr val="accent1"/>
                  </a:solidFill>
                  <a:latin typeface="Amazon Ember" panose="02000000000000000000" pitchFamily="2" charset="0"/>
                  <a:ea typeface="Amazon Ember" panose="02000000000000000000" pitchFamily="2" charset="0"/>
                </a:rPr>
                <a:t>connectivity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2EF5C78-0997-41A5-8661-51E2009A21F3}"/>
                </a:ext>
              </a:extLst>
            </p:cNvPr>
            <p:cNvGrpSpPr/>
            <p:nvPr/>
          </p:nvGrpSpPr>
          <p:grpSpPr>
            <a:xfrm>
              <a:off x="5397448" y="3722448"/>
              <a:ext cx="735011" cy="469632"/>
              <a:chOff x="5270996" y="1572367"/>
              <a:chExt cx="927795" cy="59281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BA978EB-634D-45FB-8C98-976846408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0996" y="1572367"/>
                <a:ext cx="592810" cy="592810"/>
              </a:xfrm>
              <a:prstGeom prst="ellipse">
                <a:avLst/>
              </a:prstGeom>
              <a:solidFill>
                <a:schemeClr val="bg1"/>
              </a:solidFill>
              <a:ln w="19050" cap="rnd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1E466A85-5D7B-4BBE-B4AF-665204BF6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9978" y="1675464"/>
                <a:ext cx="164956" cy="190730"/>
              </a:xfrm>
              <a:custGeom>
                <a:avLst/>
                <a:gdLst>
                  <a:gd name="T0" fmla="*/ 0 w 32"/>
                  <a:gd name="T1" fmla="*/ 0 h 37"/>
                  <a:gd name="T2" fmla="*/ 0 w 32"/>
                  <a:gd name="T3" fmla="*/ 37 h 37"/>
                  <a:gd name="T4" fmla="*/ 32 w 32"/>
                  <a:gd name="T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37">
                    <a:moveTo>
                      <a:pt x="0" y="0"/>
                    </a:moveTo>
                    <a:lnTo>
                      <a:pt x="0" y="37"/>
                    </a:lnTo>
                    <a:lnTo>
                      <a:pt x="32" y="37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accent6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655D186-6E6E-4C4D-B891-5C7E2675A233}"/>
                  </a:ext>
                </a:extLst>
              </p:cNvPr>
              <p:cNvGrpSpPr/>
              <p:nvPr/>
            </p:nvGrpSpPr>
            <p:grpSpPr>
              <a:xfrm>
                <a:off x="5824376" y="1675461"/>
                <a:ext cx="374415" cy="485945"/>
                <a:chOff x="5863809" y="1742477"/>
                <a:chExt cx="242279" cy="314449"/>
              </a:xfrm>
              <a:solidFill>
                <a:schemeClr val="accent3"/>
              </a:solidFill>
            </p:grpSpPr>
            <p:sp>
              <p:nvSpPr>
                <p:cNvPr id="24" name="Freeform 22">
                  <a:extLst>
                    <a:ext uri="{FF2B5EF4-FFF2-40B4-BE49-F238E27FC236}">
                      <a16:creationId xmlns:a16="http://schemas.microsoft.com/office/drawing/2014/main" id="{64C09C3E-DC47-4684-9C30-0F3ECA29AC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63809" y="1922899"/>
                  <a:ext cx="242279" cy="134027"/>
                </a:xfrm>
                <a:custGeom>
                  <a:avLst/>
                  <a:gdLst>
                    <a:gd name="T0" fmla="*/ 23 w 47"/>
                    <a:gd name="T1" fmla="*/ 26 h 26"/>
                    <a:gd name="T2" fmla="*/ 47 w 47"/>
                    <a:gd name="T3" fmla="*/ 2 h 26"/>
                    <a:gd name="T4" fmla="*/ 45 w 47"/>
                    <a:gd name="T5" fmla="*/ 0 h 26"/>
                    <a:gd name="T6" fmla="*/ 26 w 47"/>
                    <a:gd name="T7" fmla="*/ 17 h 26"/>
                    <a:gd name="T8" fmla="*/ 26 w 47"/>
                    <a:gd name="T9" fmla="*/ 4 h 26"/>
                    <a:gd name="T10" fmla="*/ 21 w 47"/>
                    <a:gd name="T11" fmla="*/ 4 h 26"/>
                    <a:gd name="T12" fmla="*/ 21 w 47"/>
                    <a:gd name="T13" fmla="*/ 17 h 26"/>
                    <a:gd name="T14" fmla="*/ 2 w 47"/>
                    <a:gd name="T15" fmla="*/ 0 h 26"/>
                    <a:gd name="T16" fmla="*/ 0 w 47"/>
                    <a:gd name="T17" fmla="*/ 2 h 26"/>
                    <a:gd name="T18" fmla="*/ 23 w 47"/>
                    <a:gd name="T1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26">
                      <a:moveTo>
                        <a:pt x="23" y="26"/>
                      </a:moveTo>
                      <a:lnTo>
                        <a:pt x="47" y="2"/>
                      </a:lnTo>
                      <a:lnTo>
                        <a:pt x="45" y="0"/>
                      </a:lnTo>
                      <a:lnTo>
                        <a:pt x="26" y="17"/>
                      </a:lnTo>
                      <a:lnTo>
                        <a:pt x="26" y="4"/>
                      </a:lnTo>
                      <a:lnTo>
                        <a:pt x="21" y="4"/>
                      </a:lnTo>
                      <a:lnTo>
                        <a:pt x="21" y="17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23" y="2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5" name="Rectangle 23">
                  <a:extLst>
                    <a:ext uri="{FF2B5EF4-FFF2-40B4-BE49-F238E27FC236}">
                      <a16:creationId xmlns:a16="http://schemas.microsoft.com/office/drawing/2014/main" id="{EAD2A4EC-F094-4348-B994-F95D3845BC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2058" y="1876504"/>
                  <a:ext cx="25774" cy="4639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  <a:miter lim="800000"/>
                  <a:headEnd/>
                  <a:tailEnd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6" name="Rectangle 24">
                  <a:extLst>
                    <a:ext uri="{FF2B5EF4-FFF2-40B4-BE49-F238E27FC236}">
                      <a16:creationId xmlns:a16="http://schemas.microsoft.com/office/drawing/2014/main" id="{A0F00C17-39E0-4F0D-9760-172F025568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2058" y="1809491"/>
                  <a:ext cx="25774" cy="4123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  <a:miter lim="800000"/>
                  <a:headEnd/>
                  <a:tailEnd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7" name="Rectangle 25">
                  <a:extLst>
                    <a:ext uri="{FF2B5EF4-FFF2-40B4-BE49-F238E27FC236}">
                      <a16:creationId xmlns:a16="http://schemas.microsoft.com/office/drawing/2014/main" id="{ACA005AD-8408-4842-904B-A2FF8036A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2058" y="1742477"/>
                  <a:ext cx="25774" cy="4123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  <a:miter lim="800000"/>
                  <a:headEnd/>
                  <a:tailEnd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4911582" y="3163023"/>
              <a:ext cx="1662993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b="1" dirty="0">
                  <a:solidFill>
                    <a:schemeClr val="accent1"/>
                  </a:solidFill>
                  <a:latin typeface="Amazon Ember" panose="02000000000000000000" pitchFamily="2" charset="0"/>
                  <a:ea typeface="Amazon Ember" panose="02000000000000000000" pitchFamily="2" charset="0"/>
                </a:rPr>
                <a:t>Fast analysis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34971" y="3163023"/>
              <a:ext cx="191355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b="1" dirty="0" err="1">
                  <a:solidFill>
                    <a:schemeClr val="accent1"/>
                  </a:solidFill>
                  <a:latin typeface="Amazon Ember" panose="02000000000000000000" pitchFamily="2" charset="0"/>
                  <a:ea typeface="Amazon Ember" panose="02000000000000000000" pitchFamily="2" charset="0"/>
                </a:rPr>
                <a:t>Serverless</a:t>
              </a:r>
              <a:endParaRPr lang="en-US" sz="1867" b="1" dirty="0">
                <a:solidFill>
                  <a:schemeClr val="accent1"/>
                </a:solidFill>
                <a:latin typeface="Amazon Ember" panose="02000000000000000000" pitchFamily="2" charset="0"/>
                <a:ea typeface="Amazon Ember" panose="02000000000000000000" pitchFamily="2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1858" y="2143359"/>
              <a:ext cx="648845" cy="648845"/>
            </a:xfrm>
            <a:prstGeom prst="rect">
              <a:avLst/>
            </a:prstGeom>
          </p:spPr>
        </p:pic>
        <p:grpSp>
          <p:nvGrpSpPr>
            <p:cNvPr id="2" name="Graphic 22">
              <a:extLst>
                <a:ext uri="{FF2B5EF4-FFF2-40B4-BE49-F238E27FC236}">
                  <a16:creationId xmlns:a16="http://schemas.microsoft.com/office/drawing/2014/main" id="{D253990E-1C41-4669-800F-2B7EC904FC57}"/>
                </a:ext>
              </a:extLst>
            </p:cNvPr>
            <p:cNvGrpSpPr/>
            <p:nvPr/>
          </p:nvGrpSpPr>
          <p:grpSpPr>
            <a:xfrm>
              <a:off x="7155703" y="3722448"/>
              <a:ext cx="581343" cy="476637"/>
              <a:chOff x="7155703" y="3722448"/>
              <a:chExt cx="581343" cy="47663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A3A3316-0D35-46C7-8BCD-EBA9D255EADB}"/>
                  </a:ext>
                </a:extLst>
              </p:cNvPr>
              <p:cNvSpPr/>
              <p:nvPr/>
            </p:nvSpPr>
            <p:spPr>
              <a:xfrm>
                <a:off x="7148328" y="3715937"/>
                <a:ext cx="595185" cy="488858"/>
              </a:xfrm>
              <a:custGeom>
                <a:avLst/>
                <a:gdLst>
                  <a:gd name="connsiteX0" fmla="*/ 14295 w 595184"/>
                  <a:gd name="connsiteY0" fmla="*/ 12622 h 488858"/>
                  <a:gd name="connsiteX1" fmla="*/ 583181 w 595184"/>
                  <a:gd name="connsiteY1" fmla="*/ 12622 h 488858"/>
                  <a:gd name="connsiteX2" fmla="*/ 583181 w 595184"/>
                  <a:gd name="connsiteY2" fmla="*/ 477038 h 488858"/>
                  <a:gd name="connsiteX3" fmla="*/ 14295 w 595184"/>
                  <a:gd name="connsiteY3" fmla="*/ 477038 h 488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5184" h="488858">
                    <a:moveTo>
                      <a:pt x="14295" y="12622"/>
                    </a:moveTo>
                    <a:lnTo>
                      <a:pt x="583181" y="12622"/>
                    </a:lnTo>
                    <a:lnTo>
                      <a:pt x="583181" y="477038"/>
                    </a:lnTo>
                    <a:lnTo>
                      <a:pt x="14295" y="477038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5B9B723-5541-41BC-8DA7-9874D73FFD3C}"/>
                  </a:ext>
                </a:extLst>
              </p:cNvPr>
              <p:cNvSpPr/>
              <p:nvPr/>
            </p:nvSpPr>
            <p:spPr>
              <a:xfrm>
                <a:off x="7148328" y="3802709"/>
                <a:ext cx="595185" cy="24443"/>
              </a:xfrm>
              <a:custGeom>
                <a:avLst/>
                <a:gdLst>
                  <a:gd name="connsiteX0" fmla="*/ 14295 w 595184"/>
                  <a:gd name="connsiteY0" fmla="*/ 12622 h 24442"/>
                  <a:gd name="connsiteX1" fmla="*/ 583181 w 595184"/>
                  <a:gd name="connsiteY1" fmla="*/ 12622 h 2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5184" h="24442">
                    <a:moveTo>
                      <a:pt x="14295" y="12622"/>
                    </a:moveTo>
                    <a:lnTo>
                      <a:pt x="583181" y="12622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009AF2D-2AA8-4FF6-85F9-767B2459267B}"/>
                  </a:ext>
                </a:extLst>
              </p:cNvPr>
              <p:cNvSpPr/>
              <p:nvPr/>
            </p:nvSpPr>
            <p:spPr>
              <a:xfrm>
                <a:off x="7646622" y="3742824"/>
                <a:ext cx="69208" cy="61107"/>
              </a:xfrm>
              <a:custGeom>
                <a:avLst/>
                <a:gdLst>
                  <a:gd name="connsiteX0" fmla="*/ 55820 w 69207"/>
                  <a:gd name="connsiteY0" fmla="*/ 30954 h 61107"/>
                  <a:gd name="connsiteX1" fmla="*/ 35058 w 69207"/>
                  <a:gd name="connsiteY1" fmla="*/ 49287 h 61107"/>
                  <a:gd name="connsiteX2" fmla="*/ 14295 w 69207"/>
                  <a:gd name="connsiteY2" fmla="*/ 30954 h 61107"/>
                  <a:gd name="connsiteX3" fmla="*/ 35058 w 69207"/>
                  <a:gd name="connsiteY3" fmla="*/ 12622 h 61107"/>
                  <a:gd name="connsiteX4" fmla="*/ 55820 w 69207"/>
                  <a:gd name="connsiteY4" fmla="*/ 30954 h 6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07" h="61107">
                    <a:moveTo>
                      <a:pt x="55820" y="30954"/>
                    </a:moveTo>
                    <a:cubicBezTo>
                      <a:pt x="55820" y="41079"/>
                      <a:pt x="46524" y="49287"/>
                      <a:pt x="35058" y="49287"/>
                    </a:cubicBezTo>
                    <a:cubicBezTo>
                      <a:pt x="23591" y="49287"/>
                      <a:pt x="14295" y="41079"/>
                      <a:pt x="14295" y="30954"/>
                    </a:cubicBezTo>
                    <a:cubicBezTo>
                      <a:pt x="14295" y="20830"/>
                      <a:pt x="23591" y="12622"/>
                      <a:pt x="35058" y="12622"/>
                    </a:cubicBezTo>
                    <a:cubicBezTo>
                      <a:pt x="46524" y="12622"/>
                      <a:pt x="55820" y="20830"/>
                      <a:pt x="55820" y="30954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74B64F6-C0EA-49B5-8172-96FF6C4AFD22}"/>
                  </a:ext>
                </a:extLst>
              </p:cNvPr>
              <p:cNvSpPr/>
              <p:nvPr/>
            </p:nvSpPr>
            <p:spPr>
              <a:xfrm>
                <a:off x="7564958" y="3742824"/>
                <a:ext cx="69208" cy="61107"/>
              </a:xfrm>
              <a:custGeom>
                <a:avLst/>
                <a:gdLst>
                  <a:gd name="connsiteX0" fmla="*/ 55820 w 69207"/>
                  <a:gd name="connsiteY0" fmla="*/ 30954 h 61107"/>
                  <a:gd name="connsiteX1" fmla="*/ 35058 w 69207"/>
                  <a:gd name="connsiteY1" fmla="*/ 49287 h 61107"/>
                  <a:gd name="connsiteX2" fmla="*/ 14295 w 69207"/>
                  <a:gd name="connsiteY2" fmla="*/ 30954 h 61107"/>
                  <a:gd name="connsiteX3" fmla="*/ 35058 w 69207"/>
                  <a:gd name="connsiteY3" fmla="*/ 12622 h 61107"/>
                  <a:gd name="connsiteX4" fmla="*/ 55820 w 69207"/>
                  <a:gd name="connsiteY4" fmla="*/ 30954 h 61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07" h="61107">
                    <a:moveTo>
                      <a:pt x="55820" y="30954"/>
                    </a:moveTo>
                    <a:cubicBezTo>
                      <a:pt x="55820" y="41079"/>
                      <a:pt x="46524" y="49287"/>
                      <a:pt x="35058" y="49287"/>
                    </a:cubicBezTo>
                    <a:cubicBezTo>
                      <a:pt x="23591" y="49287"/>
                      <a:pt x="14295" y="41079"/>
                      <a:pt x="14295" y="30954"/>
                    </a:cubicBezTo>
                    <a:cubicBezTo>
                      <a:pt x="14295" y="20830"/>
                      <a:pt x="23591" y="12622"/>
                      <a:pt x="35058" y="12622"/>
                    </a:cubicBezTo>
                    <a:cubicBezTo>
                      <a:pt x="46524" y="12622"/>
                      <a:pt x="55820" y="20830"/>
                      <a:pt x="55820" y="30954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D621809-54A7-4B32-8FD2-8B6946B8D767}"/>
                  </a:ext>
                </a:extLst>
              </p:cNvPr>
              <p:cNvSpPr/>
              <p:nvPr/>
            </p:nvSpPr>
            <p:spPr>
              <a:xfrm>
                <a:off x="7223073" y="3869927"/>
                <a:ext cx="442928" cy="207765"/>
              </a:xfrm>
              <a:custGeom>
                <a:avLst/>
                <a:gdLst>
                  <a:gd name="connsiteX0" fmla="*/ 14295 w 442928"/>
                  <a:gd name="connsiteY0" fmla="*/ 12622 h 207764"/>
                  <a:gd name="connsiteX1" fmla="*/ 437845 w 442928"/>
                  <a:gd name="connsiteY1" fmla="*/ 12622 h 207764"/>
                  <a:gd name="connsiteX2" fmla="*/ 437845 w 442928"/>
                  <a:gd name="connsiteY2" fmla="*/ 206943 h 207764"/>
                  <a:gd name="connsiteX3" fmla="*/ 14295 w 442928"/>
                  <a:gd name="connsiteY3" fmla="*/ 206943 h 207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928" h="207764">
                    <a:moveTo>
                      <a:pt x="14295" y="12622"/>
                    </a:moveTo>
                    <a:lnTo>
                      <a:pt x="437845" y="12622"/>
                    </a:lnTo>
                    <a:lnTo>
                      <a:pt x="437845" y="206943"/>
                    </a:lnTo>
                    <a:lnTo>
                      <a:pt x="14295" y="20694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BBD5A-1EB5-4FD4-B7E4-FC5D8409ABFD}"/>
                  </a:ext>
                </a:extLst>
              </p:cNvPr>
              <p:cNvSpPr/>
              <p:nvPr/>
            </p:nvSpPr>
            <p:spPr>
              <a:xfrm>
                <a:off x="7223073" y="3906591"/>
                <a:ext cx="442928" cy="24443"/>
              </a:xfrm>
              <a:custGeom>
                <a:avLst/>
                <a:gdLst>
                  <a:gd name="connsiteX0" fmla="*/ 437845 w 442928"/>
                  <a:gd name="connsiteY0" fmla="*/ 12622 h 24442"/>
                  <a:gd name="connsiteX1" fmla="*/ 14295 w 442928"/>
                  <a:gd name="connsiteY1" fmla="*/ 12622 h 2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928" h="24442">
                    <a:moveTo>
                      <a:pt x="437845" y="12622"/>
                    </a:moveTo>
                    <a:lnTo>
                      <a:pt x="14295" y="12622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4D89600-1921-4FCE-A4D3-6281729FDCD7}"/>
                  </a:ext>
                </a:extLst>
              </p:cNvPr>
              <p:cNvSpPr/>
              <p:nvPr/>
            </p:nvSpPr>
            <p:spPr>
              <a:xfrm>
                <a:off x="7260445" y="3959144"/>
                <a:ext cx="401404" cy="24443"/>
              </a:xfrm>
              <a:custGeom>
                <a:avLst/>
                <a:gdLst>
                  <a:gd name="connsiteX0" fmla="*/ 14295 w 401403"/>
                  <a:gd name="connsiteY0" fmla="*/ 12622 h 24442"/>
                  <a:gd name="connsiteX1" fmla="*/ 400473 w 401403"/>
                  <a:gd name="connsiteY1" fmla="*/ 12622 h 2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403" h="24442">
                    <a:moveTo>
                      <a:pt x="14295" y="12622"/>
                    </a:moveTo>
                    <a:lnTo>
                      <a:pt x="400473" y="12622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556B71C-F81C-403F-B613-1B6F454291A0}"/>
                  </a:ext>
                </a:extLst>
              </p:cNvPr>
              <p:cNvSpPr/>
              <p:nvPr/>
            </p:nvSpPr>
            <p:spPr>
              <a:xfrm>
                <a:off x="7260445" y="3999474"/>
                <a:ext cx="401404" cy="24443"/>
              </a:xfrm>
              <a:custGeom>
                <a:avLst/>
                <a:gdLst>
                  <a:gd name="connsiteX0" fmla="*/ 14295 w 401403"/>
                  <a:gd name="connsiteY0" fmla="*/ 12622 h 24442"/>
                  <a:gd name="connsiteX1" fmla="*/ 400473 w 401403"/>
                  <a:gd name="connsiteY1" fmla="*/ 12622 h 2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403" h="24442">
                    <a:moveTo>
                      <a:pt x="14295" y="12622"/>
                    </a:moveTo>
                    <a:lnTo>
                      <a:pt x="400473" y="12622"/>
                    </a:lnTo>
                  </a:path>
                </a:pathLst>
              </a:custGeom>
              <a:ln w="1905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4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1.66667E-6 -1.23457E-6 L -1.66667E-6 0.07315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23457E-7 L 0.04757 1.23457E-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2222E-6 -2.59259E-6 L -4.72222E-6 0.07315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7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2222E-6 -2.59259E-6 L -4.72222E-6 0.07315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554593" y="356533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rgbClr val="005187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7000"/>
                  </a:prstClr>
                </a:solidFill>
                <a:effectLst/>
                <a:uLnTx/>
                <a:uFillTx/>
                <a:latin typeface="Segoe UI Light" charset="0"/>
              </a:rPr>
              <a:t>ROOTS IN BIG DATA</a:t>
            </a:r>
          </a:p>
        </p:txBody>
      </p:sp>
      <p:sp>
        <p:nvSpPr>
          <p:cNvPr id="13" name="Freeform 12"/>
          <p:cNvSpPr/>
          <p:nvPr/>
        </p:nvSpPr>
        <p:spPr>
          <a:xfrm>
            <a:off x="354738" y="1960954"/>
            <a:ext cx="2885045" cy="2885003"/>
          </a:xfrm>
          <a:custGeom>
            <a:avLst/>
            <a:gdLst>
              <a:gd name="connsiteX0" fmla="*/ 0 w 2788495"/>
              <a:gd name="connsiteY0" fmla="*/ 1394228 h 2788455"/>
              <a:gd name="connsiteX1" fmla="*/ 1394248 w 2788495"/>
              <a:gd name="connsiteY1" fmla="*/ 0 h 2788455"/>
              <a:gd name="connsiteX2" fmla="*/ 2788496 w 2788495"/>
              <a:gd name="connsiteY2" fmla="*/ 1394228 h 2788455"/>
              <a:gd name="connsiteX3" fmla="*/ 1394248 w 2788495"/>
              <a:gd name="connsiteY3" fmla="*/ 2788456 h 2788455"/>
              <a:gd name="connsiteX4" fmla="*/ 0 w 2788495"/>
              <a:gd name="connsiteY4" fmla="*/ 1394228 h 278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8495" h="2788455">
                <a:moveTo>
                  <a:pt x="0" y="1394228"/>
                </a:moveTo>
                <a:cubicBezTo>
                  <a:pt x="0" y="624217"/>
                  <a:pt x="624226" y="0"/>
                  <a:pt x="1394248" y="0"/>
                </a:cubicBezTo>
                <a:cubicBezTo>
                  <a:pt x="2164270" y="0"/>
                  <a:pt x="2788496" y="624217"/>
                  <a:pt x="2788496" y="1394228"/>
                </a:cubicBezTo>
                <a:cubicBezTo>
                  <a:pt x="2788496" y="2164239"/>
                  <a:pt x="2164270" y="2788456"/>
                  <a:pt x="1394248" y="2788456"/>
                </a:cubicBezTo>
                <a:cubicBezTo>
                  <a:pt x="624226" y="2788456"/>
                  <a:pt x="0" y="2164239"/>
                  <a:pt x="0" y="1394228"/>
                </a:cubicBezTo>
                <a:close/>
              </a:path>
            </a:pathLst>
          </a:custGeom>
          <a:gradFill>
            <a:gsLst>
              <a:gs pos="99000">
                <a:srgbClr val="2DBAAB">
                  <a:alpha val="91000"/>
                </a:srgbClr>
              </a:gs>
              <a:gs pos="0">
                <a:srgbClr val="3AF1DD">
                  <a:alpha val="64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14106" tIns="614100" rIns="614106" bIns="614100" numCol="1" spcCol="1270" anchor="ctr" anchorCtr="0">
            <a:noAutofit/>
          </a:bodyPr>
          <a:lstStyle/>
          <a:p>
            <a:pPr marL="0" marR="0" lvl="0" indent="0" algn="ctr" defTabSz="2400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7" name="Freeform 6"/>
          <p:cNvSpPr/>
          <p:nvPr/>
        </p:nvSpPr>
        <p:spPr>
          <a:xfrm>
            <a:off x="2518522" y="1960954"/>
            <a:ext cx="2885045" cy="2885003"/>
          </a:xfrm>
          <a:custGeom>
            <a:avLst/>
            <a:gdLst>
              <a:gd name="connsiteX0" fmla="*/ 0 w 2788495"/>
              <a:gd name="connsiteY0" fmla="*/ 1394228 h 2788455"/>
              <a:gd name="connsiteX1" fmla="*/ 1394248 w 2788495"/>
              <a:gd name="connsiteY1" fmla="*/ 0 h 2788455"/>
              <a:gd name="connsiteX2" fmla="*/ 2788496 w 2788495"/>
              <a:gd name="connsiteY2" fmla="*/ 1394228 h 2788455"/>
              <a:gd name="connsiteX3" fmla="*/ 1394248 w 2788495"/>
              <a:gd name="connsiteY3" fmla="*/ 2788456 h 2788455"/>
              <a:gd name="connsiteX4" fmla="*/ 0 w 2788495"/>
              <a:gd name="connsiteY4" fmla="*/ 1394228 h 278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8495" h="2788455">
                <a:moveTo>
                  <a:pt x="0" y="1394228"/>
                </a:moveTo>
                <a:cubicBezTo>
                  <a:pt x="0" y="624217"/>
                  <a:pt x="624226" y="0"/>
                  <a:pt x="1394248" y="0"/>
                </a:cubicBezTo>
                <a:cubicBezTo>
                  <a:pt x="2164270" y="0"/>
                  <a:pt x="2788496" y="624217"/>
                  <a:pt x="2788496" y="1394228"/>
                </a:cubicBezTo>
                <a:cubicBezTo>
                  <a:pt x="2788496" y="2164239"/>
                  <a:pt x="2164270" y="2788456"/>
                  <a:pt x="1394248" y="2788456"/>
                </a:cubicBezTo>
                <a:cubicBezTo>
                  <a:pt x="624226" y="2788456"/>
                  <a:pt x="0" y="2164239"/>
                  <a:pt x="0" y="1394228"/>
                </a:cubicBezTo>
                <a:close/>
              </a:path>
            </a:pathLst>
          </a:custGeom>
          <a:gradFill>
            <a:gsLst>
              <a:gs pos="99000">
                <a:srgbClr val="2DBAAB">
                  <a:alpha val="91000"/>
                </a:srgbClr>
              </a:gs>
              <a:gs pos="0">
                <a:srgbClr val="3AF1DD">
                  <a:alpha val="64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14106" tIns="614100" rIns="614106" bIns="614100" numCol="1" spcCol="1270" anchor="ctr" anchorCtr="0">
            <a:noAutofit/>
          </a:bodyPr>
          <a:lstStyle/>
          <a:p>
            <a:pPr marL="0" marR="0" lvl="0" indent="0" algn="ctr" defTabSz="2400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V</a:t>
            </a:r>
          </a:p>
        </p:txBody>
      </p:sp>
      <p:sp>
        <p:nvSpPr>
          <p:cNvPr id="8" name="Freeform 7"/>
          <p:cNvSpPr/>
          <p:nvPr/>
        </p:nvSpPr>
        <p:spPr>
          <a:xfrm>
            <a:off x="4682306" y="1960954"/>
            <a:ext cx="2885045" cy="2885003"/>
          </a:xfrm>
          <a:custGeom>
            <a:avLst/>
            <a:gdLst>
              <a:gd name="connsiteX0" fmla="*/ 0 w 2788495"/>
              <a:gd name="connsiteY0" fmla="*/ 1394228 h 2788455"/>
              <a:gd name="connsiteX1" fmla="*/ 1394248 w 2788495"/>
              <a:gd name="connsiteY1" fmla="*/ 0 h 2788455"/>
              <a:gd name="connsiteX2" fmla="*/ 2788496 w 2788495"/>
              <a:gd name="connsiteY2" fmla="*/ 1394228 h 2788455"/>
              <a:gd name="connsiteX3" fmla="*/ 1394248 w 2788495"/>
              <a:gd name="connsiteY3" fmla="*/ 2788456 h 2788455"/>
              <a:gd name="connsiteX4" fmla="*/ 0 w 2788495"/>
              <a:gd name="connsiteY4" fmla="*/ 1394228 h 278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8495" h="2788455">
                <a:moveTo>
                  <a:pt x="0" y="1394228"/>
                </a:moveTo>
                <a:cubicBezTo>
                  <a:pt x="0" y="624217"/>
                  <a:pt x="624226" y="0"/>
                  <a:pt x="1394248" y="0"/>
                </a:cubicBezTo>
                <a:cubicBezTo>
                  <a:pt x="2164270" y="0"/>
                  <a:pt x="2788496" y="624217"/>
                  <a:pt x="2788496" y="1394228"/>
                </a:cubicBezTo>
                <a:cubicBezTo>
                  <a:pt x="2788496" y="2164239"/>
                  <a:pt x="2164270" y="2788456"/>
                  <a:pt x="1394248" y="2788456"/>
                </a:cubicBezTo>
                <a:cubicBezTo>
                  <a:pt x="624226" y="2788456"/>
                  <a:pt x="0" y="2164239"/>
                  <a:pt x="0" y="1394228"/>
                </a:cubicBezTo>
                <a:close/>
              </a:path>
            </a:pathLst>
          </a:custGeom>
          <a:gradFill>
            <a:gsLst>
              <a:gs pos="99000">
                <a:srgbClr val="2DBAAB">
                  <a:alpha val="91000"/>
                </a:srgbClr>
              </a:gs>
              <a:gs pos="0">
                <a:srgbClr val="3AF1DD">
                  <a:alpha val="64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14106" tIns="614100" rIns="614106" bIns="614100" numCol="1" spcCol="1270" anchor="ctr" anchorCtr="0">
            <a:noAutofit/>
          </a:bodyPr>
          <a:lstStyle/>
          <a:p>
            <a:pPr marL="0" marR="0" lvl="0" indent="0" algn="ctr" defTabSz="2400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V</a:t>
            </a:r>
          </a:p>
        </p:txBody>
      </p:sp>
      <p:sp>
        <p:nvSpPr>
          <p:cNvPr id="9" name="Freeform 8"/>
          <p:cNvSpPr/>
          <p:nvPr/>
        </p:nvSpPr>
        <p:spPr>
          <a:xfrm>
            <a:off x="6846090" y="1972695"/>
            <a:ext cx="2885045" cy="2885003"/>
          </a:xfrm>
          <a:custGeom>
            <a:avLst/>
            <a:gdLst>
              <a:gd name="connsiteX0" fmla="*/ 0 w 2788495"/>
              <a:gd name="connsiteY0" fmla="*/ 1394228 h 2788455"/>
              <a:gd name="connsiteX1" fmla="*/ 1394248 w 2788495"/>
              <a:gd name="connsiteY1" fmla="*/ 0 h 2788455"/>
              <a:gd name="connsiteX2" fmla="*/ 2788496 w 2788495"/>
              <a:gd name="connsiteY2" fmla="*/ 1394228 h 2788455"/>
              <a:gd name="connsiteX3" fmla="*/ 1394248 w 2788495"/>
              <a:gd name="connsiteY3" fmla="*/ 2788456 h 2788455"/>
              <a:gd name="connsiteX4" fmla="*/ 0 w 2788495"/>
              <a:gd name="connsiteY4" fmla="*/ 1394228 h 278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8495" h="2788455">
                <a:moveTo>
                  <a:pt x="0" y="1394228"/>
                </a:moveTo>
                <a:cubicBezTo>
                  <a:pt x="0" y="624217"/>
                  <a:pt x="624226" y="0"/>
                  <a:pt x="1394248" y="0"/>
                </a:cubicBezTo>
                <a:cubicBezTo>
                  <a:pt x="2164270" y="0"/>
                  <a:pt x="2788496" y="624217"/>
                  <a:pt x="2788496" y="1394228"/>
                </a:cubicBezTo>
                <a:cubicBezTo>
                  <a:pt x="2788496" y="2164239"/>
                  <a:pt x="2164270" y="2788456"/>
                  <a:pt x="1394248" y="2788456"/>
                </a:cubicBezTo>
                <a:cubicBezTo>
                  <a:pt x="624226" y="2788456"/>
                  <a:pt x="0" y="2164239"/>
                  <a:pt x="0" y="1394228"/>
                </a:cubicBezTo>
                <a:close/>
              </a:path>
            </a:pathLst>
          </a:custGeom>
          <a:gradFill>
            <a:gsLst>
              <a:gs pos="99000">
                <a:schemeClr val="bg1">
                  <a:lumMod val="50000"/>
                  <a:alpha val="83000"/>
                </a:schemeClr>
              </a:gs>
              <a:gs pos="0">
                <a:schemeClr val="bg1">
                  <a:lumMod val="65000"/>
                  <a:alpha val="81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14106" tIns="614100" rIns="614106" bIns="614100" numCol="1" spcCol="1270" anchor="ctr" anchorCtr="0">
            <a:noAutofit/>
          </a:bodyPr>
          <a:lstStyle/>
          <a:p>
            <a:pPr marL="0" marR="0" lvl="0" indent="0" algn="ctr" defTabSz="2400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V</a:t>
            </a:r>
          </a:p>
        </p:txBody>
      </p:sp>
      <p:sp>
        <p:nvSpPr>
          <p:cNvPr id="10" name="Freeform 9"/>
          <p:cNvSpPr/>
          <p:nvPr/>
        </p:nvSpPr>
        <p:spPr>
          <a:xfrm>
            <a:off x="9009873" y="1986498"/>
            <a:ext cx="2885045" cy="2885003"/>
          </a:xfrm>
          <a:custGeom>
            <a:avLst/>
            <a:gdLst>
              <a:gd name="connsiteX0" fmla="*/ 0 w 2788495"/>
              <a:gd name="connsiteY0" fmla="*/ 1394228 h 2788455"/>
              <a:gd name="connsiteX1" fmla="*/ 1394248 w 2788495"/>
              <a:gd name="connsiteY1" fmla="*/ 0 h 2788455"/>
              <a:gd name="connsiteX2" fmla="*/ 2788496 w 2788495"/>
              <a:gd name="connsiteY2" fmla="*/ 1394228 h 2788455"/>
              <a:gd name="connsiteX3" fmla="*/ 1394248 w 2788495"/>
              <a:gd name="connsiteY3" fmla="*/ 2788456 h 2788455"/>
              <a:gd name="connsiteX4" fmla="*/ 0 w 2788495"/>
              <a:gd name="connsiteY4" fmla="*/ 1394228 h 278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8495" h="2788455">
                <a:moveTo>
                  <a:pt x="0" y="1394228"/>
                </a:moveTo>
                <a:cubicBezTo>
                  <a:pt x="0" y="624217"/>
                  <a:pt x="624226" y="0"/>
                  <a:pt x="1394248" y="0"/>
                </a:cubicBezTo>
                <a:cubicBezTo>
                  <a:pt x="2164270" y="0"/>
                  <a:pt x="2788496" y="624217"/>
                  <a:pt x="2788496" y="1394228"/>
                </a:cubicBezTo>
                <a:cubicBezTo>
                  <a:pt x="2788496" y="2164239"/>
                  <a:pt x="2164270" y="2788456"/>
                  <a:pt x="1394248" y="2788456"/>
                </a:cubicBezTo>
                <a:cubicBezTo>
                  <a:pt x="624226" y="2788456"/>
                  <a:pt x="0" y="2164239"/>
                  <a:pt x="0" y="1394228"/>
                </a:cubicBezTo>
                <a:close/>
              </a:path>
            </a:pathLst>
          </a:custGeom>
          <a:gradFill>
            <a:gsLst>
              <a:gs pos="99000">
                <a:schemeClr val="bg1">
                  <a:lumMod val="50000"/>
                  <a:alpha val="83000"/>
                </a:schemeClr>
              </a:gs>
              <a:gs pos="0">
                <a:schemeClr val="bg1">
                  <a:lumMod val="65000"/>
                  <a:alpha val="81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14106" tIns="614100" rIns="614106" bIns="614100" numCol="1" spcCol="1270" anchor="ctr" anchorCtr="0">
            <a:noAutofit/>
          </a:bodyPr>
          <a:lstStyle/>
          <a:p>
            <a:pPr marL="0" marR="0" lvl="0" indent="0" algn="ctr" defTabSz="2400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2112" y="3939821"/>
            <a:ext cx="200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Volume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0776" y="3939821"/>
            <a:ext cx="200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Velocity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27849" y="3939821"/>
            <a:ext cx="200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Variety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732" y="3939821"/>
            <a:ext cx="200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Veracity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53562" y="3939821"/>
            <a:ext cx="200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CC0D4-6F65-634A-B365-7048D4969B02}"/>
              </a:ext>
            </a:extLst>
          </p:cNvPr>
          <p:cNvSpPr txBox="1"/>
          <p:nvPr/>
        </p:nvSpPr>
        <p:spPr>
          <a:xfrm>
            <a:off x="7882204" y="4968009"/>
            <a:ext cx="318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 2 Vs are often overlooked</a:t>
            </a:r>
          </a:p>
        </p:txBody>
      </p:sp>
    </p:spTree>
    <p:extLst>
      <p:ext uri="{BB962C8B-B14F-4D97-AF65-F5344CB8AC3E}">
        <p14:creationId xmlns:p14="http://schemas.microsoft.com/office/powerpoint/2010/main" val="337926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9000">
                <a:srgbClr val="002060">
                  <a:alpha val="91000"/>
                </a:srgbClr>
              </a:gs>
              <a:gs pos="0">
                <a:schemeClr val="accent5">
                  <a:lumMod val="50000"/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592" y="356533"/>
            <a:ext cx="10908537" cy="914400"/>
          </a:xfrm>
        </p:spPr>
        <p:txBody>
          <a:bodyPr>
            <a:noAutofit/>
          </a:bodyPr>
          <a:lstStyle/>
          <a:p>
            <a:r>
              <a:rPr lang="en-US" sz="6000" i="1" dirty="0">
                <a:solidFill>
                  <a:srgbClr val="FFFFFF"/>
                </a:solidFill>
              </a:rPr>
              <a:t>Building a Modern </a:t>
            </a:r>
            <a:r>
              <a:rPr lang="en-US" sz="6000" b="1" i="1" dirty="0">
                <a:solidFill>
                  <a:srgbClr val="FFFFFF"/>
                </a:solidFill>
              </a:rPr>
              <a:t>Data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02376"/>
            <a:ext cx="2743200" cy="365125"/>
          </a:xfrm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94" y="2066421"/>
            <a:ext cx="11082815" cy="1774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568" y="6447960"/>
            <a:ext cx="1439513" cy="3932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3D4310E-6EFB-DC4B-9F49-3892D70E5227}"/>
              </a:ext>
            </a:extLst>
          </p:cNvPr>
          <p:cNvSpPr/>
          <p:nvPr/>
        </p:nvSpPr>
        <p:spPr>
          <a:xfrm>
            <a:off x="554592" y="4333681"/>
            <a:ext cx="84151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Ingest</a:t>
            </a:r>
            <a:r>
              <a:rPr lang="en-US" dirty="0">
                <a:solidFill>
                  <a:schemeClr val="bg1"/>
                </a:solidFill>
              </a:rPr>
              <a:t>: Capture the data from the source (especially for ephemeral sources)</a:t>
            </a:r>
          </a:p>
          <a:p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>
                <a:solidFill>
                  <a:schemeClr val="bg1"/>
                </a:solidFill>
              </a:rPr>
              <a:t>: Handle differences in input format for common data sets</a:t>
            </a:r>
          </a:p>
          <a:p>
            <a:r>
              <a:rPr lang="en-US" b="1" dirty="0">
                <a:solidFill>
                  <a:schemeClr val="bg1"/>
                </a:solidFill>
              </a:rPr>
              <a:t>Enhance: </a:t>
            </a:r>
            <a:r>
              <a:rPr lang="en-US" dirty="0">
                <a:solidFill>
                  <a:schemeClr val="bg1"/>
                </a:solidFill>
              </a:rPr>
              <a:t>Add additional context, make each data record more usable</a:t>
            </a:r>
          </a:p>
          <a:p>
            <a:r>
              <a:rPr lang="en-US" b="1" dirty="0">
                <a:solidFill>
                  <a:schemeClr val="bg1"/>
                </a:solidFill>
              </a:rPr>
              <a:t>Transform: </a:t>
            </a:r>
            <a:r>
              <a:rPr lang="en-US" dirty="0">
                <a:solidFill>
                  <a:schemeClr val="bg1"/>
                </a:solidFill>
              </a:rPr>
              <a:t>Combine and aggregate data sets to produce new data products that are ready for consumption</a:t>
            </a:r>
          </a:p>
          <a:p>
            <a:r>
              <a:rPr lang="en-US" b="1" dirty="0">
                <a:solidFill>
                  <a:schemeClr val="bg1"/>
                </a:solidFill>
              </a:rPr>
              <a:t>Deliver: </a:t>
            </a:r>
            <a:r>
              <a:rPr lang="en-US" dirty="0">
                <a:solidFill>
                  <a:schemeClr val="bg1"/>
                </a:solidFill>
              </a:rPr>
              <a:t>Retrieve and send data sets / records to support data based applications and analytics</a:t>
            </a:r>
          </a:p>
        </p:txBody>
      </p:sp>
    </p:spTree>
    <p:extLst>
      <p:ext uri="{BB962C8B-B14F-4D97-AF65-F5344CB8AC3E}">
        <p14:creationId xmlns:p14="http://schemas.microsoft.com/office/powerpoint/2010/main" val="295275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BC1A27-53B7-5B4C-9811-BEBC515600E4}"/>
              </a:ext>
            </a:extLst>
          </p:cNvPr>
          <p:cNvSpPr/>
          <p:nvPr/>
        </p:nvSpPr>
        <p:spPr>
          <a:xfrm>
            <a:off x="0" y="13786"/>
            <a:ext cx="12192000" cy="6858000"/>
          </a:xfrm>
          <a:prstGeom prst="rect">
            <a:avLst/>
          </a:prstGeom>
          <a:gradFill>
            <a:gsLst>
              <a:gs pos="99000">
                <a:srgbClr val="00B0F0">
                  <a:alpha val="87000"/>
                </a:srgbClr>
              </a:gs>
              <a:gs pos="0">
                <a:srgbClr val="0070C0">
                  <a:alpha val="83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0390" y="356533"/>
            <a:ext cx="11632691" cy="91440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6000" i="1" dirty="0" err="1">
                <a:solidFill>
                  <a:srgbClr val="FFFFFF"/>
                </a:solidFill>
              </a:rPr>
              <a:t>DataForge</a:t>
            </a:r>
            <a:r>
              <a:rPr lang="en-US" sz="6000" i="1" dirty="0">
                <a:solidFill>
                  <a:srgbClr val="FFFFFF"/>
                </a:solidFill>
              </a:rPr>
              <a:t>: Modern </a:t>
            </a:r>
            <a:r>
              <a:rPr lang="en-US" sz="6000" b="1" i="1" dirty="0">
                <a:solidFill>
                  <a:srgbClr val="FFFFFF"/>
                </a:solidFill>
              </a:rPr>
              <a:t>Data Platform</a:t>
            </a:r>
            <a:endParaRPr lang="en-US" sz="6000" b="1" i="1" dirty="0">
              <a:solidFill>
                <a:srgbClr val="FFFFFF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02376"/>
            <a:ext cx="2743200" cy="365125"/>
          </a:xfrm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568" y="6447960"/>
            <a:ext cx="1439513" cy="393229"/>
          </a:xfrm>
          <a:prstGeom prst="rect">
            <a:avLst/>
          </a:prstGeom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65743CEE-C433-EC4E-A0B1-F22ED9DAB813}"/>
              </a:ext>
            </a:extLst>
          </p:cNvPr>
          <p:cNvSpPr/>
          <p:nvPr/>
        </p:nvSpPr>
        <p:spPr>
          <a:xfrm>
            <a:off x="2296288" y="3801361"/>
            <a:ext cx="7364240" cy="231393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ENABLING TECHNOLOGIES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EF77C7E1-6E1B-0949-B107-AF4DFF8768C3}"/>
              </a:ext>
            </a:extLst>
          </p:cNvPr>
          <p:cNvSpPr/>
          <p:nvPr/>
        </p:nvSpPr>
        <p:spPr>
          <a:xfrm>
            <a:off x="2272550" y="4891730"/>
            <a:ext cx="8301632" cy="231390"/>
          </a:xfrm>
          <a:prstGeom prst="roundRect">
            <a:avLst>
              <a:gd name="adj" fmla="val 50000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ENABLING CAPABILITIES</a:t>
            </a: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1E50B551-1EAB-ED41-B459-6365E3D777C1}"/>
              </a:ext>
            </a:extLst>
          </p:cNvPr>
          <p:cNvSpPr/>
          <p:nvPr/>
        </p:nvSpPr>
        <p:spPr>
          <a:xfrm>
            <a:off x="2253690" y="5616635"/>
            <a:ext cx="9578071" cy="231390"/>
          </a:xfrm>
          <a:prstGeom prst="roundRect">
            <a:avLst>
              <a:gd name="adj" fmla="val 50000"/>
            </a:avLst>
          </a:prstGeom>
          <a:solidFill>
            <a:srgbClr val="018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OUTCOMES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EE86FF-005F-E742-A211-52AE7EABF3F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8" y="1294403"/>
            <a:ext cx="11330484" cy="19285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272877-EF2F-554D-A067-8EFC5316E3BC}"/>
              </a:ext>
            </a:extLst>
          </p:cNvPr>
          <p:cNvSpPr txBox="1"/>
          <p:nvPr/>
        </p:nvSpPr>
        <p:spPr>
          <a:xfrm>
            <a:off x="2293070" y="3282543"/>
            <a:ext cx="4032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well structured and maintained data lake supports and integrates better with enabling technologies and implemented use cases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363A8-F53B-D34F-8E40-342387AE1782}"/>
              </a:ext>
            </a:extLst>
          </p:cNvPr>
          <p:cNvSpPr/>
          <p:nvPr/>
        </p:nvSpPr>
        <p:spPr>
          <a:xfrm>
            <a:off x="8142880" y="4147331"/>
            <a:ext cx="1454790" cy="23139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0" cap="rnd">
            <a:solidFill>
              <a:schemeClr val="accent5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Engine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89FACF-0D0C-CD4E-BD14-A48355674296}"/>
              </a:ext>
            </a:extLst>
          </p:cNvPr>
          <p:cNvSpPr/>
          <p:nvPr/>
        </p:nvSpPr>
        <p:spPr>
          <a:xfrm>
            <a:off x="8142880" y="4551785"/>
            <a:ext cx="1454790" cy="23139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0" cap="rnd">
            <a:solidFill>
              <a:schemeClr val="accent5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Platform Analytics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34F75-0CDA-F445-8458-BEABFEE4B242}"/>
              </a:ext>
            </a:extLst>
          </p:cNvPr>
          <p:cNvSpPr/>
          <p:nvPr/>
        </p:nvSpPr>
        <p:spPr>
          <a:xfrm>
            <a:off x="2366264" y="4147331"/>
            <a:ext cx="1454790" cy="23139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0" cap="rnd">
            <a:solidFill>
              <a:schemeClr val="accent5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Catalog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BBA6F-3C96-BF4B-B6B2-FA29D48A3E01}"/>
              </a:ext>
            </a:extLst>
          </p:cNvPr>
          <p:cNvSpPr/>
          <p:nvPr/>
        </p:nvSpPr>
        <p:spPr>
          <a:xfrm>
            <a:off x="4291803" y="4147331"/>
            <a:ext cx="1454790" cy="23139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0" cap="rnd">
            <a:solidFill>
              <a:schemeClr val="accent5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Lineage Tracker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3784A4-CA38-3940-B88A-B1D3235E21DC}"/>
              </a:ext>
            </a:extLst>
          </p:cNvPr>
          <p:cNvSpPr/>
          <p:nvPr/>
        </p:nvSpPr>
        <p:spPr>
          <a:xfrm>
            <a:off x="6217342" y="4147331"/>
            <a:ext cx="1454790" cy="23139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0" cap="rnd">
            <a:solidFill>
              <a:schemeClr val="accent5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Notifications / Logging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9F671-E9EB-A840-86FA-E49F387224FD}"/>
              </a:ext>
            </a:extLst>
          </p:cNvPr>
          <p:cNvSpPr/>
          <p:nvPr/>
        </p:nvSpPr>
        <p:spPr>
          <a:xfrm>
            <a:off x="2366264" y="4551785"/>
            <a:ext cx="1454790" cy="23139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0" cap="rnd">
            <a:solidFill>
              <a:schemeClr val="accent5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Directory Service Integration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045873-0A96-F54F-9604-41E06AD4EA8D}"/>
              </a:ext>
            </a:extLst>
          </p:cNvPr>
          <p:cNvSpPr/>
          <p:nvPr/>
        </p:nvSpPr>
        <p:spPr>
          <a:xfrm>
            <a:off x="4291803" y="4551785"/>
            <a:ext cx="1454790" cy="23139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0" cap="rnd">
            <a:solidFill>
              <a:schemeClr val="accent5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Provisioning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27736E-5576-464A-9219-B9AFA80BFB05}"/>
              </a:ext>
            </a:extLst>
          </p:cNvPr>
          <p:cNvSpPr/>
          <p:nvPr/>
        </p:nvSpPr>
        <p:spPr>
          <a:xfrm>
            <a:off x="6217342" y="4551785"/>
            <a:ext cx="1454790" cy="23139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0" cap="rnd">
            <a:solidFill>
              <a:schemeClr val="accent5">
                <a:lumMod val="50000"/>
              </a:scheme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Infrastructure as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66E9BA-BC58-A640-8217-059261C6B587}"/>
              </a:ext>
            </a:extLst>
          </p:cNvPr>
          <p:cNvSpPr/>
          <p:nvPr/>
        </p:nvSpPr>
        <p:spPr>
          <a:xfrm>
            <a:off x="6306709" y="3410103"/>
            <a:ext cx="805545" cy="198722"/>
          </a:xfrm>
          <a:prstGeom prst="rect">
            <a:avLst/>
          </a:prstGeom>
          <a:solidFill>
            <a:schemeClr val="tx2"/>
          </a:solidFill>
          <a:ln w="127000" cap="rnd">
            <a:solidFill>
              <a:schemeClr val="tx2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43E59D-F26C-564A-9E2C-BEBC8AA72285}"/>
              </a:ext>
            </a:extLst>
          </p:cNvPr>
          <p:cNvSpPr/>
          <p:nvPr/>
        </p:nvSpPr>
        <p:spPr>
          <a:xfrm>
            <a:off x="7319028" y="3410103"/>
            <a:ext cx="805545" cy="198722"/>
          </a:xfrm>
          <a:prstGeom prst="rect">
            <a:avLst/>
          </a:prstGeom>
          <a:solidFill>
            <a:schemeClr val="tx2"/>
          </a:solidFill>
          <a:ln w="127000" cap="rnd">
            <a:solidFill>
              <a:schemeClr val="tx2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1589B2-A2E6-5A4B-B621-49E621726441}"/>
              </a:ext>
            </a:extLst>
          </p:cNvPr>
          <p:cNvSpPr/>
          <p:nvPr/>
        </p:nvSpPr>
        <p:spPr>
          <a:xfrm>
            <a:off x="9049856" y="5266120"/>
            <a:ext cx="1454790" cy="231390"/>
          </a:xfrm>
          <a:prstGeom prst="rect">
            <a:avLst/>
          </a:prstGeom>
          <a:solidFill>
            <a:srgbClr val="2C6EAA"/>
          </a:solidFill>
          <a:ln w="127000" cap="rnd">
            <a:solidFill>
              <a:srgbClr val="2C6EAA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Product Development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39A903-C146-F440-8070-323789FD988E}"/>
              </a:ext>
            </a:extLst>
          </p:cNvPr>
          <p:cNvSpPr/>
          <p:nvPr/>
        </p:nvSpPr>
        <p:spPr>
          <a:xfrm>
            <a:off x="2336889" y="5242245"/>
            <a:ext cx="1454790" cy="231390"/>
          </a:xfrm>
          <a:prstGeom prst="rect">
            <a:avLst/>
          </a:prstGeom>
          <a:solidFill>
            <a:srgbClr val="2C6EAA"/>
          </a:solidFill>
          <a:ln w="127000" cap="rnd">
            <a:solidFill>
              <a:srgbClr val="2C6EAA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and Operations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93269F-1788-BD4C-A1D1-FE727F65B2F3}"/>
              </a:ext>
            </a:extLst>
          </p:cNvPr>
          <p:cNvSpPr/>
          <p:nvPr/>
        </p:nvSpPr>
        <p:spPr>
          <a:xfrm>
            <a:off x="4574545" y="5242245"/>
            <a:ext cx="1454790" cy="231390"/>
          </a:xfrm>
          <a:prstGeom prst="rect">
            <a:avLst/>
          </a:prstGeom>
          <a:solidFill>
            <a:srgbClr val="2C6EAA"/>
          </a:solidFill>
          <a:ln w="127000" cap="rnd">
            <a:solidFill>
              <a:srgbClr val="2C6EAA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Governance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238800-C744-8349-B42F-07A7E9CDDA80}"/>
              </a:ext>
            </a:extLst>
          </p:cNvPr>
          <p:cNvSpPr/>
          <p:nvPr/>
        </p:nvSpPr>
        <p:spPr>
          <a:xfrm>
            <a:off x="6812201" y="5242245"/>
            <a:ext cx="1454790" cy="231390"/>
          </a:xfrm>
          <a:prstGeom prst="rect">
            <a:avLst/>
          </a:prstGeom>
          <a:solidFill>
            <a:srgbClr val="2C6EAA"/>
          </a:solidFill>
          <a:ln w="127000" cap="rnd">
            <a:solidFill>
              <a:srgbClr val="2C6EAA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0E852A-482D-1548-8138-6D2B986D31CA}"/>
              </a:ext>
            </a:extLst>
          </p:cNvPr>
          <p:cNvSpPr/>
          <p:nvPr/>
        </p:nvSpPr>
        <p:spPr>
          <a:xfrm>
            <a:off x="8930306" y="5991025"/>
            <a:ext cx="1186710" cy="320529"/>
          </a:xfrm>
          <a:prstGeom prst="rect">
            <a:avLst/>
          </a:prstGeom>
          <a:solidFill>
            <a:srgbClr val="02CE9D"/>
          </a:solidFill>
          <a:ln w="127000" cap="rnd">
            <a:solidFill>
              <a:srgbClr val="02CE9D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Agility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2E1506-2F31-EE4B-9F61-3E23D9F529FE}"/>
              </a:ext>
            </a:extLst>
          </p:cNvPr>
          <p:cNvSpPr/>
          <p:nvPr/>
        </p:nvSpPr>
        <p:spPr>
          <a:xfrm>
            <a:off x="3970295" y="5991025"/>
            <a:ext cx="1186710" cy="320529"/>
          </a:xfrm>
          <a:prstGeom prst="rect">
            <a:avLst/>
          </a:prstGeom>
          <a:solidFill>
            <a:srgbClr val="02CE9D"/>
          </a:solidFill>
          <a:ln w="127000" cap="rnd">
            <a:solidFill>
              <a:srgbClr val="02CE9D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Quality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2E48D-D244-294F-82EF-92CF8825240F}"/>
              </a:ext>
            </a:extLst>
          </p:cNvPr>
          <p:cNvSpPr/>
          <p:nvPr/>
        </p:nvSpPr>
        <p:spPr>
          <a:xfrm>
            <a:off x="5623632" y="5991025"/>
            <a:ext cx="1186710" cy="320529"/>
          </a:xfrm>
          <a:prstGeom prst="rect">
            <a:avLst/>
          </a:prstGeom>
          <a:solidFill>
            <a:srgbClr val="02CE9D"/>
          </a:solidFill>
          <a:ln w="127000" cap="rnd">
            <a:solidFill>
              <a:srgbClr val="02CE9D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F26298-4390-FD49-8EB7-EBE69A44618C}"/>
              </a:ext>
            </a:extLst>
          </p:cNvPr>
          <p:cNvSpPr/>
          <p:nvPr/>
        </p:nvSpPr>
        <p:spPr>
          <a:xfrm>
            <a:off x="7276969" y="5991025"/>
            <a:ext cx="1186710" cy="320529"/>
          </a:xfrm>
          <a:prstGeom prst="rect">
            <a:avLst/>
          </a:prstGeom>
          <a:solidFill>
            <a:srgbClr val="02CE9D"/>
          </a:solidFill>
          <a:ln w="127000" cap="rnd">
            <a:solidFill>
              <a:srgbClr val="02CE9D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on Investment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9D7BC0-98AD-6641-B721-B4DA52514663}"/>
              </a:ext>
            </a:extLst>
          </p:cNvPr>
          <p:cNvSpPr/>
          <p:nvPr/>
        </p:nvSpPr>
        <p:spPr>
          <a:xfrm>
            <a:off x="2316958" y="5991025"/>
            <a:ext cx="1186710" cy="320529"/>
          </a:xfrm>
          <a:prstGeom prst="rect">
            <a:avLst/>
          </a:prstGeom>
          <a:solidFill>
            <a:srgbClr val="02CE9D"/>
          </a:solidFill>
          <a:ln w="127000" cap="rnd">
            <a:solidFill>
              <a:srgbClr val="02CE9D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Visibility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6986DE-7549-6E45-A7D8-79F2EC19540B}"/>
              </a:ext>
            </a:extLst>
          </p:cNvPr>
          <p:cNvSpPr/>
          <p:nvPr/>
        </p:nvSpPr>
        <p:spPr>
          <a:xfrm>
            <a:off x="10583642" y="5991025"/>
            <a:ext cx="1186710" cy="320529"/>
          </a:xfrm>
          <a:prstGeom prst="rect">
            <a:avLst/>
          </a:prstGeom>
          <a:solidFill>
            <a:srgbClr val="02CE9D"/>
          </a:solidFill>
          <a:ln w="127000" cap="rnd">
            <a:solidFill>
              <a:srgbClr val="02CE9D"/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Compliance</a:t>
            </a:r>
          </a:p>
        </p:txBody>
      </p:sp>
      <p:pic>
        <p:nvPicPr>
          <p:cNvPr id="36" name="Graphic 35" descr="Gears">
            <a:extLst>
              <a:ext uri="{FF2B5EF4-FFF2-40B4-BE49-F238E27FC236}">
                <a16:creationId xmlns:a16="http://schemas.microsoft.com/office/drawing/2014/main" id="{1BCB2687-9FF1-2E42-BF25-2DC2A16F95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087" y="3973312"/>
            <a:ext cx="685997" cy="685997"/>
          </a:xfrm>
          <a:prstGeom prst="rect">
            <a:avLst/>
          </a:prstGeom>
        </p:spPr>
      </p:pic>
      <p:pic>
        <p:nvPicPr>
          <p:cNvPr id="37" name="Graphic 36" descr="Users">
            <a:extLst>
              <a:ext uri="{FF2B5EF4-FFF2-40B4-BE49-F238E27FC236}">
                <a16:creationId xmlns:a16="http://schemas.microsoft.com/office/drawing/2014/main" id="{2DDEE2F5-B8F3-1D46-AFBB-BDEEE2D2D0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337" y="5003689"/>
            <a:ext cx="685997" cy="685997"/>
          </a:xfrm>
          <a:prstGeom prst="rect">
            <a:avLst/>
          </a:prstGeom>
        </p:spPr>
      </p:pic>
      <p:pic>
        <p:nvPicPr>
          <p:cNvPr id="38" name="Graphic 37" descr="Checklist">
            <a:extLst>
              <a:ext uri="{FF2B5EF4-FFF2-40B4-BE49-F238E27FC236}">
                <a16:creationId xmlns:a16="http://schemas.microsoft.com/office/drawing/2014/main" id="{4E5F25F9-67D6-4B41-B23F-BC2DB1C4CF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73086" y="4981812"/>
            <a:ext cx="685997" cy="68599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F794C57-020D-064D-B5D7-038E9A086C41}"/>
              </a:ext>
            </a:extLst>
          </p:cNvPr>
          <p:cNvSpPr txBox="1"/>
          <p:nvPr/>
        </p:nvSpPr>
        <p:spPr>
          <a:xfrm>
            <a:off x="546279" y="4565480"/>
            <a:ext cx="124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Technology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4B050C-7E48-874D-A73D-1FA3CC51CE43}"/>
              </a:ext>
            </a:extLst>
          </p:cNvPr>
          <p:cNvSpPr txBox="1"/>
          <p:nvPr/>
        </p:nvSpPr>
        <p:spPr>
          <a:xfrm>
            <a:off x="68529" y="5592835"/>
            <a:ext cx="124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767200-950D-5A41-9A10-945A43AE4259}"/>
              </a:ext>
            </a:extLst>
          </p:cNvPr>
          <p:cNvSpPr txBox="1"/>
          <p:nvPr/>
        </p:nvSpPr>
        <p:spPr>
          <a:xfrm>
            <a:off x="1095278" y="5600789"/>
            <a:ext cx="124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94873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7DE733B-62A0-A948-97D2-31D2D60CEFC9}"/>
              </a:ext>
            </a:extLst>
          </p:cNvPr>
          <p:cNvSpPr/>
          <p:nvPr/>
        </p:nvSpPr>
        <p:spPr>
          <a:xfrm>
            <a:off x="0" y="-16811"/>
            <a:ext cx="12192000" cy="6858000"/>
          </a:xfrm>
          <a:prstGeom prst="rect">
            <a:avLst/>
          </a:prstGeom>
          <a:gradFill>
            <a:gsLst>
              <a:gs pos="99000">
                <a:srgbClr val="002060">
                  <a:alpha val="91000"/>
                </a:srgbClr>
              </a:gs>
              <a:gs pos="0">
                <a:schemeClr val="accent5">
                  <a:lumMod val="50000"/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7F3B808-6076-D549-ABE4-A6A26BC3CC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256" y="1979344"/>
            <a:ext cx="4702009" cy="177426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8918" y="356533"/>
            <a:ext cx="11634166" cy="914400"/>
          </a:xfrm>
        </p:spPr>
        <p:txBody>
          <a:bodyPr>
            <a:noAutofit/>
          </a:bodyPr>
          <a:lstStyle/>
          <a:p>
            <a:r>
              <a:rPr lang="en-US" sz="5800" i="1" dirty="0">
                <a:solidFill>
                  <a:srgbClr val="FFFFFF"/>
                </a:solidFill>
              </a:rPr>
              <a:t>Data Forge: Experiment to Show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02376"/>
            <a:ext cx="2743200" cy="365125"/>
          </a:xfrm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568" y="6447960"/>
            <a:ext cx="1439513" cy="3932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DC4AB1B-7F95-2240-AAEA-6BCA0A86805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8265" y="1853937"/>
            <a:ext cx="6628474" cy="14891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426984-6949-3646-B58B-9E7C16DC5CBD}"/>
              </a:ext>
            </a:extLst>
          </p:cNvPr>
          <p:cNvCxnSpPr>
            <a:cxnSpLocks/>
          </p:cNvCxnSpPr>
          <p:nvPr/>
        </p:nvCxnSpPr>
        <p:spPr>
          <a:xfrm>
            <a:off x="4308763" y="3785543"/>
            <a:ext cx="0" cy="26943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1BC93F6-0A27-2C47-A9C4-2A2F4260F3EB}"/>
              </a:ext>
            </a:extLst>
          </p:cNvPr>
          <p:cNvSpPr/>
          <p:nvPr/>
        </p:nvSpPr>
        <p:spPr>
          <a:xfrm>
            <a:off x="3577771" y="4019392"/>
            <a:ext cx="4906661" cy="1348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Lab Experimentation Platform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ED8FF1-FDA2-2649-9F53-1A652FA70425}"/>
              </a:ext>
            </a:extLst>
          </p:cNvPr>
          <p:cNvSpPr/>
          <p:nvPr/>
        </p:nvSpPr>
        <p:spPr>
          <a:xfrm>
            <a:off x="8765497" y="4014422"/>
            <a:ext cx="1371601" cy="1353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Prototypes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BA3D90E-0AAA-F645-8F8D-B0C3B2078E9E}"/>
              </a:ext>
            </a:extLst>
          </p:cNvPr>
          <p:cNvCxnSpPr>
            <a:cxnSpLocks/>
            <a:stCxn id="36" idx="3"/>
            <a:endCxn id="32" idx="3"/>
          </p:cNvCxnSpPr>
          <p:nvPr/>
        </p:nvCxnSpPr>
        <p:spPr>
          <a:xfrm flipV="1">
            <a:off x="10137098" y="2598487"/>
            <a:ext cx="1609641" cy="2092563"/>
          </a:xfrm>
          <a:prstGeom prst="bentConnector3">
            <a:avLst>
              <a:gd name="adj1" fmla="val 114202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0A63420-B615-9C44-A88E-FD67B40133A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499" b="22787"/>
          <a:stretch/>
        </p:blipFill>
        <p:spPr>
          <a:xfrm>
            <a:off x="4832282" y="4293550"/>
            <a:ext cx="4781298" cy="1074128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8833B1C-138F-414A-BC2E-542FBADFF1B8}"/>
              </a:ext>
            </a:extLst>
          </p:cNvPr>
          <p:cNvSpPr/>
          <p:nvPr/>
        </p:nvSpPr>
        <p:spPr>
          <a:xfrm>
            <a:off x="2244340" y="3518359"/>
            <a:ext cx="3096555" cy="214987"/>
          </a:xfrm>
          <a:prstGeom prst="roundRect">
            <a:avLst>
              <a:gd name="adj" fmla="val 50000"/>
            </a:avLst>
          </a:prstGeom>
          <a:solidFill>
            <a:srgbClr val="566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LAKE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01F833-CB83-114F-AFD3-4CBDC29BD4E0}"/>
              </a:ext>
            </a:extLst>
          </p:cNvPr>
          <p:cNvSpPr txBox="1"/>
          <p:nvPr/>
        </p:nvSpPr>
        <p:spPr>
          <a:xfrm>
            <a:off x="3641974" y="5448793"/>
            <a:ext cx="48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experimentation platform often uses a different set of technology enable rapid 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D9970-3CDA-C648-ABEE-8DAD0358A247}"/>
              </a:ext>
            </a:extLst>
          </p:cNvPr>
          <p:cNvSpPr txBox="1"/>
          <p:nvPr/>
        </p:nvSpPr>
        <p:spPr>
          <a:xfrm>
            <a:off x="8693499" y="5430860"/>
            <a:ext cx="305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Prototypes make experimental results easy to understand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565D8-5B8A-E945-B14C-F09498C53CCC}"/>
              </a:ext>
            </a:extLst>
          </p:cNvPr>
          <p:cNvSpPr txBox="1"/>
          <p:nvPr/>
        </p:nvSpPr>
        <p:spPr>
          <a:xfrm>
            <a:off x="498437" y="1361200"/>
            <a:ext cx="503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Raw data is ingested and modeled into your data lake to enable experimentation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9B53D-1652-A14D-8FD9-CFC637D8FA54}"/>
              </a:ext>
            </a:extLst>
          </p:cNvPr>
          <p:cNvSpPr txBox="1"/>
          <p:nvPr/>
        </p:nvSpPr>
        <p:spPr>
          <a:xfrm>
            <a:off x="173395" y="4462022"/>
            <a:ext cx="358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Identified opportunities are vetted in the experimentation platform</a:t>
            </a:r>
          </a:p>
        </p:txBody>
      </p:sp>
    </p:spTree>
    <p:extLst>
      <p:ext uri="{BB962C8B-B14F-4D97-AF65-F5344CB8AC3E}">
        <p14:creationId xmlns:p14="http://schemas.microsoft.com/office/powerpoint/2010/main" val="271982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B2B7D9-64E7-1C4D-806D-5905B678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40" y="161922"/>
            <a:ext cx="10515600" cy="852755"/>
          </a:xfrm>
        </p:spPr>
        <p:txBody>
          <a:bodyPr/>
          <a:lstStyle/>
          <a:p>
            <a:r>
              <a:rPr lang="en-US" dirty="0" err="1"/>
              <a:t>DataForge</a:t>
            </a:r>
            <a:r>
              <a:rPr lang="en-US" dirty="0"/>
              <a:t>: </a:t>
            </a:r>
            <a:r>
              <a:rPr lang="en-US" b="1" dirty="0"/>
              <a:t>Modern Data Platform</a:t>
            </a:r>
            <a:r>
              <a:rPr lang="en-US" dirty="0"/>
              <a:t> on AWS – lab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5439CC-9716-334D-A9B3-FC60F078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18" y="1901075"/>
            <a:ext cx="3877982" cy="305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F35035-E93D-FC4C-8FC9-4663A1841E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817"/>
          <a:stretch/>
        </p:blipFill>
        <p:spPr>
          <a:xfrm>
            <a:off x="358740" y="1646133"/>
            <a:ext cx="8140700" cy="4606750"/>
          </a:xfrm>
          <a:prstGeom prst="rect">
            <a:avLst/>
          </a:prstGeom>
        </p:spPr>
      </p:pic>
      <p:sp>
        <p:nvSpPr>
          <p:cNvPr id="3" name="Multiply 2">
            <a:extLst>
              <a:ext uri="{FF2B5EF4-FFF2-40B4-BE49-F238E27FC236}">
                <a16:creationId xmlns:a16="http://schemas.microsoft.com/office/drawing/2014/main" id="{006E4AC4-048B-424A-8EEE-3DA6B072D48F}"/>
              </a:ext>
            </a:extLst>
          </p:cNvPr>
          <p:cNvSpPr/>
          <p:nvPr/>
        </p:nvSpPr>
        <p:spPr>
          <a:xfrm>
            <a:off x="1788459" y="5150224"/>
            <a:ext cx="1169894" cy="11026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18E18E7F-54C0-8A45-A4B0-6529519FBDED}"/>
              </a:ext>
            </a:extLst>
          </p:cNvPr>
          <p:cNvSpPr/>
          <p:nvPr/>
        </p:nvSpPr>
        <p:spPr>
          <a:xfrm>
            <a:off x="5511053" y="1470212"/>
            <a:ext cx="1169894" cy="11026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29A87-F8E9-4649-A507-48514A746E86}"/>
              </a:ext>
            </a:extLst>
          </p:cNvPr>
          <p:cNvCxnSpPr>
            <a:cxnSpLocks/>
          </p:cNvCxnSpPr>
          <p:nvPr/>
        </p:nvCxnSpPr>
        <p:spPr>
          <a:xfrm>
            <a:off x="8821271" y="2783541"/>
            <a:ext cx="3011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540B11-1DFF-B24E-85D8-3A2EE64BBE80}"/>
              </a:ext>
            </a:extLst>
          </p:cNvPr>
          <p:cNvCxnSpPr>
            <a:cxnSpLocks/>
          </p:cNvCxnSpPr>
          <p:nvPr/>
        </p:nvCxnSpPr>
        <p:spPr>
          <a:xfrm>
            <a:off x="8821270" y="4016743"/>
            <a:ext cx="3011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0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Amazon S3—Object Storage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488" y="1304261"/>
            <a:ext cx="11716513" cy="17570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sz="2400" b="0" i="0" kern="1200">
                <a:gradFill>
                  <a:gsLst>
                    <a:gs pos="43258">
                      <a:srgbClr val="414042"/>
                    </a:gs>
                    <a:gs pos="33000">
                      <a:srgbClr val="414042"/>
                    </a:gs>
                  </a:gsLst>
                  <a:lin ang="5400000" scaled="1"/>
                </a:gra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2000" b="0" i="0" kern="1200">
                <a:gradFill>
                  <a:gsLst>
                    <a:gs pos="43258">
                      <a:srgbClr val="414042"/>
                    </a:gs>
                    <a:gs pos="33000">
                      <a:srgbClr val="414042"/>
                    </a:gs>
                  </a:gsLst>
                  <a:lin ang="5400000" scaled="1"/>
                </a:gra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1800" b="0" i="0" kern="1200">
                <a:gradFill>
                  <a:gsLst>
                    <a:gs pos="43258">
                      <a:srgbClr val="414042"/>
                    </a:gs>
                    <a:gs pos="33000">
                      <a:srgbClr val="414042"/>
                    </a:gs>
                  </a:gsLst>
                  <a:lin ang="5400000" scaled="1"/>
                </a:gra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–"/>
              <a:defRPr sz="1600" b="0" i="0" kern="1200">
                <a:gradFill>
                  <a:gsLst>
                    <a:gs pos="43258">
                      <a:srgbClr val="414042"/>
                    </a:gs>
                    <a:gs pos="33000">
                      <a:srgbClr val="414042"/>
                    </a:gs>
                  </a:gsLst>
                  <a:lin ang="5400000" scaled="1"/>
                </a:gra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»"/>
              <a:defRPr sz="1600" b="0" i="0" kern="1200">
                <a:gradFill>
                  <a:gsLst>
                    <a:gs pos="43258">
                      <a:srgbClr val="414042"/>
                    </a:gs>
                    <a:gs pos="33000">
                      <a:srgbClr val="414042"/>
                    </a:gs>
                  </a:gsLst>
                  <a:lin ang="5400000" scaled="1"/>
                </a:gra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/>
              <a:t>Secure, highly scalable, durable object storage with millisecond latency for data access</a:t>
            </a:r>
          </a:p>
          <a:p>
            <a:endParaRPr lang="en-US" sz="1867" dirty="0"/>
          </a:p>
          <a:p>
            <a:r>
              <a:rPr lang="en-US" sz="2133" dirty="0"/>
              <a:t>Store any type of data–web sites, mobile apps, corporate applications, and IoT sensors</a:t>
            </a:r>
            <a:endParaRPr lang="en-US" sz="3200" dirty="0"/>
          </a:p>
          <a:p>
            <a:endParaRPr 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4AE0BB-6033-43E2-AE05-2ED7A0C6406E}"/>
              </a:ext>
            </a:extLst>
          </p:cNvPr>
          <p:cNvCxnSpPr>
            <a:cxnSpLocks/>
          </p:cNvCxnSpPr>
          <p:nvPr/>
        </p:nvCxnSpPr>
        <p:spPr>
          <a:xfrm>
            <a:off x="475488" y="2616449"/>
            <a:ext cx="11259313" cy="0"/>
          </a:xfrm>
          <a:prstGeom prst="line">
            <a:avLst/>
          </a:prstGeom>
          <a:noFill/>
          <a:ln w="12700" cap="rnd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5C4E211-5CB7-440B-8789-59457625CE8B}"/>
              </a:ext>
            </a:extLst>
          </p:cNvPr>
          <p:cNvGrpSpPr/>
          <p:nvPr/>
        </p:nvGrpSpPr>
        <p:grpSpPr>
          <a:xfrm>
            <a:off x="3284080" y="2902262"/>
            <a:ext cx="2821057" cy="3134668"/>
            <a:chOff x="2463059" y="2176696"/>
            <a:chExt cx="2115793" cy="2351001"/>
          </a:xfrm>
        </p:grpSpPr>
        <p:sp>
          <p:nvSpPr>
            <p:cNvPr id="15" name="TextBox 14"/>
            <p:cNvSpPr txBox="1"/>
            <p:nvPr/>
          </p:nvSpPr>
          <p:spPr>
            <a:xfrm>
              <a:off x="2469936" y="2176696"/>
              <a:ext cx="2108916" cy="438581"/>
            </a:xfrm>
            <a:prstGeom prst="rect">
              <a:avLst/>
            </a:prstGeom>
            <a:noFill/>
          </p:spPr>
          <p:txBody>
            <a:bodyPr wrap="square" lIns="365760" rIns="36576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Amazon Ember" panose="02000000000000000000" pitchFamily="2" charset="0"/>
                  <a:ea typeface="Amazon Ember" panose="02000000000000000000" pitchFamily="2" charset="0"/>
                </a:rPr>
                <a:t>Security and Compliance</a:t>
              </a:r>
            </a:p>
          </p:txBody>
        </p:sp>
        <p:pic>
          <p:nvPicPr>
            <p:cNvPr id="16" name="Graphic 50">
              <a:extLst>
                <a:ext uri="{FF2B5EF4-FFF2-40B4-BE49-F238E27FC236}">
                  <a16:creationId xmlns:a16="http://schemas.microsoft.com/office/drawing/2014/main" id="{C2061D2D-021E-4EF0-93A0-E6D089C9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7049" y="2715911"/>
              <a:ext cx="345138" cy="49305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463059" y="3327368"/>
              <a:ext cx="2115793" cy="1200329"/>
            </a:xfrm>
            <a:prstGeom prst="rect">
              <a:avLst/>
            </a:prstGeom>
            <a:noFill/>
          </p:spPr>
          <p:txBody>
            <a:bodyPr wrap="square" lIns="365760" rIns="365760" rtlCol="0">
              <a:spAutoFit/>
            </a:bodyPr>
            <a:lstStyle/>
            <a:p>
              <a:pPr algn="ctr"/>
              <a:r>
                <a:rPr lang="en-US" sz="14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Three different forms of encryption; encrypts data in transit when replicating across regions; log and monitor with </a:t>
              </a:r>
              <a:r>
                <a:rPr lang="en-US" sz="1400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CloudTrail</a:t>
              </a:r>
              <a:r>
                <a:rPr lang="en-US" sz="14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, use ML to discover and protect sensitive data with Macie</a:t>
              </a:r>
              <a:endParaRPr lang="en-US" sz="1400" dirty="0">
                <a:solidFill>
                  <a:srgbClr val="47474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F9499A-88BF-4D78-8187-A827C0B758C4}"/>
              </a:ext>
            </a:extLst>
          </p:cNvPr>
          <p:cNvGrpSpPr/>
          <p:nvPr/>
        </p:nvGrpSpPr>
        <p:grpSpPr>
          <a:xfrm>
            <a:off x="8919962" y="3025372"/>
            <a:ext cx="2821047" cy="3011556"/>
            <a:chOff x="6689971" y="2269029"/>
            <a:chExt cx="2115785" cy="2258667"/>
          </a:xfrm>
        </p:grpSpPr>
        <p:sp>
          <p:nvSpPr>
            <p:cNvPr id="13" name="TextBox 12"/>
            <p:cNvSpPr txBox="1"/>
            <p:nvPr/>
          </p:nvSpPr>
          <p:spPr>
            <a:xfrm>
              <a:off x="6692178" y="2269029"/>
              <a:ext cx="2111122" cy="253915"/>
            </a:xfrm>
            <a:prstGeom prst="rect">
              <a:avLst/>
            </a:prstGeom>
            <a:noFill/>
          </p:spPr>
          <p:txBody>
            <a:bodyPr wrap="square" lIns="365760" rIns="36576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Amazon Ember" panose="02000000000000000000" pitchFamily="2" charset="0"/>
                  <a:ea typeface="Amazon Ember" panose="02000000000000000000" pitchFamily="2" charset="0"/>
                </a:rPr>
                <a:t>Flexible Management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9971" y="3327368"/>
              <a:ext cx="2115785" cy="1200328"/>
            </a:xfrm>
            <a:prstGeom prst="rect">
              <a:avLst/>
            </a:prstGeom>
            <a:noFill/>
          </p:spPr>
          <p:txBody>
            <a:bodyPr wrap="square" lIns="365760" rIns="365760" rtlCol="0">
              <a:spAutoFit/>
            </a:bodyPr>
            <a:lstStyle/>
            <a:p>
              <a:pPr algn="ctr"/>
              <a:r>
                <a:rPr lang="en-US" sz="14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Classify, report, and visualize data usage trends; objects can be tagged to see storage consumption, cost, and security; build lifecycle policies to automate </a:t>
              </a:r>
              <a:r>
                <a:rPr lang="en-US" sz="1400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tiering</a:t>
              </a:r>
              <a:r>
                <a:rPr lang="en-US" sz="14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, and retention</a:t>
              </a:r>
            </a:p>
          </p:txBody>
        </p:sp>
        <p:grpSp>
          <p:nvGrpSpPr>
            <p:cNvPr id="28" name="Group 4">
              <a:extLst>
                <a:ext uri="{FF2B5EF4-FFF2-40B4-BE49-F238E27FC236}">
                  <a16:creationId xmlns:a16="http://schemas.microsoft.com/office/drawing/2014/main" id="{04F4F889-AADD-4744-BD87-CDE55827CA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504867" y="2755785"/>
              <a:ext cx="626454" cy="453180"/>
              <a:chOff x="2644" y="1449"/>
              <a:chExt cx="470" cy="340"/>
            </a:xfrm>
          </p:grpSpPr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809A6280-7639-4D04-A848-7B6B447AB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" y="1449"/>
                <a:ext cx="407" cy="290"/>
              </a:xfrm>
              <a:custGeom>
                <a:avLst/>
                <a:gdLst>
                  <a:gd name="T0" fmla="*/ 356 w 407"/>
                  <a:gd name="T1" fmla="*/ 290 h 290"/>
                  <a:gd name="T2" fmla="*/ 0 w 407"/>
                  <a:gd name="T3" fmla="*/ 290 h 290"/>
                  <a:gd name="T4" fmla="*/ 0 w 407"/>
                  <a:gd name="T5" fmla="*/ 0 h 290"/>
                  <a:gd name="T6" fmla="*/ 407 w 407"/>
                  <a:gd name="T7" fmla="*/ 0 h 290"/>
                  <a:gd name="T8" fmla="*/ 407 w 407"/>
                  <a:gd name="T9" fmla="*/ 219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290">
                    <a:moveTo>
                      <a:pt x="356" y="290"/>
                    </a:moveTo>
                    <a:lnTo>
                      <a:pt x="0" y="290"/>
                    </a:lnTo>
                    <a:lnTo>
                      <a:pt x="0" y="0"/>
                    </a:lnTo>
                    <a:lnTo>
                      <a:pt x="407" y="0"/>
                    </a:lnTo>
                    <a:lnTo>
                      <a:pt x="407" y="219"/>
                    </a:lnTo>
                  </a:path>
                </a:pathLst>
              </a:custGeom>
              <a:solidFill>
                <a:srgbClr val="FFFFFF"/>
              </a:solidFill>
              <a:ln w="158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Line 6">
                <a:extLst>
                  <a:ext uri="{FF2B5EF4-FFF2-40B4-BE49-F238E27FC236}">
                    <a16:creationId xmlns:a16="http://schemas.microsoft.com/office/drawing/2014/main" id="{3439D654-F652-4EC1-AF63-7269B1B02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" y="1505"/>
                <a:ext cx="407" cy="0"/>
              </a:xfrm>
              <a:prstGeom prst="line">
                <a:avLst/>
              </a:prstGeom>
              <a:solidFill>
                <a:srgbClr val="FFFFFF"/>
              </a:solidFill>
              <a:ln w="158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EF3FAD64-67F3-49DF-A8FE-D842EB320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7" y="1505"/>
                <a:ext cx="0" cy="234"/>
              </a:xfrm>
              <a:prstGeom prst="line">
                <a:avLst/>
              </a:prstGeom>
              <a:solidFill>
                <a:srgbClr val="FFFFFF"/>
              </a:solidFill>
              <a:ln w="158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Line 8">
                <a:extLst>
                  <a:ext uri="{FF2B5EF4-FFF2-40B4-BE49-F238E27FC236}">
                    <a16:creationId xmlns:a16="http://schemas.microsoft.com/office/drawing/2014/main" id="{89A0F568-078A-46FA-B285-7F0312BC7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6" y="1555"/>
                <a:ext cx="244" cy="0"/>
              </a:xfrm>
              <a:prstGeom prst="line">
                <a:avLst/>
              </a:prstGeom>
              <a:solidFill>
                <a:srgbClr val="FFFFFF"/>
              </a:solidFill>
              <a:ln w="158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Line 9">
                <a:extLst>
                  <a:ext uri="{FF2B5EF4-FFF2-40B4-BE49-F238E27FC236}">
                    <a16:creationId xmlns:a16="http://schemas.microsoft.com/office/drawing/2014/main" id="{39283117-DBB5-4D16-9FBE-1F332A104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6" y="1595"/>
                <a:ext cx="156" cy="0"/>
              </a:xfrm>
              <a:prstGeom prst="line">
                <a:avLst/>
              </a:prstGeom>
              <a:solidFill>
                <a:srgbClr val="FFFFFF"/>
              </a:solidFill>
              <a:ln w="158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Line 10">
                <a:extLst>
                  <a:ext uri="{FF2B5EF4-FFF2-40B4-BE49-F238E27FC236}">
                    <a16:creationId xmlns:a16="http://schemas.microsoft.com/office/drawing/2014/main" id="{08102405-3CA3-4963-B555-11252D893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6" y="1637"/>
                <a:ext cx="187" cy="0"/>
              </a:xfrm>
              <a:prstGeom prst="line">
                <a:avLst/>
              </a:prstGeom>
              <a:solidFill>
                <a:srgbClr val="FFFFFF"/>
              </a:solidFill>
              <a:ln w="158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46EC45CD-6196-41CE-9F83-ACBB0B2B4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0" y="1628"/>
                <a:ext cx="114" cy="161"/>
              </a:xfrm>
              <a:custGeom>
                <a:avLst/>
                <a:gdLst>
                  <a:gd name="T0" fmla="*/ 0 w 114"/>
                  <a:gd name="T1" fmla="*/ 136 h 161"/>
                  <a:gd name="T2" fmla="*/ 0 w 114"/>
                  <a:gd name="T3" fmla="*/ 0 h 161"/>
                  <a:gd name="T4" fmla="*/ 114 w 114"/>
                  <a:gd name="T5" fmla="*/ 88 h 161"/>
                  <a:gd name="T6" fmla="*/ 70 w 114"/>
                  <a:gd name="T7" fmla="*/ 102 h 161"/>
                  <a:gd name="T8" fmla="*/ 93 w 114"/>
                  <a:gd name="T9" fmla="*/ 148 h 161"/>
                  <a:gd name="T10" fmla="*/ 66 w 114"/>
                  <a:gd name="T11" fmla="*/ 161 h 161"/>
                  <a:gd name="T12" fmla="*/ 39 w 114"/>
                  <a:gd name="T13" fmla="*/ 111 h 161"/>
                  <a:gd name="T14" fmla="*/ 0 w 114"/>
                  <a:gd name="T15" fmla="*/ 13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161">
                    <a:moveTo>
                      <a:pt x="0" y="136"/>
                    </a:moveTo>
                    <a:lnTo>
                      <a:pt x="0" y="0"/>
                    </a:lnTo>
                    <a:lnTo>
                      <a:pt x="114" y="88"/>
                    </a:lnTo>
                    <a:lnTo>
                      <a:pt x="70" y="102"/>
                    </a:lnTo>
                    <a:lnTo>
                      <a:pt x="93" y="148"/>
                    </a:lnTo>
                    <a:lnTo>
                      <a:pt x="66" y="161"/>
                    </a:lnTo>
                    <a:lnTo>
                      <a:pt x="39" y="111"/>
                    </a:lnTo>
                    <a:lnTo>
                      <a:pt x="0" y="136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A3C7E95-72A1-40C4-9423-AF0C27F16D91}"/>
              </a:ext>
            </a:extLst>
          </p:cNvPr>
          <p:cNvGrpSpPr/>
          <p:nvPr/>
        </p:nvGrpSpPr>
        <p:grpSpPr>
          <a:xfrm>
            <a:off x="472556" y="2902262"/>
            <a:ext cx="2817760" cy="2930946"/>
            <a:chOff x="354417" y="2176696"/>
            <a:chExt cx="2113320" cy="2198209"/>
          </a:xfrm>
        </p:grpSpPr>
        <p:sp>
          <p:nvSpPr>
            <p:cNvPr id="6" name="TextBox 5"/>
            <p:cNvSpPr txBox="1"/>
            <p:nvPr/>
          </p:nvSpPr>
          <p:spPr>
            <a:xfrm>
              <a:off x="354417" y="2176696"/>
              <a:ext cx="2113320" cy="438581"/>
            </a:xfrm>
            <a:prstGeom prst="rect">
              <a:avLst/>
            </a:prstGeom>
            <a:noFill/>
          </p:spPr>
          <p:txBody>
            <a:bodyPr wrap="square" lIns="304800" rIns="30480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Amazon Ember" panose="02000000000000000000" pitchFamily="2" charset="0"/>
                  <a:ea typeface="Amazon Ember" panose="02000000000000000000" pitchFamily="2" charset="0"/>
                </a:rPr>
                <a:t>Durability, Availability &amp; Scalability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815" y="3336159"/>
              <a:ext cx="2104245" cy="1038746"/>
            </a:xfrm>
            <a:prstGeom prst="rect">
              <a:avLst/>
            </a:prstGeom>
            <a:noFill/>
          </p:spPr>
          <p:txBody>
            <a:bodyPr wrap="square" lIns="365760" rIns="365760" rtlCol="0">
              <a:spAutoFit/>
            </a:bodyPr>
            <a:lstStyle/>
            <a:p>
              <a:pPr algn="ctr"/>
              <a:r>
                <a:rPr lang="en-US" sz="14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Built for eleven nine’s of durability; data distributed across 3 physical facilities in an AWS region; automatically replicated to any other AWS region</a:t>
              </a:r>
            </a:p>
          </p:txBody>
        </p:sp>
        <p:grpSp>
          <p:nvGrpSpPr>
            <p:cNvPr id="36" name="Group 12">
              <a:extLst>
                <a:ext uri="{FF2B5EF4-FFF2-40B4-BE49-F238E27FC236}">
                  <a16:creationId xmlns:a16="http://schemas.microsoft.com/office/drawing/2014/main" id="{28E01085-58B7-4519-BCD6-3A2793F121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3641" y="2815633"/>
              <a:ext cx="605892" cy="364034"/>
              <a:chOff x="2637" y="1473"/>
              <a:chExt cx="486" cy="292"/>
            </a:xfrm>
          </p:grpSpPr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2CCE8076-298E-4737-8C0C-AC71138FC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1473"/>
                <a:ext cx="407" cy="292"/>
              </a:xfrm>
              <a:custGeom>
                <a:avLst/>
                <a:gdLst>
                  <a:gd name="T0" fmla="*/ 407 w 407"/>
                  <a:gd name="T1" fmla="*/ 266 h 292"/>
                  <a:gd name="T2" fmla="*/ 407 w 407"/>
                  <a:gd name="T3" fmla="*/ 292 h 292"/>
                  <a:gd name="T4" fmla="*/ 0 w 407"/>
                  <a:gd name="T5" fmla="*/ 292 h 292"/>
                  <a:gd name="T6" fmla="*/ 0 w 407"/>
                  <a:gd name="T7" fmla="*/ 0 h 292"/>
                  <a:gd name="T8" fmla="*/ 407 w 407"/>
                  <a:gd name="T9" fmla="*/ 0 h 292"/>
                  <a:gd name="T10" fmla="*/ 407 w 407"/>
                  <a:gd name="T11" fmla="*/ 153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292">
                    <a:moveTo>
                      <a:pt x="407" y="266"/>
                    </a:moveTo>
                    <a:lnTo>
                      <a:pt x="407" y="292"/>
                    </a:lnTo>
                    <a:lnTo>
                      <a:pt x="0" y="292"/>
                    </a:lnTo>
                    <a:lnTo>
                      <a:pt x="0" y="0"/>
                    </a:lnTo>
                    <a:lnTo>
                      <a:pt x="407" y="0"/>
                    </a:lnTo>
                    <a:lnTo>
                      <a:pt x="407" y="153"/>
                    </a:lnTo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" name="Oval 14">
                <a:extLst>
                  <a:ext uri="{FF2B5EF4-FFF2-40B4-BE49-F238E27FC236}">
                    <a16:creationId xmlns:a16="http://schemas.microsoft.com/office/drawing/2014/main" id="{BB05BF6B-CC5E-4413-A3E4-576532C4E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1521"/>
                <a:ext cx="195" cy="195"/>
              </a:xfrm>
              <a:prstGeom prst="ellips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419BAD50-EB93-4137-A9F6-8806D651C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1" y="1561"/>
                <a:ext cx="33" cy="92"/>
              </a:xfrm>
              <a:custGeom>
                <a:avLst/>
                <a:gdLst>
                  <a:gd name="T0" fmla="*/ 0 w 33"/>
                  <a:gd name="T1" fmla="*/ 0 h 92"/>
                  <a:gd name="T2" fmla="*/ 0 w 33"/>
                  <a:gd name="T3" fmla="*/ 57 h 92"/>
                  <a:gd name="T4" fmla="*/ 33 w 33"/>
                  <a:gd name="T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92">
                    <a:moveTo>
                      <a:pt x="0" y="0"/>
                    </a:moveTo>
                    <a:lnTo>
                      <a:pt x="0" y="57"/>
                    </a:lnTo>
                    <a:lnTo>
                      <a:pt x="33" y="92"/>
                    </a:lnTo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0" name="Freeform 16">
                <a:extLst>
                  <a:ext uri="{FF2B5EF4-FFF2-40B4-BE49-F238E27FC236}">
                    <a16:creationId xmlns:a16="http://schemas.microsoft.com/office/drawing/2014/main" id="{952C0931-A5EB-4F40-9879-57056C929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3" y="1626"/>
                <a:ext cx="160" cy="113"/>
              </a:xfrm>
              <a:custGeom>
                <a:avLst/>
                <a:gdLst>
                  <a:gd name="T0" fmla="*/ 160 w 160"/>
                  <a:gd name="T1" fmla="*/ 32 h 113"/>
                  <a:gd name="T2" fmla="*/ 81 w 160"/>
                  <a:gd name="T3" fmla="*/ 113 h 113"/>
                  <a:gd name="T4" fmla="*/ 0 w 160"/>
                  <a:gd name="T5" fmla="*/ 32 h 113"/>
                  <a:gd name="T6" fmla="*/ 21 w 160"/>
                  <a:gd name="T7" fmla="*/ 0 h 113"/>
                  <a:gd name="T8" fmla="*/ 139 w 160"/>
                  <a:gd name="T9" fmla="*/ 0 h 113"/>
                  <a:gd name="T10" fmla="*/ 160 w 160"/>
                  <a:gd name="T11" fmla="*/ 3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113">
                    <a:moveTo>
                      <a:pt x="160" y="32"/>
                    </a:moveTo>
                    <a:lnTo>
                      <a:pt x="81" y="113"/>
                    </a:lnTo>
                    <a:lnTo>
                      <a:pt x="0" y="32"/>
                    </a:lnTo>
                    <a:lnTo>
                      <a:pt x="21" y="0"/>
                    </a:lnTo>
                    <a:lnTo>
                      <a:pt x="139" y="0"/>
                    </a:lnTo>
                    <a:lnTo>
                      <a:pt x="160" y="32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CA2732A6-84BB-42DA-8174-4C6597776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3" y="1658"/>
                <a:ext cx="160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98B37C4-7328-435C-9F64-5820D7AF7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1626"/>
                <a:ext cx="48" cy="113"/>
              </a:xfrm>
              <a:custGeom>
                <a:avLst/>
                <a:gdLst>
                  <a:gd name="T0" fmla="*/ 33 w 48"/>
                  <a:gd name="T1" fmla="*/ 0 h 113"/>
                  <a:gd name="T2" fmla="*/ 48 w 48"/>
                  <a:gd name="T3" fmla="*/ 32 h 113"/>
                  <a:gd name="T4" fmla="*/ 0 w 48"/>
                  <a:gd name="T5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13">
                    <a:moveTo>
                      <a:pt x="33" y="0"/>
                    </a:moveTo>
                    <a:lnTo>
                      <a:pt x="48" y="32"/>
                    </a:lnTo>
                    <a:lnTo>
                      <a:pt x="0" y="113"/>
                    </a:lnTo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C4A1010-E3FD-4FDD-8A3F-EBF92B30B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6" y="1626"/>
                <a:ext cx="48" cy="113"/>
              </a:xfrm>
              <a:custGeom>
                <a:avLst/>
                <a:gdLst>
                  <a:gd name="T0" fmla="*/ 15 w 48"/>
                  <a:gd name="T1" fmla="*/ 0 h 113"/>
                  <a:gd name="T2" fmla="*/ 0 w 48"/>
                  <a:gd name="T3" fmla="*/ 32 h 113"/>
                  <a:gd name="T4" fmla="*/ 48 w 48"/>
                  <a:gd name="T5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13">
                    <a:moveTo>
                      <a:pt x="15" y="0"/>
                    </a:moveTo>
                    <a:lnTo>
                      <a:pt x="0" y="32"/>
                    </a:lnTo>
                    <a:lnTo>
                      <a:pt x="48" y="113"/>
                    </a:lnTo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15BE6B5-8F28-40B4-A996-5131A609AF60}"/>
              </a:ext>
            </a:extLst>
          </p:cNvPr>
          <p:cNvGrpSpPr/>
          <p:nvPr/>
        </p:nvGrpSpPr>
        <p:grpSpPr>
          <a:xfrm>
            <a:off x="6092672" y="3025372"/>
            <a:ext cx="2833523" cy="2807835"/>
            <a:chOff x="4569504" y="2269029"/>
            <a:chExt cx="2125142" cy="2105876"/>
          </a:xfrm>
        </p:grpSpPr>
        <p:sp>
          <p:nvSpPr>
            <p:cNvPr id="17" name="TextBox 16"/>
            <p:cNvSpPr txBox="1"/>
            <p:nvPr/>
          </p:nvSpPr>
          <p:spPr>
            <a:xfrm>
              <a:off x="4578852" y="2269029"/>
              <a:ext cx="2115793" cy="253916"/>
            </a:xfrm>
            <a:prstGeom prst="rect">
              <a:avLst/>
            </a:prstGeom>
            <a:noFill/>
          </p:spPr>
          <p:txBody>
            <a:bodyPr wrap="square" lIns="365760" rIns="36576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Amazon Ember" panose="02000000000000000000" pitchFamily="2" charset="0"/>
                  <a:ea typeface="Amazon Ember" panose="02000000000000000000" pitchFamily="2" charset="0"/>
                </a:rPr>
                <a:t>Query in Place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9504" y="3336159"/>
              <a:ext cx="2125142" cy="1038746"/>
            </a:xfrm>
            <a:prstGeom prst="rect">
              <a:avLst/>
            </a:prstGeom>
            <a:noFill/>
          </p:spPr>
          <p:txBody>
            <a:bodyPr wrap="square" lIns="365760" rIns="365760" rtlCol="0">
              <a:spAutoFit/>
            </a:bodyPr>
            <a:lstStyle/>
            <a:p>
              <a:pPr algn="ctr"/>
              <a:r>
                <a:rPr lang="en-US" sz="14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Run analytics &amp; ML on data lake without data movement; S3 Select can retrieve subset of data, improving analytics performance by 400%</a:t>
              </a: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BF77065-4D0F-428D-A065-81767C3B5B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3457" y="2755785"/>
              <a:ext cx="579370" cy="449698"/>
            </a:xfrm>
            <a:custGeom>
              <a:avLst/>
              <a:gdLst>
                <a:gd name="T0" fmla="*/ 601 w 779"/>
                <a:gd name="T1" fmla="*/ 306 h 604"/>
                <a:gd name="T2" fmla="*/ 361 w 779"/>
                <a:gd name="T3" fmla="*/ 66 h 604"/>
                <a:gd name="T4" fmla="*/ 381 w 779"/>
                <a:gd name="T5" fmla="*/ 86 h 604"/>
                <a:gd name="T6" fmla="*/ 581 w 779"/>
                <a:gd name="T7" fmla="*/ 286 h 604"/>
                <a:gd name="T8" fmla="*/ 381 w 779"/>
                <a:gd name="T9" fmla="*/ 86 h 604"/>
                <a:gd name="T10" fmla="*/ 709 w 779"/>
                <a:gd name="T11" fmla="*/ 469 h 604"/>
                <a:gd name="T12" fmla="*/ 764 w 779"/>
                <a:gd name="T13" fmla="*/ 469 h 604"/>
                <a:gd name="T14" fmla="*/ 625 w 779"/>
                <a:gd name="T15" fmla="*/ 275 h 604"/>
                <a:gd name="T16" fmla="*/ 276 w 779"/>
                <a:gd name="T17" fmla="*/ 51 h 604"/>
                <a:gd name="T18" fmla="*/ 276 w 779"/>
                <a:gd name="T19" fmla="*/ 604 h 604"/>
                <a:gd name="T20" fmla="*/ 98 w 779"/>
                <a:gd name="T21" fmla="*/ 310 h 604"/>
                <a:gd name="T22" fmla="*/ 98 w 779"/>
                <a:gd name="T23" fmla="*/ 384 h 604"/>
                <a:gd name="T24" fmla="*/ 98 w 779"/>
                <a:gd name="T25" fmla="*/ 310 h 604"/>
                <a:gd name="T26" fmla="*/ 186 w 779"/>
                <a:gd name="T27" fmla="*/ 223 h 604"/>
                <a:gd name="T28" fmla="*/ 260 w 779"/>
                <a:gd name="T29" fmla="*/ 223 h 604"/>
                <a:gd name="T30" fmla="*/ 353 w 779"/>
                <a:gd name="T31" fmla="*/ 384 h 604"/>
                <a:gd name="T32" fmla="*/ 353 w 779"/>
                <a:gd name="T33" fmla="*/ 458 h 604"/>
                <a:gd name="T34" fmla="*/ 353 w 779"/>
                <a:gd name="T35" fmla="*/ 384 h 604"/>
                <a:gd name="T36" fmla="*/ 186 w 779"/>
                <a:gd name="T37" fmla="*/ 512 h 604"/>
                <a:gd name="T38" fmla="*/ 260 w 779"/>
                <a:gd name="T39" fmla="*/ 512 h 604"/>
                <a:gd name="T40" fmla="*/ 72 w 779"/>
                <a:gd name="T41" fmla="*/ 321 h 604"/>
                <a:gd name="T42" fmla="*/ 124 w 779"/>
                <a:gd name="T43" fmla="*/ 321 h 604"/>
                <a:gd name="T44" fmla="*/ 332 w 779"/>
                <a:gd name="T45" fmla="*/ 390 h 604"/>
                <a:gd name="T46" fmla="*/ 427 w 779"/>
                <a:gd name="T47" fmla="*/ 347 h 604"/>
                <a:gd name="T48" fmla="*/ 197 w 779"/>
                <a:gd name="T49" fmla="*/ 538 h 604"/>
                <a:gd name="T50" fmla="*/ 312 w 779"/>
                <a:gd name="T51" fmla="*/ 601 h 604"/>
                <a:gd name="T52" fmla="*/ 569 w 779"/>
                <a:gd name="T53" fmla="*/ 220 h 604"/>
                <a:gd name="T54" fmla="*/ 485 w 779"/>
                <a:gd name="T55" fmla="*/ 175 h 604"/>
                <a:gd name="T56" fmla="*/ 448 w 779"/>
                <a:gd name="T57" fmla="*/ 175 h 604"/>
                <a:gd name="T58" fmla="*/ 550 w 779"/>
                <a:gd name="T59" fmla="*/ 212 h 604"/>
                <a:gd name="T60" fmla="*/ 550 w 779"/>
                <a:gd name="T61" fmla="*/ 265 h 604"/>
                <a:gd name="T62" fmla="*/ 550 w 779"/>
                <a:gd name="T63" fmla="*/ 212 h 604"/>
                <a:gd name="T64" fmla="*/ 667 w 779"/>
                <a:gd name="T65" fmla="*/ 96 h 604"/>
                <a:gd name="T66" fmla="*/ 720 w 779"/>
                <a:gd name="T67" fmla="*/ 96 h 604"/>
                <a:gd name="T68" fmla="*/ 466 w 779"/>
                <a:gd name="T69" fmla="*/ 130 h 604"/>
                <a:gd name="T70" fmla="*/ 466 w 779"/>
                <a:gd name="T71" fmla="*/ 183 h 604"/>
                <a:gd name="T72" fmla="*/ 466 w 779"/>
                <a:gd name="T73" fmla="*/ 1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9" h="604">
                  <a:moveTo>
                    <a:pt x="601" y="66"/>
                  </a:moveTo>
                  <a:cubicBezTo>
                    <a:pt x="667" y="132"/>
                    <a:pt x="667" y="240"/>
                    <a:pt x="601" y="306"/>
                  </a:cubicBezTo>
                  <a:cubicBezTo>
                    <a:pt x="535" y="372"/>
                    <a:pt x="427" y="372"/>
                    <a:pt x="361" y="306"/>
                  </a:cubicBezTo>
                  <a:cubicBezTo>
                    <a:pt x="295" y="240"/>
                    <a:pt x="295" y="132"/>
                    <a:pt x="361" y="66"/>
                  </a:cubicBezTo>
                  <a:cubicBezTo>
                    <a:pt x="427" y="0"/>
                    <a:pt x="535" y="0"/>
                    <a:pt x="601" y="66"/>
                  </a:cubicBezTo>
                  <a:close/>
                  <a:moveTo>
                    <a:pt x="381" y="86"/>
                  </a:moveTo>
                  <a:cubicBezTo>
                    <a:pt x="326" y="141"/>
                    <a:pt x="326" y="231"/>
                    <a:pt x="381" y="286"/>
                  </a:cubicBezTo>
                  <a:cubicBezTo>
                    <a:pt x="436" y="341"/>
                    <a:pt x="526" y="341"/>
                    <a:pt x="581" y="286"/>
                  </a:cubicBezTo>
                  <a:cubicBezTo>
                    <a:pt x="636" y="231"/>
                    <a:pt x="636" y="141"/>
                    <a:pt x="581" y="86"/>
                  </a:cubicBezTo>
                  <a:cubicBezTo>
                    <a:pt x="526" y="31"/>
                    <a:pt x="436" y="31"/>
                    <a:pt x="381" y="86"/>
                  </a:cubicBezTo>
                  <a:close/>
                  <a:moveTo>
                    <a:pt x="570" y="330"/>
                  </a:moveTo>
                  <a:cubicBezTo>
                    <a:pt x="709" y="469"/>
                    <a:pt x="709" y="469"/>
                    <a:pt x="709" y="469"/>
                  </a:cubicBezTo>
                  <a:cubicBezTo>
                    <a:pt x="724" y="484"/>
                    <a:pt x="749" y="484"/>
                    <a:pt x="764" y="469"/>
                  </a:cubicBezTo>
                  <a:cubicBezTo>
                    <a:pt x="764" y="469"/>
                    <a:pt x="764" y="469"/>
                    <a:pt x="764" y="469"/>
                  </a:cubicBezTo>
                  <a:cubicBezTo>
                    <a:pt x="779" y="454"/>
                    <a:pt x="779" y="429"/>
                    <a:pt x="764" y="414"/>
                  </a:cubicBezTo>
                  <a:cubicBezTo>
                    <a:pt x="625" y="275"/>
                    <a:pt x="625" y="275"/>
                    <a:pt x="625" y="275"/>
                  </a:cubicBezTo>
                  <a:moveTo>
                    <a:pt x="363" y="65"/>
                  </a:moveTo>
                  <a:cubicBezTo>
                    <a:pt x="335" y="56"/>
                    <a:pt x="306" y="51"/>
                    <a:pt x="276" y="51"/>
                  </a:cubicBezTo>
                  <a:cubicBezTo>
                    <a:pt x="123" y="51"/>
                    <a:pt x="0" y="175"/>
                    <a:pt x="0" y="328"/>
                  </a:cubicBezTo>
                  <a:cubicBezTo>
                    <a:pt x="0" y="480"/>
                    <a:pt x="123" y="604"/>
                    <a:pt x="276" y="604"/>
                  </a:cubicBezTo>
                  <a:cubicBezTo>
                    <a:pt x="425" y="604"/>
                    <a:pt x="546" y="487"/>
                    <a:pt x="553" y="339"/>
                  </a:cubicBezTo>
                  <a:moveTo>
                    <a:pt x="98" y="310"/>
                  </a:moveTo>
                  <a:cubicBezTo>
                    <a:pt x="78" y="310"/>
                    <a:pt x="61" y="327"/>
                    <a:pt x="61" y="347"/>
                  </a:cubicBezTo>
                  <a:cubicBezTo>
                    <a:pt x="61" y="367"/>
                    <a:pt x="78" y="384"/>
                    <a:pt x="98" y="384"/>
                  </a:cubicBezTo>
                  <a:cubicBezTo>
                    <a:pt x="118" y="384"/>
                    <a:pt x="135" y="367"/>
                    <a:pt x="135" y="347"/>
                  </a:cubicBezTo>
                  <a:cubicBezTo>
                    <a:pt x="135" y="327"/>
                    <a:pt x="118" y="310"/>
                    <a:pt x="98" y="310"/>
                  </a:cubicBezTo>
                  <a:close/>
                  <a:moveTo>
                    <a:pt x="223" y="186"/>
                  </a:moveTo>
                  <a:cubicBezTo>
                    <a:pt x="203" y="186"/>
                    <a:pt x="186" y="203"/>
                    <a:pt x="186" y="223"/>
                  </a:cubicBezTo>
                  <a:cubicBezTo>
                    <a:pt x="186" y="243"/>
                    <a:pt x="203" y="260"/>
                    <a:pt x="223" y="260"/>
                  </a:cubicBezTo>
                  <a:cubicBezTo>
                    <a:pt x="243" y="260"/>
                    <a:pt x="260" y="243"/>
                    <a:pt x="260" y="223"/>
                  </a:cubicBezTo>
                  <a:cubicBezTo>
                    <a:pt x="260" y="203"/>
                    <a:pt x="243" y="186"/>
                    <a:pt x="223" y="186"/>
                  </a:cubicBezTo>
                  <a:close/>
                  <a:moveTo>
                    <a:pt x="353" y="384"/>
                  </a:moveTo>
                  <a:cubicBezTo>
                    <a:pt x="332" y="384"/>
                    <a:pt x="316" y="401"/>
                    <a:pt x="316" y="421"/>
                  </a:cubicBezTo>
                  <a:cubicBezTo>
                    <a:pt x="316" y="441"/>
                    <a:pt x="332" y="458"/>
                    <a:pt x="353" y="458"/>
                  </a:cubicBezTo>
                  <a:cubicBezTo>
                    <a:pt x="373" y="458"/>
                    <a:pt x="390" y="441"/>
                    <a:pt x="390" y="421"/>
                  </a:cubicBezTo>
                  <a:cubicBezTo>
                    <a:pt x="390" y="401"/>
                    <a:pt x="373" y="384"/>
                    <a:pt x="353" y="384"/>
                  </a:cubicBezTo>
                  <a:close/>
                  <a:moveTo>
                    <a:pt x="223" y="475"/>
                  </a:moveTo>
                  <a:cubicBezTo>
                    <a:pt x="203" y="475"/>
                    <a:pt x="186" y="492"/>
                    <a:pt x="186" y="512"/>
                  </a:cubicBezTo>
                  <a:cubicBezTo>
                    <a:pt x="186" y="532"/>
                    <a:pt x="203" y="549"/>
                    <a:pt x="223" y="549"/>
                  </a:cubicBezTo>
                  <a:cubicBezTo>
                    <a:pt x="243" y="549"/>
                    <a:pt x="260" y="532"/>
                    <a:pt x="260" y="512"/>
                  </a:cubicBezTo>
                  <a:cubicBezTo>
                    <a:pt x="260" y="492"/>
                    <a:pt x="243" y="475"/>
                    <a:pt x="223" y="475"/>
                  </a:cubicBezTo>
                  <a:close/>
                  <a:moveTo>
                    <a:pt x="72" y="321"/>
                  </a:moveTo>
                  <a:cubicBezTo>
                    <a:pt x="9" y="258"/>
                    <a:pt x="9" y="258"/>
                    <a:pt x="9" y="258"/>
                  </a:cubicBezTo>
                  <a:moveTo>
                    <a:pt x="124" y="321"/>
                  </a:moveTo>
                  <a:cubicBezTo>
                    <a:pt x="196" y="249"/>
                    <a:pt x="196" y="249"/>
                    <a:pt x="196" y="249"/>
                  </a:cubicBezTo>
                  <a:moveTo>
                    <a:pt x="332" y="390"/>
                  </a:moveTo>
                  <a:cubicBezTo>
                    <a:pt x="243" y="254"/>
                    <a:pt x="243" y="254"/>
                    <a:pt x="243" y="254"/>
                  </a:cubicBezTo>
                  <a:moveTo>
                    <a:pt x="427" y="347"/>
                  </a:moveTo>
                  <a:cubicBezTo>
                    <a:pt x="379" y="395"/>
                    <a:pt x="379" y="395"/>
                    <a:pt x="379" y="395"/>
                  </a:cubicBezTo>
                  <a:moveTo>
                    <a:pt x="197" y="538"/>
                  </a:moveTo>
                  <a:cubicBezTo>
                    <a:pt x="157" y="578"/>
                    <a:pt x="157" y="578"/>
                    <a:pt x="157" y="578"/>
                  </a:cubicBezTo>
                  <a:moveTo>
                    <a:pt x="312" y="601"/>
                  </a:moveTo>
                  <a:cubicBezTo>
                    <a:pt x="249" y="538"/>
                    <a:pt x="249" y="538"/>
                    <a:pt x="249" y="538"/>
                  </a:cubicBezTo>
                  <a:moveTo>
                    <a:pt x="569" y="220"/>
                  </a:moveTo>
                  <a:cubicBezTo>
                    <a:pt x="675" y="114"/>
                    <a:pt x="675" y="114"/>
                    <a:pt x="675" y="114"/>
                  </a:cubicBezTo>
                  <a:moveTo>
                    <a:pt x="485" y="175"/>
                  </a:moveTo>
                  <a:cubicBezTo>
                    <a:pt x="531" y="220"/>
                    <a:pt x="531" y="220"/>
                    <a:pt x="531" y="220"/>
                  </a:cubicBezTo>
                  <a:moveTo>
                    <a:pt x="448" y="175"/>
                  </a:moveTo>
                  <a:cubicBezTo>
                    <a:pt x="361" y="261"/>
                    <a:pt x="361" y="261"/>
                    <a:pt x="361" y="261"/>
                  </a:cubicBezTo>
                  <a:moveTo>
                    <a:pt x="550" y="212"/>
                  </a:moveTo>
                  <a:cubicBezTo>
                    <a:pt x="535" y="212"/>
                    <a:pt x="524" y="224"/>
                    <a:pt x="524" y="239"/>
                  </a:cubicBezTo>
                  <a:cubicBezTo>
                    <a:pt x="524" y="253"/>
                    <a:pt x="535" y="265"/>
                    <a:pt x="550" y="265"/>
                  </a:cubicBezTo>
                  <a:cubicBezTo>
                    <a:pt x="565" y="265"/>
                    <a:pt x="576" y="253"/>
                    <a:pt x="576" y="239"/>
                  </a:cubicBezTo>
                  <a:cubicBezTo>
                    <a:pt x="576" y="224"/>
                    <a:pt x="565" y="212"/>
                    <a:pt x="550" y="212"/>
                  </a:cubicBezTo>
                  <a:close/>
                  <a:moveTo>
                    <a:pt x="694" y="69"/>
                  </a:moveTo>
                  <a:cubicBezTo>
                    <a:pt x="679" y="69"/>
                    <a:pt x="667" y="81"/>
                    <a:pt x="667" y="96"/>
                  </a:cubicBezTo>
                  <a:cubicBezTo>
                    <a:pt x="667" y="110"/>
                    <a:pt x="679" y="122"/>
                    <a:pt x="694" y="122"/>
                  </a:cubicBezTo>
                  <a:cubicBezTo>
                    <a:pt x="708" y="122"/>
                    <a:pt x="720" y="110"/>
                    <a:pt x="720" y="96"/>
                  </a:cubicBezTo>
                  <a:cubicBezTo>
                    <a:pt x="720" y="81"/>
                    <a:pt x="708" y="69"/>
                    <a:pt x="694" y="69"/>
                  </a:cubicBezTo>
                  <a:close/>
                  <a:moveTo>
                    <a:pt x="466" y="130"/>
                  </a:moveTo>
                  <a:cubicBezTo>
                    <a:pt x="452" y="130"/>
                    <a:pt x="440" y="141"/>
                    <a:pt x="440" y="156"/>
                  </a:cubicBezTo>
                  <a:cubicBezTo>
                    <a:pt x="440" y="171"/>
                    <a:pt x="452" y="183"/>
                    <a:pt x="466" y="183"/>
                  </a:cubicBezTo>
                  <a:cubicBezTo>
                    <a:pt x="481" y="183"/>
                    <a:pt x="493" y="171"/>
                    <a:pt x="493" y="156"/>
                  </a:cubicBezTo>
                  <a:cubicBezTo>
                    <a:pt x="493" y="141"/>
                    <a:pt x="481" y="130"/>
                    <a:pt x="466" y="130"/>
                  </a:cubicBez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83035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0.04757 -3.33333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3.7037E-7 L 2.5E-6 0.07315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2.5E-6 3.7037E-7 L 2.5E-6 0.07315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2.5E-6 3.7037E-7 L 2.5E-6 0.07315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2.5E-6 3.7037E-7 L 2.5E-6 0.07315 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358740" y="218302"/>
            <a:ext cx="10515600" cy="852755"/>
          </a:xfrm>
        </p:spPr>
        <p:txBody>
          <a:bodyPr>
            <a:normAutofit fontScale="90000"/>
          </a:bodyPr>
          <a:lstStyle/>
          <a:p>
            <a:r>
              <a:rPr lang="en-US" dirty="0"/>
              <a:t>AWS Glue—Data Catalog</a:t>
            </a:r>
            <a:br>
              <a:rPr lang="en-US" dirty="0"/>
            </a:br>
            <a:r>
              <a:rPr lang="en-US" sz="2400" dirty="0">
                <a:solidFill>
                  <a:schemeClr val="accent1"/>
                </a:solidFill>
              </a:rPr>
              <a:t>Make data discoverable </a:t>
            </a:r>
            <a:br>
              <a:rPr lang="en-US" sz="2400" dirty="0">
                <a:solidFill>
                  <a:schemeClr val="accent1"/>
                </a:solidFill>
              </a:rPr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42569" y="2453652"/>
            <a:ext cx="6590447" cy="377939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Automatically discovers data and stores schema</a:t>
            </a:r>
          </a:p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Catalog makes data searchable, and available for ETL</a:t>
            </a:r>
          </a:p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Catalog contains table and job definitions</a:t>
            </a:r>
          </a:p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Computes statistics to make queries efficient</a:t>
            </a:r>
          </a:p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67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C7CBAA7-03EE-4564-A294-6EA95972A892}"/>
              </a:ext>
            </a:extLst>
          </p:cNvPr>
          <p:cNvCxnSpPr>
            <a:cxnSpLocks/>
          </p:cNvCxnSpPr>
          <p:nvPr/>
        </p:nvCxnSpPr>
        <p:spPr>
          <a:xfrm>
            <a:off x="4998732" y="1478302"/>
            <a:ext cx="0" cy="4632909"/>
          </a:xfrm>
          <a:prstGeom prst="line">
            <a:avLst/>
          </a:prstGeom>
          <a:noFill/>
          <a:ln w="12700" cap="rnd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230B5FA-1F08-4845-BF24-C329BA82D6A4}"/>
              </a:ext>
            </a:extLst>
          </p:cNvPr>
          <p:cNvGrpSpPr/>
          <p:nvPr/>
        </p:nvGrpSpPr>
        <p:grpSpPr>
          <a:xfrm>
            <a:off x="583637" y="1680519"/>
            <a:ext cx="4099420" cy="4093698"/>
            <a:chOff x="437727" y="1260389"/>
            <a:chExt cx="3074565" cy="30702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9024FC1-74F4-4CE6-9512-8F6AC87CB836}"/>
                </a:ext>
              </a:extLst>
            </p:cNvPr>
            <p:cNvGrpSpPr/>
            <p:nvPr/>
          </p:nvGrpSpPr>
          <p:grpSpPr>
            <a:xfrm>
              <a:off x="437727" y="1260389"/>
              <a:ext cx="2832696" cy="3070274"/>
              <a:chOff x="437727" y="1260389"/>
              <a:chExt cx="2832696" cy="3070274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37727" y="1260389"/>
                <a:ext cx="2832696" cy="3070274"/>
              </a:xfrm>
              <a:prstGeom prst="roundRect">
                <a:avLst>
                  <a:gd name="adj" fmla="val 4222"/>
                </a:avLst>
              </a:prstGeom>
              <a:solidFill>
                <a:srgbClr val="F2F2F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214B8F2-3261-4745-AB76-16396D45A907}"/>
                  </a:ext>
                </a:extLst>
              </p:cNvPr>
              <p:cNvGrpSpPr/>
              <p:nvPr/>
            </p:nvGrpSpPr>
            <p:grpSpPr>
              <a:xfrm>
                <a:off x="982272" y="3665838"/>
                <a:ext cx="381166" cy="444350"/>
                <a:chOff x="786472" y="4572218"/>
                <a:chExt cx="459449" cy="528625"/>
              </a:xfrm>
              <a:noFill/>
            </p:grpSpPr>
            <p:sp>
              <p:nvSpPr>
                <p:cNvPr id="11" name="Freeform 43">
                  <a:extLst>
                    <a:ext uri="{FF2B5EF4-FFF2-40B4-BE49-F238E27FC236}">
                      <a16:creationId xmlns:a16="http://schemas.microsoft.com/office/drawing/2014/main" id="{C3E5B477-36BC-42F4-A67D-E418802AC7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472" y="4642426"/>
                  <a:ext cx="459449" cy="458417"/>
                </a:xfrm>
                <a:custGeom>
                  <a:avLst/>
                  <a:gdLst>
                    <a:gd name="T0" fmla="*/ 426 w 426"/>
                    <a:gd name="T1" fmla="*/ 0 h 425"/>
                    <a:gd name="T2" fmla="*/ 426 w 426"/>
                    <a:gd name="T3" fmla="*/ 360 h 425"/>
                    <a:gd name="T4" fmla="*/ 213 w 426"/>
                    <a:gd name="T5" fmla="*/ 425 h 425"/>
                    <a:gd name="T6" fmla="*/ 0 w 426"/>
                    <a:gd name="T7" fmla="*/ 360 h 425"/>
                    <a:gd name="T8" fmla="*/ 0 w 426"/>
                    <a:gd name="T9" fmla="*/ 0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6" h="425">
                      <a:moveTo>
                        <a:pt x="426" y="0"/>
                      </a:moveTo>
                      <a:cubicBezTo>
                        <a:pt x="426" y="360"/>
                        <a:pt x="426" y="360"/>
                        <a:pt x="426" y="360"/>
                      </a:cubicBezTo>
                      <a:cubicBezTo>
                        <a:pt x="426" y="396"/>
                        <a:pt x="331" y="425"/>
                        <a:pt x="213" y="425"/>
                      </a:cubicBezTo>
                      <a:cubicBezTo>
                        <a:pt x="95" y="425"/>
                        <a:pt x="0" y="396"/>
                        <a:pt x="0" y="36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19050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2" name="Oval 30">
                  <a:extLst>
                    <a:ext uri="{FF2B5EF4-FFF2-40B4-BE49-F238E27FC236}">
                      <a16:creationId xmlns:a16="http://schemas.microsoft.com/office/drawing/2014/main" id="{692A8199-01C5-4EC3-A36E-B131011C4F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6472" y="4572218"/>
                  <a:ext cx="459449" cy="139898"/>
                </a:xfrm>
                <a:prstGeom prst="ellipse">
                  <a:avLst/>
                </a:prstGeom>
                <a:grpFill/>
                <a:ln w="19050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3" name="Freeform 31">
                  <a:extLst>
                    <a:ext uri="{FF2B5EF4-FFF2-40B4-BE49-F238E27FC236}">
                      <a16:creationId xmlns:a16="http://schemas.microsoft.com/office/drawing/2014/main" id="{0EA2F6D7-FECA-4E1A-9664-8812C6170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472" y="4771484"/>
                  <a:ext cx="459449" cy="70209"/>
                </a:xfrm>
                <a:custGeom>
                  <a:avLst/>
                  <a:gdLst>
                    <a:gd name="T0" fmla="*/ 0 w 426"/>
                    <a:gd name="T1" fmla="*/ 0 h 65"/>
                    <a:gd name="T2" fmla="*/ 213 w 426"/>
                    <a:gd name="T3" fmla="*/ 65 h 65"/>
                    <a:gd name="T4" fmla="*/ 426 w 426"/>
                    <a:gd name="T5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6" h="65">
                      <a:moveTo>
                        <a:pt x="0" y="0"/>
                      </a:moveTo>
                      <a:cubicBezTo>
                        <a:pt x="0" y="36"/>
                        <a:pt x="95" y="65"/>
                        <a:pt x="213" y="65"/>
                      </a:cubicBezTo>
                      <a:cubicBezTo>
                        <a:pt x="331" y="65"/>
                        <a:pt x="426" y="36"/>
                        <a:pt x="426" y="0"/>
                      </a:cubicBezTo>
                    </a:path>
                  </a:pathLst>
                </a:custGeom>
                <a:grpFill/>
                <a:ln w="19050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4" name="Freeform 32">
                  <a:extLst>
                    <a:ext uri="{FF2B5EF4-FFF2-40B4-BE49-F238E27FC236}">
                      <a16:creationId xmlns:a16="http://schemas.microsoft.com/office/drawing/2014/main" id="{1E1F8B96-4F19-421E-9782-89F5A9B49B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472" y="4896931"/>
                  <a:ext cx="459449" cy="70209"/>
                </a:xfrm>
                <a:custGeom>
                  <a:avLst/>
                  <a:gdLst>
                    <a:gd name="T0" fmla="*/ 0 w 426"/>
                    <a:gd name="T1" fmla="*/ 0 h 65"/>
                    <a:gd name="T2" fmla="*/ 213 w 426"/>
                    <a:gd name="T3" fmla="*/ 65 h 65"/>
                    <a:gd name="T4" fmla="*/ 426 w 426"/>
                    <a:gd name="T5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6" h="65">
                      <a:moveTo>
                        <a:pt x="0" y="0"/>
                      </a:moveTo>
                      <a:cubicBezTo>
                        <a:pt x="0" y="36"/>
                        <a:pt x="95" y="65"/>
                        <a:pt x="213" y="65"/>
                      </a:cubicBezTo>
                      <a:cubicBezTo>
                        <a:pt x="331" y="65"/>
                        <a:pt x="426" y="36"/>
                        <a:pt x="426" y="0"/>
                      </a:cubicBezTo>
                    </a:path>
                  </a:pathLst>
                </a:custGeom>
                <a:grpFill/>
                <a:ln w="19050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1AA70E1-D1E4-4B2D-ADEB-7946EEC472E3}"/>
                  </a:ext>
                </a:extLst>
              </p:cNvPr>
              <p:cNvGrpSpPr/>
              <p:nvPr/>
            </p:nvGrpSpPr>
            <p:grpSpPr>
              <a:xfrm>
                <a:off x="2057082" y="3665838"/>
                <a:ext cx="381166" cy="444350"/>
                <a:chOff x="786472" y="4572218"/>
                <a:chExt cx="459449" cy="528625"/>
              </a:xfrm>
              <a:noFill/>
            </p:grpSpPr>
            <p:sp>
              <p:nvSpPr>
                <p:cNvPr id="16" name="Freeform 43">
                  <a:extLst>
                    <a:ext uri="{FF2B5EF4-FFF2-40B4-BE49-F238E27FC236}">
                      <a16:creationId xmlns:a16="http://schemas.microsoft.com/office/drawing/2014/main" id="{7F16D2E1-D85C-4ED8-A3B3-548979EB3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472" y="4642426"/>
                  <a:ext cx="459449" cy="458417"/>
                </a:xfrm>
                <a:custGeom>
                  <a:avLst/>
                  <a:gdLst>
                    <a:gd name="T0" fmla="*/ 426 w 426"/>
                    <a:gd name="T1" fmla="*/ 0 h 425"/>
                    <a:gd name="T2" fmla="*/ 426 w 426"/>
                    <a:gd name="T3" fmla="*/ 360 h 425"/>
                    <a:gd name="T4" fmla="*/ 213 w 426"/>
                    <a:gd name="T5" fmla="*/ 425 h 425"/>
                    <a:gd name="T6" fmla="*/ 0 w 426"/>
                    <a:gd name="T7" fmla="*/ 360 h 425"/>
                    <a:gd name="T8" fmla="*/ 0 w 426"/>
                    <a:gd name="T9" fmla="*/ 0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6" h="425">
                      <a:moveTo>
                        <a:pt x="426" y="0"/>
                      </a:moveTo>
                      <a:cubicBezTo>
                        <a:pt x="426" y="360"/>
                        <a:pt x="426" y="360"/>
                        <a:pt x="426" y="360"/>
                      </a:cubicBezTo>
                      <a:cubicBezTo>
                        <a:pt x="426" y="396"/>
                        <a:pt x="331" y="425"/>
                        <a:pt x="213" y="425"/>
                      </a:cubicBezTo>
                      <a:cubicBezTo>
                        <a:pt x="95" y="425"/>
                        <a:pt x="0" y="396"/>
                        <a:pt x="0" y="36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19050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7" name="Oval 30">
                  <a:extLst>
                    <a:ext uri="{FF2B5EF4-FFF2-40B4-BE49-F238E27FC236}">
                      <a16:creationId xmlns:a16="http://schemas.microsoft.com/office/drawing/2014/main" id="{5075C73F-6126-4DD4-8BDB-D2C724E717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6472" y="4572218"/>
                  <a:ext cx="459449" cy="139898"/>
                </a:xfrm>
                <a:prstGeom prst="ellipse">
                  <a:avLst/>
                </a:prstGeom>
                <a:grpFill/>
                <a:ln w="19050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dirty="0"/>
                </a:p>
              </p:txBody>
            </p:sp>
            <p:sp>
              <p:nvSpPr>
                <p:cNvPr id="18" name="Freeform 31">
                  <a:extLst>
                    <a:ext uri="{FF2B5EF4-FFF2-40B4-BE49-F238E27FC236}">
                      <a16:creationId xmlns:a16="http://schemas.microsoft.com/office/drawing/2014/main" id="{9BB52F2C-6146-4A81-BCA2-4E83082D2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472" y="4771484"/>
                  <a:ext cx="459449" cy="70209"/>
                </a:xfrm>
                <a:custGeom>
                  <a:avLst/>
                  <a:gdLst>
                    <a:gd name="T0" fmla="*/ 0 w 426"/>
                    <a:gd name="T1" fmla="*/ 0 h 65"/>
                    <a:gd name="T2" fmla="*/ 213 w 426"/>
                    <a:gd name="T3" fmla="*/ 65 h 65"/>
                    <a:gd name="T4" fmla="*/ 426 w 426"/>
                    <a:gd name="T5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6" h="65">
                      <a:moveTo>
                        <a:pt x="0" y="0"/>
                      </a:moveTo>
                      <a:cubicBezTo>
                        <a:pt x="0" y="36"/>
                        <a:pt x="95" y="65"/>
                        <a:pt x="213" y="65"/>
                      </a:cubicBezTo>
                      <a:cubicBezTo>
                        <a:pt x="331" y="65"/>
                        <a:pt x="426" y="36"/>
                        <a:pt x="426" y="0"/>
                      </a:cubicBezTo>
                    </a:path>
                  </a:pathLst>
                </a:custGeom>
                <a:grpFill/>
                <a:ln w="19050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/>
                </a:p>
              </p:txBody>
            </p:sp>
            <p:sp>
              <p:nvSpPr>
                <p:cNvPr id="19" name="Freeform 32">
                  <a:extLst>
                    <a:ext uri="{FF2B5EF4-FFF2-40B4-BE49-F238E27FC236}">
                      <a16:creationId xmlns:a16="http://schemas.microsoft.com/office/drawing/2014/main" id="{179085F9-7EE8-420D-9E11-E3DD151F58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472" y="4896931"/>
                  <a:ext cx="459449" cy="70209"/>
                </a:xfrm>
                <a:custGeom>
                  <a:avLst/>
                  <a:gdLst>
                    <a:gd name="T0" fmla="*/ 0 w 426"/>
                    <a:gd name="T1" fmla="*/ 0 h 65"/>
                    <a:gd name="T2" fmla="*/ 213 w 426"/>
                    <a:gd name="T3" fmla="*/ 65 h 65"/>
                    <a:gd name="T4" fmla="*/ 426 w 426"/>
                    <a:gd name="T5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6" h="65">
                      <a:moveTo>
                        <a:pt x="0" y="0"/>
                      </a:moveTo>
                      <a:cubicBezTo>
                        <a:pt x="0" y="36"/>
                        <a:pt x="95" y="65"/>
                        <a:pt x="213" y="65"/>
                      </a:cubicBezTo>
                      <a:cubicBezTo>
                        <a:pt x="331" y="65"/>
                        <a:pt x="426" y="36"/>
                        <a:pt x="426" y="0"/>
                      </a:cubicBezTo>
                    </a:path>
                  </a:pathLst>
                </a:custGeom>
                <a:grpFill/>
                <a:ln w="19050" cap="rnd">
                  <a:solidFill>
                    <a:schemeClr val="accent6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dirty="0"/>
                </a:p>
              </p:txBody>
            </p:sp>
          </p:grpSp>
          <p:grpSp>
            <p:nvGrpSpPr>
              <p:cNvPr id="20" name="Group 18">
                <a:extLst>
                  <a:ext uri="{FF2B5EF4-FFF2-40B4-BE49-F238E27FC236}">
                    <a16:creationId xmlns:a16="http://schemas.microsoft.com/office/drawing/2014/main" id="{53A52007-1CE5-4340-BEA4-759AE76AD46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62388" y="3649427"/>
                <a:ext cx="477172" cy="477172"/>
                <a:chOff x="2322" y="1061"/>
                <a:chExt cx="1116" cy="1116"/>
              </a:xfrm>
            </p:grpSpPr>
            <p:sp>
              <p:nvSpPr>
                <p:cNvPr id="21" name="Freeform 19">
                  <a:extLst>
                    <a:ext uri="{FF2B5EF4-FFF2-40B4-BE49-F238E27FC236}">
                      <a16:creationId xmlns:a16="http://schemas.microsoft.com/office/drawing/2014/main" id="{E3E529F8-A186-4196-8AF3-A1EE1D2B7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2" y="1477"/>
                  <a:ext cx="1096" cy="64"/>
                </a:xfrm>
                <a:custGeom>
                  <a:avLst/>
                  <a:gdLst>
                    <a:gd name="T0" fmla="*/ 0 w 531"/>
                    <a:gd name="T1" fmla="*/ 7 h 31"/>
                    <a:gd name="T2" fmla="*/ 30 w 531"/>
                    <a:gd name="T3" fmla="*/ 16 h 31"/>
                    <a:gd name="T4" fmla="*/ 187 w 531"/>
                    <a:gd name="T5" fmla="*/ 16 h 31"/>
                    <a:gd name="T6" fmla="*/ 187 w 531"/>
                    <a:gd name="T7" fmla="*/ 16 h 31"/>
                    <a:gd name="T8" fmla="*/ 344 w 531"/>
                    <a:gd name="T9" fmla="*/ 16 h 31"/>
                    <a:gd name="T10" fmla="*/ 344 w 531"/>
                    <a:gd name="T11" fmla="*/ 16 h 31"/>
                    <a:gd name="T12" fmla="*/ 501 w 531"/>
                    <a:gd name="T13" fmla="*/ 16 h 31"/>
                    <a:gd name="T14" fmla="*/ 531 w 531"/>
                    <a:gd name="T15" fmla="*/ 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1" h="31">
                      <a:moveTo>
                        <a:pt x="0" y="7"/>
                      </a:move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81" y="31"/>
                        <a:pt x="136" y="31"/>
                        <a:pt x="187" y="16"/>
                      </a:cubicBezTo>
                      <a:cubicBezTo>
                        <a:pt x="187" y="16"/>
                        <a:pt x="187" y="16"/>
                        <a:pt x="187" y="16"/>
                      </a:cubicBezTo>
                      <a:cubicBezTo>
                        <a:pt x="238" y="0"/>
                        <a:pt x="293" y="0"/>
                        <a:pt x="344" y="16"/>
                      </a:cubicBezTo>
                      <a:cubicBezTo>
                        <a:pt x="344" y="16"/>
                        <a:pt x="344" y="16"/>
                        <a:pt x="344" y="16"/>
                      </a:cubicBezTo>
                      <a:cubicBezTo>
                        <a:pt x="396" y="31"/>
                        <a:pt x="450" y="31"/>
                        <a:pt x="501" y="16"/>
                      </a:cubicBezTo>
                      <a:cubicBezTo>
                        <a:pt x="531" y="7"/>
                        <a:pt x="531" y="7"/>
                        <a:pt x="531" y="7"/>
                      </a:cubicBezTo>
                    </a:path>
                  </a:pathLst>
                </a:cu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2" name="Freeform 20">
                  <a:extLst>
                    <a:ext uri="{FF2B5EF4-FFF2-40B4-BE49-F238E27FC236}">
                      <a16:creationId xmlns:a16="http://schemas.microsoft.com/office/drawing/2014/main" id="{61BD811D-26B1-4D99-8C1A-D0925B7F1D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6" y="1573"/>
                  <a:ext cx="1108" cy="64"/>
                </a:xfrm>
                <a:custGeom>
                  <a:avLst/>
                  <a:gdLst>
                    <a:gd name="T0" fmla="*/ 0 w 537"/>
                    <a:gd name="T1" fmla="*/ 6 h 31"/>
                    <a:gd name="T2" fmla="*/ 33 w 537"/>
                    <a:gd name="T3" fmla="*/ 16 h 31"/>
                    <a:gd name="T4" fmla="*/ 190 w 537"/>
                    <a:gd name="T5" fmla="*/ 16 h 31"/>
                    <a:gd name="T6" fmla="*/ 190 w 537"/>
                    <a:gd name="T7" fmla="*/ 16 h 31"/>
                    <a:gd name="T8" fmla="*/ 347 w 537"/>
                    <a:gd name="T9" fmla="*/ 16 h 31"/>
                    <a:gd name="T10" fmla="*/ 347 w 537"/>
                    <a:gd name="T11" fmla="*/ 16 h 31"/>
                    <a:gd name="T12" fmla="*/ 504 w 537"/>
                    <a:gd name="T13" fmla="*/ 16 h 31"/>
                    <a:gd name="T14" fmla="*/ 537 w 537"/>
                    <a:gd name="T15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7" h="31">
                      <a:moveTo>
                        <a:pt x="0" y="6"/>
                      </a:move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84" y="31"/>
                        <a:pt x="139" y="31"/>
                        <a:pt x="190" y="16"/>
                      </a:cubicBezTo>
                      <a:cubicBezTo>
                        <a:pt x="190" y="16"/>
                        <a:pt x="190" y="16"/>
                        <a:pt x="190" y="16"/>
                      </a:cubicBezTo>
                      <a:cubicBezTo>
                        <a:pt x="241" y="0"/>
                        <a:pt x="296" y="0"/>
                        <a:pt x="347" y="16"/>
                      </a:cubicBezTo>
                      <a:cubicBezTo>
                        <a:pt x="347" y="16"/>
                        <a:pt x="347" y="16"/>
                        <a:pt x="347" y="16"/>
                      </a:cubicBezTo>
                      <a:cubicBezTo>
                        <a:pt x="399" y="31"/>
                        <a:pt x="453" y="31"/>
                        <a:pt x="504" y="16"/>
                      </a:cubicBezTo>
                      <a:cubicBezTo>
                        <a:pt x="537" y="6"/>
                        <a:pt x="537" y="6"/>
                        <a:pt x="537" y="6"/>
                      </a:cubicBezTo>
                    </a:path>
                  </a:pathLst>
                </a:cu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3" name="Oval 21">
                  <a:extLst>
                    <a:ext uri="{FF2B5EF4-FFF2-40B4-BE49-F238E27FC236}">
                      <a16:creationId xmlns:a16="http://schemas.microsoft.com/office/drawing/2014/main" id="{404EDFBF-C545-4ECD-BF24-B52DEB06DC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2" y="1061"/>
                  <a:ext cx="1116" cy="1116"/>
                </a:xfrm>
                <a:prstGeom prst="ellipse">
                  <a:avLst/>
                </a:prstGeom>
                <a:noFill/>
                <a:ln w="1905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9129DFA-FD80-400B-8FB5-64FFC3EB4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7694" y="1973580"/>
                <a:ext cx="0" cy="161544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BBF6DAB-C766-4AB2-8178-483922A1C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1819" y="1973580"/>
                <a:ext cx="0" cy="161544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B24CAB8-CC69-491E-AC86-CB1608A80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2320" y="1973580"/>
                <a:ext cx="0" cy="161544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4F87028-4ECB-417B-9F6B-A242CB78F33C}"/>
                  </a:ext>
                </a:extLst>
              </p:cNvPr>
              <p:cNvGrpSpPr/>
              <p:nvPr/>
            </p:nvGrpSpPr>
            <p:grpSpPr>
              <a:xfrm>
                <a:off x="530053" y="1367701"/>
                <a:ext cx="2362002" cy="649046"/>
                <a:chOff x="4908115" y="847384"/>
                <a:chExt cx="2362002" cy="649046"/>
              </a:xfrm>
            </p:grpSpPr>
            <p:sp>
              <p:nvSpPr>
                <p:cNvPr id="28" name="Rectangle: Rounded Corners 81">
                  <a:extLst>
                    <a:ext uri="{FF2B5EF4-FFF2-40B4-BE49-F238E27FC236}">
                      <a16:creationId xmlns:a16="http://schemas.microsoft.com/office/drawing/2014/main" id="{79E29728-27D8-4F8D-9BC4-84A8703C2528}"/>
                    </a:ext>
                  </a:extLst>
                </p:cNvPr>
                <p:cNvSpPr/>
                <p:nvPr/>
              </p:nvSpPr>
              <p:spPr>
                <a:xfrm>
                  <a:off x="4908115" y="847384"/>
                  <a:ext cx="2362002" cy="649046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31520" rtlCol="0" anchor="ctr"/>
                <a:lstStyle/>
                <a:p>
                  <a:r>
                    <a:rPr lang="en-US" sz="1867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Glue</a:t>
                  </a:r>
                  <a:br>
                    <a:rPr lang="en-US" sz="1867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</a:br>
                  <a:r>
                    <a:rPr lang="en-US" sz="1867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Data Catalog</a:t>
                  </a:r>
                </a:p>
              </p:txBody>
            </p:sp>
            <p:pic>
              <p:nvPicPr>
                <p:cNvPr id="29" name="Graphic 80">
                  <a:extLst>
                    <a:ext uri="{FF2B5EF4-FFF2-40B4-BE49-F238E27FC236}">
                      <a16:creationId xmlns:a16="http://schemas.microsoft.com/office/drawing/2014/main" id="{D83CAF33-3109-4767-933A-2551BAC6CF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7335" y="936626"/>
                  <a:ext cx="181352" cy="476046"/>
                </a:xfrm>
                <a:prstGeom prst="rect">
                  <a:avLst/>
                </a:prstGeom>
              </p:spPr>
            </p:pic>
          </p:grpSp>
          <p:sp>
            <p:nvSpPr>
              <p:cNvPr id="30" name="Rectangle 29"/>
              <p:cNvSpPr/>
              <p:nvPr/>
            </p:nvSpPr>
            <p:spPr>
              <a:xfrm>
                <a:off x="912980" y="2263140"/>
                <a:ext cx="1596148" cy="48850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Discover data and extract schema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D68D357-4A0B-4832-BBE8-9504285D95F7}"/>
                  </a:ext>
                </a:extLst>
              </p:cNvPr>
              <p:cNvSpPr/>
              <p:nvPr/>
            </p:nvSpPr>
            <p:spPr>
              <a:xfrm>
                <a:off x="1057007" y="2836189"/>
                <a:ext cx="214236" cy="4737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883779F-DB52-4DF9-B0F1-A514BB2189CA}"/>
                  </a:ext>
                </a:extLst>
              </p:cNvPr>
              <p:cNvGrpSpPr/>
              <p:nvPr/>
            </p:nvGrpSpPr>
            <p:grpSpPr>
              <a:xfrm>
                <a:off x="1005245" y="2917777"/>
                <a:ext cx="317760" cy="324952"/>
                <a:chOff x="24391" y="3495699"/>
                <a:chExt cx="350837" cy="358775"/>
              </a:xfrm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0D8AF678-C554-4E05-91F3-D98897911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41" y="3495699"/>
                  <a:ext cx="236537" cy="311150"/>
                </a:xfrm>
                <a:custGeom>
                  <a:avLst/>
                  <a:gdLst>
                    <a:gd name="T0" fmla="*/ 71 w 71"/>
                    <a:gd name="T1" fmla="*/ 35 h 93"/>
                    <a:gd name="T2" fmla="*/ 35 w 71"/>
                    <a:gd name="T3" fmla="*/ 0 h 93"/>
                    <a:gd name="T4" fmla="*/ 0 w 71"/>
                    <a:gd name="T5" fmla="*/ 35 h 93"/>
                    <a:gd name="T6" fmla="*/ 22 w 71"/>
                    <a:gd name="T7" fmla="*/ 68 h 93"/>
                    <a:gd name="T8" fmla="*/ 19 w 71"/>
                    <a:gd name="T9" fmla="*/ 77 h 93"/>
                    <a:gd name="T10" fmla="*/ 35 w 71"/>
                    <a:gd name="T11" fmla="*/ 93 h 93"/>
                    <a:gd name="T12" fmla="*/ 52 w 71"/>
                    <a:gd name="T13" fmla="*/ 77 h 93"/>
                    <a:gd name="T14" fmla="*/ 49 w 71"/>
                    <a:gd name="T15" fmla="*/ 68 h 93"/>
                    <a:gd name="T16" fmla="*/ 71 w 71"/>
                    <a:gd name="T17" fmla="*/ 35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93">
                      <a:moveTo>
                        <a:pt x="71" y="35"/>
                      </a:moveTo>
                      <a:cubicBezTo>
                        <a:pt x="71" y="16"/>
                        <a:pt x="55" y="0"/>
                        <a:pt x="35" y="0"/>
                      </a:cubicBez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0" y="50"/>
                        <a:pt x="9" y="63"/>
                        <a:pt x="22" y="68"/>
                      </a:cubicBezTo>
                      <a:cubicBezTo>
                        <a:pt x="20" y="70"/>
                        <a:pt x="19" y="74"/>
                        <a:pt x="19" y="77"/>
                      </a:cubicBezTo>
                      <a:cubicBezTo>
                        <a:pt x="19" y="86"/>
                        <a:pt x="26" y="93"/>
                        <a:pt x="35" y="93"/>
                      </a:cubicBezTo>
                      <a:cubicBezTo>
                        <a:pt x="44" y="93"/>
                        <a:pt x="52" y="86"/>
                        <a:pt x="52" y="77"/>
                      </a:cubicBezTo>
                      <a:cubicBezTo>
                        <a:pt x="52" y="74"/>
                        <a:pt x="51" y="70"/>
                        <a:pt x="49" y="68"/>
                      </a:cubicBezTo>
                      <a:cubicBezTo>
                        <a:pt x="62" y="63"/>
                        <a:pt x="71" y="50"/>
                        <a:pt x="71" y="35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34" name="Oval 6">
                  <a:extLst>
                    <a:ext uri="{FF2B5EF4-FFF2-40B4-BE49-F238E27FC236}">
                      <a16:creationId xmlns:a16="http://schemas.microsoft.com/office/drawing/2014/main" id="{145FD786-C4C9-45A7-84C0-164578D08C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103" y="3556024"/>
                  <a:ext cx="123825" cy="123825"/>
                </a:xfrm>
                <a:prstGeom prst="ellips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35" name="Oval 7">
                  <a:extLst>
                    <a:ext uri="{FF2B5EF4-FFF2-40B4-BE49-F238E27FC236}">
                      <a16:creationId xmlns:a16="http://schemas.microsoft.com/office/drawing/2014/main" id="{247ED949-9F77-47B8-A2AC-59082D6416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028" y="3589362"/>
                  <a:ext cx="55562" cy="57150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36" name="Freeform 8">
                  <a:extLst>
                    <a:ext uri="{FF2B5EF4-FFF2-40B4-BE49-F238E27FC236}">
                      <a16:creationId xmlns:a16="http://schemas.microsoft.com/office/drawing/2014/main" id="{389ECD4F-5B10-4EF0-9481-BE82A2346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403" y="3719537"/>
                  <a:ext cx="123825" cy="33338"/>
                </a:xfrm>
                <a:custGeom>
                  <a:avLst/>
                  <a:gdLst>
                    <a:gd name="T0" fmla="*/ 0 w 37"/>
                    <a:gd name="T1" fmla="*/ 7 h 10"/>
                    <a:gd name="T2" fmla="*/ 14 w 37"/>
                    <a:gd name="T3" fmla="*/ 1 h 10"/>
                    <a:gd name="T4" fmla="*/ 22 w 37"/>
                    <a:gd name="T5" fmla="*/ 1 h 10"/>
                    <a:gd name="T6" fmla="*/ 37 w 37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10">
                      <a:moveTo>
                        <a:pt x="0" y="7"/>
                      </a:move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6" y="0"/>
                        <a:pt x="19" y="0"/>
                        <a:pt x="22" y="1"/>
                      </a:cubicBezTo>
                      <a:cubicBezTo>
                        <a:pt x="37" y="10"/>
                        <a:pt x="37" y="10"/>
                        <a:pt x="37" y="10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37" name="Freeform 9">
                  <a:extLst>
                    <a:ext uri="{FF2B5EF4-FFF2-40B4-BE49-F238E27FC236}">
                      <a16:creationId xmlns:a16="http://schemas.microsoft.com/office/drawing/2014/main" id="{869DE0DE-E557-4B69-92AF-DD87E06C45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403" y="3752874"/>
                  <a:ext cx="103187" cy="30163"/>
                </a:xfrm>
                <a:custGeom>
                  <a:avLst/>
                  <a:gdLst>
                    <a:gd name="T0" fmla="*/ 0 w 31"/>
                    <a:gd name="T1" fmla="*/ 5 h 9"/>
                    <a:gd name="T2" fmla="*/ 12 w 31"/>
                    <a:gd name="T3" fmla="*/ 1 h 9"/>
                    <a:gd name="T4" fmla="*/ 20 w 31"/>
                    <a:gd name="T5" fmla="*/ 2 h 9"/>
                    <a:gd name="T6" fmla="*/ 31 w 31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9">
                      <a:moveTo>
                        <a:pt x="0" y="5"/>
                      </a:move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5" y="0"/>
                        <a:pt x="18" y="1"/>
                        <a:pt x="20" y="2"/>
                      </a:cubicBezTo>
                      <a:cubicBezTo>
                        <a:pt x="31" y="9"/>
                        <a:pt x="31" y="9"/>
                        <a:pt x="31" y="9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01159797-080B-489F-BE6A-D98770783A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703" y="3790974"/>
                  <a:ext cx="79375" cy="30163"/>
                </a:xfrm>
                <a:custGeom>
                  <a:avLst/>
                  <a:gdLst>
                    <a:gd name="T0" fmla="*/ 0 w 24"/>
                    <a:gd name="T1" fmla="*/ 0 h 9"/>
                    <a:gd name="T2" fmla="*/ 13 w 24"/>
                    <a:gd name="T3" fmla="*/ 0 h 9"/>
                    <a:gd name="T4" fmla="*/ 21 w 24"/>
                    <a:gd name="T5" fmla="*/ 5 h 9"/>
                    <a:gd name="T6" fmla="*/ 24 w 24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9">
                      <a:moveTo>
                        <a:pt x="0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6" y="0"/>
                        <a:pt x="19" y="2"/>
                        <a:pt x="21" y="5"/>
                      </a:cubicBezTo>
                      <a:cubicBezTo>
                        <a:pt x="24" y="9"/>
                        <a:pt x="24" y="9"/>
                        <a:pt x="24" y="9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A232D35B-EAD1-4BE8-B3FC-8682EF9861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716" y="3806849"/>
                  <a:ext cx="33337" cy="47625"/>
                </a:xfrm>
                <a:custGeom>
                  <a:avLst/>
                  <a:gdLst>
                    <a:gd name="T0" fmla="*/ 0 w 10"/>
                    <a:gd name="T1" fmla="*/ 0 h 14"/>
                    <a:gd name="T2" fmla="*/ 3 w 10"/>
                    <a:gd name="T3" fmla="*/ 1 h 14"/>
                    <a:gd name="T4" fmla="*/ 6 w 10"/>
                    <a:gd name="T5" fmla="*/ 14 h 14"/>
                    <a:gd name="T6" fmla="*/ 6 w 10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4">
                      <a:moveTo>
                        <a:pt x="0" y="0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8" y="3"/>
                        <a:pt x="10" y="10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AFE7CD7C-4423-415A-9929-F7C5B18DE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91" y="3719537"/>
                  <a:ext cx="120650" cy="33338"/>
                </a:xfrm>
                <a:custGeom>
                  <a:avLst/>
                  <a:gdLst>
                    <a:gd name="T0" fmla="*/ 36 w 36"/>
                    <a:gd name="T1" fmla="*/ 7 h 10"/>
                    <a:gd name="T2" fmla="*/ 23 w 36"/>
                    <a:gd name="T3" fmla="*/ 1 h 10"/>
                    <a:gd name="T4" fmla="*/ 15 w 36"/>
                    <a:gd name="T5" fmla="*/ 1 h 10"/>
                    <a:gd name="T6" fmla="*/ 0 w 36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0">
                      <a:moveTo>
                        <a:pt x="36" y="7"/>
                      </a:move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0" y="0"/>
                        <a:pt x="17" y="0"/>
                        <a:pt x="15" y="1"/>
                      </a:cubicBezTo>
                      <a:cubicBezTo>
                        <a:pt x="0" y="10"/>
                        <a:pt x="0" y="10"/>
                        <a:pt x="0" y="10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41" name="Freeform 13">
                  <a:extLst>
                    <a:ext uri="{FF2B5EF4-FFF2-40B4-BE49-F238E27FC236}">
                      <a16:creationId xmlns:a16="http://schemas.microsoft.com/office/drawing/2014/main" id="{6EA1CDCB-FB33-4ED8-9F4F-3EEDB89C3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66" y="3752874"/>
                  <a:ext cx="107950" cy="30163"/>
                </a:xfrm>
                <a:custGeom>
                  <a:avLst/>
                  <a:gdLst>
                    <a:gd name="T0" fmla="*/ 32 w 32"/>
                    <a:gd name="T1" fmla="*/ 5 h 9"/>
                    <a:gd name="T2" fmla="*/ 19 w 32"/>
                    <a:gd name="T3" fmla="*/ 1 h 9"/>
                    <a:gd name="T4" fmla="*/ 12 w 32"/>
                    <a:gd name="T5" fmla="*/ 2 h 9"/>
                    <a:gd name="T6" fmla="*/ 0 w 32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" h="9">
                      <a:moveTo>
                        <a:pt x="32" y="5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7" y="0"/>
                        <a:pt x="14" y="1"/>
                        <a:pt x="12" y="2"/>
                      </a:cubicBezTo>
                      <a:cubicBezTo>
                        <a:pt x="0" y="9"/>
                        <a:pt x="0" y="9"/>
                        <a:pt x="0" y="9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42" name="Freeform 14">
                  <a:extLst>
                    <a:ext uri="{FF2B5EF4-FFF2-40B4-BE49-F238E27FC236}">
                      <a16:creationId xmlns:a16="http://schemas.microsoft.com/office/drawing/2014/main" id="{FEF8DF39-E813-4BFB-9CA8-96127CB2BA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41" y="3790974"/>
                  <a:ext cx="79375" cy="30163"/>
                </a:xfrm>
                <a:custGeom>
                  <a:avLst/>
                  <a:gdLst>
                    <a:gd name="T0" fmla="*/ 24 w 24"/>
                    <a:gd name="T1" fmla="*/ 0 h 9"/>
                    <a:gd name="T2" fmla="*/ 10 w 24"/>
                    <a:gd name="T3" fmla="*/ 0 h 9"/>
                    <a:gd name="T4" fmla="*/ 2 w 24"/>
                    <a:gd name="T5" fmla="*/ 5 h 9"/>
                    <a:gd name="T6" fmla="*/ 0 w 24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9">
                      <a:moveTo>
                        <a:pt x="24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4" y="2"/>
                        <a:pt x="2" y="5"/>
                      </a:cubicBezTo>
                      <a:cubicBezTo>
                        <a:pt x="0" y="9"/>
                        <a:pt x="0" y="9"/>
                        <a:pt x="0" y="9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43" name="Freeform 15">
                  <a:extLst>
                    <a:ext uri="{FF2B5EF4-FFF2-40B4-BE49-F238E27FC236}">
                      <a16:creationId xmlns:a16="http://schemas.microsoft.com/office/drawing/2014/main" id="{71C0140A-329F-484E-B00F-DDBF3F5C10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566" y="3806849"/>
                  <a:ext cx="30162" cy="47625"/>
                </a:xfrm>
                <a:custGeom>
                  <a:avLst/>
                  <a:gdLst>
                    <a:gd name="T0" fmla="*/ 9 w 9"/>
                    <a:gd name="T1" fmla="*/ 0 h 14"/>
                    <a:gd name="T2" fmla="*/ 7 w 9"/>
                    <a:gd name="T3" fmla="*/ 1 h 14"/>
                    <a:gd name="T4" fmla="*/ 3 w 9"/>
                    <a:gd name="T5" fmla="*/ 14 h 14"/>
                    <a:gd name="T6" fmla="*/ 3 w 9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4">
                      <a:moveTo>
                        <a:pt x="9" y="0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1" y="3"/>
                        <a:pt x="0" y="10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19073A2-D07B-49F4-91D3-E1253B74551C}"/>
                  </a:ext>
                </a:extLst>
              </p:cNvPr>
              <p:cNvSpPr/>
              <p:nvPr/>
            </p:nvSpPr>
            <p:spPr>
              <a:xfrm>
                <a:off x="1606646" y="2990787"/>
                <a:ext cx="214236" cy="4737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2E14ECB-D467-4D1C-A9AA-8E0A7E9674D1}"/>
                  </a:ext>
                </a:extLst>
              </p:cNvPr>
              <p:cNvSpPr/>
              <p:nvPr/>
            </p:nvSpPr>
            <p:spPr>
              <a:xfrm>
                <a:off x="2143797" y="2839494"/>
                <a:ext cx="214236" cy="4737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A0C4BBF-2734-4BA1-A062-E4B2D6166960}"/>
                  </a:ext>
                </a:extLst>
              </p:cNvPr>
              <p:cNvGrpSpPr/>
              <p:nvPr/>
            </p:nvGrpSpPr>
            <p:grpSpPr>
              <a:xfrm>
                <a:off x="1555350" y="3073064"/>
                <a:ext cx="317760" cy="324952"/>
                <a:chOff x="24391" y="3495699"/>
                <a:chExt cx="350837" cy="358775"/>
              </a:xfrm>
            </p:grpSpPr>
            <p:sp>
              <p:nvSpPr>
                <p:cNvPr id="47" name="Freeform 5">
                  <a:extLst>
                    <a:ext uri="{FF2B5EF4-FFF2-40B4-BE49-F238E27FC236}">
                      <a16:creationId xmlns:a16="http://schemas.microsoft.com/office/drawing/2014/main" id="{3E2E4EF5-4F70-4EF3-809C-A4D4140A26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41" y="3495699"/>
                  <a:ext cx="236537" cy="311150"/>
                </a:xfrm>
                <a:custGeom>
                  <a:avLst/>
                  <a:gdLst>
                    <a:gd name="T0" fmla="*/ 71 w 71"/>
                    <a:gd name="T1" fmla="*/ 35 h 93"/>
                    <a:gd name="T2" fmla="*/ 35 w 71"/>
                    <a:gd name="T3" fmla="*/ 0 h 93"/>
                    <a:gd name="T4" fmla="*/ 0 w 71"/>
                    <a:gd name="T5" fmla="*/ 35 h 93"/>
                    <a:gd name="T6" fmla="*/ 22 w 71"/>
                    <a:gd name="T7" fmla="*/ 68 h 93"/>
                    <a:gd name="T8" fmla="*/ 19 w 71"/>
                    <a:gd name="T9" fmla="*/ 77 h 93"/>
                    <a:gd name="T10" fmla="*/ 35 w 71"/>
                    <a:gd name="T11" fmla="*/ 93 h 93"/>
                    <a:gd name="T12" fmla="*/ 52 w 71"/>
                    <a:gd name="T13" fmla="*/ 77 h 93"/>
                    <a:gd name="T14" fmla="*/ 49 w 71"/>
                    <a:gd name="T15" fmla="*/ 68 h 93"/>
                    <a:gd name="T16" fmla="*/ 71 w 71"/>
                    <a:gd name="T17" fmla="*/ 35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93">
                      <a:moveTo>
                        <a:pt x="71" y="35"/>
                      </a:moveTo>
                      <a:cubicBezTo>
                        <a:pt x="71" y="16"/>
                        <a:pt x="55" y="0"/>
                        <a:pt x="35" y="0"/>
                      </a:cubicBez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0" y="50"/>
                        <a:pt x="9" y="63"/>
                        <a:pt x="22" y="68"/>
                      </a:cubicBezTo>
                      <a:cubicBezTo>
                        <a:pt x="20" y="70"/>
                        <a:pt x="19" y="74"/>
                        <a:pt x="19" y="77"/>
                      </a:cubicBezTo>
                      <a:cubicBezTo>
                        <a:pt x="19" y="86"/>
                        <a:pt x="26" y="93"/>
                        <a:pt x="35" y="93"/>
                      </a:cubicBezTo>
                      <a:cubicBezTo>
                        <a:pt x="44" y="93"/>
                        <a:pt x="52" y="86"/>
                        <a:pt x="52" y="77"/>
                      </a:cubicBezTo>
                      <a:cubicBezTo>
                        <a:pt x="52" y="74"/>
                        <a:pt x="51" y="70"/>
                        <a:pt x="49" y="68"/>
                      </a:cubicBezTo>
                      <a:cubicBezTo>
                        <a:pt x="62" y="63"/>
                        <a:pt x="71" y="50"/>
                        <a:pt x="71" y="35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48" name="Oval 6">
                  <a:extLst>
                    <a:ext uri="{FF2B5EF4-FFF2-40B4-BE49-F238E27FC236}">
                      <a16:creationId xmlns:a16="http://schemas.microsoft.com/office/drawing/2014/main" id="{ADE6D44D-BD26-4542-B95D-24C4CBDFD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103" y="3556024"/>
                  <a:ext cx="123825" cy="123825"/>
                </a:xfrm>
                <a:prstGeom prst="ellips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49" name="Oval 7">
                  <a:extLst>
                    <a:ext uri="{FF2B5EF4-FFF2-40B4-BE49-F238E27FC236}">
                      <a16:creationId xmlns:a16="http://schemas.microsoft.com/office/drawing/2014/main" id="{17737AD4-1290-4697-B9BC-A2584EB150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028" y="3589362"/>
                  <a:ext cx="55562" cy="57150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50" name="Freeform 8">
                  <a:extLst>
                    <a:ext uri="{FF2B5EF4-FFF2-40B4-BE49-F238E27FC236}">
                      <a16:creationId xmlns:a16="http://schemas.microsoft.com/office/drawing/2014/main" id="{5FF613B1-6753-48C6-9F35-D76044E9D1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403" y="3719537"/>
                  <a:ext cx="123825" cy="33338"/>
                </a:xfrm>
                <a:custGeom>
                  <a:avLst/>
                  <a:gdLst>
                    <a:gd name="T0" fmla="*/ 0 w 37"/>
                    <a:gd name="T1" fmla="*/ 7 h 10"/>
                    <a:gd name="T2" fmla="*/ 14 w 37"/>
                    <a:gd name="T3" fmla="*/ 1 h 10"/>
                    <a:gd name="T4" fmla="*/ 22 w 37"/>
                    <a:gd name="T5" fmla="*/ 1 h 10"/>
                    <a:gd name="T6" fmla="*/ 37 w 37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10">
                      <a:moveTo>
                        <a:pt x="0" y="7"/>
                      </a:move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6" y="0"/>
                        <a:pt x="19" y="0"/>
                        <a:pt x="22" y="1"/>
                      </a:cubicBezTo>
                      <a:cubicBezTo>
                        <a:pt x="37" y="10"/>
                        <a:pt x="37" y="10"/>
                        <a:pt x="37" y="10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51" name="Freeform 9">
                  <a:extLst>
                    <a:ext uri="{FF2B5EF4-FFF2-40B4-BE49-F238E27FC236}">
                      <a16:creationId xmlns:a16="http://schemas.microsoft.com/office/drawing/2014/main" id="{96A2DF2A-9F0C-4588-BD19-2095590EA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403" y="3752874"/>
                  <a:ext cx="103187" cy="30163"/>
                </a:xfrm>
                <a:custGeom>
                  <a:avLst/>
                  <a:gdLst>
                    <a:gd name="T0" fmla="*/ 0 w 31"/>
                    <a:gd name="T1" fmla="*/ 5 h 9"/>
                    <a:gd name="T2" fmla="*/ 12 w 31"/>
                    <a:gd name="T3" fmla="*/ 1 h 9"/>
                    <a:gd name="T4" fmla="*/ 20 w 31"/>
                    <a:gd name="T5" fmla="*/ 2 h 9"/>
                    <a:gd name="T6" fmla="*/ 31 w 31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9">
                      <a:moveTo>
                        <a:pt x="0" y="5"/>
                      </a:move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5" y="0"/>
                        <a:pt x="18" y="1"/>
                        <a:pt x="20" y="2"/>
                      </a:cubicBezTo>
                      <a:cubicBezTo>
                        <a:pt x="31" y="9"/>
                        <a:pt x="31" y="9"/>
                        <a:pt x="31" y="9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52" name="Freeform 10">
                  <a:extLst>
                    <a:ext uri="{FF2B5EF4-FFF2-40B4-BE49-F238E27FC236}">
                      <a16:creationId xmlns:a16="http://schemas.microsoft.com/office/drawing/2014/main" id="{BEAFD98E-1667-4446-A141-ED32E5B92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703" y="3790974"/>
                  <a:ext cx="79375" cy="30163"/>
                </a:xfrm>
                <a:custGeom>
                  <a:avLst/>
                  <a:gdLst>
                    <a:gd name="T0" fmla="*/ 0 w 24"/>
                    <a:gd name="T1" fmla="*/ 0 h 9"/>
                    <a:gd name="T2" fmla="*/ 13 w 24"/>
                    <a:gd name="T3" fmla="*/ 0 h 9"/>
                    <a:gd name="T4" fmla="*/ 21 w 24"/>
                    <a:gd name="T5" fmla="*/ 5 h 9"/>
                    <a:gd name="T6" fmla="*/ 24 w 24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9">
                      <a:moveTo>
                        <a:pt x="0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6" y="0"/>
                        <a:pt x="19" y="2"/>
                        <a:pt x="21" y="5"/>
                      </a:cubicBezTo>
                      <a:cubicBezTo>
                        <a:pt x="24" y="9"/>
                        <a:pt x="24" y="9"/>
                        <a:pt x="24" y="9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53" name="Freeform 11">
                  <a:extLst>
                    <a:ext uri="{FF2B5EF4-FFF2-40B4-BE49-F238E27FC236}">
                      <a16:creationId xmlns:a16="http://schemas.microsoft.com/office/drawing/2014/main" id="{4AC40E57-98ED-4CDD-AD21-92888FD77F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716" y="3806849"/>
                  <a:ext cx="33337" cy="47625"/>
                </a:xfrm>
                <a:custGeom>
                  <a:avLst/>
                  <a:gdLst>
                    <a:gd name="T0" fmla="*/ 0 w 10"/>
                    <a:gd name="T1" fmla="*/ 0 h 14"/>
                    <a:gd name="T2" fmla="*/ 3 w 10"/>
                    <a:gd name="T3" fmla="*/ 1 h 14"/>
                    <a:gd name="T4" fmla="*/ 6 w 10"/>
                    <a:gd name="T5" fmla="*/ 14 h 14"/>
                    <a:gd name="T6" fmla="*/ 6 w 10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4">
                      <a:moveTo>
                        <a:pt x="0" y="0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8" y="3"/>
                        <a:pt x="10" y="10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54" name="Freeform 12">
                  <a:extLst>
                    <a:ext uri="{FF2B5EF4-FFF2-40B4-BE49-F238E27FC236}">
                      <a16:creationId xmlns:a16="http://schemas.microsoft.com/office/drawing/2014/main" id="{401E909F-1D8B-4EAF-A08C-A08DB21BE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91" y="3719537"/>
                  <a:ext cx="120650" cy="33338"/>
                </a:xfrm>
                <a:custGeom>
                  <a:avLst/>
                  <a:gdLst>
                    <a:gd name="T0" fmla="*/ 36 w 36"/>
                    <a:gd name="T1" fmla="*/ 7 h 10"/>
                    <a:gd name="T2" fmla="*/ 23 w 36"/>
                    <a:gd name="T3" fmla="*/ 1 h 10"/>
                    <a:gd name="T4" fmla="*/ 15 w 36"/>
                    <a:gd name="T5" fmla="*/ 1 h 10"/>
                    <a:gd name="T6" fmla="*/ 0 w 36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0">
                      <a:moveTo>
                        <a:pt x="36" y="7"/>
                      </a:move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0" y="0"/>
                        <a:pt x="17" y="0"/>
                        <a:pt x="15" y="1"/>
                      </a:cubicBezTo>
                      <a:cubicBezTo>
                        <a:pt x="0" y="10"/>
                        <a:pt x="0" y="10"/>
                        <a:pt x="0" y="10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55" name="Freeform 13">
                  <a:extLst>
                    <a:ext uri="{FF2B5EF4-FFF2-40B4-BE49-F238E27FC236}">
                      <a16:creationId xmlns:a16="http://schemas.microsoft.com/office/drawing/2014/main" id="{09F384C2-D51A-4489-A948-76A73596CA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66" y="3752874"/>
                  <a:ext cx="107950" cy="30163"/>
                </a:xfrm>
                <a:custGeom>
                  <a:avLst/>
                  <a:gdLst>
                    <a:gd name="T0" fmla="*/ 32 w 32"/>
                    <a:gd name="T1" fmla="*/ 5 h 9"/>
                    <a:gd name="T2" fmla="*/ 19 w 32"/>
                    <a:gd name="T3" fmla="*/ 1 h 9"/>
                    <a:gd name="T4" fmla="*/ 12 w 32"/>
                    <a:gd name="T5" fmla="*/ 2 h 9"/>
                    <a:gd name="T6" fmla="*/ 0 w 32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" h="9">
                      <a:moveTo>
                        <a:pt x="32" y="5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7" y="0"/>
                        <a:pt x="14" y="1"/>
                        <a:pt x="12" y="2"/>
                      </a:cubicBezTo>
                      <a:cubicBezTo>
                        <a:pt x="0" y="9"/>
                        <a:pt x="0" y="9"/>
                        <a:pt x="0" y="9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56" name="Freeform 14">
                  <a:extLst>
                    <a:ext uri="{FF2B5EF4-FFF2-40B4-BE49-F238E27FC236}">
                      <a16:creationId xmlns:a16="http://schemas.microsoft.com/office/drawing/2014/main" id="{9B20B34E-4431-437D-A08B-E00BCF86C7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41" y="3790974"/>
                  <a:ext cx="79375" cy="30163"/>
                </a:xfrm>
                <a:custGeom>
                  <a:avLst/>
                  <a:gdLst>
                    <a:gd name="T0" fmla="*/ 24 w 24"/>
                    <a:gd name="T1" fmla="*/ 0 h 9"/>
                    <a:gd name="T2" fmla="*/ 10 w 24"/>
                    <a:gd name="T3" fmla="*/ 0 h 9"/>
                    <a:gd name="T4" fmla="*/ 2 w 24"/>
                    <a:gd name="T5" fmla="*/ 5 h 9"/>
                    <a:gd name="T6" fmla="*/ 0 w 24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9">
                      <a:moveTo>
                        <a:pt x="24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4" y="2"/>
                        <a:pt x="2" y="5"/>
                      </a:cubicBezTo>
                      <a:cubicBezTo>
                        <a:pt x="0" y="9"/>
                        <a:pt x="0" y="9"/>
                        <a:pt x="0" y="9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57" name="Freeform 15">
                  <a:extLst>
                    <a:ext uri="{FF2B5EF4-FFF2-40B4-BE49-F238E27FC236}">
                      <a16:creationId xmlns:a16="http://schemas.microsoft.com/office/drawing/2014/main" id="{7DB5D09E-A438-478C-B988-B61785BFC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566" y="3806849"/>
                  <a:ext cx="30162" cy="47625"/>
                </a:xfrm>
                <a:custGeom>
                  <a:avLst/>
                  <a:gdLst>
                    <a:gd name="T0" fmla="*/ 9 w 9"/>
                    <a:gd name="T1" fmla="*/ 0 h 14"/>
                    <a:gd name="T2" fmla="*/ 7 w 9"/>
                    <a:gd name="T3" fmla="*/ 1 h 14"/>
                    <a:gd name="T4" fmla="*/ 3 w 9"/>
                    <a:gd name="T5" fmla="*/ 14 h 14"/>
                    <a:gd name="T6" fmla="*/ 3 w 9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4">
                      <a:moveTo>
                        <a:pt x="9" y="0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1" y="3"/>
                        <a:pt x="0" y="10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4A5DEE9-07AC-40D6-8D3B-79499EA80EF7}"/>
                  </a:ext>
                </a:extLst>
              </p:cNvPr>
              <p:cNvGrpSpPr/>
              <p:nvPr/>
            </p:nvGrpSpPr>
            <p:grpSpPr>
              <a:xfrm>
                <a:off x="2092755" y="2917777"/>
                <a:ext cx="317760" cy="324952"/>
                <a:chOff x="24391" y="3495699"/>
                <a:chExt cx="350837" cy="358775"/>
              </a:xfrm>
            </p:grpSpPr>
            <p:sp>
              <p:nvSpPr>
                <p:cNvPr id="59" name="Freeform 5">
                  <a:extLst>
                    <a:ext uri="{FF2B5EF4-FFF2-40B4-BE49-F238E27FC236}">
                      <a16:creationId xmlns:a16="http://schemas.microsoft.com/office/drawing/2014/main" id="{F9016703-2D97-43DB-A565-204091677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41" y="3495699"/>
                  <a:ext cx="236537" cy="311150"/>
                </a:xfrm>
                <a:custGeom>
                  <a:avLst/>
                  <a:gdLst>
                    <a:gd name="T0" fmla="*/ 71 w 71"/>
                    <a:gd name="T1" fmla="*/ 35 h 93"/>
                    <a:gd name="T2" fmla="*/ 35 w 71"/>
                    <a:gd name="T3" fmla="*/ 0 h 93"/>
                    <a:gd name="T4" fmla="*/ 0 w 71"/>
                    <a:gd name="T5" fmla="*/ 35 h 93"/>
                    <a:gd name="T6" fmla="*/ 22 w 71"/>
                    <a:gd name="T7" fmla="*/ 68 h 93"/>
                    <a:gd name="T8" fmla="*/ 19 w 71"/>
                    <a:gd name="T9" fmla="*/ 77 h 93"/>
                    <a:gd name="T10" fmla="*/ 35 w 71"/>
                    <a:gd name="T11" fmla="*/ 93 h 93"/>
                    <a:gd name="T12" fmla="*/ 52 w 71"/>
                    <a:gd name="T13" fmla="*/ 77 h 93"/>
                    <a:gd name="T14" fmla="*/ 49 w 71"/>
                    <a:gd name="T15" fmla="*/ 68 h 93"/>
                    <a:gd name="T16" fmla="*/ 71 w 71"/>
                    <a:gd name="T17" fmla="*/ 35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93">
                      <a:moveTo>
                        <a:pt x="71" y="35"/>
                      </a:moveTo>
                      <a:cubicBezTo>
                        <a:pt x="71" y="16"/>
                        <a:pt x="55" y="0"/>
                        <a:pt x="35" y="0"/>
                      </a:cubicBezTo>
                      <a:cubicBezTo>
                        <a:pt x="16" y="0"/>
                        <a:pt x="0" y="16"/>
                        <a:pt x="0" y="35"/>
                      </a:cubicBezTo>
                      <a:cubicBezTo>
                        <a:pt x="0" y="50"/>
                        <a:pt x="9" y="63"/>
                        <a:pt x="22" y="68"/>
                      </a:cubicBezTo>
                      <a:cubicBezTo>
                        <a:pt x="20" y="70"/>
                        <a:pt x="19" y="74"/>
                        <a:pt x="19" y="77"/>
                      </a:cubicBezTo>
                      <a:cubicBezTo>
                        <a:pt x="19" y="86"/>
                        <a:pt x="26" y="93"/>
                        <a:pt x="35" y="93"/>
                      </a:cubicBezTo>
                      <a:cubicBezTo>
                        <a:pt x="44" y="93"/>
                        <a:pt x="52" y="86"/>
                        <a:pt x="52" y="77"/>
                      </a:cubicBezTo>
                      <a:cubicBezTo>
                        <a:pt x="52" y="74"/>
                        <a:pt x="51" y="70"/>
                        <a:pt x="49" y="68"/>
                      </a:cubicBezTo>
                      <a:cubicBezTo>
                        <a:pt x="62" y="63"/>
                        <a:pt x="71" y="50"/>
                        <a:pt x="71" y="35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0" name="Oval 6">
                  <a:extLst>
                    <a:ext uri="{FF2B5EF4-FFF2-40B4-BE49-F238E27FC236}">
                      <a16:creationId xmlns:a16="http://schemas.microsoft.com/office/drawing/2014/main" id="{E16CA805-9A63-4180-A4D1-079A75E7A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103" y="3556024"/>
                  <a:ext cx="123825" cy="123825"/>
                </a:xfrm>
                <a:prstGeom prst="ellips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1" name="Oval 7">
                  <a:extLst>
                    <a:ext uri="{FF2B5EF4-FFF2-40B4-BE49-F238E27FC236}">
                      <a16:creationId xmlns:a16="http://schemas.microsoft.com/office/drawing/2014/main" id="{6F1D6CE1-9C89-41FC-B56C-BD850F941A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028" y="3589362"/>
                  <a:ext cx="55562" cy="57150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/>
                </a:p>
              </p:txBody>
            </p:sp>
            <p:sp>
              <p:nvSpPr>
                <p:cNvPr id="62" name="Freeform 8">
                  <a:extLst>
                    <a:ext uri="{FF2B5EF4-FFF2-40B4-BE49-F238E27FC236}">
                      <a16:creationId xmlns:a16="http://schemas.microsoft.com/office/drawing/2014/main" id="{212C398F-C03C-4174-A08C-E30683CC3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403" y="3719537"/>
                  <a:ext cx="123825" cy="33338"/>
                </a:xfrm>
                <a:custGeom>
                  <a:avLst/>
                  <a:gdLst>
                    <a:gd name="T0" fmla="*/ 0 w 37"/>
                    <a:gd name="T1" fmla="*/ 7 h 10"/>
                    <a:gd name="T2" fmla="*/ 14 w 37"/>
                    <a:gd name="T3" fmla="*/ 1 h 10"/>
                    <a:gd name="T4" fmla="*/ 22 w 37"/>
                    <a:gd name="T5" fmla="*/ 1 h 10"/>
                    <a:gd name="T6" fmla="*/ 37 w 37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10">
                      <a:moveTo>
                        <a:pt x="0" y="7"/>
                      </a:move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6" y="0"/>
                        <a:pt x="19" y="0"/>
                        <a:pt x="22" y="1"/>
                      </a:cubicBezTo>
                      <a:cubicBezTo>
                        <a:pt x="37" y="10"/>
                        <a:pt x="37" y="10"/>
                        <a:pt x="37" y="10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3" name="Freeform 9">
                  <a:extLst>
                    <a:ext uri="{FF2B5EF4-FFF2-40B4-BE49-F238E27FC236}">
                      <a16:creationId xmlns:a16="http://schemas.microsoft.com/office/drawing/2014/main" id="{6BE004F9-A7F0-4ADD-A7C5-B6F197B97D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403" y="3752874"/>
                  <a:ext cx="103187" cy="30163"/>
                </a:xfrm>
                <a:custGeom>
                  <a:avLst/>
                  <a:gdLst>
                    <a:gd name="T0" fmla="*/ 0 w 31"/>
                    <a:gd name="T1" fmla="*/ 5 h 9"/>
                    <a:gd name="T2" fmla="*/ 12 w 31"/>
                    <a:gd name="T3" fmla="*/ 1 h 9"/>
                    <a:gd name="T4" fmla="*/ 20 w 31"/>
                    <a:gd name="T5" fmla="*/ 2 h 9"/>
                    <a:gd name="T6" fmla="*/ 31 w 31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9">
                      <a:moveTo>
                        <a:pt x="0" y="5"/>
                      </a:move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5" y="0"/>
                        <a:pt x="18" y="1"/>
                        <a:pt x="20" y="2"/>
                      </a:cubicBezTo>
                      <a:cubicBezTo>
                        <a:pt x="31" y="9"/>
                        <a:pt x="31" y="9"/>
                        <a:pt x="31" y="9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4" name="Freeform 10">
                  <a:extLst>
                    <a:ext uri="{FF2B5EF4-FFF2-40B4-BE49-F238E27FC236}">
                      <a16:creationId xmlns:a16="http://schemas.microsoft.com/office/drawing/2014/main" id="{38731D53-2330-4CB0-826C-ABB24B1F1B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703" y="3790974"/>
                  <a:ext cx="79375" cy="30163"/>
                </a:xfrm>
                <a:custGeom>
                  <a:avLst/>
                  <a:gdLst>
                    <a:gd name="T0" fmla="*/ 0 w 24"/>
                    <a:gd name="T1" fmla="*/ 0 h 9"/>
                    <a:gd name="T2" fmla="*/ 13 w 24"/>
                    <a:gd name="T3" fmla="*/ 0 h 9"/>
                    <a:gd name="T4" fmla="*/ 21 w 24"/>
                    <a:gd name="T5" fmla="*/ 5 h 9"/>
                    <a:gd name="T6" fmla="*/ 24 w 24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9">
                      <a:moveTo>
                        <a:pt x="0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6" y="0"/>
                        <a:pt x="19" y="2"/>
                        <a:pt x="21" y="5"/>
                      </a:cubicBezTo>
                      <a:cubicBezTo>
                        <a:pt x="24" y="9"/>
                        <a:pt x="24" y="9"/>
                        <a:pt x="24" y="9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5" name="Freeform 11">
                  <a:extLst>
                    <a:ext uri="{FF2B5EF4-FFF2-40B4-BE49-F238E27FC236}">
                      <a16:creationId xmlns:a16="http://schemas.microsoft.com/office/drawing/2014/main" id="{67EBB267-8F6D-45EB-BE0D-FF5183D226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716" y="3806849"/>
                  <a:ext cx="33337" cy="47625"/>
                </a:xfrm>
                <a:custGeom>
                  <a:avLst/>
                  <a:gdLst>
                    <a:gd name="T0" fmla="*/ 0 w 10"/>
                    <a:gd name="T1" fmla="*/ 0 h 14"/>
                    <a:gd name="T2" fmla="*/ 3 w 10"/>
                    <a:gd name="T3" fmla="*/ 1 h 14"/>
                    <a:gd name="T4" fmla="*/ 6 w 10"/>
                    <a:gd name="T5" fmla="*/ 14 h 14"/>
                    <a:gd name="T6" fmla="*/ 6 w 10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4">
                      <a:moveTo>
                        <a:pt x="0" y="0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8" y="3"/>
                        <a:pt x="10" y="10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6" name="Freeform 12">
                  <a:extLst>
                    <a:ext uri="{FF2B5EF4-FFF2-40B4-BE49-F238E27FC236}">
                      <a16:creationId xmlns:a16="http://schemas.microsoft.com/office/drawing/2014/main" id="{BA9E216C-9F3E-4644-B175-CD20B0262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91" y="3719537"/>
                  <a:ext cx="120650" cy="33338"/>
                </a:xfrm>
                <a:custGeom>
                  <a:avLst/>
                  <a:gdLst>
                    <a:gd name="T0" fmla="*/ 36 w 36"/>
                    <a:gd name="T1" fmla="*/ 7 h 10"/>
                    <a:gd name="T2" fmla="*/ 23 w 36"/>
                    <a:gd name="T3" fmla="*/ 1 h 10"/>
                    <a:gd name="T4" fmla="*/ 15 w 36"/>
                    <a:gd name="T5" fmla="*/ 1 h 10"/>
                    <a:gd name="T6" fmla="*/ 0 w 36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0">
                      <a:moveTo>
                        <a:pt x="36" y="7"/>
                      </a:move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0" y="0"/>
                        <a:pt x="17" y="0"/>
                        <a:pt x="15" y="1"/>
                      </a:cubicBezTo>
                      <a:cubicBezTo>
                        <a:pt x="0" y="10"/>
                        <a:pt x="0" y="10"/>
                        <a:pt x="0" y="10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7" name="Freeform 13">
                  <a:extLst>
                    <a:ext uri="{FF2B5EF4-FFF2-40B4-BE49-F238E27FC236}">
                      <a16:creationId xmlns:a16="http://schemas.microsoft.com/office/drawing/2014/main" id="{175BBBD5-71CE-4F6C-A2DB-F68AEB80E4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66" y="3752874"/>
                  <a:ext cx="107950" cy="30163"/>
                </a:xfrm>
                <a:custGeom>
                  <a:avLst/>
                  <a:gdLst>
                    <a:gd name="T0" fmla="*/ 32 w 32"/>
                    <a:gd name="T1" fmla="*/ 5 h 9"/>
                    <a:gd name="T2" fmla="*/ 19 w 32"/>
                    <a:gd name="T3" fmla="*/ 1 h 9"/>
                    <a:gd name="T4" fmla="*/ 12 w 32"/>
                    <a:gd name="T5" fmla="*/ 2 h 9"/>
                    <a:gd name="T6" fmla="*/ 0 w 32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" h="9">
                      <a:moveTo>
                        <a:pt x="32" y="5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7" y="0"/>
                        <a:pt x="14" y="1"/>
                        <a:pt x="12" y="2"/>
                      </a:cubicBezTo>
                      <a:cubicBezTo>
                        <a:pt x="0" y="9"/>
                        <a:pt x="0" y="9"/>
                        <a:pt x="0" y="9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8" name="Freeform 14">
                  <a:extLst>
                    <a:ext uri="{FF2B5EF4-FFF2-40B4-BE49-F238E27FC236}">
                      <a16:creationId xmlns:a16="http://schemas.microsoft.com/office/drawing/2014/main" id="{5AA38D2F-857A-4655-ABA0-0262A7DDD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41" y="3790974"/>
                  <a:ext cx="79375" cy="30163"/>
                </a:xfrm>
                <a:custGeom>
                  <a:avLst/>
                  <a:gdLst>
                    <a:gd name="T0" fmla="*/ 24 w 24"/>
                    <a:gd name="T1" fmla="*/ 0 h 9"/>
                    <a:gd name="T2" fmla="*/ 10 w 24"/>
                    <a:gd name="T3" fmla="*/ 0 h 9"/>
                    <a:gd name="T4" fmla="*/ 2 w 24"/>
                    <a:gd name="T5" fmla="*/ 5 h 9"/>
                    <a:gd name="T6" fmla="*/ 0 w 24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9">
                      <a:moveTo>
                        <a:pt x="24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4" y="2"/>
                        <a:pt x="2" y="5"/>
                      </a:cubicBezTo>
                      <a:cubicBezTo>
                        <a:pt x="0" y="9"/>
                        <a:pt x="0" y="9"/>
                        <a:pt x="0" y="9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9" name="Freeform 15">
                  <a:extLst>
                    <a:ext uri="{FF2B5EF4-FFF2-40B4-BE49-F238E27FC236}">
                      <a16:creationId xmlns:a16="http://schemas.microsoft.com/office/drawing/2014/main" id="{50E521F3-1E56-4EA8-BB06-DD3BA41D1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566" y="3806849"/>
                  <a:ext cx="30162" cy="47625"/>
                </a:xfrm>
                <a:custGeom>
                  <a:avLst/>
                  <a:gdLst>
                    <a:gd name="T0" fmla="*/ 9 w 9"/>
                    <a:gd name="T1" fmla="*/ 0 h 14"/>
                    <a:gd name="T2" fmla="*/ 7 w 9"/>
                    <a:gd name="T3" fmla="*/ 1 h 14"/>
                    <a:gd name="T4" fmla="*/ 3 w 9"/>
                    <a:gd name="T5" fmla="*/ 14 h 14"/>
                    <a:gd name="T6" fmla="*/ 3 w 9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4">
                      <a:moveTo>
                        <a:pt x="9" y="0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1" y="3"/>
                        <a:pt x="0" y="10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</a:path>
                  </a:pathLst>
                </a:cu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462C3A-B665-49A1-ACF2-0D1375D1F2B1}"/>
                </a:ext>
              </a:extLst>
            </p:cNvPr>
            <p:cNvSpPr txBox="1"/>
            <p:nvPr/>
          </p:nvSpPr>
          <p:spPr>
            <a:xfrm>
              <a:off x="2391823" y="4077191"/>
              <a:ext cx="1120469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333" dirty="0">
                  <a:solidFill>
                    <a:srgbClr val="474746"/>
                  </a:solidFill>
                  <a:latin typeface="Amazon Ember" panose="02000000000000000000" pitchFamily="2" charset="0"/>
                  <a:ea typeface="Amazon Ember" panose="02000000000000000000" pitchFamily="2" charset="0"/>
                </a:rPr>
                <a:t>Compliance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0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61111E-6 -3.33333E-6 L 0.04757 -3.33333E-6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23457E-7 L 1.66667E-6 0.07315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358740" y="299980"/>
            <a:ext cx="10515600" cy="852755"/>
          </a:xfrm>
        </p:spPr>
        <p:txBody>
          <a:bodyPr>
            <a:normAutofit fontScale="90000"/>
          </a:bodyPr>
          <a:lstStyle/>
          <a:p>
            <a:r>
              <a:rPr lang="en-US" dirty="0"/>
              <a:t>AWS Glue—ETL Service</a:t>
            </a:r>
            <a:br>
              <a:rPr lang="en-US" dirty="0"/>
            </a:br>
            <a:r>
              <a:rPr lang="en-US" sz="2400" dirty="0">
                <a:solidFill>
                  <a:schemeClr val="accent1"/>
                </a:solidFill>
              </a:rPr>
              <a:t>Make ETL scripting and deployment easy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5667" y="2052974"/>
            <a:ext cx="5399979" cy="3463253"/>
            <a:chOff x="9605691" y="1722647"/>
            <a:chExt cx="13102825" cy="8188326"/>
          </a:xfrm>
          <a:effectLst/>
        </p:grpSpPr>
        <p:pic>
          <p:nvPicPr>
            <p:cNvPr id="5" name="glue2.png" descr="glue2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5691" y="1722647"/>
              <a:ext cx="13102825" cy="8188326"/>
            </a:xfrm>
            <a:prstGeom prst="rect">
              <a:avLst/>
            </a:prstGeom>
            <a:ln>
              <a:noFill/>
            </a:ln>
            <a:effectLst>
              <a:outerShdw blurRad="292100" dir="2700000" sx="98000" sy="98000" algn="tl" rotWithShape="0">
                <a:srgbClr val="333333">
                  <a:alpha val="20000"/>
                </a:srgbClr>
              </a:outerShdw>
            </a:effectLst>
          </p:spPr>
        </p:pic>
        <p:sp>
          <p:nvSpPr>
            <p:cNvPr id="6" name="Rectangle"/>
            <p:cNvSpPr/>
            <p:nvPr/>
          </p:nvSpPr>
          <p:spPr>
            <a:xfrm>
              <a:off x="12415178" y="3262151"/>
              <a:ext cx="8273054" cy="178877"/>
            </a:xfrm>
            <a:prstGeom prst="rect">
              <a:avLst/>
            </a:prstGeom>
            <a:solidFill>
              <a:srgbClr val="616161"/>
            </a:solidFill>
            <a:ln w="3175">
              <a:miter lim="400000"/>
            </a:ln>
          </p:spPr>
          <p:txBody>
            <a:bodyPr lIns="33696" tIns="33696" rIns="33696" bIns="33696" anchor="ctr"/>
            <a:lstStyle/>
            <a:p>
              <a:pPr defTabSz="657069">
                <a:defRPr sz="4800">
                  <a:solidFill>
                    <a:srgbClr val="000000"/>
                  </a:solidFill>
                </a:defRPr>
              </a:pPr>
              <a:endParaRPr sz="3792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586971" y="2317430"/>
            <a:ext cx="5153919" cy="23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Automatically generates ETL code</a:t>
            </a:r>
          </a:p>
          <a:p>
            <a:pPr marL="380990" indent="-38099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 is customizable with Python and Spark</a:t>
            </a:r>
          </a:p>
          <a:p>
            <a:pPr marL="380990" indent="-38099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Endpoints provided to edit, debug, test code</a:t>
            </a:r>
          </a:p>
          <a:p>
            <a:pPr marL="380990" indent="-38099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Jobs are scheduled or event-based</a:t>
            </a:r>
          </a:p>
          <a:p>
            <a:pPr marL="380990" indent="-38099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Serverless</a:t>
            </a:r>
            <a:endParaRPr lang="en-US" sz="1867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53A780-4350-4BEE-BAE7-D5858979F8C2}"/>
              </a:ext>
            </a:extLst>
          </p:cNvPr>
          <p:cNvCxnSpPr>
            <a:cxnSpLocks/>
          </p:cNvCxnSpPr>
          <p:nvPr/>
        </p:nvCxnSpPr>
        <p:spPr>
          <a:xfrm>
            <a:off x="6320937" y="1478302"/>
            <a:ext cx="0" cy="4632909"/>
          </a:xfrm>
          <a:prstGeom prst="line">
            <a:avLst/>
          </a:prstGeom>
          <a:noFill/>
          <a:ln w="12700" cap="rnd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8925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2.5E-6 0.07315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4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61111E-6 -3.33333E-6 L 0.04757 -3.33333E-6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+ Body + Bkgd Imag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10A8E4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rgbClr val="A6AAA9"/>
          </a:solidFill>
          <a:miter/>
        </a:ln>
      </a:spPr>
      <a:bodyPr lIns="45719" rIns="45719"/>
      <a:lstStyle>
        <a:defPPr defTabSz="914400">
          <a:lnSpc>
            <a:spcPct val="100000"/>
          </a:lnSpc>
          <a:defRPr sz="1800"/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udesic-min" id="{9B7E4D8A-593F-0F43-973C-809F8493783F}" vid="{4F1BFB74-4B29-104C-932F-9B7E729C178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7C1EA32610494294EFD50D2889F958" ma:contentTypeVersion="6" ma:contentTypeDescription="Create a new document." ma:contentTypeScope="" ma:versionID="64f5dc8c95467943fb314a6711135b9e">
  <xsd:schema xmlns:xsd="http://www.w3.org/2001/XMLSchema" xmlns:xs="http://www.w3.org/2001/XMLSchema" xmlns:p="http://schemas.microsoft.com/office/2006/metadata/properties" xmlns:ns2="604987de-da50-4a54-8793-87f7e73e6959" xmlns:ns3="55fd2609-dc7a-4632-a74c-40eebca89b35" targetNamespace="http://schemas.microsoft.com/office/2006/metadata/properties" ma:root="true" ma:fieldsID="68dab1f542db2debc0b79c5b5552e578" ns2:_="" ns3:_="">
    <xsd:import namespace="604987de-da50-4a54-8793-87f7e73e6959"/>
    <xsd:import namespace="55fd2609-dc7a-4632-a74c-40eebca89b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987de-da50-4a54-8793-87f7e73e6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fd2609-dc7a-4632-a74c-40eebca89b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FB0E76-948E-4842-B13A-3AF1731D85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5F86E3-7322-470E-B7F3-AC2DC0EE8443}">
  <ds:schemaRefs>
    <ds:schemaRef ds:uri="55fd2609-dc7a-4632-a74c-40eebca89b3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604987de-da50-4a54-8793-87f7e73e695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7C9361C-DF74-4367-A482-F4B054A403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987de-da50-4a54-8793-87f7e73e6959"/>
    <ds:schemaRef ds:uri="55fd2609-dc7a-4632-a74c-40eebca89b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610</Words>
  <Application>Microsoft Macintosh PowerPoint</Application>
  <PresentationFormat>Widescreen</PresentationFormat>
  <Paragraphs>119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Amazon Ember</vt:lpstr>
      <vt:lpstr>Amazon Ember Regular</vt:lpstr>
      <vt:lpstr>Arial</vt:lpstr>
      <vt:lpstr>Calibri</vt:lpstr>
      <vt:lpstr>Calibri Light</vt:lpstr>
      <vt:lpstr>Helvetica Light</vt:lpstr>
      <vt:lpstr>Lucida Grande</vt:lpstr>
      <vt:lpstr>Segoe UI</vt:lpstr>
      <vt:lpstr>Segoe UI Light</vt:lpstr>
      <vt:lpstr>Segoe UI Semibold</vt:lpstr>
      <vt:lpstr>Segoe UI Semilight</vt:lpstr>
      <vt:lpstr>Wingdings</vt:lpstr>
      <vt:lpstr>1_Office Theme</vt:lpstr>
      <vt:lpstr>Title + Body + Bkgd Image</vt:lpstr>
      <vt:lpstr>Data Forge – Structure for the Modern Data Enterprise</vt:lpstr>
      <vt:lpstr>PowerPoint Presentation</vt:lpstr>
      <vt:lpstr>Building a Modern Data Pipeline</vt:lpstr>
      <vt:lpstr>DataForge: Modern Data Platform</vt:lpstr>
      <vt:lpstr>Data Forge: Experiment to Show Value</vt:lpstr>
      <vt:lpstr>DataForge: Modern Data Platform on AWS – lab </vt:lpstr>
      <vt:lpstr>Amazon S3—Object Storage</vt:lpstr>
      <vt:lpstr>AWS Glue—Data Catalog Make data discoverable  </vt:lpstr>
      <vt:lpstr>AWS Glue—ETL Service Make ETL scripting and deployment easy </vt:lpstr>
      <vt:lpstr>Amazon Athena—Interactive Analysis </vt:lpstr>
      <vt:lpstr>Amazon QuickSight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Forge – Structure for the Modern Data Enterprise</dc:title>
  <dc:creator>Gross, Ryan</dc:creator>
  <cp:lastModifiedBy>Sulkin, David</cp:lastModifiedBy>
  <cp:revision>27</cp:revision>
  <dcterms:created xsi:type="dcterms:W3CDTF">2018-10-09T05:37:43Z</dcterms:created>
  <dcterms:modified xsi:type="dcterms:W3CDTF">2018-12-10T19:39:04Z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0x010100747C1EA32610494294EFD50D2889F958</vt:lpwstr>
  </property>
</Properties>
</file>