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8" r:id="rId5"/>
    <p:sldId id="262" r:id="rId6"/>
    <p:sldId id="259" r:id="rId7"/>
    <p:sldId id="260" r:id="rId8"/>
    <p:sldId id="265" r:id="rId9"/>
    <p:sldId id="26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0"/>
  </p:normalViewPr>
  <p:slideViewPr>
    <p:cSldViewPr snapToGrid="0">
      <p:cViewPr varScale="1">
        <p:scale>
          <a:sx n="118" d="100"/>
          <a:sy n="118" d="100"/>
        </p:scale>
        <p:origin x="6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6C5B6F-79BB-4806-984B-17D97DF6471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97AB200-A3F6-4DFC-901D-B3435B66B021}">
      <dgm:prSet/>
      <dgm:spPr/>
      <dgm:t>
        <a:bodyPr/>
        <a:lstStyle/>
        <a:p>
          <a:r>
            <a:rPr lang="fr-FR" b="0" i="0"/>
            <a:t>K-Nearest Neighbors est un algorithme de machine learning utilisé pour la classification et la régression</a:t>
          </a:r>
          <a:endParaRPr lang="en-US"/>
        </a:p>
      </dgm:t>
    </dgm:pt>
    <dgm:pt modelId="{14D68D4A-602D-4E0C-BB2A-13C46031A074}" type="parTrans" cxnId="{2C700D44-D2D8-4D21-9C72-40B1B21B89D5}">
      <dgm:prSet/>
      <dgm:spPr/>
      <dgm:t>
        <a:bodyPr/>
        <a:lstStyle/>
        <a:p>
          <a:endParaRPr lang="en-US"/>
        </a:p>
      </dgm:t>
    </dgm:pt>
    <dgm:pt modelId="{901B374A-17FD-49D8-81BE-C077F8446E10}" type="sibTrans" cxnId="{2C700D44-D2D8-4D21-9C72-40B1B21B89D5}">
      <dgm:prSet/>
      <dgm:spPr/>
      <dgm:t>
        <a:bodyPr/>
        <a:lstStyle/>
        <a:p>
          <a:endParaRPr lang="en-US"/>
        </a:p>
      </dgm:t>
    </dgm:pt>
    <dgm:pt modelId="{12BF01F6-D3A7-4926-A9B4-43B0B2C4239A}">
      <dgm:prSet/>
      <dgm:spPr/>
      <dgm:t>
        <a:bodyPr/>
        <a:lstStyle/>
        <a:p>
          <a:r>
            <a:rPr lang="fr-FR"/>
            <a:t>KNN est basé sur les distances</a:t>
          </a:r>
          <a:endParaRPr lang="en-US"/>
        </a:p>
      </dgm:t>
    </dgm:pt>
    <dgm:pt modelId="{45A6D51C-6410-4F91-9A34-8613BEE79581}" type="parTrans" cxnId="{20512350-3D0E-4BD7-A402-DC803B7CD6D8}">
      <dgm:prSet/>
      <dgm:spPr/>
      <dgm:t>
        <a:bodyPr/>
        <a:lstStyle/>
        <a:p>
          <a:endParaRPr lang="en-US"/>
        </a:p>
      </dgm:t>
    </dgm:pt>
    <dgm:pt modelId="{39E535A3-63FE-48B0-AF6B-09B236EE4F51}" type="sibTrans" cxnId="{20512350-3D0E-4BD7-A402-DC803B7CD6D8}">
      <dgm:prSet/>
      <dgm:spPr/>
      <dgm:t>
        <a:bodyPr/>
        <a:lstStyle/>
        <a:p>
          <a:endParaRPr lang="en-US"/>
        </a:p>
      </dgm:t>
    </dgm:pt>
    <dgm:pt modelId="{CCEA440E-8C29-41F8-8844-F41EC3967988}">
      <dgm:prSet/>
      <dgm:spPr/>
      <dgm:t>
        <a:bodyPr/>
        <a:lstStyle/>
        <a:p>
          <a:r>
            <a:rPr lang="fr-FR" b="0" i="0"/>
            <a:t>Dans les problèmes d’apprentissage suppervisé, l’object</a:t>
          </a:r>
          <a:r>
            <a:rPr lang="fr-FR"/>
            <a:t>if est de déterminée les ‘K’ points de données les plus proches d’un individus en terme de caractéristiques pour faire des prédictions.</a:t>
          </a:r>
          <a:endParaRPr lang="en-US"/>
        </a:p>
      </dgm:t>
    </dgm:pt>
    <dgm:pt modelId="{3CE0525C-4354-4B2E-8E4B-D0158E0E910E}" type="parTrans" cxnId="{A2FDE335-001D-4F61-A19D-E24AECE3B799}">
      <dgm:prSet/>
      <dgm:spPr/>
      <dgm:t>
        <a:bodyPr/>
        <a:lstStyle/>
        <a:p>
          <a:endParaRPr lang="en-US"/>
        </a:p>
      </dgm:t>
    </dgm:pt>
    <dgm:pt modelId="{3AD46035-2ABD-4075-BD60-71A1F4EACDC7}" type="sibTrans" cxnId="{A2FDE335-001D-4F61-A19D-E24AECE3B799}">
      <dgm:prSet/>
      <dgm:spPr/>
      <dgm:t>
        <a:bodyPr/>
        <a:lstStyle/>
        <a:p>
          <a:endParaRPr lang="en-US"/>
        </a:p>
      </dgm:t>
    </dgm:pt>
    <dgm:pt modelId="{30F02E7F-980F-EE4C-9F41-B4674F3F0478}" type="pres">
      <dgm:prSet presAssocID="{C76C5B6F-79BB-4806-984B-17D97DF64712}" presName="hierChild1" presStyleCnt="0">
        <dgm:presLayoutVars>
          <dgm:chPref val="1"/>
          <dgm:dir/>
          <dgm:animOne val="branch"/>
          <dgm:animLvl val="lvl"/>
          <dgm:resizeHandles/>
        </dgm:presLayoutVars>
      </dgm:prSet>
      <dgm:spPr/>
    </dgm:pt>
    <dgm:pt modelId="{C20295D7-A720-C341-A9C6-11858EA887A1}" type="pres">
      <dgm:prSet presAssocID="{597AB200-A3F6-4DFC-901D-B3435B66B021}" presName="hierRoot1" presStyleCnt="0"/>
      <dgm:spPr/>
    </dgm:pt>
    <dgm:pt modelId="{5D1C8307-CA36-424B-A928-9B8E0FB18724}" type="pres">
      <dgm:prSet presAssocID="{597AB200-A3F6-4DFC-901D-B3435B66B021}" presName="composite" presStyleCnt="0"/>
      <dgm:spPr/>
    </dgm:pt>
    <dgm:pt modelId="{A0D572B7-1EFB-8C42-B714-55DEFC79A794}" type="pres">
      <dgm:prSet presAssocID="{597AB200-A3F6-4DFC-901D-B3435B66B021}" presName="background" presStyleLbl="node0" presStyleIdx="0" presStyleCnt="3"/>
      <dgm:spPr/>
    </dgm:pt>
    <dgm:pt modelId="{0F829E71-2574-7340-8E7F-291D764C5720}" type="pres">
      <dgm:prSet presAssocID="{597AB200-A3F6-4DFC-901D-B3435B66B021}" presName="text" presStyleLbl="fgAcc0" presStyleIdx="0" presStyleCnt="3">
        <dgm:presLayoutVars>
          <dgm:chPref val="3"/>
        </dgm:presLayoutVars>
      </dgm:prSet>
      <dgm:spPr/>
    </dgm:pt>
    <dgm:pt modelId="{00CBC01F-8B2F-9B46-A616-80B2B0386D77}" type="pres">
      <dgm:prSet presAssocID="{597AB200-A3F6-4DFC-901D-B3435B66B021}" presName="hierChild2" presStyleCnt="0"/>
      <dgm:spPr/>
    </dgm:pt>
    <dgm:pt modelId="{1B497F13-A4EC-CB40-BFA1-A8C7E9C99DAD}" type="pres">
      <dgm:prSet presAssocID="{12BF01F6-D3A7-4926-A9B4-43B0B2C4239A}" presName="hierRoot1" presStyleCnt="0"/>
      <dgm:spPr/>
    </dgm:pt>
    <dgm:pt modelId="{427BE4A1-6560-B94C-85D5-5B855E938D4A}" type="pres">
      <dgm:prSet presAssocID="{12BF01F6-D3A7-4926-A9B4-43B0B2C4239A}" presName="composite" presStyleCnt="0"/>
      <dgm:spPr/>
    </dgm:pt>
    <dgm:pt modelId="{05CC044F-1AD9-5743-846F-812F6E3BDE1E}" type="pres">
      <dgm:prSet presAssocID="{12BF01F6-D3A7-4926-A9B4-43B0B2C4239A}" presName="background" presStyleLbl="node0" presStyleIdx="1" presStyleCnt="3"/>
      <dgm:spPr/>
    </dgm:pt>
    <dgm:pt modelId="{9F8C2BBB-1F89-1947-90B7-90BA4F676546}" type="pres">
      <dgm:prSet presAssocID="{12BF01F6-D3A7-4926-A9B4-43B0B2C4239A}" presName="text" presStyleLbl="fgAcc0" presStyleIdx="1" presStyleCnt="3">
        <dgm:presLayoutVars>
          <dgm:chPref val="3"/>
        </dgm:presLayoutVars>
      </dgm:prSet>
      <dgm:spPr/>
    </dgm:pt>
    <dgm:pt modelId="{AD937741-1152-3849-AE9B-168C1E4389B7}" type="pres">
      <dgm:prSet presAssocID="{12BF01F6-D3A7-4926-A9B4-43B0B2C4239A}" presName="hierChild2" presStyleCnt="0"/>
      <dgm:spPr/>
    </dgm:pt>
    <dgm:pt modelId="{20A13971-3806-E143-92D3-F989C2BC89A5}" type="pres">
      <dgm:prSet presAssocID="{CCEA440E-8C29-41F8-8844-F41EC3967988}" presName="hierRoot1" presStyleCnt="0"/>
      <dgm:spPr/>
    </dgm:pt>
    <dgm:pt modelId="{442AA597-D85B-4442-8FF4-CB85BABB0F32}" type="pres">
      <dgm:prSet presAssocID="{CCEA440E-8C29-41F8-8844-F41EC3967988}" presName="composite" presStyleCnt="0"/>
      <dgm:spPr/>
    </dgm:pt>
    <dgm:pt modelId="{1EC59944-3EEF-3341-B381-BFF58B14B768}" type="pres">
      <dgm:prSet presAssocID="{CCEA440E-8C29-41F8-8844-F41EC3967988}" presName="background" presStyleLbl="node0" presStyleIdx="2" presStyleCnt="3"/>
      <dgm:spPr/>
    </dgm:pt>
    <dgm:pt modelId="{CF4B18DA-9C3D-484C-955D-A8D52BFC7D00}" type="pres">
      <dgm:prSet presAssocID="{CCEA440E-8C29-41F8-8844-F41EC3967988}" presName="text" presStyleLbl="fgAcc0" presStyleIdx="2" presStyleCnt="3">
        <dgm:presLayoutVars>
          <dgm:chPref val="3"/>
        </dgm:presLayoutVars>
      </dgm:prSet>
      <dgm:spPr/>
    </dgm:pt>
    <dgm:pt modelId="{0C495B0F-0DFB-4F4E-B043-2C317FDA9380}" type="pres">
      <dgm:prSet presAssocID="{CCEA440E-8C29-41F8-8844-F41EC3967988}" presName="hierChild2" presStyleCnt="0"/>
      <dgm:spPr/>
    </dgm:pt>
  </dgm:ptLst>
  <dgm:cxnLst>
    <dgm:cxn modelId="{A2FDE335-001D-4F61-A19D-E24AECE3B799}" srcId="{C76C5B6F-79BB-4806-984B-17D97DF64712}" destId="{CCEA440E-8C29-41F8-8844-F41EC3967988}" srcOrd="2" destOrd="0" parTransId="{3CE0525C-4354-4B2E-8E4B-D0158E0E910E}" sibTransId="{3AD46035-2ABD-4075-BD60-71A1F4EACDC7}"/>
    <dgm:cxn modelId="{2C700D44-D2D8-4D21-9C72-40B1B21B89D5}" srcId="{C76C5B6F-79BB-4806-984B-17D97DF64712}" destId="{597AB200-A3F6-4DFC-901D-B3435B66B021}" srcOrd="0" destOrd="0" parTransId="{14D68D4A-602D-4E0C-BB2A-13C46031A074}" sibTransId="{901B374A-17FD-49D8-81BE-C077F8446E10}"/>
    <dgm:cxn modelId="{E751864B-FF7F-254A-B21E-011EF1B15498}" type="presOf" srcId="{CCEA440E-8C29-41F8-8844-F41EC3967988}" destId="{CF4B18DA-9C3D-484C-955D-A8D52BFC7D00}" srcOrd="0" destOrd="0" presId="urn:microsoft.com/office/officeart/2005/8/layout/hierarchy1"/>
    <dgm:cxn modelId="{20512350-3D0E-4BD7-A402-DC803B7CD6D8}" srcId="{C76C5B6F-79BB-4806-984B-17D97DF64712}" destId="{12BF01F6-D3A7-4926-A9B4-43B0B2C4239A}" srcOrd="1" destOrd="0" parTransId="{45A6D51C-6410-4F91-9A34-8613BEE79581}" sibTransId="{39E535A3-63FE-48B0-AF6B-09B236EE4F51}"/>
    <dgm:cxn modelId="{1AE56D66-17FD-0141-BBC1-7EE6C6751700}" type="presOf" srcId="{12BF01F6-D3A7-4926-A9B4-43B0B2C4239A}" destId="{9F8C2BBB-1F89-1947-90B7-90BA4F676546}" srcOrd="0" destOrd="0" presId="urn:microsoft.com/office/officeart/2005/8/layout/hierarchy1"/>
    <dgm:cxn modelId="{37D72E8B-4529-0C46-972C-675ED7E5C9B3}" type="presOf" srcId="{597AB200-A3F6-4DFC-901D-B3435B66B021}" destId="{0F829E71-2574-7340-8E7F-291D764C5720}" srcOrd="0" destOrd="0" presId="urn:microsoft.com/office/officeart/2005/8/layout/hierarchy1"/>
    <dgm:cxn modelId="{4C13B3EC-ED26-E142-BD14-0C732ECB7A42}" type="presOf" srcId="{C76C5B6F-79BB-4806-984B-17D97DF64712}" destId="{30F02E7F-980F-EE4C-9F41-B4674F3F0478}" srcOrd="0" destOrd="0" presId="urn:microsoft.com/office/officeart/2005/8/layout/hierarchy1"/>
    <dgm:cxn modelId="{C53E3A57-FA8E-304F-9E18-595F48A2EF88}" type="presParOf" srcId="{30F02E7F-980F-EE4C-9F41-B4674F3F0478}" destId="{C20295D7-A720-C341-A9C6-11858EA887A1}" srcOrd="0" destOrd="0" presId="urn:microsoft.com/office/officeart/2005/8/layout/hierarchy1"/>
    <dgm:cxn modelId="{EB0AB468-C65A-114B-AEE4-75D83A240771}" type="presParOf" srcId="{C20295D7-A720-C341-A9C6-11858EA887A1}" destId="{5D1C8307-CA36-424B-A928-9B8E0FB18724}" srcOrd="0" destOrd="0" presId="urn:microsoft.com/office/officeart/2005/8/layout/hierarchy1"/>
    <dgm:cxn modelId="{BB55C1DC-3178-8B40-AE14-D0754319FE00}" type="presParOf" srcId="{5D1C8307-CA36-424B-A928-9B8E0FB18724}" destId="{A0D572B7-1EFB-8C42-B714-55DEFC79A794}" srcOrd="0" destOrd="0" presId="urn:microsoft.com/office/officeart/2005/8/layout/hierarchy1"/>
    <dgm:cxn modelId="{A720B08F-556C-D349-A810-86CE6D8BFDA6}" type="presParOf" srcId="{5D1C8307-CA36-424B-A928-9B8E0FB18724}" destId="{0F829E71-2574-7340-8E7F-291D764C5720}" srcOrd="1" destOrd="0" presId="urn:microsoft.com/office/officeart/2005/8/layout/hierarchy1"/>
    <dgm:cxn modelId="{4FDD9B5D-20AB-7849-8AFA-3F3163C58E29}" type="presParOf" srcId="{C20295D7-A720-C341-A9C6-11858EA887A1}" destId="{00CBC01F-8B2F-9B46-A616-80B2B0386D77}" srcOrd="1" destOrd="0" presId="urn:microsoft.com/office/officeart/2005/8/layout/hierarchy1"/>
    <dgm:cxn modelId="{B88C80DC-DE87-5742-B3CD-963A8D2787CF}" type="presParOf" srcId="{30F02E7F-980F-EE4C-9F41-B4674F3F0478}" destId="{1B497F13-A4EC-CB40-BFA1-A8C7E9C99DAD}" srcOrd="1" destOrd="0" presId="urn:microsoft.com/office/officeart/2005/8/layout/hierarchy1"/>
    <dgm:cxn modelId="{B91CF2CF-FC2C-8B49-88D4-DC4F9B141997}" type="presParOf" srcId="{1B497F13-A4EC-CB40-BFA1-A8C7E9C99DAD}" destId="{427BE4A1-6560-B94C-85D5-5B855E938D4A}" srcOrd="0" destOrd="0" presId="urn:microsoft.com/office/officeart/2005/8/layout/hierarchy1"/>
    <dgm:cxn modelId="{F5BCA5B7-8712-F544-8480-1F5D2113DF7E}" type="presParOf" srcId="{427BE4A1-6560-B94C-85D5-5B855E938D4A}" destId="{05CC044F-1AD9-5743-846F-812F6E3BDE1E}" srcOrd="0" destOrd="0" presId="urn:microsoft.com/office/officeart/2005/8/layout/hierarchy1"/>
    <dgm:cxn modelId="{A2F82024-1E7B-AD41-B0C5-41AD71D19B28}" type="presParOf" srcId="{427BE4A1-6560-B94C-85D5-5B855E938D4A}" destId="{9F8C2BBB-1F89-1947-90B7-90BA4F676546}" srcOrd="1" destOrd="0" presId="urn:microsoft.com/office/officeart/2005/8/layout/hierarchy1"/>
    <dgm:cxn modelId="{109F3020-F1E6-8842-98BC-3804E50C973C}" type="presParOf" srcId="{1B497F13-A4EC-CB40-BFA1-A8C7E9C99DAD}" destId="{AD937741-1152-3849-AE9B-168C1E4389B7}" srcOrd="1" destOrd="0" presId="urn:microsoft.com/office/officeart/2005/8/layout/hierarchy1"/>
    <dgm:cxn modelId="{1B06B241-7E42-1C42-B1BD-97F41260DE74}" type="presParOf" srcId="{30F02E7F-980F-EE4C-9F41-B4674F3F0478}" destId="{20A13971-3806-E143-92D3-F989C2BC89A5}" srcOrd="2" destOrd="0" presId="urn:microsoft.com/office/officeart/2005/8/layout/hierarchy1"/>
    <dgm:cxn modelId="{0B412029-CAB5-9A4D-8586-18A0EAD70903}" type="presParOf" srcId="{20A13971-3806-E143-92D3-F989C2BC89A5}" destId="{442AA597-D85B-4442-8FF4-CB85BABB0F32}" srcOrd="0" destOrd="0" presId="urn:microsoft.com/office/officeart/2005/8/layout/hierarchy1"/>
    <dgm:cxn modelId="{F3E0C380-BD27-9D46-8C9A-1003141C2DA5}" type="presParOf" srcId="{442AA597-D85B-4442-8FF4-CB85BABB0F32}" destId="{1EC59944-3EEF-3341-B381-BFF58B14B768}" srcOrd="0" destOrd="0" presId="urn:microsoft.com/office/officeart/2005/8/layout/hierarchy1"/>
    <dgm:cxn modelId="{C3EA028C-AC16-2045-BC66-DB69F1434938}" type="presParOf" srcId="{442AA597-D85B-4442-8FF4-CB85BABB0F32}" destId="{CF4B18DA-9C3D-484C-955D-A8D52BFC7D00}" srcOrd="1" destOrd="0" presId="urn:microsoft.com/office/officeart/2005/8/layout/hierarchy1"/>
    <dgm:cxn modelId="{6E887865-F7A3-4740-923D-B0FEA5D3C3B3}" type="presParOf" srcId="{20A13971-3806-E143-92D3-F989C2BC89A5}" destId="{0C495B0F-0DFB-4F4E-B043-2C317FDA938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72B7-1EFB-8C42-B714-55DEFC79A794}">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829E71-2574-7340-8E7F-291D764C5720}">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b="0" i="0" kern="1200"/>
            <a:t>K-Nearest Neighbors est un algorithme de machine learning utilisé pour la classification et la régression</a:t>
          </a:r>
          <a:endParaRPr lang="en-US" sz="1600" kern="1200"/>
        </a:p>
      </dsp:txBody>
      <dsp:txXfrm>
        <a:off x="378614" y="886531"/>
        <a:ext cx="2810360" cy="1744948"/>
      </dsp:txXfrm>
    </dsp:sp>
    <dsp:sp modelId="{05CC044F-1AD9-5743-846F-812F6E3BDE1E}">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8C2BBB-1F89-1947-90B7-90BA4F676546}">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KNN est basé sur les distances</a:t>
          </a:r>
          <a:endParaRPr lang="en-US" sz="1600" kern="1200"/>
        </a:p>
      </dsp:txBody>
      <dsp:txXfrm>
        <a:off x="3946203" y="886531"/>
        <a:ext cx="2810360" cy="1744948"/>
      </dsp:txXfrm>
    </dsp:sp>
    <dsp:sp modelId="{1EC59944-3EEF-3341-B381-BFF58B14B768}">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4B18DA-9C3D-484C-955D-A8D52BFC7D00}">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b="0" i="0" kern="1200"/>
            <a:t>Dans les problèmes d’apprentissage suppervisé, l’object</a:t>
          </a:r>
          <a:r>
            <a:rPr lang="fr-FR" sz="1600" kern="1200"/>
            <a:t>if est de déterminée les ‘K’ points de données les plus proches d’un individus en terme de caractéristiques pour faire des prédictions.</a:t>
          </a:r>
          <a:endParaRPr lang="en-US" sz="1600" kern="1200"/>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9770CB-018D-05A5-B112-C727F52B868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FC0210C-7CD6-896A-BECD-00260578F8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C781D14-657D-7509-F0D3-4E8239F3343F}"/>
              </a:ext>
            </a:extLst>
          </p:cNvPr>
          <p:cNvSpPr>
            <a:spLocks noGrp="1"/>
          </p:cNvSpPr>
          <p:nvPr>
            <p:ph type="dt" sz="half" idx="10"/>
          </p:nvPr>
        </p:nvSpPr>
        <p:spPr/>
        <p:txBody>
          <a:bodyPr/>
          <a:lstStyle/>
          <a:p>
            <a:fld id="{14FAD37C-98CD-9042-991A-4B8FC2550A3B}" type="datetimeFigureOut">
              <a:rPr lang="fr-FR" smtClean="0"/>
              <a:t>24/05/2023</a:t>
            </a:fld>
            <a:endParaRPr lang="fr-FR"/>
          </a:p>
        </p:txBody>
      </p:sp>
      <p:sp>
        <p:nvSpPr>
          <p:cNvPr id="5" name="Espace réservé du pied de page 4">
            <a:extLst>
              <a:ext uri="{FF2B5EF4-FFF2-40B4-BE49-F238E27FC236}">
                <a16:creationId xmlns:a16="http://schemas.microsoft.com/office/drawing/2014/main" id="{1AEEB062-D24D-2714-A11E-872F5D031D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2DC86A-F628-907B-A5B2-32A947140D1A}"/>
              </a:ext>
            </a:extLst>
          </p:cNvPr>
          <p:cNvSpPr>
            <a:spLocks noGrp="1"/>
          </p:cNvSpPr>
          <p:nvPr>
            <p:ph type="sldNum" sz="quarter" idx="12"/>
          </p:nvPr>
        </p:nvSpPr>
        <p:spPr/>
        <p:txBody>
          <a:bodyPr/>
          <a:lstStyle/>
          <a:p>
            <a:fld id="{CD0A5A01-DFA5-1746-8BAD-62C2C31F89EC}" type="slidenum">
              <a:rPr lang="fr-FR" smtClean="0"/>
              <a:t>‹N°›</a:t>
            </a:fld>
            <a:endParaRPr lang="fr-FR"/>
          </a:p>
        </p:txBody>
      </p:sp>
    </p:spTree>
    <p:extLst>
      <p:ext uri="{BB962C8B-B14F-4D97-AF65-F5344CB8AC3E}">
        <p14:creationId xmlns:p14="http://schemas.microsoft.com/office/powerpoint/2010/main" val="9929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65C60A-AEF0-4A16-4711-32E3AFBAF29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E42B8AC-08F8-69AF-FAD9-8F1BDADC63A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81325C-CB43-A244-EF3F-C077A646B70F}"/>
              </a:ext>
            </a:extLst>
          </p:cNvPr>
          <p:cNvSpPr>
            <a:spLocks noGrp="1"/>
          </p:cNvSpPr>
          <p:nvPr>
            <p:ph type="dt" sz="half" idx="10"/>
          </p:nvPr>
        </p:nvSpPr>
        <p:spPr/>
        <p:txBody>
          <a:bodyPr/>
          <a:lstStyle/>
          <a:p>
            <a:fld id="{14FAD37C-98CD-9042-991A-4B8FC2550A3B}" type="datetimeFigureOut">
              <a:rPr lang="fr-FR" smtClean="0"/>
              <a:t>24/05/2023</a:t>
            </a:fld>
            <a:endParaRPr lang="fr-FR"/>
          </a:p>
        </p:txBody>
      </p:sp>
      <p:sp>
        <p:nvSpPr>
          <p:cNvPr id="5" name="Espace réservé du pied de page 4">
            <a:extLst>
              <a:ext uri="{FF2B5EF4-FFF2-40B4-BE49-F238E27FC236}">
                <a16:creationId xmlns:a16="http://schemas.microsoft.com/office/drawing/2014/main" id="{1B2C5B75-61EC-4697-8EDA-A7686F58FF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4EB2EBE-C87B-D0F9-EB85-C59CD0D7630F}"/>
              </a:ext>
            </a:extLst>
          </p:cNvPr>
          <p:cNvSpPr>
            <a:spLocks noGrp="1"/>
          </p:cNvSpPr>
          <p:nvPr>
            <p:ph type="sldNum" sz="quarter" idx="12"/>
          </p:nvPr>
        </p:nvSpPr>
        <p:spPr/>
        <p:txBody>
          <a:bodyPr/>
          <a:lstStyle/>
          <a:p>
            <a:fld id="{CD0A5A01-DFA5-1746-8BAD-62C2C31F89EC}" type="slidenum">
              <a:rPr lang="fr-FR" smtClean="0"/>
              <a:t>‹N°›</a:t>
            </a:fld>
            <a:endParaRPr lang="fr-FR"/>
          </a:p>
        </p:txBody>
      </p:sp>
    </p:spTree>
    <p:extLst>
      <p:ext uri="{BB962C8B-B14F-4D97-AF65-F5344CB8AC3E}">
        <p14:creationId xmlns:p14="http://schemas.microsoft.com/office/powerpoint/2010/main" val="2269678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1F66D9D-0B2B-72EB-80B4-5A14F3AD69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51AF28B-E150-57AC-F44E-F4ABC494BCD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1172F03-3E4E-C8E1-6B33-BC79521904E3}"/>
              </a:ext>
            </a:extLst>
          </p:cNvPr>
          <p:cNvSpPr>
            <a:spLocks noGrp="1"/>
          </p:cNvSpPr>
          <p:nvPr>
            <p:ph type="dt" sz="half" idx="10"/>
          </p:nvPr>
        </p:nvSpPr>
        <p:spPr/>
        <p:txBody>
          <a:bodyPr/>
          <a:lstStyle/>
          <a:p>
            <a:fld id="{14FAD37C-98CD-9042-991A-4B8FC2550A3B}" type="datetimeFigureOut">
              <a:rPr lang="fr-FR" smtClean="0"/>
              <a:t>24/05/2023</a:t>
            </a:fld>
            <a:endParaRPr lang="fr-FR"/>
          </a:p>
        </p:txBody>
      </p:sp>
      <p:sp>
        <p:nvSpPr>
          <p:cNvPr id="5" name="Espace réservé du pied de page 4">
            <a:extLst>
              <a:ext uri="{FF2B5EF4-FFF2-40B4-BE49-F238E27FC236}">
                <a16:creationId xmlns:a16="http://schemas.microsoft.com/office/drawing/2014/main" id="{641D05AB-7327-493D-8B4B-8B5369D459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C4E5ACE-012F-F811-6199-82178DE4491C}"/>
              </a:ext>
            </a:extLst>
          </p:cNvPr>
          <p:cNvSpPr>
            <a:spLocks noGrp="1"/>
          </p:cNvSpPr>
          <p:nvPr>
            <p:ph type="sldNum" sz="quarter" idx="12"/>
          </p:nvPr>
        </p:nvSpPr>
        <p:spPr/>
        <p:txBody>
          <a:bodyPr/>
          <a:lstStyle/>
          <a:p>
            <a:fld id="{CD0A5A01-DFA5-1746-8BAD-62C2C31F89EC}" type="slidenum">
              <a:rPr lang="fr-FR" smtClean="0"/>
              <a:t>‹N°›</a:t>
            </a:fld>
            <a:endParaRPr lang="fr-FR"/>
          </a:p>
        </p:txBody>
      </p:sp>
    </p:spTree>
    <p:extLst>
      <p:ext uri="{BB962C8B-B14F-4D97-AF65-F5344CB8AC3E}">
        <p14:creationId xmlns:p14="http://schemas.microsoft.com/office/powerpoint/2010/main" val="3524057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2975A-F8BB-73B5-DA53-BDE935D81BF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DFAF192-0805-454B-3C30-2741177B4D8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B5628D-3223-08B7-9847-376323D1AC65}"/>
              </a:ext>
            </a:extLst>
          </p:cNvPr>
          <p:cNvSpPr>
            <a:spLocks noGrp="1"/>
          </p:cNvSpPr>
          <p:nvPr>
            <p:ph type="dt" sz="half" idx="10"/>
          </p:nvPr>
        </p:nvSpPr>
        <p:spPr/>
        <p:txBody>
          <a:bodyPr/>
          <a:lstStyle/>
          <a:p>
            <a:fld id="{14FAD37C-98CD-9042-991A-4B8FC2550A3B}" type="datetimeFigureOut">
              <a:rPr lang="fr-FR" smtClean="0"/>
              <a:t>24/05/2023</a:t>
            </a:fld>
            <a:endParaRPr lang="fr-FR"/>
          </a:p>
        </p:txBody>
      </p:sp>
      <p:sp>
        <p:nvSpPr>
          <p:cNvPr id="5" name="Espace réservé du pied de page 4">
            <a:extLst>
              <a:ext uri="{FF2B5EF4-FFF2-40B4-BE49-F238E27FC236}">
                <a16:creationId xmlns:a16="http://schemas.microsoft.com/office/drawing/2014/main" id="{5DDD7077-20EB-B895-E9AB-2EB54A77590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351008-8D32-A28D-9C1F-853B5AAE4CFE}"/>
              </a:ext>
            </a:extLst>
          </p:cNvPr>
          <p:cNvSpPr>
            <a:spLocks noGrp="1"/>
          </p:cNvSpPr>
          <p:nvPr>
            <p:ph type="sldNum" sz="quarter" idx="12"/>
          </p:nvPr>
        </p:nvSpPr>
        <p:spPr/>
        <p:txBody>
          <a:bodyPr/>
          <a:lstStyle/>
          <a:p>
            <a:fld id="{CD0A5A01-DFA5-1746-8BAD-62C2C31F89EC}" type="slidenum">
              <a:rPr lang="fr-FR" smtClean="0"/>
              <a:t>‹N°›</a:t>
            </a:fld>
            <a:endParaRPr lang="fr-FR"/>
          </a:p>
        </p:txBody>
      </p:sp>
    </p:spTree>
    <p:extLst>
      <p:ext uri="{BB962C8B-B14F-4D97-AF65-F5344CB8AC3E}">
        <p14:creationId xmlns:p14="http://schemas.microsoft.com/office/powerpoint/2010/main" val="126284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53D36-D148-7828-933B-AEFAF91E63F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8B301A0-587B-CB1C-F85F-53BC583352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9EB2C35-1A9F-91F1-8DEC-0D15BB95A119}"/>
              </a:ext>
            </a:extLst>
          </p:cNvPr>
          <p:cNvSpPr>
            <a:spLocks noGrp="1"/>
          </p:cNvSpPr>
          <p:nvPr>
            <p:ph type="dt" sz="half" idx="10"/>
          </p:nvPr>
        </p:nvSpPr>
        <p:spPr/>
        <p:txBody>
          <a:bodyPr/>
          <a:lstStyle/>
          <a:p>
            <a:fld id="{14FAD37C-98CD-9042-991A-4B8FC2550A3B}" type="datetimeFigureOut">
              <a:rPr lang="fr-FR" smtClean="0"/>
              <a:t>24/05/2023</a:t>
            </a:fld>
            <a:endParaRPr lang="fr-FR"/>
          </a:p>
        </p:txBody>
      </p:sp>
      <p:sp>
        <p:nvSpPr>
          <p:cNvPr id="5" name="Espace réservé du pied de page 4">
            <a:extLst>
              <a:ext uri="{FF2B5EF4-FFF2-40B4-BE49-F238E27FC236}">
                <a16:creationId xmlns:a16="http://schemas.microsoft.com/office/drawing/2014/main" id="{FEAC22D7-8A1C-3F8C-B8F6-DD8DAA46B6C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808D15-D678-0F05-5A31-AB079263E8E2}"/>
              </a:ext>
            </a:extLst>
          </p:cNvPr>
          <p:cNvSpPr>
            <a:spLocks noGrp="1"/>
          </p:cNvSpPr>
          <p:nvPr>
            <p:ph type="sldNum" sz="quarter" idx="12"/>
          </p:nvPr>
        </p:nvSpPr>
        <p:spPr/>
        <p:txBody>
          <a:bodyPr/>
          <a:lstStyle/>
          <a:p>
            <a:fld id="{CD0A5A01-DFA5-1746-8BAD-62C2C31F89EC}" type="slidenum">
              <a:rPr lang="fr-FR" smtClean="0"/>
              <a:t>‹N°›</a:t>
            </a:fld>
            <a:endParaRPr lang="fr-FR"/>
          </a:p>
        </p:txBody>
      </p:sp>
    </p:spTree>
    <p:extLst>
      <p:ext uri="{BB962C8B-B14F-4D97-AF65-F5344CB8AC3E}">
        <p14:creationId xmlns:p14="http://schemas.microsoft.com/office/powerpoint/2010/main" val="108000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DB1BCD-BEE1-1181-B550-BC22E4B1687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719FB44-5A38-8546-2B9F-6B5B419EE1A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025E1CF-B0E0-C5AA-A97F-E0006F671B0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0D172C1-273F-B6A4-83EA-B648AB1081D8}"/>
              </a:ext>
            </a:extLst>
          </p:cNvPr>
          <p:cNvSpPr>
            <a:spLocks noGrp="1"/>
          </p:cNvSpPr>
          <p:nvPr>
            <p:ph type="dt" sz="half" idx="10"/>
          </p:nvPr>
        </p:nvSpPr>
        <p:spPr/>
        <p:txBody>
          <a:bodyPr/>
          <a:lstStyle/>
          <a:p>
            <a:fld id="{14FAD37C-98CD-9042-991A-4B8FC2550A3B}" type="datetimeFigureOut">
              <a:rPr lang="fr-FR" smtClean="0"/>
              <a:t>24/05/2023</a:t>
            </a:fld>
            <a:endParaRPr lang="fr-FR"/>
          </a:p>
        </p:txBody>
      </p:sp>
      <p:sp>
        <p:nvSpPr>
          <p:cNvPr id="6" name="Espace réservé du pied de page 5">
            <a:extLst>
              <a:ext uri="{FF2B5EF4-FFF2-40B4-BE49-F238E27FC236}">
                <a16:creationId xmlns:a16="http://schemas.microsoft.com/office/drawing/2014/main" id="{C5B9FECA-E194-99CE-3A9A-2B3862A8AEB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A35A551-0CBB-131F-A711-80FD02A7F079}"/>
              </a:ext>
            </a:extLst>
          </p:cNvPr>
          <p:cNvSpPr>
            <a:spLocks noGrp="1"/>
          </p:cNvSpPr>
          <p:nvPr>
            <p:ph type="sldNum" sz="quarter" idx="12"/>
          </p:nvPr>
        </p:nvSpPr>
        <p:spPr/>
        <p:txBody>
          <a:bodyPr/>
          <a:lstStyle/>
          <a:p>
            <a:fld id="{CD0A5A01-DFA5-1746-8BAD-62C2C31F89EC}" type="slidenum">
              <a:rPr lang="fr-FR" smtClean="0"/>
              <a:t>‹N°›</a:t>
            </a:fld>
            <a:endParaRPr lang="fr-FR"/>
          </a:p>
        </p:txBody>
      </p:sp>
    </p:spTree>
    <p:extLst>
      <p:ext uri="{BB962C8B-B14F-4D97-AF65-F5344CB8AC3E}">
        <p14:creationId xmlns:p14="http://schemas.microsoft.com/office/powerpoint/2010/main" val="330043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4169A-17AB-107F-664A-C52D50D753D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0044B17-C951-B342-4A7B-426A9A920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2DED1C3-A1C4-C3A4-742A-81D717EBF5B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EF657D2-9069-B11F-AAC3-57D9ACB54A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F955FF3-5383-10A0-6209-40ABF874ABF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2D620C8-BA2A-7EB7-4999-94EFD7A19C60}"/>
              </a:ext>
            </a:extLst>
          </p:cNvPr>
          <p:cNvSpPr>
            <a:spLocks noGrp="1"/>
          </p:cNvSpPr>
          <p:nvPr>
            <p:ph type="dt" sz="half" idx="10"/>
          </p:nvPr>
        </p:nvSpPr>
        <p:spPr/>
        <p:txBody>
          <a:bodyPr/>
          <a:lstStyle/>
          <a:p>
            <a:fld id="{14FAD37C-98CD-9042-991A-4B8FC2550A3B}" type="datetimeFigureOut">
              <a:rPr lang="fr-FR" smtClean="0"/>
              <a:t>24/05/2023</a:t>
            </a:fld>
            <a:endParaRPr lang="fr-FR"/>
          </a:p>
        </p:txBody>
      </p:sp>
      <p:sp>
        <p:nvSpPr>
          <p:cNvPr id="8" name="Espace réservé du pied de page 7">
            <a:extLst>
              <a:ext uri="{FF2B5EF4-FFF2-40B4-BE49-F238E27FC236}">
                <a16:creationId xmlns:a16="http://schemas.microsoft.com/office/drawing/2014/main" id="{1681F8F0-8141-D680-E1B4-5D87C132C20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45D8C2F-0390-59C5-55B2-D25D8212A1E4}"/>
              </a:ext>
            </a:extLst>
          </p:cNvPr>
          <p:cNvSpPr>
            <a:spLocks noGrp="1"/>
          </p:cNvSpPr>
          <p:nvPr>
            <p:ph type="sldNum" sz="quarter" idx="12"/>
          </p:nvPr>
        </p:nvSpPr>
        <p:spPr/>
        <p:txBody>
          <a:bodyPr/>
          <a:lstStyle/>
          <a:p>
            <a:fld id="{CD0A5A01-DFA5-1746-8BAD-62C2C31F89EC}" type="slidenum">
              <a:rPr lang="fr-FR" smtClean="0"/>
              <a:t>‹N°›</a:t>
            </a:fld>
            <a:endParaRPr lang="fr-FR"/>
          </a:p>
        </p:txBody>
      </p:sp>
    </p:spTree>
    <p:extLst>
      <p:ext uri="{BB962C8B-B14F-4D97-AF65-F5344CB8AC3E}">
        <p14:creationId xmlns:p14="http://schemas.microsoft.com/office/powerpoint/2010/main" val="6604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6E3A84-28A2-493F-B0AF-F3B45B2BAE7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BBD4DC5-C769-1B67-73B2-B16317DE0DE7}"/>
              </a:ext>
            </a:extLst>
          </p:cNvPr>
          <p:cNvSpPr>
            <a:spLocks noGrp="1"/>
          </p:cNvSpPr>
          <p:nvPr>
            <p:ph type="dt" sz="half" idx="10"/>
          </p:nvPr>
        </p:nvSpPr>
        <p:spPr/>
        <p:txBody>
          <a:bodyPr/>
          <a:lstStyle/>
          <a:p>
            <a:fld id="{14FAD37C-98CD-9042-991A-4B8FC2550A3B}" type="datetimeFigureOut">
              <a:rPr lang="fr-FR" smtClean="0"/>
              <a:t>24/05/2023</a:t>
            </a:fld>
            <a:endParaRPr lang="fr-FR"/>
          </a:p>
        </p:txBody>
      </p:sp>
      <p:sp>
        <p:nvSpPr>
          <p:cNvPr id="4" name="Espace réservé du pied de page 3">
            <a:extLst>
              <a:ext uri="{FF2B5EF4-FFF2-40B4-BE49-F238E27FC236}">
                <a16:creationId xmlns:a16="http://schemas.microsoft.com/office/drawing/2014/main" id="{D4451D88-DFF9-9D7D-D6AD-0A6699FE210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3C8E5C6-0510-2CCA-9C75-9D564E687CBE}"/>
              </a:ext>
            </a:extLst>
          </p:cNvPr>
          <p:cNvSpPr>
            <a:spLocks noGrp="1"/>
          </p:cNvSpPr>
          <p:nvPr>
            <p:ph type="sldNum" sz="quarter" idx="12"/>
          </p:nvPr>
        </p:nvSpPr>
        <p:spPr/>
        <p:txBody>
          <a:bodyPr/>
          <a:lstStyle/>
          <a:p>
            <a:fld id="{CD0A5A01-DFA5-1746-8BAD-62C2C31F89EC}" type="slidenum">
              <a:rPr lang="fr-FR" smtClean="0"/>
              <a:t>‹N°›</a:t>
            </a:fld>
            <a:endParaRPr lang="fr-FR"/>
          </a:p>
        </p:txBody>
      </p:sp>
    </p:spTree>
    <p:extLst>
      <p:ext uri="{BB962C8B-B14F-4D97-AF65-F5344CB8AC3E}">
        <p14:creationId xmlns:p14="http://schemas.microsoft.com/office/powerpoint/2010/main" val="1816882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F5FDD61-25D6-5CA9-EBF3-03A439F74BD9}"/>
              </a:ext>
            </a:extLst>
          </p:cNvPr>
          <p:cNvSpPr>
            <a:spLocks noGrp="1"/>
          </p:cNvSpPr>
          <p:nvPr>
            <p:ph type="dt" sz="half" idx="10"/>
          </p:nvPr>
        </p:nvSpPr>
        <p:spPr/>
        <p:txBody>
          <a:bodyPr/>
          <a:lstStyle/>
          <a:p>
            <a:fld id="{14FAD37C-98CD-9042-991A-4B8FC2550A3B}" type="datetimeFigureOut">
              <a:rPr lang="fr-FR" smtClean="0"/>
              <a:t>24/05/2023</a:t>
            </a:fld>
            <a:endParaRPr lang="fr-FR"/>
          </a:p>
        </p:txBody>
      </p:sp>
      <p:sp>
        <p:nvSpPr>
          <p:cNvPr id="3" name="Espace réservé du pied de page 2">
            <a:extLst>
              <a:ext uri="{FF2B5EF4-FFF2-40B4-BE49-F238E27FC236}">
                <a16:creationId xmlns:a16="http://schemas.microsoft.com/office/drawing/2014/main" id="{CE664254-0E2D-BE03-F2A0-822F3DE282B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0D4B045-D5D0-B63A-4AAA-CCDF53CDE3B9}"/>
              </a:ext>
            </a:extLst>
          </p:cNvPr>
          <p:cNvSpPr>
            <a:spLocks noGrp="1"/>
          </p:cNvSpPr>
          <p:nvPr>
            <p:ph type="sldNum" sz="quarter" idx="12"/>
          </p:nvPr>
        </p:nvSpPr>
        <p:spPr/>
        <p:txBody>
          <a:bodyPr/>
          <a:lstStyle/>
          <a:p>
            <a:fld id="{CD0A5A01-DFA5-1746-8BAD-62C2C31F89EC}" type="slidenum">
              <a:rPr lang="fr-FR" smtClean="0"/>
              <a:t>‹N°›</a:t>
            </a:fld>
            <a:endParaRPr lang="fr-FR"/>
          </a:p>
        </p:txBody>
      </p:sp>
    </p:spTree>
    <p:extLst>
      <p:ext uri="{BB962C8B-B14F-4D97-AF65-F5344CB8AC3E}">
        <p14:creationId xmlns:p14="http://schemas.microsoft.com/office/powerpoint/2010/main" val="407068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7F323-4AE2-4AA4-10E3-0F19484E419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0EE69F4-C083-F33E-69CF-9D687F590C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2BAD31E-D016-EAEE-A407-F3B33B13D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FB885B4-2D98-EA5A-0CC8-8C68CF981ABD}"/>
              </a:ext>
            </a:extLst>
          </p:cNvPr>
          <p:cNvSpPr>
            <a:spLocks noGrp="1"/>
          </p:cNvSpPr>
          <p:nvPr>
            <p:ph type="dt" sz="half" idx="10"/>
          </p:nvPr>
        </p:nvSpPr>
        <p:spPr/>
        <p:txBody>
          <a:bodyPr/>
          <a:lstStyle/>
          <a:p>
            <a:fld id="{14FAD37C-98CD-9042-991A-4B8FC2550A3B}" type="datetimeFigureOut">
              <a:rPr lang="fr-FR" smtClean="0"/>
              <a:t>24/05/2023</a:t>
            </a:fld>
            <a:endParaRPr lang="fr-FR"/>
          </a:p>
        </p:txBody>
      </p:sp>
      <p:sp>
        <p:nvSpPr>
          <p:cNvPr id="6" name="Espace réservé du pied de page 5">
            <a:extLst>
              <a:ext uri="{FF2B5EF4-FFF2-40B4-BE49-F238E27FC236}">
                <a16:creationId xmlns:a16="http://schemas.microsoft.com/office/drawing/2014/main" id="{017E44D5-DF68-C588-3261-7C6930ABE17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07401C0-0A6D-6FCC-D102-E62DA4AD8A29}"/>
              </a:ext>
            </a:extLst>
          </p:cNvPr>
          <p:cNvSpPr>
            <a:spLocks noGrp="1"/>
          </p:cNvSpPr>
          <p:nvPr>
            <p:ph type="sldNum" sz="quarter" idx="12"/>
          </p:nvPr>
        </p:nvSpPr>
        <p:spPr/>
        <p:txBody>
          <a:bodyPr/>
          <a:lstStyle/>
          <a:p>
            <a:fld id="{CD0A5A01-DFA5-1746-8BAD-62C2C31F89EC}" type="slidenum">
              <a:rPr lang="fr-FR" smtClean="0"/>
              <a:t>‹N°›</a:t>
            </a:fld>
            <a:endParaRPr lang="fr-FR"/>
          </a:p>
        </p:txBody>
      </p:sp>
    </p:spTree>
    <p:extLst>
      <p:ext uri="{BB962C8B-B14F-4D97-AF65-F5344CB8AC3E}">
        <p14:creationId xmlns:p14="http://schemas.microsoft.com/office/powerpoint/2010/main" val="263353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85912A-D184-C44D-BC97-0D6E304CD97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11453C4-6396-BCC7-2973-0DE4243A8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99FEE2B-0025-5F32-515F-BFC2BA3D7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7B7D175-A89F-A2BE-E8B0-B03CF73271D6}"/>
              </a:ext>
            </a:extLst>
          </p:cNvPr>
          <p:cNvSpPr>
            <a:spLocks noGrp="1"/>
          </p:cNvSpPr>
          <p:nvPr>
            <p:ph type="dt" sz="half" idx="10"/>
          </p:nvPr>
        </p:nvSpPr>
        <p:spPr/>
        <p:txBody>
          <a:bodyPr/>
          <a:lstStyle/>
          <a:p>
            <a:fld id="{14FAD37C-98CD-9042-991A-4B8FC2550A3B}" type="datetimeFigureOut">
              <a:rPr lang="fr-FR" smtClean="0"/>
              <a:t>24/05/2023</a:t>
            </a:fld>
            <a:endParaRPr lang="fr-FR"/>
          </a:p>
        </p:txBody>
      </p:sp>
      <p:sp>
        <p:nvSpPr>
          <p:cNvPr id="6" name="Espace réservé du pied de page 5">
            <a:extLst>
              <a:ext uri="{FF2B5EF4-FFF2-40B4-BE49-F238E27FC236}">
                <a16:creationId xmlns:a16="http://schemas.microsoft.com/office/drawing/2014/main" id="{D8DFD0B3-8310-A6AE-228D-42D315D2198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86BB697-70DA-1FFF-9C51-28C81E35F326}"/>
              </a:ext>
            </a:extLst>
          </p:cNvPr>
          <p:cNvSpPr>
            <a:spLocks noGrp="1"/>
          </p:cNvSpPr>
          <p:nvPr>
            <p:ph type="sldNum" sz="quarter" idx="12"/>
          </p:nvPr>
        </p:nvSpPr>
        <p:spPr/>
        <p:txBody>
          <a:bodyPr/>
          <a:lstStyle/>
          <a:p>
            <a:fld id="{CD0A5A01-DFA5-1746-8BAD-62C2C31F89EC}" type="slidenum">
              <a:rPr lang="fr-FR" smtClean="0"/>
              <a:t>‹N°›</a:t>
            </a:fld>
            <a:endParaRPr lang="fr-FR"/>
          </a:p>
        </p:txBody>
      </p:sp>
    </p:spTree>
    <p:extLst>
      <p:ext uri="{BB962C8B-B14F-4D97-AF65-F5344CB8AC3E}">
        <p14:creationId xmlns:p14="http://schemas.microsoft.com/office/powerpoint/2010/main" val="299910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D382098-4B97-40D4-095D-F634DBD755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4B184A9-2E73-06DF-BD83-6E0390EB78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925C47-B91F-1736-3EC4-5CEB52FC9B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AD37C-98CD-9042-991A-4B8FC2550A3B}" type="datetimeFigureOut">
              <a:rPr lang="fr-FR" smtClean="0"/>
              <a:t>24/05/2023</a:t>
            </a:fld>
            <a:endParaRPr lang="fr-FR"/>
          </a:p>
        </p:txBody>
      </p:sp>
      <p:sp>
        <p:nvSpPr>
          <p:cNvPr id="5" name="Espace réservé du pied de page 4">
            <a:extLst>
              <a:ext uri="{FF2B5EF4-FFF2-40B4-BE49-F238E27FC236}">
                <a16:creationId xmlns:a16="http://schemas.microsoft.com/office/drawing/2014/main" id="{0775D67A-A189-DDE6-E51C-1CEA054E3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DDE6953-2357-1741-1D88-0D1E7BF102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A5A01-DFA5-1746-8BAD-62C2C31F89EC}" type="slidenum">
              <a:rPr lang="fr-FR" smtClean="0"/>
              <a:t>‹N°›</a:t>
            </a:fld>
            <a:endParaRPr lang="fr-FR"/>
          </a:p>
        </p:txBody>
      </p:sp>
    </p:spTree>
    <p:extLst>
      <p:ext uri="{BB962C8B-B14F-4D97-AF65-F5344CB8AC3E}">
        <p14:creationId xmlns:p14="http://schemas.microsoft.com/office/powerpoint/2010/main" val="451832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723DB936-E99E-CC3B-0F44-63BB767FF8E6}"/>
              </a:ext>
            </a:extLst>
          </p:cNvPr>
          <p:cNvSpPr>
            <a:spLocks noGrp="1"/>
          </p:cNvSpPr>
          <p:nvPr>
            <p:ph type="ctrTitle"/>
          </p:nvPr>
        </p:nvSpPr>
        <p:spPr>
          <a:xfrm>
            <a:off x="1524003" y="1999615"/>
            <a:ext cx="9144000" cy="2764028"/>
          </a:xfrm>
        </p:spPr>
        <p:txBody>
          <a:bodyPr anchor="ctr">
            <a:normAutofit/>
          </a:bodyPr>
          <a:lstStyle/>
          <a:p>
            <a:r>
              <a:rPr lang="fr-FR" sz="7200"/>
              <a:t>KNN (K-Nearest Neighbors)</a:t>
            </a:r>
          </a:p>
        </p:txBody>
      </p:sp>
      <p:sp>
        <p:nvSpPr>
          <p:cNvPr id="3" name="Sous-titre 2">
            <a:extLst>
              <a:ext uri="{FF2B5EF4-FFF2-40B4-BE49-F238E27FC236}">
                <a16:creationId xmlns:a16="http://schemas.microsoft.com/office/drawing/2014/main" id="{F7975785-0E69-E428-D29E-CA7C3FF464C3}"/>
              </a:ext>
            </a:extLst>
          </p:cNvPr>
          <p:cNvSpPr>
            <a:spLocks noGrp="1"/>
          </p:cNvSpPr>
          <p:nvPr>
            <p:ph type="subTitle" idx="1"/>
          </p:nvPr>
        </p:nvSpPr>
        <p:spPr>
          <a:xfrm>
            <a:off x="1966912" y="5645150"/>
            <a:ext cx="8258176" cy="631825"/>
          </a:xfrm>
        </p:spPr>
        <p:txBody>
          <a:bodyPr anchor="ctr">
            <a:normAutofit/>
          </a:bodyPr>
          <a:lstStyle/>
          <a:p>
            <a:r>
              <a:rPr lang="fr-FR" sz="2800"/>
              <a:t>K-Plus Proches Voisins</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710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DEEA5A8-9DEA-68D7-469F-BD7BCC3049A1}"/>
              </a:ext>
            </a:extLst>
          </p:cNvPr>
          <p:cNvSpPr>
            <a:spLocks noGrp="1"/>
          </p:cNvSpPr>
          <p:nvPr>
            <p:ph type="title"/>
          </p:nvPr>
        </p:nvSpPr>
        <p:spPr>
          <a:xfrm>
            <a:off x="1043631" y="809898"/>
            <a:ext cx="10173010" cy="1554480"/>
          </a:xfrm>
        </p:spPr>
        <p:txBody>
          <a:bodyPr anchor="ctr">
            <a:normAutofit/>
          </a:bodyPr>
          <a:lstStyle/>
          <a:p>
            <a:r>
              <a:rPr lang="fr-FR" sz="4800"/>
              <a:t>Qu’est ce que l’algorithme KNN?</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3F9FE298-90CB-4675-45BB-6A40C11F264B}"/>
              </a:ext>
            </a:extLst>
          </p:cNvPr>
          <p:cNvGraphicFramePr>
            <a:graphicFrameLocks noGrp="1"/>
          </p:cNvGraphicFramePr>
          <p:nvPr>
            <p:ph idx="1"/>
            <p:extLst>
              <p:ext uri="{D42A27DB-BD31-4B8C-83A1-F6EECF244321}">
                <p14:modId xmlns:p14="http://schemas.microsoft.com/office/powerpoint/2010/main" val="62755948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077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1AEAC28-14CB-408B-5B47-34BB0FACB723}"/>
              </a:ext>
            </a:extLst>
          </p:cNvPr>
          <p:cNvSpPr>
            <a:spLocks noGrp="1"/>
          </p:cNvSpPr>
          <p:nvPr>
            <p:ph type="title"/>
          </p:nvPr>
        </p:nvSpPr>
        <p:spPr>
          <a:xfrm>
            <a:off x="630936" y="381000"/>
            <a:ext cx="3475383" cy="1968373"/>
          </a:xfrm>
        </p:spPr>
        <p:txBody>
          <a:bodyPr vert="horz" lIns="91440" tIns="45720" rIns="91440" bIns="45720" rtlCol="0" anchor="ctr">
            <a:normAutofit/>
          </a:bodyPr>
          <a:lstStyle/>
          <a:p>
            <a:r>
              <a:rPr lang="en-US" sz="3400" dirty="0" err="1"/>
              <a:t>Exemple</a:t>
            </a:r>
            <a:r>
              <a:rPr lang="en-US" sz="3400" dirty="0"/>
              <a:t> </a:t>
            </a:r>
            <a:r>
              <a:rPr lang="en-US" sz="3400" dirty="0" err="1"/>
              <a:t>prédiction</a:t>
            </a:r>
            <a:r>
              <a:rPr lang="en-US" sz="3400" dirty="0"/>
              <a:t> de la </a:t>
            </a:r>
            <a:r>
              <a:rPr lang="en-US" sz="3400" dirty="0" err="1"/>
              <a:t>catégorie</a:t>
            </a:r>
            <a:r>
              <a:rPr lang="en-US" sz="3400" dirty="0"/>
              <a:t> d’un animal</a:t>
            </a:r>
          </a:p>
        </p:txBody>
      </p:sp>
      <p:sp>
        <p:nvSpPr>
          <p:cNvPr id="1053"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BBB57CFD-7392-283B-E2B5-99B657FA38EF}"/>
              </a:ext>
            </a:extLst>
          </p:cNvPr>
          <p:cNvSpPr txBox="1"/>
          <p:nvPr/>
        </p:nvSpPr>
        <p:spPr>
          <a:xfrm>
            <a:off x="4594613" y="381000"/>
            <a:ext cx="6966451" cy="196837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Source: https://</a:t>
            </a:r>
            <a:r>
              <a:rPr lang="en-US" sz="2200" dirty="0" err="1"/>
              <a:t>www.simplilearn.com</a:t>
            </a:r>
            <a:r>
              <a:rPr lang="en-US" sz="2200" dirty="0"/>
              <a:t>/tutorials/machine-learning-tutorial/</a:t>
            </a:r>
            <a:r>
              <a:rPr lang="en-US" sz="2200" dirty="0" err="1"/>
              <a:t>knn</a:t>
            </a:r>
            <a:r>
              <a:rPr lang="en-US" sz="2200" dirty="0"/>
              <a:t>-in-python</a:t>
            </a:r>
          </a:p>
        </p:txBody>
      </p:sp>
      <p:pic>
        <p:nvPicPr>
          <p:cNvPr id="1026" name="Picture 2" descr="claws">
            <a:extLst>
              <a:ext uri="{FF2B5EF4-FFF2-40B4-BE49-F238E27FC236}">
                <a16:creationId xmlns:a16="http://schemas.microsoft.com/office/drawing/2014/main" id="{06D09A5C-9B05-565B-E134-612AD8F629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3736" y="3451853"/>
            <a:ext cx="2843784" cy="19266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e image contenant capture d’écran&#10;&#10;Description générée automatiquement">
            <a:extLst>
              <a:ext uri="{FF2B5EF4-FFF2-40B4-BE49-F238E27FC236}">
                <a16:creationId xmlns:a16="http://schemas.microsoft.com/office/drawing/2014/main" id="{FFBBF503-59C6-4212-D277-202D3BF24E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71706" y="3547501"/>
            <a:ext cx="2843784" cy="19222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rpness">
            <a:extLst>
              <a:ext uri="{FF2B5EF4-FFF2-40B4-BE49-F238E27FC236}">
                <a16:creationId xmlns:a16="http://schemas.microsoft.com/office/drawing/2014/main" id="{BD39EE13-3C24-9144-17F1-279F2BAAEBE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172721" y="3493016"/>
            <a:ext cx="2843784" cy="19028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nn">
            <a:extLst>
              <a:ext uri="{FF2B5EF4-FFF2-40B4-BE49-F238E27FC236}">
                <a16:creationId xmlns:a16="http://schemas.microsoft.com/office/drawing/2014/main" id="{C00136F4-7B1C-F35B-492E-D6EE2A7D098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174480" y="3892640"/>
            <a:ext cx="2843784" cy="1045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26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93E4C85-B7D7-D068-6813-B46E64501FAE}"/>
              </a:ext>
            </a:extLst>
          </p:cNvPr>
          <p:cNvSpPr>
            <a:spLocks noGrp="1"/>
          </p:cNvSpPr>
          <p:nvPr>
            <p:ph type="title"/>
          </p:nvPr>
        </p:nvSpPr>
        <p:spPr>
          <a:xfrm>
            <a:off x="1043631" y="809898"/>
            <a:ext cx="10173010" cy="1554480"/>
          </a:xfrm>
        </p:spPr>
        <p:txBody>
          <a:bodyPr anchor="ctr">
            <a:normAutofit/>
          </a:bodyPr>
          <a:lstStyle/>
          <a:p>
            <a:r>
              <a:rPr lang="fr-FR" sz="4800"/>
              <a:t>Comment l’algorithme KNN fonctionne?</a:t>
            </a:r>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Forme libre 5">
            <a:extLst>
              <a:ext uri="{FF2B5EF4-FFF2-40B4-BE49-F238E27FC236}">
                <a16:creationId xmlns:a16="http://schemas.microsoft.com/office/drawing/2014/main" id="{5A99B15B-1E4D-54C8-A12F-9B635B74C4DF}"/>
              </a:ext>
            </a:extLst>
          </p:cNvPr>
          <p:cNvSpPr/>
          <p:nvPr/>
        </p:nvSpPr>
        <p:spPr>
          <a:xfrm>
            <a:off x="97931" y="3423169"/>
            <a:ext cx="2799110" cy="1853524"/>
          </a:xfrm>
          <a:custGeom>
            <a:avLst/>
            <a:gdLst>
              <a:gd name="connsiteX0" fmla="*/ 0 w 2918936"/>
              <a:gd name="connsiteY0" fmla="*/ 185352 h 1853524"/>
              <a:gd name="connsiteX1" fmla="*/ 185352 w 2918936"/>
              <a:gd name="connsiteY1" fmla="*/ 0 h 1853524"/>
              <a:gd name="connsiteX2" fmla="*/ 2733584 w 2918936"/>
              <a:gd name="connsiteY2" fmla="*/ 0 h 1853524"/>
              <a:gd name="connsiteX3" fmla="*/ 2918936 w 2918936"/>
              <a:gd name="connsiteY3" fmla="*/ 185352 h 1853524"/>
              <a:gd name="connsiteX4" fmla="*/ 2918936 w 2918936"/>
              <a:gd name="connsiteY4" fmla="*/ 1668172 h 1853524"/>
              <a:gd name="connsiteX5" fmla="*/ 2733584 w 2918936"/>
              <a:gd name="connsiteY5" fmla="*/ 1853524 h 1853524"/>
              <a:gd name="connsiteX6" fmla="*/ 185352 w 2918936"/>
              <a:gd name="connsiteY6" fmla="*/ 1853524 h 1853524"/>
              <a:gd name="connsiteX7" fmla="*/ 0 w 2918936"/>
              <a:gd name="connsiteY7" fmla="*/ 1668172 h 1853524"/>
              <a:gd name="connsiteX8" fmla="*/ 0 w 2918936"/>
              <a:gd name="connsiteY8" fmla="*/ 185352 h 1853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8936" h="1853524">
                <a:moveTo>
                  <a:pt x="0" y="185352"/>
                </a:moveTo>
                <a:cubicBezTo>
                  <a:pt x="0" y="82985"/>
                  <a:pt x="82985" y="0"/>
                  <a:pt x="185352" y="0"/>
                </a:cubicBezTo>
                <a:lnTo>
                  <a:pt x="2733584" y="0"/>
                </a:lnTo>
                <a:cubicBezTo>
                  <a:pt x="2835951" y="0"/>
                  <a:pt x="2918936" y="82985"/>
                  <a:pt x="2918936" y="185352"/>
                </a:cubicBezTo>
                <a:lnTo>
                  <a:pt x="2918936" y="1668172"/>
                </a:lnTo>
                <a:cubicBezTo>
                  <a:pt x="2918936" y="1770539"/>
                  <a:pt x="2835951" y="1853524"/>
                  <a:pt x="2733584" y="1853524"/>
                </a:cubicBezTo>
                <a:lnTo>
                  <a:pt x="185352" y="1853524"/>
                </a:lnTo>
                <a:cubicBezTo>
                  <a:pt x="82985" y="1853524"/>
                  <a:pt x="0" y="1770539"/>
                  <a:pt x="0" y="1668172"/>
                </a:cubicBezTo>
                <a:lnTo>
                  <a:pt x="0" y="18535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818" tIns="103818" rIns="103818" bIns="103818" numCol="1" spcCol="1270" anchor="ctr" anchorCtr="0">
            <a:noAutofit/>
          </a:bodyPr>
          <a:lstStyle/>
          <a:p>
            <a:pPr marL="0" lvl="0" indent="0" algn="ctr" defTabSz="577850">
              <a:lnSpc>
                <a:spcPct val="90000"/>
              </a:lnSpc>
              <a:spcBef>
                <a:spcPct val="0"/>
              </a:spcBef>
              <a:spcAft>
                <a:spcPct val="35000"/>
              </a:spcAft>
              <a:buNone/>
            </a:pPr>
            <a:r>
              <a:rPr lang="fr-FR" sz="2000" b="1" i="0" kern="1200" dirty="0"/>
              <a:t>Initialisation</a:t>
            </a:r>
            <a:r>
              <a:rPr lang="fr-FR" sz="2000" b="0" i="0" kern="1200" dirty="0"/>
              <a:t>: Définissez le nombre 'K' de voisins les plus proches à considérer pour les prédictions. </a:t>
            </a:r>
            <a:endParaRPr lang="en-US" sz="2000" kern="1200" dirty="0"/>
          </a:p>
        </p:txBody>
      </p:sp>
      <p:sp>
        <p:nvSpPr>
          <p:cNvPr id="9" name="Forme libre 8">
            <a:extLst>
              <a:ext uri="{FF2B5EF4-FFF2-40B4-BE49-F238E27FC236}">
                <a16:creationId xmlns:a16="http://schemas.microsoft.com/office/drawing/2014/main" id="{DC43E62A-04DC-597D-9E0B-F2DBFD9D3849}"/>
              </a:ext>
            </a:extLst>
          </p:cNvPr>
          <p:cNvSpPr/>
          <p:nvPr/>
        </p:nvSpPr>
        <p:spPr>
          <a:xfrm>
            <a:off x="2948680" y="3423169"/>
            <a:ext cx="5092764" cy="1853524"/>
          </a:xfrm>
          <a:custGeom>
            <a:avLst/>
            <a:gdLst>
              <a:gd name="connsiteX0" fmla="*/ 0 w 2918936"/>
              <a:gd name="connsiteY0" fmla="*/ 185352 h 1853524"/>
              <a:gd name="connsiteX1" fmla="*/ 185352 w 2918936"/>
              <a:gd name="connsiteY1" fmla="*/ 0 h 1853524"/>
              <a:gd name="connsiteX2" fmla="*/ 2733584 w 2918936"/>
              <a:gd name="connsiteY2" fmla="*/ 0 h 1853524"/>
              <a:gd name="connsiteX3" fmla="*/ 2918936 w 2918936"/>
              <a:gd name="connsiteY3" fmla="*/ 185352 h 1853524"/>
              <a:gd name="connsiteX4" fmla="*/ 2918936 w 2918936"/>
              <a:gd name="connsiteY4" fmla="*/ 1668172 h 1853524"/>
              <a:gd name="connsiteX5" fmla="*/ 2733584 w 2918936"/>
              <a:gd name="connsiteY5" fmla="*/ 1853524 h 1853524"/>
              <a:gd name="connsiteX6" fmla="*/ 185352 w 2918936"/>
              <a:gd name="connsiteY6" fmla="*/ 1853524 h 1853524"/>
              <a:gd name="connsiteX7" fmla="*/ 0 w 2918936"/>
              <a:gd name="connsiteY7" fmla="*/ 1668172 h 1853524"/>
              <a:gd name="connsiteX8" fmla="*/ 0 w 2918936"/>
              <a:gd name="connsiteY8" fmla="*/ 185352 h 1853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8936" h="1853524">
                <a:moveTo>
                  <a:pt x="0" y="185352"/>
                </a:moveTo>
                <a:cubicBezTo>
                  <a:pt x="0" y="82985"/>
                  <a:pt x="82985" y="0"/>
                  <a:pt x="185352" y="0"/>
                </a:cubicBezTo>
                <a:lnTo>
                  <a:pt x="2733584" y="0"/>
                </a:lnTo>
                <a:cubicBezTo>
                  <a:pt x="2835951" y="0"/>
                  <a:pt x="2918936" y="82985"/>
                  <a:pt x="2918936" y="185352"/>
                </a:cubicBezTo>
                <a:lnTo>
                  <a:pt x="2918936" y="1668172"/>
                </a:lnTo>
                <a:cubicBezTo>
                  <a:pt x="2918936" y="1770539"/>
                  <a:pt x="2835951" y="1853524"/>
                  <a:pt x="2733584" y="1853524"/>
                </a:cubicBezTo>
                <a:lnTo>
                  <a:pt x="185352" y="1853524"/>
                </a:lnTo>
                <a:cubicBezTo>
                  <a:pt x="82985" y="1853524"/>
                  <a:pt x="0" y="1770539"/>
                  <a:pt x="0" y="1668172"/>
                </a:cubicBezTo>
                <a:lnTo>
                  <a:pt x="0" y="18535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818" tIns="103818" rIns="103818" bIns="103818" numCol="1" spcCol="1270" anchor="ctr" anchorCtr="0">
            <a:noAutofit/>
          </a:bodyPr>
          <a:lstStyle/>
          <a:p>
            <a:pPr marL="0" lvl="0" indent="0" algn="ctr" defTabSz="577850">
              <a:lnSpc>
                <a:spcPct val="90000"/>
              </a:lnSpc>
              <a:spcBef>
                <a:spcPct val="0"/>
              </a:spcBef>
              <a:spcAft>
                <a:spcPct val="35000"/>
              </a:spcAft>
              <a:buNone/>
            </a:pPr>
            <a:r>
              <a:rPr lang="fr-FR" sz="2000" b="1" i="0" kern="1200" dirty="0"/>
              <a:t>Calcul des distances</a:t>
            </a:r>
            <a:r>
              <a:rPr lang="fr-FR" sz="2000" b="0" i="0" kern="1200" dirty="0"/>
              <a:t>: Pour chaque nouvelle observation non étiquetée à prédire, calculez la distance entre cette observation et toutes les autres dans l'ensemble de données d'apprentissage. La mesure de distance peut être euclidienne, de Manhattan, de Minkowski</a:t>
            </a:r>
            <a:endParaRPr lang="en-US" sz="2000" kern="1200" dirty="0"/>
          </a:p>
        </p:txBody>
      </p:sp>
      <p:sp>
        <p:nvSpPr>
          <p:cNvPr id="13" name="Forme libre 12">
            <a:extLst>
              <a:ext uri="{FF2B5EF4-FFF2-40B4-BE49-F238E27FC236}">
                <a16:creationId xmlns:a16="http://schemas.microsoft.com/office/drawing/2014/main" id="{D049BA47-95AF-44FA-BC34-4B981B2FE132}"/>
              </a:ext>
            </a:extLst>
          </p:cNvPr>
          <p:cNvSpPr/>
          <p:nvPr/>
        </p:nvSpPr>
        <p:spPr>
          <a:xfrm>
            <a:off x="8169574" y="3449995"/>
            <a:ext cx="3894294" cy="1853524"/>
          </a:xfrm>
          <a:custGeom>
            <a:avLst/>
            <a:gdLst>
              <a:gd name="connsiteX0" fmla="*/ 0 w 2918936"/>
              <a:gd name="connsiteY0" fmla="*/ 185352 h 1853524"/>
              <a:gd name="connsiteX1" fmla="*/ 185352 w 2918936"/>
              <a:gd name="connsiteY1" fmla="*/ 0 h 1853524"/>
              <a:gd name="connsiteX2" fmla="*/ 2733584 w 2918936"/>
              <a:gd name="connsiteY2" fmla="*/ 0 h 1853524"/>
              <a:gd name="connsiteX3" fmla="*/ 2918936 w 2918936"/>
              <a:gd name="connsiteY3" fmla="*/ 185352 h 1853524"/>
              <a:gd name="connsiteX4" fmla="*/ 2918936 w 2918936"/>
              <a:gd name="connsiteY4" fmla="*/ 1668172 h 1853524"/>
              <a:gd name="connsiteX5" fmla="*/ 2733584 w 2918936"/>
              <a:gd name="connsiteY5" fmla="*/ 1853524 h 1853524"/>
              <a:gd name="connsiteX6" fmla="*/ 185352 w 2918936"/>
              <a:gd name="connsiteY6" fmla="*/ 1853524 h 1853524"/>
              <a:gd name="connsiteX7" fmla="*/ 0 w 2918936"/>
              <a:gd name="connsiteY7" fmla="*/ 1668172 h 1853524"/>
              <a:gd name="connsiteX8" fmla="*/ 0 w 2918936"/>
              <a:gd name="connsiteY8" fmla="*/ 185352 h 1853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8936" h="1853524">
                <a:moveTo>
                  <a:pt x="0" y="185352"/>
                </a:moveTo>
                <a:cubicBezTo>
                  <a:pt x="0" y="82985"/>
                  <a:pt x="82985" y="0"/>
                  <a:pt x="185352" y="0"/>
                </a:cubicBezTo>
                <a:lnTo>
                  <a:pt x="2733584" y="0"/>
                </a:lnTo>
                <a:cubicBezTo>
                  <a:pt x="2835951" y="0"/>
                  <a:pt x="2918936" y="82985"/>
                  <a:pt x="2918936" y="185352"/>
                </a:cubicBezTo>
                <a:lnTo>
                  <a:pt x="2918936" y="1668172"/>
                </a:lnTo>
                <a:cubicBezTo>
                  <a:pt x="2918936" y="1770539"/>
                  <a:pt x="2835951" y="1853524"/>
                  <a:pt x="2733584" y="1853524"/>
                </a:cubicBezTo>
                <a:lnTo>
                  <a:pt x="185352" y="1853524"/>
                </a:lnTo>
                <a:cubicBezTo>
                  <a:pt x="82985" y="1853524"/>
                  <a:pt x="0" y="1770539"/>
                  <a:pt x="0" y="1668172"/>
                </a:cubicBezTo>
                <a:lnTo>
                  <a:pt x="0" y="18535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818" tIns="103818" rIns="103818" bIns="103818" numCol="1" spcCol="1270" anchor="ctr" anchorCtr="0">
            <a:noAutofit/>
          </a:bodyPr>
          <a:lstStyle/>
          <a:p>
            <a:pPr marL="0" lvl="0" indent="0" algn="ctr" defTabSz="577850">
              <a:lnSpc>
                <a:spcPct val="90000"/>
              </a:lnSpc>
              <a:spcBef>
                <a:spcPct val="0"/>
              </a:spcBef>
              <a:spcAft>
                <a:spcPct val="35000"/>
              </a:spcAft>
              <a:buNone/>
            </a:pPr>
            <a:r>
              <a:rPr lang="fr-FR" sz="2000" b="1" i="0" kern="1200" dirty="0"/>
              <a:t>Sélection des K voisins</a:t>
            </a:r>
            <a:r>
              <a:rPr lang="fr-FR" sz="2000" b="0" i="0" kern="1200" dirty="0"/>
              <a:t>: Une fois les distances calculées, sélectionnez les 'K' observations de l'ensemble de données d'apprentissage qui sont les plus proches de la nouvelle observation.</a:t>
            </a:r>
            <a:endParaRPr lang="en-US" sz="2000" kern="1200" dirty="0"/>
          </a:p>
        </p:txBody>
      </p:sp>
    </p:spTree>
    <p:extLst>
      <p:ext uri="{BB962C8B-B14F-4D97-AF65-F5344CB8AC3E}">
        <p14:creationId xmlns:p14="http://schemas.microsoft.com/office/powerpoint/2010/main" val="143059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E4C85-B7D7-D068-6813-B46E64501FAE}"/>
              </a:ext>
            </a:extLst>
          </p:cNvPr>
          <p:cNvSpPr>
            <a:spLocks noGrp="1"/>
          </p:cNvSpPr>
          <p:nvPr>
            <p:ph type="title"/>
          </p:nvPr>
        </p:nvSpPr>
        <p:spPr/>
        <p:txBody>
          <a:bodyPr/>
          <a:lstStyle/>
          <a:p>
            <a:r>
              <a:rPr lang="fr-FR" dirty="0"/>
              <a:t>Comment l’algorithme KNN fonctionne?</a:t>
            </a:r>
          </a:p>
        </p:txBody>
      </p:sp>
      <p:sp>
        <p:nvSpPr>
          <p:cNvPr id="6" name="Forme libre 5">
            <a:extLst>
              <a:ext uri="{FF2B5EF4-FFF2-40B4-BE49-F238E27FC236}">
                <a16:creationId xmlns:a16="http://schemas.microsoft.com/office/drawing/2014/main" id="{9DBFC4A2-A165-073F-9108-BAFEC06FE723}"/>
              </a:ext>
            </a:extLst>
          </p:cNvPr>
          <p:cNvSpPr/>
          <p:nvPr/>
        </p:nvSpPr>
        <p:spPr>
          <a:xfrm>
            <a:off x="840253" y="2687357"/>
            <a:ext cx="4379788" cy="2627873"/>
          </a:xfrm>
          <a:custGeom>
            <a:avLst/>
            <a:gdLst>
              <a:gd name="connsiteX0" fmla="*/ 0 w 4379788"/>
              <a:gd name="connsiteY0" fmla="*/ 262787 h 2627873"/>
              <a:gd name="connsiteX1" fmla="*/ 262787 w 4379788"/>
              <a:gd name="connsiteY1" fmla="*/ 0 h 2627873"/>
              <a:gd name="connsiteX2" fmla="*/ 4117001 w 4379788"/>
              <a:gd name="connsiteY2" fmla="*/ 0 h 2627873"/>
              <a:gd name="connsiteX3" fmla="*/ 4379788 w 4379788"/>
              <a:gd name="connsiteY3" fmla="*/ 262787 h 2627873"/>
              <a:gd name="connsiteX4" fmla="*/ 4379788 w 4379788"/>
              <a:gd name="connsiteY4" fmla="*/ 2365086 h 2627873"/>
              <a:gd name="connsiteX5" fmla="*/ 4117001 w 4379788"/>
              <a:gd name="connsiteY5" fmla="*/ 2627873 h 2627873"/>
              <a:gd name="connsiteX6" fmla="*/ 262787 w 4379788"/>
              <a:gd name="connsiteY6" fmla="*/ 2627873 h 2627873"/>
              <a:gd name="connsiteX7" fmla="*/ 0 w 4379788"/>
              <a:gd name="connsiteY7" fmla="*/ 2365086 h 2627873"/>
              <a:gd name="connsiteX8" fmla="*/ 0 w 4379788"/>
              <a:gd name="connsiteY8" fmla="*/ 262787 h 2627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9788" h="2627873">
                <a:moveTo>
                  <a:pt x="0" y="262787"/>
                </a:moveTo>
                <a:cubicBezTo>
                  <a:pt x="0" y="117654"/>
                  <a:pt x="117654" y="0"/>
                  <a:pt x="262787" y="0"/>
                </a:cubicBezTo>
                <a:lnTo>
                  <a:pt x="4117001" y="0"/>
                </a:lnTo>
                <a:cubicBezTo>
                  <a:pt x="4262134" y="0"/>
                  <a:pt x="4379788" y="117654"/>
                  <a:pt x="4379788" y="262787"/>
                </a:cubicBezTo>
                <a:lnTo>
                  <a:pt x="4379788" y="2365086"/>
                </a:lnTo>
                <a:cubicBezTo>
                  <a:pt x="4379788" y="2510219"/>
                  <a:pt x="4262134" y="2627873"/>
                  <a:pt x="4117001" y="2627873"/>
                </a:cubicBezTo>
                <a:lnTo>
                  <a:pt x="262787" y="2627873"/>
                </a:lnTo>
                <a:cubicBezTo>
                  <a:pt x="117654" y="2627873"/>
                  <a:pt x="0" y="2510219"/>
                  <a:pt x="0" y="2365086"/>
                </a:cubicBezTo>
                <a:lnTo>
                  <a:pt x="0" y="262787"/>
                </a:lnTo>
                <a:close/>
              </a:path>
            </a:pathLst>
          </a:custGeom>
          <a:solidFill>
            <a:schemeClr val="bg1"/>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978" tIns="156978" rIns="156978" bIns="156978" numCol="1" spcCol="1270" anchor="t" anchorCtr="0">
            <a:noAutofit/>
          </a:bodyPr>
          <a:lstStyle/>
          <a:p>
            <a:pPr marL="0" lvl="0" indent="0" algn="l" defTabSz="933450">
              <a:lnSpc>
                <a:spcPct val="90000"/>
              </a:lnSpc>
              <a:spcBef>
                <a:spcPct val="0"/>
              </a:spcBef>
              <a:spcAft>
                <a:spcPct val="35000"/>
              </a:spcAft>
              <a:buNone/>
            </a:pPr>
            <a:r>
              <a:rPr lang="fr-FR" sz="2100" b="1" i="0" kern="1200" dirty="0">
                <a:solidFill>
                  <a:sysClr val="windowText" lastClr="000000"/>
                </a:solidFill>
              </a:rPr>
              <a:t>Prise de décision</a:t>
            </a:r>
            <a:r>
              <a:rPr lang="fr-FR" sz="2100" b="0" i="0" kern="1200" dirty="0">
                <a:solidFill>
                  <a:sysClr val="windowText" lastClr="000000"/>
                </a:solidFill>
              </a:rPr>
              <a:t>:</a:t>
            </a:r>
            <a:endParaRPr lang="en-US" sz="2100" kern="1200" dirty="0">
              <a:solidFill>
                <a:sysClr val="windowText" lastClr="000000"/>
              </a:solidFill>
            </a:endParaRPr>
          </a:p>
          <a:p>
            <a:pPr marL="171450" lvl="1" indent="-171450" algn="l" defTabSz="711200">
              <a:lnSpc>
                <a:spcPct val="90000"/>
              </a:lnSpc>
              <a:spcBef>
                <a:spcPct val="0"/>
              </a:spcBef>
              <a:spcAft>
                <a:spcPct val="15000"/>
              </a:spcAft>
              <a:buChar char="•"/>
            </a:pPr>
            <a:r>
              <a:rPr lang="fr-FR" sz="1600" b="0" i="0" kern="1200" dirty="0">
                <a:solidFill>
                  <a:sysClr val="windowText" lastClr="000000"/>
                </a:solidFill>
              </a:rPr>
              <a:t>Pour la </a:t>
            </a:r>
            <a:r>
              <a:rPr lang="fr-FR" sz="1600" b="1" i="0" kern="1200" dirty="0">
                <a:solidFill>
                  <a:sysClr val="windowText" lastClr="000000"/>
                </a:solidFill>
              </a:rPr>
              <a:t>classification KNN</a:t>
            </a:r>
            <a:r>
              <a:rPr lang="fr-FR" sz="1600" b="0" i="0" kern="1200" dirty="0">
                <a:solidFill>
                  <a:sysClr val="windowText" lastClr="000000"/>
                </a:solidFill>
              </a:rPr>
              <a:t>, attribuez à la nouvelle observation la classe qui est la plus fréquente parmi les 'K' voisins les plus proches. </a:t>
            </a:r>
            <a:endParaRPr lang="en-US" sz="1600" kern="1200" dirty="0">
              <a:solidFill>
                <a:sysClr val="windowText" lastClr="000000"/>
              </a:solidFill>
            </a:endParaRPr>
          </a:p>
          <a:p>
            <a:pPr marL="171450" lvl="1" indent="-171450" algn="l" defTabSz="711200">
              <a:lnSpc>
                <a:spcPct val="90000"/>
              </a:lnSpc>
              <a:spcBef>
                <a:spcPct val="0"/>
              </a:spcBef>
              <a:spcAft>
                <a:spcPct val="15000"/>
              </a:spcAft>
              <a:buChar char="•"/>
            </a:pPr>
            <a:r>
              <a:rPr lang="fr-FR" sz="1600" b="0" i="0" kern="1200" dirty="0">
                <a:solidFill>
                  <a:sysClr val="windowText" lastClr="000000"/>
                </a:solidFill>
              </a:rPr>
              <a:t>Pour la </a:t>
            </a:r>
            <a:r>
              <a:rPr lang="fr-FR" sz="1600" b="1" i="0" kern="1200" dirty="0">
                <a:solidFill>
                  <a:sysClr val="windowText" lastClr="000000"/>
                </a:solidFill>
              </a:rPr>
              <a:t>régression KNN</a:t>
            </a:r>
            <a:r>
              <a:rPr lang="fr-FR" sz="1600" b="0" i="0" kern="1200" dirty="0">
                <a:solidFill>
                  <a:sysClr val="windowText" lastClr="000000"/>
                </a:solidFill>
              </a:rPr>
              <a:t>, attribuez à la nouvelle observation la moyenne (ou parfois la médiane) des valeurs des 'K' voisins les plus proches.</a:t>
            </a:r>
            <a:endParaRPr lang="en-US" sz="1600" kern="1200" dirty="0">
              <a:solidFill>
                <a:sysClr val="windowText" lastClr="000000"/>
              </a:solidFill>
            </a:endParaRPr>
          </a:p>
        </p:txBody>
      </p:sp>
      <p:sp>
        <p:nvSpPr>
          <p:cNvPr id="7" name="Forme libre 6">
            <a:extLst>
              <a:ext uri="{FF2B5EF4-FFF2-40B4-BE49-F238E27FC236}">
                <a16:creationId xmlns:a16="http://schemas.microsoft.com/office/drawing/2014/main" id="{252C168E-5414-7C31-6029-6B18767798E1}"/>
              </a:ext>
            </a:extLst>
          </p:cNvPr>
          <p:cNvSpPr/>
          <p:nvPr/>
        </p:nvSpPr>
        <p:spPr>
          <a:xfrm>
            <a:off x="5658021" y="3458200"/>
            <a:ext cx="928515" cy="1086187"/>
          </a:xfrm>
          <a:custGeom>
            <a:avLst/>
            <a:gdLst>
              <a:gd name="connsiteX0" fmla="*/ 0 w 928515"/>
              <a:gd name="connsiteY0" fmla="*/ 217237 h 1086187"/>
              <a:gd name="connsiteX1" fmla="*/ 464258 w 928515"/>
              <a:gd name="connsiteY1" fmla="*/ 217237 h 1086187"/>
              <a:gd name="connsiteX2" fmla="*/ 464258 w 928515"/>
              <a:gd name="connsiteY2" fmla="*/ 0 h 1086187"/>
              <a:gd name="connsiteX3" fmla="*/ 928515 w 928515"/>
              <a:gd name="connsiteY3" fmla="*/ 543094 h 1086187"/>
              <a:gd name="connsiteX4" fmla="*/ 464258 w 928515"/>
              <a:gd name="connsiteY4" fmla="*/ 1086187 h 1086187"/>
              <a:gd name="connsiteX5" fmla="*/ 464258 w 928515"/>
              <a:gd name="connsiteY5" fmla="*/ 868950 h 1086187"/>
              <a:gd name="connsiteX6" fmla="*/ 0 w 928515"/>
              <a:gd name="connsiteY6" fmla="*/ 868950 h 1086187"/>
              <a:gd name="connsiteX7" fmla="*/ 0 w 928515"/>
              <a:gd name="connsiteY7" fmla="*/ 217237 h 108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8515" h="1086187">
                <a:moveTo>
                  <a:pt x="0" y="217237"/>
                </a:moveTo>
                <a:lnTo>
                  <a:pt x="464258" y="217237"/>
                </a:lnTo>
                <a:lnTo>
                  <a:pt x="464258" y="0"/>
                </a:lnTo>
                <a:lnTo>
                  <a:pt x="928515" y="543094"/>
                </a:lnTo>
                <a:lnTo>
                  <a:pt x="464258" y="1086187"/>
                </a:lnTo>
                <a:lnTo>
                  <a:pt x="464258" y="868950"/>
                </a:lnTo>
                <a:lnTo>
                  <a:pt x="0" y="868950"/>
                </a:lnTo>
                <a:lnTo>
                  <a:pt x="0" y="21723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217237" rIns="278554" bIns="217237" numCol="1" spcCol="1270" anchor="ctr" anchorCtr="0">
            <a:noAutofit/>
          </a:bodyPr>
          <a:lstStyle/>
          <a:p>
            <a:pPr marL="0" lvl="0" indent="0" algn="ctr" defTabSz="755650">
              <a:lnSpc>
                <a:spcPct val="90000"/>
              </a:lnSpc>
              <a:spcBef>
                <a:spcPct val="0"/>
              </a:spcBef>
              <a:spcAft>
                <a:spcPct val="35000"/>
              </a:spcAft>
              <a:buNone/>
            </a:pPr>
            <a:endParaRPr lang="en-US" sz="1700" kern="1200"/>
          </a:p>
        </p:txBody>
      </p:sp>
      <p:sp>
        <p:nvSpPr>
          <p:cNvPr id="8" name="Forme libre 7">
            <a:extLst>
              <a:ext uri="{FF2B5EF4-FFF2-40B4-BE49-F238E27FC236}">
                <a16:creationId xmlns:a16="http://schemas.microsoft.com/office/drawing/2014/main" id="{A6A31D11-BD8E-DA1E-66B5-DA660B35A728}"/>
              </a:ext>
            </a:extLst>
          </p:cNvPr>
          <p:cNvSpPr/>
          <p:nvPr/>
        </p:nvSpPr>
        <p:spPr>
          <a:xfrm>
            <a:off x="6971957" y="2687357"/>
            <a:ext cx="4379788" cy="2627873"/>
          </a:xfrm>
          <a:custGeom>
            <a:avLst/>
            <a:gdLst>
              <a:gd name="connsiteX0" fmla="*/ 0 w 4379788"/>
              <a:gd name="connsiteY0" fmla="*/ 262787 h 2627873"/>
              <a:gd name="connsiteX1" fmla="*/ 262787 w 4379788"/>
              <a:gd name="connsiteY1" fmla="*/ 0 h 2627873"/>
              <a:gd name="connsiteX2" fmla="*/ 4117001 w 4379788"/>
              <a:gd name="connsiteY2" fmla="*/ 0 h 2627873"/>
              <a:gd name="connsiteX3" fmla="*/ 4379788 w 4379788"/>
              <a:gd name="connsiteY3" fmla="*/ 262787 h 2627873"/>
              <a:gd name="connsiteX4" fmla="*/ 4379788 w 4379788"/>
              <a:gd name="connsiteY4" fmla="*/ 2365086 h 2627873"/>
              <a:gd name="connsiteX5" fmla="*/ 4117001 w 4379788"/>
              <a:gd name="connsiteY5" fmla="*/ 2627873 h 2627873"/>
              <a:gd name="connsiteX6" fmla="*/ 262787 w 4379788"/>
              <a:gd name="connsiteY6" fmla="*/ 2627873 h 2627873"/>
              <a:gd name="connsiteX7" fmla="*/ 0 w 4379788"/>
              <a:gd name="connsiteY7" fmla="*/ 2365086 h 2627873"/>
              <a:gd name="connsiteX8" fmla="*/ 0 w 4379788"/>
              <a:gd name="connsiteY8" fmla="*/ 262787 h 2627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9788" h="2627873">
                <a:moveTo>
                  <a:pt x="0" y="262787"/>
                </a:moveTo>
                <a:cubicBezTo>
                  <a:pt x="0" y="117654"/>
                  <a:pt x="117654" y="0"/>
                  <a:pt x="262787" y="0"/>
                </a:cubicBezTo>
                <a:lnTo>
                  <a:pt x="4117001" y="0"/>
                </a:lnTo>
                <a:cubicBezTo>
                  <a:pt x="4262134" y="0"/>
                  <a:pt x="4379788" y="117654"/>
                  <a:pt x="4379788" y="262787"/>
                </a:cubicBezTo>
                <a:lnTo>
                  <a:pt x="4379788" y="2365086"/>
                </a:lnTo>
                <a:cubicBezTo>
                  <a:pt x="4379788" y="2510219"/>
                  <a:pt x="4262134" y="2627873"/>
                  <a:pt x="4117001" y="2627873"/>
                </a:cubicBezTo>
                <a:lnTo>
                  <a:pt x="262787" y="2627873"/>
                </a:lnTo>
                <a:cubicBezTo>
                  <a:pt x="117654" y="2627873"/>
                  <a:pt x="0" y="2510219"/>
                  <a:pt x="0" y="2365086"/>
                </a:cubicBezTo>
                <a:lnTo>
                  <a:pt x="0" y="262787"/>
                </a:lnTo>
                <a:close/>
              </a:path>
            </a:pathLst>
          </a:custGeom>
          <a:solidFill>
            <a:schemeClr val="bg1"/>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978" tIns="156978" rIns="156978" bIns="156978" numCol="1" spcCol="1270" anchor="ctr" anchorCtr="0">
            <a:noAutofit/>
          </a:bodyPr>
          <a:lstStyle/>
          <a:p>
            <a:pPr marL="0" lvl="0" indent="0" algn="ctr" defTabSz="933450">
              <a:lnSpc>
                <a:spcPct val="90000"/>
              </a:lnSpc>
              <a:spcBef>
                <a:spcPct val="0"/>
              </a:spcBef>
              <a:spcAft>
                <a:spcPct val="35000"/>
              </a:spcAft>
              <a:buNone/>
            </a:pPr>
            <a:r>
              <a:rPr lang="fr-FR" sz="2100" b="1" i="0" kern="1200" dirty="0">
                <a:solidFill>
                  <a:sysClr val="windowText" lastClr="000000"/>
                </a:solidFill>
              </a:rPr>
              <a:t>Répétition</a:t>
            </a:r>
            <a:r>
              <a:rPr lang="fr-FR" sz="2100" b="0" i="0" kern="1200" dirty="0">
                <a:solidFill>
                  <a:sysClr val="windowText" lastClr="000000"/>
                </a:solidFill>
              </a:rPr>
              <a:t>: Répétez les étapes 2 à 4 pour toutes les nouvelles observations pour lesquelles vous voulez faire une prédiction.</a:t>
            </a:r>
            <a:endParaRPr lang="en-US" sz="2100" kern="1200" dirty="0">
              <a:solidFill>
                <a:sysClr val="windowText" lastClr="000000"/>
              </a:solidFill>
            </a:endParaRPr>
          </a:p>
        </p:txBody>
      </p:sp>
    </p:spTree>
    <p:extLst>
      <p:ext uri="{BB962C8B-B14F-4D97-AF65-F5344CB8AC3E}">
        <p14:creationId xmlns:p14="http://schemas.microsoft.com/office/powerpoint/2010/main" val="340980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5508973-FEA7-E05A-ABA4-6ED31EB00578}"/>
              </a:ext>
            </a:extLst>
          </p:cNvPr>
          <p:cNvSpPr>
            <a:spLocks noGrp="1"/>
          </p:cNvSpPr>
          <p:nvPr>
            <p:ph type="title"/>
          </p:nvPr>
        </p:nvSpPr>
        <p:spPr>
          <a:xfrm>
            <a:off x="1043631" y="809898"/>
            <a:ext cx="10173010" cy="1554480"/>
          </a:xfrm>
        </p:spPr>
        <p:txBody>
          <a:bodyPr anchor="ctr">
            <a:normAutofit/>
          </a:bodyPr>
          <a:lstStyle/>
          <a:p>
            <a:r>
              <a:rPr lang="fr-FR" sz="4800" dirty="0"/>
              <a:t>Choisir le bon ‘K ’</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Forme libre 6">
            <a:extLst>
              <a:ext uri="{FF2B5EF4-FFF2-40B4-BE49-F238E27FC236}">
                <a16:creationId xmlns:a16="http://schemas.microsoft.com/office/drawing/2014/main" id="{41CE12E2-DB06-AE5A-C7B3-B654FB221B82}"/>
              </a:ext>
            </a:extLst>
          </p:cNvPr>
          <p:cNvSpPr/>
          <p:nvPr/>
        </p:nvSpPr>
        <p:spPr>
          <a:xfrm>
            <a:off x="267837" y="3363368"/>
            <a:ext cx="3441043" cy="2295477"/>
          </a:xfrm>
          <a:custGeom>
            <a:avLst/>
            <a:gdLst>
              <a:gd name="connsiteX0" fmla="*/ 0 w 2918936"/>
              <a:gd name="connsiteY0" fmla="*/ 185352 h 1853524"/>
              <a:gd name="connsiteX1" fmla="*/ 185352 w 2918936"/>
              <a:gd name="connsiteY1" fmla="*/ 0 h 1853524"/>
              <a:gd name="connsiteX2" fmla="*/ 2733584 w 2918936"/>
              <a:gd name="connsiteY2" fmla="*/ 0 h 1853524"/>
              <a:gd name="connsiteX3" fmla="*/ 2918936 w 2918936"/>
              <a:gd name="connsiteY3" fmla="*/ 185352 h 1853524"/>
              <a:gd name="connsiteX4" fmla="*/ 2918936 w 2918936"/>
              <a:gd name="connsiteY4" fmla="*/ 1668172 h 1853524"/>
              <a:gd name="connsiteX5" fmla="*/ 2733584 w 2918936"/>
              <a:gd name="connsiteY5" fmla="*/ 1853524 h 1853524"/>
              <a:gd name="connsiteX6" fmla="*/ 185352 w 2918936"/>
              <a:gd name="connsiteY6" fmla="*/ 1853524 h 1853524"/>
              <a:gd name="connsiteX7" fmla="*/ 0 w 2918936"/>
              <a:gd name="connsiteY7" fmla="*/ 1668172 h 1853524"/>
              <a:gd name="connsiteX8" fmla="*/ 0 w 2918936"/>
              <a:gd name="connsiteY8" fmla="*/ 185352 h 1853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8936" h="1853524">
                <a:moveTo>
                  <a:pt x="0" y="185352"/>
                </a:moveTo>
                <a:cubicBezTo>
                  <a:pt x="0" y="82985"/>
                  <a:pt x="82985" y="0"/>
                  <a:pt x="185352" y="0"/>
                </a:cubicBezTo>
                <a:lnTo>
                  <a:pt x="2733584" y="0"/>
                </a:lnTo>
                <a:cubicBezTo>
                  <a:pt x="2835951" y="0"/>
                  <a:pt x="2918936" y="82985"/>
                  <a:pt x="2918936" y="185352"/>
                </a:cubicBezTo>
                <a:lnTo>
                  <a:pt x="2918936" y="1668172"/>
                </a:lnTo>
                <a:cubicBezTo>
                  <a:pt x="2918936" y="1770539"/>
                  <a:pt x="2835951" y="1853524"/>
                  <a:pt x="2733584" y="1853524"/>
                </a:cubicBezTo>
                <a:lnTo>
                  <a:pt x="185352" y="1853524"/>
                </a:lnTo>
                <a:cubicBezTo>
                  <a:pt x="82985" y="1853524"/>
                  <a:pt x="0" y="1770539"/>
                  <a:pt x="0" y="1668172"/>
                </a:cubicBezTo>
                <a:lnTo>
                  <a:pt x="0" y="18535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5248" tIns="115248" rIns="115248" bIns="115248" numCol="1" spcCol="1270" anchor="ctr" anchorCtr="0">
            <a:noAutofit/>
          </a:bodyPr>
          <a:lstStyle/>
          <a:p>
            <a:pPr marL="0" lvl="0" indent="0" algn="ctr" defTabSz="711200">
              <a:lnSpc>
                <a:spcPct val="90000"/>
              </a:lnSpc>
              <a:spcBef>
                <a:spcPct val="0"/>
              </a:spcBef>
              <a:spcAft>
                <a:spcPct val="35000"/>
              </a:spcAft>
              <a:buNone/>
            </a:pPr>
            <a:r>
              <a:rPr lang="fr-FR" sz="2000" b="1" i="0" kern="1200"/>
              <a:t>Importance de 'K'</a:t>
            </a:r>
            <a:r>
              <a:rPr lang="fr-FR" sz="2000" b="0" i="0" kern="1200"/>
              <a:t> : 'K' détermine le nombre de voisins à considérer et influence directement la performance du modèle KNN.</a:t>
            </a:r>
            <a:endParaRPr lang="en-US" sz="2000" kern="1200" dirty="0"/>
          </a:p>
        </p:txBody>
      </p:sp>
      <p:sp>
        <p:nvSpPr>
          <p:cNvPr id="9" name="Forme libre 8">
            <a:extLst>
              <a:ext uri="{FF2B5EF4-FFF2-40B4-BE49-F238E27FC236}">
                <a16:creationId xmlns:a16="http://schemas.microsoft.com/office/drawing/2014/main" id="{F17185B8-EC49-A7DF-3459-4DB8364052B8}"/>
              </a:ext>
            </a:extLst>
          </p:cNvPr>
          <p:cNvSpPr/>
          <p:nvPr/>
        </p:nvSpPr>
        <p:spPr>
          <a:xfrm>
            <a:off x="3976717" y="3407808"/>
            <a:ext cx="3839226" cy="2295477"/>
          </a:xfrm>
          <a:custGeom>
            <a:avLst/>
            <a:gdLst>
              <a:gd name="connsiteX0" fmla="*/ 0 w 2918936"/>
              <a:gd name="connsiteY0" fmla="*/ 185352 h 1853524"/>
              <a:gd name="connsiteX1" fmla="*/ 185352 w 2918936"/>
              <a:gd name="connsiteY1" fmla="*/ 0 h 1853524"/>
              <a:gd name="connsiteX2" fmla="*/ 2733584 w 2918936"/>
              <a:gd name="connsiteY2" fmla="*/ 0 h 1853524"/>
              <a:gd name="connsiteX3" fmla="*/ 2918936 w 2918936"/>
              <a:gd name="connsiteY3" fmla="*/ 185352 h 1853524"/>
              <a:gd name="connsiteX4" fmla="*/ 2918936 w 2918936"/>
              <a:gd name="connsiteY4" fmla="*/ 1668172 h 1853524"/>
              <a:gd name="connsiteX5" fmla="*/ 2733584 w 2918936"/>
              <a:gd name="connsiteY5" fmla="*/ 1853524 h 1853524"/>
              <a:gd name="connsiteX6" fmla="*/ 185352 w 2918936"/>
              <a:gd name="connsiteY6" fmla="*/ 1853524 h 1853524"/>
              <a:gd name="connsiteX7" fmla="*/ 0 w 2918936"/>
              <a:gd name="connsiteY7" fmla="*/ 1668172 h 1853524"/>
              <a:gd name="connsiteX8" fmla="*/ 0 w 2918936"/>
              <a:gd name="connsiteY8" fmla="*/ 185352 h 1853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8936" h="1853524">
                <a:moveTo>
                  <a:pt x="0" y="185352"/>
                </a:moveTo>
                <a:cubicBezTo>
                  <a:pt x="0" y="82985"/>
                  <a:pt x="82985" y="0"/>
                  <a:pt x="185352" y="0"/>
                </a:cubicBezTo>
                <a:lnTo>
                  <a:pt x="2733584" y="0"/>
                </a:lnTo>
                <a:cubicBezTo>
                  <a:pt x="2835951" y="0"/>
                  <a:pt x="2918936" y="82985"/>
                  <a:pt x="2918936" y="185352"/>
                </a:cubicBezTo>
                <a:lnTo>
                  <a:pt x="2918936" y="1668172"/>
                </a:lnTo>
                <a:cubicBezTo>
                  <a:pt x="2918936" y="1770539"/>
                  <a:pt x="2835951" y="1853524"/>
                  <a:pt x="2733584" y="1853524"/>
                </a:cubicBezTo>
                <a:lnTo>
                  <a:pt x="185352" y="1853524"/>
                </a:lnTo>
                <a:cubicBezTo>
                  <a:pt x="82985" y="1853524"/>
                  <a:pt x="0" y="1770539"/>
                  <a:pt x="0" y="1668172"/>
                </a:cubicBezTo>
                <a:lnTo>
                  <a:pt x="0" y="18535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5248" tIns="115248" rIns="115248" bIns="115248" numCol="1" spcCol="1270" anchor="ctr" anchorCtr="0">
            <a:noAutofit/>
          </a:bodyPr>
          <a:lstStyle/>
          <a:p>
            <a:pPr marL="0" lvl="0" indent="0" algn="ctr" defTabSz="711200">
              <a:lnSpc>
                <a:spcPct val="90000"/>
              </a:lnSpc>
              <a:spcBef>
                <a:spcPct val="0"/>
              </a:spcBef>
              <a:spcAft>
                <a:spcPct val="35000"/>
              </a:spcAft>
              <a:buNone/>
            </a:pPr>
            <a:r>
              <a:rPr lang="fr-FR" sz="2000" b="1" i="0" kern="1200" dirty="0"/>
              <a:t>Biais et variance</a:t>
            </a:r>
            <a:r>
              <a:rPr lang="fr-FR" sz="2000" b="0" i="0" kern="1200" dirty="0"/>
              <a:t> : Un 'K' petit peut entraîner un modèle à haute variance mais à faible biais, tandis qu'un 'K' grand peut entraîner un modèle à faible variance mais à haut biais.</a:t>
            </a:r>
            <a:endParaRPr lang="en-US" sz="2000" kern="1200" dirty="0"/>
          </a:p>
        </p:txBody>
      </p:sp>
      <p:sp>
        <p:nvSpPr>
          <p:cNvPr id="16" name="Forme libre 15">
            <a:extLst>
              <a:ext uri="{FF2B5EF4-FFF2-40B4-BE49-F238E27FC236}">
                <a16:creationId xmlns:a16="http://schemas.microsoft.com/office/drawing/2014/main" id="{B111D3FB-AF81-C323-28D5-8BEE41AE1650}"/>
              </a:ext>
            </a:extLst>
          </p:cNvPr>
          <p:cNvSpPr/>
          <p:nvPr/>
        </p:nvSpPr>
        <p:spPr>
          <a:xfrm>
            <a:off x="8364104" y="3407808"/>
            <a:ext cx="3599295" cy="2295477"/>
          </a:xfrm>
          <a:custGeom>
            <a:avLst/>
            <a:gdLst>
              <a:gd name="connsiteX0" fmla="*/ 0 w 2918936"/>
              <a:gd name="connsiteY0" fmla="*/ 185352 h 1853524"/>
              <a:gd name="connsiteX1" fmla="*/ 185352 w 2918936"/>
              <a:gd name="connsiteY1" fmla="*/ 0 h 1853524"/>
              <a:gd name="connsiteX2" fmla="*/ 2733584 w 2918936"/>
              <a:gd name="connsiteY2" fmla="*/ 0 h 1853524"/>
              <a:gd name="connsiteX3" fmla="*/ 2918936 w 2918936"/>
              <a:gd name="connsiteY3" fmla="*/ 185352 h 1853524"/>
              <a:gd name="connsiteX4" fmla="*/ 2918936 w 2918936"/>
              <a:gd name="connsiteY4" fmla="*/ 1668172 h 1853524"/>
              <a:gd name="connsiteX5" fmla="*/ 2733584 w 2918936"/>
              <a:gd name="connsiteY5" fmla="*/ 1853524 h 1853524"/>
              <a:gd name="connsiteX6" fmla="*/ 185352 w 2918936"/>
              <a:gd name="connsiteY6" fmla="*/ 1853524 h 1853524"/>
              <a:gd name="connsiteX7" fmla="*/ 0 w 2918936"/>
              <a:gd name="connsiteY7" fmla="*/ 1668172 h 1853524"/>
              <a:gd name="connsiteX8" fmla="*/ 0 w 2918936"/>
              <a:gd name="connsiteY8" fmla="*/ 185352 h 1853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8936" h="1853524">
                <a:moveTo>
                  <a:pt x="0" y="185352"/>
                </a:moveTo>
                <a:cubicBezTo>
                  <a:pt x="0" y="82985"/>
                  <a:pt x="82985" y="0"/>
                  <a:pt x="185352" y="0"/>
                </a:cubicBezTo>
                <a:lnTo>
                  <a:pt x="2733584" y="0"/>
                </a:lnTo>
                <a:cubicBezTo>
                  <a:pt x="2835951" y="0"/>
                  <a:pt x="2918936" y="82985"/>
                  <a:pt x="2918936" y="185352"/>
                </a:cubicBezTo>
                <a:lnTo>
                  <a:pt x="2918936" y="1668172"/>
                </a:lnTo>
                <a:cubicBezTo>
                  <a:pt x="2918936" y="1770539"/>
                  <a:pt x="2835951" y="1853524"/>
                  <a:pt x="2733584" y="1853524"/>
                </a:cubicBezTo>
                <a:lnTo>
                  <a:pt x="185352" y="1853524"/>
                </a:lnTo>
                <a:cubicBezTo>
                  <a:pt x="82985" y="1853524"/>
                  <a:pt x="0" y="1770539"/>
                  <a:pt x="0" y="1668172"/>
                </a:cubicBezTo>
                <a:lnTo>
                  <a:pt x="0" y="18535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5248" tIns="115248" rIns="115248" bIns="115248" numCol="1" spcCol="1270" anchor="ctr" anchorCtr="0">
            <a:noAutofit/>
          </a:bodyPr>
          <a:lstStyle/>
          <a:p>
            <a:pPr marL="0" lvl="0" indent="0" algn="ctr" defTabSz="711200">
              <a:lnSpc>
                <a:spcPct val="90000"/>
              </a:lnSpc>
              <a:spcBef>
                <a:spcPct val="0"/>
              </a:spcBef>
              <a:spcAft>
                <a:spcPct val="35000"/>
              </a:spcAft>
              <a:buNone/>
            </a:pPr>
            <a:r>
              <a:rPr lang="fr-FR" sz="2000" b="1" i="0" kern="1200" dirty="0"/>
              <a:t>Méthode d'essai</a:t>
            </a:r>
            <a:r>
              <a:rPr lang="fr-FR" sz="2000" b="0" i="0" kern="1200" dirty="0"/>
              <a:t> : Utilisez des méthodes comme la validation croisée pour déterminer la meilleure valeur de 'K' pour votre modèle.</a:t>
            </a:r>
            <a:endParaRPr lang="en-US" sz="2000" kern="1200" dirty="0"/>
          </a:p>
        </p:txBody>
      </p:sp>
    </p:spTree>
    <p:extLst>
      <p:ext uri="{BB962C8B-B14F-4D97-AF65-F5344CB8AC3E}">
        <p14:creationId xmlns:p14="http://schemas.microsoft.com/office/powerpoint/2010/main" val="224052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BB09B59-04AC-5083-DC9F-6FFDB780B1C8}"/>
              </a:ext>
            </a:extLst>
          </p:cNvPr>
          <p:cNvSpPr>
            <a:spLocks noGrp="1"/>
          </p:cNvSpPr>
          <p:nvPr>
            <p:ph type="title"/>
          </p:nvPr>
        </p:nvSpPr>
        <p:spPr>
          <a:xfrm>
            <a:off x="1043631" y="809898"/>
            <a:ext cx="9942716" cy="1554480"/>
          </a:xfrm>
        </p:spPr>
        <p:txBody>
          <a:bodyPr anchor="ctr">
            <a:normAutofit/>
          </a:bodyPr>
          <a:lstStyle/>
          <a:p>
            <a:r>
              <a:rPr lang="fr-FR" sz="4800"/>
              <a:t>Avantages de l’algorithme KNN</a:t>
            </a:r>
          </a:p>
        </p:txBody>
      </p:sp>
      <p:sp>
        <p:nvSpPr>
          <p:cNvPr id="3" name="Espace réservé du contenu 2">
            <a:extLst>
              <a:ext uri="{FF2B5EF4-FFF2-40B4-BE49-F238E27FC236}">
                <a16:creationId xmlns:a16="http://schemas.microsoft.com/office/drawing/2014/main" id="{92FD1604-4FD4-8D3D-FFAC-26F488075CAF}"/>
              </a:ext>
            </a:extLst>
          </p:cNvPr>
          <p:cNvSpPr>
            <a:spLocks noGrp="1"/>
          </p:cNvSpPr>
          <p:nvPr>
            <p:ph idx="1"/>
          </p:nvPr>
        </p:nvSpPr>
        <p:spPr>
          <a:xfrm>
            <a:off x="1045028" y="3017522"/>
            <a:ext cx="9941319" cy="3124658"/>
          </a:xfrm>
        </p:spPr>
        <p:txBody>
          <a:bodyPr anchor="ctr">
            <a:normAutofit/>
          </a:bodyPr>
          <a:lstStyle/>
          <a:p>
            <a:pPr marL="285750" indent="-285750">
              <a:buFont typeface="+mj-lt"/>
              <a:buAutoNum type="arabicPeriod"/>
            </a:pPr>
            <a:r>
              <a:rPr lang="fr-FR" sz="2200" b="1" i="0">
                <a:effectLst/>
                <a:latin typeface="Söhne"/>
              </a:rPr>
              <a:t>Facilité de compréhension</a:t>
            </a:r>
            <a:r>
              <a:rPr lang="fr-FR" sz="2200" b="0" i="0">
                <a:effectLst/>
                <a:latin typeface="Söhne"/>
              </a:rPr>
              <a:t> : KNN est un algorithme intuitif et facile à comprendre.</a:t>
            </a:r>
          </a:p>
          <a:p>
            <a:pPr marL="285750" indent="-285750">
              <a:buFont typeface="+mj-lt"/>
              <a:buAutoNum type="arabicPeriod"/>
            </a:pPr>
            <a:endParaRPr lang="fr-FR" sz="2200" b="0" i="0">
              <a:effectLst/>
              <a:latin typeface="Söhne"/>
            </a:endParaRPr>
          </a:p>
          <a:p>
            <a:pPr marL="285750" indent="-285750">
              <a:buFont typeface="+mj-lt"/>
              <a:buAutoNum type="arabicPeriod"/>
            </a:pPr>
            <a:r>
              <a:rPr lang="fr-FR" sz="2200" b="1" i="0">
                <a:effectLst/>
                <a:latin typeface="Söhne"/>
              </a:rPr>
              <a:t>Capable de gérer les problèmes de classification et de régression</a:t>
            </a:r>
            <a:r>
              <a:rPr lang="fr-FR" sz="2200" b="0" i="0">
                <a:effectLst/>
                <a:latin typeface="Söhne"/>
              </a:rPr>
              <a:t> : KNN peut être utilisé aussi bien pour la classification que pour la régression.</a:t>
            </a:r>
          </a:p>
          <a:p>
            <a:pPr marL="285750" indent="-285750">
              <a:buFont typeface="+mj-lt"/>
              <a:buAutoNum type="arabicPeriod"/>
            </a:pPr>
            <a:endParaRPr lang="fr-FR" sz="2200" b="0" i="0">
              <a:effectLst/>
              <a:latin typeface="Söhne"/>
            </a:endParaRPr>
          </a:p>
          <a:p>
            <a:pPr marL="285750" indent="-285750">
              <a:buFont typeface="+mj-lt"/>
              <a:buAutoNum type="arabicPeriod"/>
            </a:pPr>
            <a:r>
              <a:rPr lang="fr-FR" sz="2200" b="1" i="0">
                <a:effectLst/>
                <a:latin typeface="Söhne"/>
              </a:rPr>
              <a:t>Gestion efficace des données non linéaires</a:t>
            </a:r>
            <a:r>
              <a:rPr lang="fr-FR" sz="2200" b="0" i="0">
                <a:effectLst/>
                <a:latin typeface="Söhne"/>
              </a:rPr>
              <a:t> : KNN peut gérer les données non linéaires car il se base sur la proximité des échantillons.</a:t>
            </a:r>
          </a:p>
          <a:p>
            <a:endParaRPr lang="fr-FR" sz="22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828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BB09B59-04AC-5083-DC9F-6FFDB780B1C8}"/>
              </a:ext>
            </a:extLst>
          </p:cNvPr>
          <p:cNvSpPr>
            <a:spLocks noGrp="1"/>
          </p:cNvSpPr>
          <p:nvPr>
            <p:ph type="title"/>
          </p:nvPr>
        </p:nvSpPr>
        <p:spPr>
          <a:xfrm>
            <a:off x="1043631" y="809898"/>
            <a:ext cx="9942716" cy="1554480"/>
          </a:xfrm>
        </p:spPr>
        <p:txBody>
          <a:bodyPr anchor="ctr">
            <a:normAutofit/>
          </a:bodyPr>
          <a:lstStyle/>
          <a:p>
            <a:r>
              <a:rPr lang="fr-FR" sz="4800" b="1" i="0">
                <a:effectLst/>
                <a:latin typeface="Söhne"/>
              </a:rPr>
              <a:t>Inconvénients de KNN</a:t>
            </a:r>
            <a:endParaRPr lang="fr-FR" sz="4800"/>
          </a:p>
        </p:txBody>
      </p:sp>
      <p:sp>
        <p:nvSpPr>
          <p:cNvPr id="3" name="Espace réservé du contenu 2">
            <a:extLst>
              <a:ext uri="{FF2B5EF4-FFF2-40B4-BE49-F238E27FC236}">
                <a16:creationId xmlns:a16="http://schemas.microsoft.com/office/drawing/2014/main" id="{92FD1604-4FD4-8D3D-FFAC-26F488075CAF}"/>
              </a:ext>
            </a:extLst>
          </p:cNvPr>
          <p:cNvSpPr>
            <a:spLocks noGrp="1"/>
          </p:cNvSpPr>
          <p:nvPr>
            <p:ph idx="1"/>
          </p:nvPr>
        </p:nvSpPr>
        <p:spPr>
          <a:xfrm>
            <a:off x="1045028" y="3017522"/>
            <a:ext cx="9941319" cy="3124658"/>
          </a:xfrm>
        </p:spPr>
        <p:txBody>
          <a:bodyPr anchor="ctr">
            <a:normAutofit/>
          </a:bodyPr>
          <a:lstStyle/>
          <a:p>
            <a:pPr marL="285750" indent="-285750">
              <a:buFont typeface="+mj-lt"/>
              <a:buAutoNum type="arabicPeriod"/>
            </a:pPr>
            <a:r>
              <a:rPr lang="fr-FR" sz="2000" b="1" i="0">
                <a:effectLst/>
                <a:latin typeface="Söhne"/>
              </a:rPr>
              <a:t>Coûteux en temps et en mémoire</a:t>
            </a:r>
            <a:r>
              <a:rPr lang="fr-FR" sz="2000" b="0" i="0">
                <a:effectLst/>
                <a:latin typeface="Söhne"/>
              </a:rPr>
              <a:t> : KNN nécessite le stockage de toutes les données d'entraînement et le calcul des distances pour chaque prédiction, ce qui peut être coûteux en temps et en mémoire pour les grands ensembles de données.</a:t>
            </a:r>
          </a:p>
          <a:p>
            <a:pPr marL="285750" indent="-285750">
              <a:buFont typeface="+mj-lt"/>
              <a:buAutoNum type="arabicPeriod"/>
            </a:pPr>
            <a:endParaRPr lang="fr-FR" sz="2000" b="0" i="0">
              <a:effectLst/>
              <a:latin typeface="Söhne"/>
            </a:endParaRPr>
          </a:p>
          <a:p>
            <a:pPr marL="285750" indent="-285750">
              <a:buFont typeface="+mj-lt"/>
              <a:buAutoNum type="arabicPeriod"/>
            </a:pPr>
            <a:r>
              <a:rPr lang="fr-FR" sz="2000" b="1" i="0">
                <a:effectLst/>
                <a:latin typeface="Söhne"/>
              </a:rPr>
              <a:t>Sensible à la dimensionnalité</a:t>
            </a:r>
            <a:r>
              <a:rPr lang="fr-FR" sz="2000" b="0" i="0">
                <a:effectLst/>
                <a:latin typeface="Söhne"/>
              </a:rPr>
              <a:t> : La performance de KNN peut diminuer avec l'augmentation de la dimensionnalité des données (malédiction de la dimensionnalité).</a:t>
            </a:r>
          </a:p>
          <a:p>
            <a:pPr marL="285750" indent="-285750">
              <a:buFont typeface="+mj-lt"/>
              <a:buAutoNum type="arabicPeriod"/>
            </a:pPr>
            <a:endParaRPr lang="fr-FR" sz="2000" b="0" i="0">
              <a:effectLst/>
              <a:latin typeface="Söhne"/>
            </a:endParaRPr>
          </a:p>
          <a:p>
            <a:pPr marL="285750" indent="-285750">
              <a:buFont typeface="+mj-lt"/>
              <a:buAutoNum type="arabicPeriod"/>
            </a:pPr>
            <a:r>
              <a:rPr lang="fr-FR" sz="2000" b="1" i="0">
                <a:effectLst/>
                <a:latin typeface="Söhne"/>
              </a:rPr>
              <a:t>Sensible aux variables non pertinentes</a:t>
            </a:r>
            <a:r>
              <a:rPr lang="fr-FR" sz="2000" b="0" i="0">
                <a:effectLst/>
                <a:latin typeface="Söhne"/>
              </a:rPr>
              <a:t> : KNN peut donner beaucoup de poids aux variables qui n'ont pas d'importance pour la prédiction.</a:t>
            </a:r>
          </a:p>
          <a:p>
            <a:endParaRPr lang="fr-FR"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40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B4CDD65-2A3B-794B-F885-91FFD47BC18B}"/>
              </a:ext>
            </a:extLst>
          </p:cNvPr>
          <p:cNvSpPr>
            <a:spLocks noGrp="1"/>
          </p:cNvSpPr>
          <p:nvPr>
            <p:ph type="title"/>
          </p:nvPr>
        </p:nvSpPr>
        <p:spPr>
          <a:xfrm>
            <a:off x="803775" y="1106007"/>
            <a:ext cx="10550025" cy="1182927"/>
          </a:xfrm>
        </p:spPr>
        <p:txBody>
          <a:bodyPr anchor="b">
            <a:normAutofit/>
          </a:bodyPr>
          <a:lstStyle/>
          <a:p>
            <a:r>
              <a:rPr lang="fr-FR" sz="5600" dirty="0"/>
              <a:t>Quizz</a:t>
            </a:r>
          </a:p>
        </p:txBody>
      </p:sp>
      <p:cxnSp>
        <p:nvCxnSpPr>
          <p:cNvPr id="21" name="Straight Connector 2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FD956391-0DB0-FE93-4E0F-24D0DDA591C7}"/>
              </a:ext>
            </a:extLst>
          </p:cNvPr>
          <p:cNvSpPr>
            <a:spLocks noGrp="1"/>
          </p:cNvSpPr>
          <p:nvPr>
            <p:ph idx="1"/>
          </p:nvPr>
        </p:nvSpPr>
        <p:spPr>
          <a:xfrm>
            <a:off x="803775" y="2554717"/>
            <a:ext cx="10550025" cy="3721578"/>
          </a:xfrm>
        </p:spPr>
        <p:txBody>
          <a:bodyPr anchor="t">
            <a:normAutofit fontScale="92500" lnSpcReduction="20000"/>
          </a:bodyPr>
          <a:lstStyle/>
          <a:p>
            <a:pPr marL="0" indent="0">
              <a:buNone/>
            </a:pPr>
            <a:r>
              <a:rPr lang="fr-FR" sz="2000" dirty="0">
                <a:solidFill>
                  <a:schemeClr val="tx1">
                    <a:alpha val="80000"/>
                  </a:schemeClr>
                </a:solidFill>
                <a:latin typeface="Arial" panose="020B0604020202020204" pitchFamily="34" charset="0"/>
                <a:cs typeface="Arial" panose="020B0604020202020204" pitchFamily="34" charset="0"/>
              </a:rPr>
              <a:t>1-</a:t>
            </a:r>
            <a:r>
              <a:rPr lang="fr-FR" sz="2000" i="0" dirty="0">
                <a:solidFill>
                  <a:schemeClr val="tx1">
                    <a:alpha val="80000"/>
                  </a:schemeClr>
                </a:solidFill>
                <a:effectLst/>
                <a:latin typeface="Arial" panose="020B0604020202020204" pitchFamily="34" charset="0"/>
                <a:cs typeface="Arial" panose="020B0604020202020204" pitchFamily="34" charset="0"/>
              </a:rPr>
              <a:t>Que signifie 'K' dans K-</a:t>
            </a:r>
            <a:r>
              <a:rPr lang="fr-FR" sz="2000" i="0" dirty="0" err="1">
                <a:solidFill>
                  <a:schemeClr val="tx1">
                    <a:alpha val="80000"/>
                  </a:schemeClr>
                </a:solidFill>
                <a:effectLst/>
                <a:latin typeface="Arial" panose="020B0604020202020204" pitchFamily="34" charset="0"/>
                <a:cs typeface="Arial" panose="020B0604020202020204" pitchFamily="34" charset="0"/>
              </a:rPr>
              <a:t>Nearest</a:t>
            </a:r>
            <a:r>
              <a:rPr lang="fr-FR" sz="2000" i="0" dirty="0">
                <a:solidFill>
                  <a:schemeClr val="tx1">
                    <a:alpha val="80000"/>
                  </a:schemeClr>
                </a:solidFill>
                <a:effectLst/>
                <a:latin typeface="Arial" panose="020B0604020202020204" pitchFamily="34" charset="0"/>
                <a:cs typeface="Arial" panose="020B0604020202020204" pitchFamily="34" charset="0"/>
              </a:rPr>
              <a:t> Neighbors ?</a:t>
            </a:r>
          </a:p>
          <a:p>
            <a:pPr marL="457200" lvl="1" indent="0">
              <a:buNone/>
            </a:pPr>
            <a:r>
              <a:rPr lang="fr-FR" sz="2000" i="0" dirty="0">
                <a:solidFill>
                  <a:schemeClr val="tx1">
                    <a:alpha val="80000"/>
                  </a:schemeClr>
                </a:solidFill>
                <a:effectLst/>
                <a:latin typeface="Arial" panose="020B0604020202020204" pitchFamily="34" charset="0"/>
                <a:cs typeface="Arial" panose="020B0604020202020204" pitchFamily="34" charset="0"/>
              </a:rPr>
              <a:t>A. Le nombre d'ensembles de données</a:t>
            </a:r>
          </a:p>
          <a:p>
            <a:pPr marL="457200" lvl="1" indent="0">
              <a:buNone/>
            </a:pPr>
            <a:r>
              <a:rPr lang="fr-FR" sz="2000" i="0" dirty="0">
                <a:solidFill>
                  <a:schemeClr val="tx1">
                    <a:alpha val="80000"/>
                  </a:schemeClr>
                </a:solidFill>
                <a:effectLst/>
                <a:latin typeface="Arial" panose="020B0604020202020204" pitchFamily="34" charset="0"/>
                <a:cs typeface="Arial" panose="020B0604020202020204" pitchFamily="34" charset="0"/>
              </a:rPr>
              <a:t>B. Le nombre de voisins les plus proches à considérer</a:t>
            </a:r>
          </a:p>
          <a:p>
            <a:pPr marL="457200" lvl="1" indent="0">
              <a:buNone/>
            </a:pPr>
            <a:r>
              <a:rPr lang="fr-FR" sz="2000" i="0" dirty="0">
                <a:solidFill>
                  <a:schemeClr val="tx1">
                    <a:alpha val="80000"/>
                  </a:schemeClr>
                </a:solidFill>
                <a:effectLst/>
                <a:latin typeface="Arial" panose="020B0604020202020204" pitchFamily="34" charset="0"/>
                <a:cs typeface="Arial" panose="020B0604020202020204" pitchFamily="34" charset="0"/>
              </a:rPr>
              <a:t>C. Le nombre de dimensions de l'ensemble de données</a:t>
            </a:r>
          </a:p>
          <a:p>
            <a:pPr marL="457200" lvl="1" indent="0">
              <a:buNone/>
            </a:pPr>
            <a:r>
              <a:rPr lang="fr-FR" sz="2000" i="0" dirty="0">
                <a:solidFill>
                  <a:schemeClr val="tx1">
                    <a:alpha val="80000"/>
                  </a:schemeClr>
                </a:solidFill>
                <a:effectLst/>
                <a:latin typeface="Arial" panose="020B0604020202020204" pitchFamily="34" charset="0"/>
                <a:cs typeface="Arial" panose="020B0604020202020204" pitchFamily="34" charset="0"/>
              </a:rPr>
              <a:t>D. Le nombre de classes dans l'ensemble de données</a:t>
            </a:r>
          </a:p>
          <a:p>
            <a:pPr marL="457200" lvl="1" indent="0">
              <a:buNone/>
            </a:pPr>
            <a:endParaRPr lang="fr-FR" sz="2000" dirty="0">
              <a:solidFill>
                <a:schemeClr val="tx1">
                  <a:alpha val="80000"/>
                </a:schemeClr>
              </a:solidFill>
              <a:latin typeface="Arial" panose="020B0604020202020204" pitchFamily="34" charset="0"/>
              <a:cs typeface="Arial" panose="020B0604020202020204" pitchFamily="34" charset="0"/>
            </a:endParaRPr>
          </a:p>
          <a:p>
            <a:pPr marL="0" indent="0">
              <a:buNone/>
            </a:pPr>
            <a:r>
              <a:rPr lang="fr-FR" sz="2000" i="0" dirty="0">
                <a:solidFill>
                  <a:schemeClr val="tx1">
                    <a:alpha val="80000"/>
                  </a:schemeClr>
                </a:solidFill>
                <a:effectLst/>
                <a:latin typeface="Arial" panose="020B0604020202020204" pitchFamily="34" charset="0"/>
                <a:cs typeface="Arial" panose="020B0604020202020204" pitchFamily="34" charset="0"/>
              </a:rPr>
              <a:t>2-Vrai ou Faux : L'algorithme KNN est uniquement utilisé pour la classification.</a:t>
            </a:r>
          </a:p>
          <a:p>
            <a:pPr marL="0" indent="0">
              <a:buNone/>
            </a:pPr>
            <a:endParaRPr lang="fr-FR" sz="2000" i="0" dirty="0">
              <a:solidFill>
                <a:schemeClr val="tx1">
                  <a:alpha val="80000"/>
                </a:schemeClr>
              </a:solidFill>
              <a:effectLst/>
              <a:latin typeface="Arial" panose="020B0604020202020204" pitchFamily="34" charset="0"/>
              <a:cs typeface="Arial" panose="020B0604020202020204" pitchFamily="34" charset="0"/>
            </a:endParaRPr>
          </a:p>
          <a:p>
            <a:pPr marL="0" indent="0">
              <a:buNone/>
            </a:pPr>
            <a:r>
              <a:rPr lang="fr-FR" sz="2000" i="0" dirty="0">
                <a:solidFill>
                  <a:schemeClr val="tx1">
                    <a:alpha val="80000"/>
                  </a:schemeClr>
                </a:solidFill>
                <a:effectLst/>
                <a:latin typeface="Arial" panose="020B0604020202020204" pitchFamily="34" charset="0"/>
                <a:cs typeface="Arial" panose="020B0604020202020204" pitchFamily="34" charset="0"/>
              </a:rPr>
              <a:t>3-Pourquoi est-il important de normaliser les données avant d'appliquer l'algorithme KNN ?</a:t>
            </a:r>
          </a:p>
          <a:p>
            <a:pPr marL="914400" lvl="1" indent="-457200">
              <a:buAutoNum type="alphaUcParenR"/>
            </a:pPr>
            <a:r>
              <a:rPr lang="fr-FR" sz="2000" i="0" dirty="0">
                <a:solidFill>
                  <a:schemeClr val="tx1">
                    <a:alpha val="80000"/>
                  </a:schemeClr>
                </a:solidFill>
                <a:effectLst/>
                <a:latin typeface="Arial" panose="020B0604020202020204" pitchFamily="34" charset="0"/>
                <a:cs typeface="Arial" panose="020B0604020202020204" pitchFamily="34" charset="0"/>
              </a:rPr>
              <a:t>Pour éviter que certaines caractéristiques n'aient plus de poids simplement en raison de leur échelle.</a:t>
            </a:r>
          </a:p>
          <a:p>
            <a:pPr marL="914400" lvl="1" indent="-457200">
              <a:buAutoNum type="alphaUcParenR"/>
            </a:pPr>
            <a:r>
              <a:rPr lang="fr-FR" sz="2000" i="0" dirty="0">
                <a:solidFill>
                  <a:schemeClr val="tx1">
                    <a:alpha val="80000"/>
                  </a:schemeClr>
                </a:solidFill>
                <a:effectLst/>
                <a:latin typeface="Arial" panose="020B0604020202020204" pitchFamily="34" charset="0"/>
                <a:cs typeface="Arial" panose="020B0604020202020204" pitchFamily="34" charset="0"/>
              </a:rPr>
              <a:t>B) Pour rendre l'algorithme plus rapide.</a:t>
            </a:r>
          </a:p>
          <a:p>
            <a:pPr marL="457200" lvl="1" indent="0">
              <a:buNone/>
            </a:pPr>
            <a:r>
              <a:rPr lang="fr-FR" sz="2000" i="0" dirty="0">
                <a:solidFill>
                  <a:schemeClr val="tx1">
                    <a:alpha val="80000"/>
                  </a:schemeClr>
                </a:solidFill>
                <a:effectLst/>
                <a:latin typeface="Arial" panose="020B0604020202020204" pitchFamily="34" charset="0"/>
                <a:cs typeface="Arial" panose="020B0604020202020204" pitchFamily="34" charset="0"/>
              </a:rPr>
              <a:t>C) La normalisation n'est pas nécessaire pour KNN.</a:t>
            </a:r>
          </a:p>
          <a:p>
            <a:pPr marL="0" indent="0">
              <a:buNone/>
            </a:pPr>
            <a:endParaRPr lang="fr-FR" sz="2000" dirty="0">
              <a:solidFill>
                <a:schemeClr val="tx1">
                  <a:alpha val="80000"/>
                </a:schemeClr>
              </a:solidFill>
            </a:endParaRPr>
          </a:p>
        </p:txBody>
      </p:sp>
      <p:grpSp>
        <p:nvGrpSpPr>
          <p:cNvPr id="23" name="Group 22">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30273814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620</Words>
  <Application>Microsoft Macintosh PowerPoint</Application>
  <PresentationFormat>Grand écran</PresentationFormat>
  <Paragraphs>46</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Söhne</vt:lpstr>
      <vt:lpstr>Thème Office</vt:lpstr>
      <vt:lpstr>KNN (K-Nearest Neighbors)</vt:lpstr>
      <vt:lpstr>Qu’est ce que l’algorithme KNN?</vt:lpstr>
      <vt:lpstr>Exemple prédiction de la catégorie d’un animal</vt:lpstr>
      <vt:lpstr>Comment l’algorithme KNN fonctionne?</vt:lpstr>
      <vt:lpstr>Comment l’algorithme KNN fonctionne?</vt:lpstr>
      <vt:lpstr>Choisir le bon ‘K ’</vt:lpstr>
      <vt:lpstr>Avantages de l’algorithme KNN</vt:lpstr>
      <vt:lpstr>Inconvénients de KNN</vt:lpstr>
      <vt:lpstr>Quizz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(K-Nearest Neighbors)</dc:title>
  <dc:creator>Natacha NJONGWA</dc:creator>
  <cp:lastModifiedBy>Natacha NJONGWA</cp:lastModifiedBy>
  <cp:revision>1</cp:revision>
  <dcterms:created xsi:type="dcterms:W3CDTF">2023-05-24T20:30:54Z</dcterms:created>
  <dcterms:modified xsi:type="dcterms:W3CDTF">2023-05-24T21:23:24Z</dcterms:modified>
</cp:coreProperties>
</file>