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5" r:id="rId9"/>
    <p:sldId id="264" r:id="rId10"/>
    <p:sldId id="260" r:id="rId11"/>
    <p:sldId id="267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 varScale="1">
        <p:scale>
          <a:sx n="128" d="100"/>
          <a:sy n="128" d="100"/>
        </p:scale>
        <p:origin x="1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1F953-EFD6-4B30-98CA-91137C1AFE1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365708-5531-440D-8288-9B261F58DD2D}">
      <dgm:prSet/>
      <dgm:spPr/>
      <dgm:t>
        <a:bodyPr/>
        <a:lstStyle/>
        <a:p>
          <a:r>
            <a:rPr lang="fr-FR"/>
            <a:t>Bagging</a:t>
          </a:r>
          <a:endParaRPr lang="en-US"/>
        </a:p>
      </dgm:t>
    </dgm:pt>
    <dgm:pt modelId="{33D407FD-BE8A-4C8F-9B1B-B2297394A995}" type="parTrans" cxnId="{0ACB420A-FFF1-4B0B-83B8-EBEF174890BC}">
      <dgm:prSet/>
      <dgm:spPr/>
      <dgm:t>
        <a:bodyPr/>
        <a:lstStyle/>
        <a:p>
          <a:endParaRPr lang="en-US"/>
        </a:p>
      </dgm:t>
    </dgm:pt>
    <dgm:pt modelId="{B906C395-8BA6-4857-BC4D-8EA0FCED37DC}" type="sibTrans" cxnId="{0ACB420A-FFF1-4B0B-83B8-EBEF174890BC}">
      <dgm:prSet/>
      <dgm:spPr/>
      <dgm:t>
        <a:bodyPr/>
        <a:lstStyle/>
        <a:p>
          <a:endParaRPr lang="en-US"/>
        </a:p>
      </dgm:t>
    </dgm:pt>
    <dgm:pt modelId="{ADFA61C5-B702-45EE-AC3C-E1086078C1FC}">
      <dgm:prSet/>
      <dgm:spPr/>
      <dgm:t>
        <a:bodyPr/>
        <a:lstStyle/>
        <a:p>
          <a:r>
            <a:rPr lang="fr-FR"/>
            <a:t>Boosting</a:t>
          </a:r>
          <a:endParaRPr lang="en-US"/>
        </a:p>
      </dgm:t>
    </dgm:pt>
    <dgm:pt modelId="{BD53B0ED-F89C-45E0-96F2-8CAF33249948}" type="parTrans" cxnId="{64C26BF1-DFD5-4818-AF24-1BD8EB7C9903}">
      <dgm:prSet/>
      <dgm:spPr/>
      <dgm:t>
        <a:bodyPr/>
        <a:lstStyle/>
        <a:p>
          <a:endParaRPr lang="en-US"/>
        </a:p>
      </dgm:t>
    </dgm:pt>
    <dgm:pt modelId="{43F50685-E3F0-488C-865C-5E066ADA9804}" type="sibTrans" cxnId="{64C26BF1-DFD5-4818-AF24-1BD8EB7C9903}">
      <dgm:prSet/>
      <dgm:spPr/>
      <dgm:t>
        <a:bodyPr/>
        <a:lstStyle/>
        <a:p>
          <a:endParaRPr lang="en-US"/>
        </a:p>
      </dgm:t>
    </dgm:pt>
    <dgm:pt modelId="{AA5EFE4E-FD72-4886-B4A1-F2463C22380C}">
      <dgm:prSet/>
      <dgm:spPr/>
      <dgm:t>
        <a:bodyPr/>
        <a:lstStyle/>
        <a:p>
          <a:r>
            <a:rPr lang="fr-FR"/>
            <a:t>Stacking</a:t>
          </a:r>
          <a:endParaRPr lang="en-US"/>
        </a:p>
      </dgm:t>
    </dgm:pt>
    <dgm:pt modelId="{95F9BB07-EACD-4578-BF42-525DB36B24A9}" type="parTrans" cxnId="{4ABC1D48-3BF0-412A-BDDB-F4148639B8AC}">
      <dgm:prSet/>
      <dgm:spPr/>
      <dgm:t>
        <a:bodyPr/>
        <a:lstStyle/>
        <a:p>
          <a:endParaRPr lang="en-US"/>
        </a:p>
      </dgm:t>
    </dgm:pt>
    <dgm:pt modelId="{0498509D-C042-48CE-96AA-B01BD7BADCE4}" type="sibTrans" cxnId="{4ABC1D48-3BF0-412A-BDDB-F4148639B8AC}">
      <dgm:prSet/>
      <dgm:spPr/>
      <dgm:t>
        <a:bodyPr/>
        <a:lstStyle/>
        <a:p>
          <a:endParaRPr lang="en-US"/>
        </a:p>
      </dgm:t>
    </dgm:pt>
    <dgm:pt modelId="{279677C8-7CD5-3848-A9FF-454929744CBD}" type="pres">
      <dgm:prSet presAssocID="{6DB1F953-EFD6-4B30-98CA-91137C1AFE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C6AD33-172C-5D4B-81EB-729C816EF0B4}" type="pres">
      <dgm:prSet presAssocID="{74365708-5531-440D-8288-9B261F58DD2D}" presName="hierRoot1" presStyleCnt="0"/>
      <dgm:spPr/>
    </dgm:pt>
    <dgm:pt modelId="{3F121027-ABA8-B94C-979F-D8396517045B}" type="pres">
      <dgm:prSet presAssocID="{74365708-5531-440D-8288-9B261F58DD2D}" presName="composite" presStyleCnt="0"/>
      <dgm:spPr/>
    </dgm:pt>
    <dgm:pt modelId="{1DD402E5-0D14-EB49-8397-4D924D387CF6}" type="pres">
      <dgm:prSet presAssocID="{74365708-5531-440D-8288-9B261F58DD2D}" presName="background" presStyleLbl="node0" presStyleIdx="0" presStyleCnt="3"/>
      <dgm:spPr/>
    </dgm:pt>
    <dgm:pt modelId="{BF637803-AF9B-3A40-89B5-73BE9965ABDD}" type="pres">
      <dgm:prSet presAssocID="{74365708-5531-440D-8288-9B261F58DD2D}" presName="text" presStyleLbl="fgAcc0" presStyleIdx="0" presStyleCnt="3">
        <dgm:presLayoutVars>
          <dgm:chPref val="3"/>
        </dgm:presLayoutVars>
      </dgm:prSet>
      <dgm:spPr/>
    </dgm:pt>
    <dgm:pt modelId="{A9129AB7-5B5B-D841-AD39-1968C296A307}" type="pres">
      <dgm:prSet presAssocID="{74365708-5531-440D-8288-9B261F58DD2D}" presName="hierChild2" presStyleCnt="0"/>
      <dgm:spPr/>
    </dgm:pt>
    <dgm:pt modelId="{FAD9CE7A-5D9F-494F-B465-AF9A223381A2}" type="pres">
      <dgm:prSet presAssocID="{ADFA61C5-B702-45EE-AC3C-E1086078C1FC}" presName="hierRoot1" presStyleCnt="0"/>
      <dgm:spPr/>
    </dgm:pt>
    <dgm:pt modelId="{6546FF83-7DAC-C743-BE6E-0D0F71CFAA41}" type="pres">
      <dgm:prSet presAssocID="{ADFA61C5-B702-45EE-AC3C-E1086078C1FC}" presName="composite" presStyleCnt="0"/>
      <dgm:spPr/>
    </dgm:pt>
    <dgm:pt modelId="{2FB76A6A-01EB-F842-A805-9F2F237B847E}" type="pres">
      <dgm:prSet presAssocID="{ADFA61C5-B702-45EE-AC3C-E1086078C1FC}" presName="background" presStyleLbl="node0" presStyleIdx="1" presStyleCnt="3"/>
      <dgm:spPr/>
    </dgm:pt>
    <dgm:pt modelId="{E906B512-D5F5-FD4D-9747-83AFA1E9E83B}" type="pres">
      <dgm:prSet presAssocID="{ADFA61C5-B702-45EE-AC3C-E1086078C1FC}" presName="text" presStyleLbl="fgAcc0" presStyleIdx="1" presStyleCnt="3">
        <dgm:presLayoutVars>
          <dgm:chPref val="3"/>
        </dgm:presLayoutVars>
      </dgm:prSet>
      <dgm:spPr/>
    </dgm:pt>
    <dgm:pt modelId="{88BAE7BD-09F1-5943-9C60-C46390A7013D}" type="pres">
      <dgm:prSet presAssocID="{ADFA61C5-B702-45EE-AC3C-E1086078C1FC}" presName="hierChild2" presStyleCnt="0"/>
      <dgm:spPr/>
    </dgm:pt>
    <dgm:pt modelId="{AB47764A-932B-9445-9FE6-1722732DDEAD}" type="pres">
      <dgm:prSet presAssocID="{AA5EFE4E-FD72-4886-B4A1-F2463C22380C}" presName="hierRoot1" presStyleCnt="0"/>
      <dgm:spPr/>
    </dgm:pt>
    <dgm:pt modelId="{1FC33F4F-F908-2A4E-961B-5FD481797609}" type="pres">
      <dgm:prSet presAssocID="{AA5EFE4E-FD72-4886-B4A1-F2463C22380C}" presName="composite" presStyleCnt="0"/>
      <dgm:spPr/>
    </dgm:pt>
    <dgm:pt modelId="{61A63E94-C04E-D44D-BA9B-604D4F7E07AA}" type="pres">
      <dgm:prSet presAssocID="{AA5EFE4E-FD72-4886-B4A1-F2463C22380C}" presName="background" presStyleLbl="node0" presStyleIdx="2" presStyleCnt="3"/>
      <dgm:spPr/>
    </dgm:pt>
    <dgm:pt modelId="{A7FC6C01-9782-9545-AF2E-C610EC333918}" type="pres">
      <dgm:prSet presAssocID="{AA5EFE4E-FD72-4886-B4A1-F2463C22380C}" presName="text" presStyleLbl="fgAcc0" presStyleIdx="2" presStyleCnt="3" custLinFactNeighborX="8086" custLinFactNeighborY="24652">
        <dgm:presLayoutVars>
          <dgm:chPref val="3"/>
        </dgm:presLayoutVars>
      </dgm:prSet>
      <dgm:spPr/>
    </dgm:pt>
    <dgm:pt modelId="{546B2AFE-155C-B147-9381-A35BCC015FCC}" type="pres">
      <dgm:prSet presAssocID="{AA5EFE4E-FD72-4886-B4A1-F2463C22380C}" presName="hierChild2" presStyleCnt="0"/>
      <dgm:spPr/>
    </dgm:pt>
  </dgm:ptLst>
  <dgm:cxnLst>
    <dgm:cxn modelId="{0ACB420A-FFF1-4B0B-83B8-EBEF174890BC}" srcId="{6DB1F953-EFD6-4B30-98CA-91137C1AFE13}" destId="{74365708-5531-440D-8288-9B261F58DD2D}" srcOrd="0" destOrd="0" parTransId="{33D407FD-BE8A-4C8F-9B1B-B2297394A995}" sibTransId="{B906C395-8BA6-4857-BC4D-8EA0FCED37DC}"/>
    <dgm:cxn modelId="{4ABC1D48-3BF0-412A-BDDB-F4148639B8AC}" srcId="{6DB1F953-EFD6-4B30-98CA-91137C1AFE13}" destId="{AA5EFE4E-FD72-4886-B4A1-F2463C22380C}" srcOrd="2" destOrd="0" parTransId="{95F9BB07-EACD-4578-BF42-525DB36B24A9}" sibTransId="{0498509D-C042-48CE-96AA-B01BD7BADCE4}"/>
    <dgm:cxn modelId="{3C488597-A82A-4744-B626-FB797AAC91FF}" type="presOf" srcId="{ADFA61C5-B702-45EE-AC3C-E1086078C1FC}" destId="{E906B512-D5F5-FD4D-9747-83AFA1E9E83B}" srcOrd="0" destOrd="0" presId="urn:microsoft.com/office/officeart/2005/8/layout/hierarchy1"/>
    <dgm:cxn modelId="{A86D4BB4-9684-AC4D-B28C-6B086385DFA6}" type="presOf" srcId="{74365708-5531-440D-8288-9B261F58DD2D}" destId="{BF637803-AF9B-3A40-89B5-73BE9965ABDD}" srcOrd="0" destOrd="0" presId="urn:microsoft.com/office/officeart/2005/8/layout/hierarchy1"/>
    <dgm:cxn modelId="{D2ED0ABC-2E4E-8243-B524-985718557B7B}" type="presOf" srcId="{6DB1F953-EFD6-4B30-98CA-91137C1AFE13}" destId="{279677C8-7CD5-3848-A9FF-454929744CBD}" srcOrd="0" destOrd="0" presId="urn:microsoft.com/office/officeart/2005/8/layout/hierarchy1"/>
    <dgm:cxn modelId="{975043DA-7866-2E4F-9179-982486630D7A}" type="presOf" srcId="{AA5EFE4E-FD72-4886-B4A1-F2463C22380C}" destId="{A7FC6C01-9782-9545-AF2E-C610EC333918}" srcOrd="0" destOrd="0" presId="urn:microsoft.com/office/officeart/2005/8/layout/hierarchy1"/>
    <dgm:cxn modelId="{64C26BF1-DFD5-4818-AF24-1BD8EB7C9903}" srcId="{6DB1F953-EFD6-4B30-98CA-91137C1AFE13}" destId="{ADFA61C5-B702-45EE-AC3C-E1086078C1FC}" srcOrd="1" destOrd="0" parTransId="{BD53B0ED-F89C-45E0-96F2-8CAF33249948}" sibTransId="{43F50685-E3F0-488C-865C-5E066ADA9804}"/>
    <dgm:cxn modelId="{EF6F6FF0-EFBD-C046-BAA2-3A0EC8E04277}" type="presParOf" srcId="{279677C8-7CD5-3848-A9FF-454929744CBD}" destId="{4AC6AD33-172C-5D4B-81EB-729C816EF0B4}" srcOrd="0" destOrd="0" presId="urn:microsoft.com/office/officeart/2005/8/layout/hierarchy1"/>
    <dgm:cxn modelId="{D91146E4-40A1-F54F-8E45-66AC239CCDE4}" type="presParOf" srcId="{4AC6AD33-172C-5D4B-81EB-729C816EF0B4}" destId="{3F121027-ABA8-B94C-979F-D8396517045B}" srcOrd="0" destOrd="0" presId="urn:microsoft.com/office/officeart/2005/8/layout/hierarchy1"/>
    <dgm:cxn modelId="{CBCD6AB7-753A-4740-A81F-5ADCBCEADC1F}" type="presParOf" srcId="{3F121027-ABA8-B94C-979F-D8396517045B}" destId="{1DD402E5-0D14-EB49-8397-4D924D387CF6}" srcOrd="0" destOrd="0" presId="urn:microsoft.com/office/officeart/2005/8/layout/hierarchy1"/>
    <dgm:cxn modelId="{33DD266F-6E30-614D-800C-EB71C4CFA115}" type="presParOf" srcId="{3F121027-ABA8-B94C-979F-D8396517045B}" destId="{BF637803-AF9B-3A40-89B5-73BE9965ABDD}" srcOrd="1" destOrd="0" presId="urn:microsoft.com/office/officeart/2005/8/layout/hierarchy1"/>
    <dgm:cxn modelId="{36DDB2F1-0914-7046-9F5C-AE1245491F2F}" type="presParOf" srcId="{4AC6AD33-172C-5D4B-81EB-729C816EF0B4}" destId="{A9129AB7-5B5B-D841-AD39-1968C296A307}" srcOrd="1" destOrd="0" presId="urn:microsoft.com/office/officeart/2005/8/layout/hierarchy1"/>
    <dgm:cxn modelId="{D48808D4-F347-2D45-8E57-FF3964AAB392}" type="presParOf" srcId="{279677C8-7CD5-3848-A9FF-454929744CBD}" destId="{FAD9CE7A-5D9F-494F-B465-AF9A223381A2}" srcOrd="1" destOrd="0" presId="urn:microsoft.com/office/officeart/2005/8/layout/hierarchy1"/>
    <dgm:cxn modelId="{1D81F457-9305-9F48-AB81-9425404F7C0A}" type="presParOf" srcId="{FAD9CE7A-5D9F-494F-B465-AF9A223381A2}" destId="{6546FF83-7DAC-C743-BE6E-0D0F71CFAA41}" srcOrd="0" destOrd="0" presId="urn:microsoft.com/office/officeart/2005/8/layout/hierarchy1"/>
    <dgm:cxn modelId="{D4DAB668-2639-7B42-B99E-3FAFC3F21662}" type="presParOf" srcId="{6546FF83-7DAC-C743-BE6E-0D0F71CFAA41}" destId="{2FB76A6A-01EB-F842-A805-9F2F237B847E}" srcOrd="0" destOrd="0" presId="urn:microsoft.com/office/officeart/2005/8/layout/hierarchy1"/>
    <dgm:cxn modelId="{B34DA587-3659-4743-B13F-64DE1F54E049}" type="presParOf" srcId="{6546FF83-7DAC-C743-BE6E-0D0F71CFAA41}" destId="{E906B512-D5F5-FD4D-9747-83AFA1E9E83B}" srcOrd="1" destOrd="0" presId="urn:microsoft.com/office/officeart/2005/8/layout/hierarchy1"/>
    <dgm:cxn modelId="{2C6DD346-82B2-744C-9BDC-ECBCB13B4849}" type="presParOf" srcId="{FAD9CE7A-5D9F-494F-B465-AF9A223381A2}" destId="{88BAE7BD-09F1-5943-9C60-C46390A7013D}" srcOrd="1" destOrd="0" presId="urn:microsoft.com/office/officeart/2005/8/layout/hierarchy1"/>
    <dgm:cxn modelId="{68CC55C8-74A0-7642-A447-DDE59929FB1A}" type="presParOf" srcId="{279677C8-7CD5-3848-A9FF-454929744CBD}" destId="{AB47764A-932B-9445-9FE6-1722732DDEAD}" srcOrd="2" destOrd="0" presId="urn:microsoft.com/office/officeart/2005/8/layout/hierarchy1"/>
    <dgm:cxn modelId="{5A943F04-91A9-E34A-91DC-3935E867EAF4}" type="presParOf" srcId="{AB47764A-932B-9445-9FE6-1722732DDEAD}" destId="{1FC33F4F-F908-2A4E-961B-5FD481797609}" srcOrd="0" destOrd="0" presId="urn:microsoft.com/office/officeart/2005/8/layout/hierarchy1"/>
    <dgm:cxn modelId="{C4C83667-5A84-134D-886A-A6B036DC94DF}" type="presParOf" srcId="{1FC33F4F-F908-2A4E-961B-5FD481797609}" destId="{61A63E94-C04E-D44D-BA9B-604D4F7E07AA}" srcOrd="0" destOrd="0" presId="urn:microsoft.com/office/officeart/2005/8/layout/hierarchy1"/>
    <dgm:cxn modelId="{F0EFDE0E-B497-CE4F-B77F-7339077B9C64}" type="presParOf" srcId="{1FC33F4F-F908-2A4E-961B-5FD481797609}" destId="{A7FC6C01-9782-9545-AF2E-C610EC333918}" srcOrd="1" destOrd="0" presId="urn:microsoft.com/office/officeart/2005/8/layout/hierarchy1"/>
    <dgm:cxn modelId="{3C6444D2-C7ED-0C49-A3EB-96FE2F7C9A9B}" type="presParOf" srcId="{AB47764A-932B-9445-9FE6-1722732DDEAD}" destId="{546B2AFE-155C-B147-9381-A35BCC015F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402E5-0D14-EB49-8397-4D924D387CF6}">
      <dsp:nvSpPr>
        <dsp:cNvPr id="0" name=""/>
        <dsp:cNvSpPr/>
      </dsp:nvSpPr>
      <dsp:spPr>
        <a:xfrm>
          <a:off x="935229" y="563"/>
          <a:ext cx="2014934" cy="1279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37803-AF9B-3A40-89B5-73BE9965ABDD}">
      <dsp:nvSpPr>
        <dsp:cNvPr id="0" name=""/>
        <dsp:cNvSpPr/>
      </dsp:nvSpPr>
      <dsp:spPr>
        <a:xfrm>
          <a:off x="1159111" y="213250"/>
          <a:ext cx="2014934" cy="1279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Bagging</a:t>
          </a:r>
          <a:endParaRPr lang="en-US" sz="3600" kern="1200"/>
        </a:p>
      </dsp:txBody>
      <dsp:txXfrm>
        <a:off x="1196586" y="250725"/>
        <a:ext cx="1939984" cy="1204533"/>
      </dsp:txXfrm>
    </dsp:sp>
    <dsp:sp modelId="{2FB76A6A-01EB-F842-A805-9F2F237B847E}">
      <dsp:nvSpPr>
        <dsp:cNvPr id="0" name=""/>
        <dsp:cNvSpPr/>
      </dsp:nvSpPr>
      <dsp:spPr>
        <a:xfrm>
          <a:off x="3397927" y="563"/>
          <a:ext cx="2014934" cy="1279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6B512-D5F5-FD4D-9747-83AFA1E9E83B}">
      <dsp:nvSpPr>
        <dsp:cNvPr id="0" name=""/>
        <dsp:cNvSpPr/>
      </dsp:nvSpPr>
      <dsp:spPr>
        <a:xfrm>
          <a:off x="3621808" y="213250"/>
          <a:ext cx="2014934" cy="1279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Boosting</a:t>
          </a:r>
          <a:endParaRPr lang="en-US" sz="3600" kern="1200"/>
        </a:p>
      </dsp:txBody>
      <dsp:txXfrm>
        <a:off x="3659283" y="250725"/>
        <a:ext cx="1939984" cy="1204533"/>
      </dsp:txXfrm>
    </dsp:sp>
    <dsp:sp modelId="{61A63E94-C04E-D44D-BA9B-604D4F7E07AA}">
      <dsp:nvSpPr>
        <dsp:cNvPr id="0" name=""/>
        <dsp:cNvSpPr/>
      </dsp:nvSpPr>
      <dsp:spPr>
        <a:xfrm>
          <a:off x="6023552" y="1126"/>
          <a:ext cx="2014934" cy="1279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C6C01-9782-9545-AF2E-C610EC333918}">
      <dsp:nvSpPr>
        <dsp:cNvPr id="0" name=""/>
        <dsp:cNvSpPr/>
      </dsp:nvSpPr>
      <dsp:spPr>
        <a:xfrm>
          <a:off x="6247433" y="213813"/>
          <a:ext cx="2014934" cy="1279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Stacking</a:t>
          </a:r>
          <a:endParaRPr lang="en-US" sz="3600" kern="1200"/>
        </a:p>
      </dsp:txBody>
      <dsp:txXfrm>
        <a:off x="6284908" y="251288"/>
        <a:ext cx="1939984" cy="1204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5CB6-7BA7-6E47-9522-EFF0E7BB48EE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02DE6-4823-EE4F-9C9B-BCF15E354A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90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02DE6-4823-EE4F-9C9B-BCF15E354A8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9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F1C4E-4C3F-BFC2-7AF3-BCB032ACB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DE3639-33E3-2EB7-C52A-07CF0A191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F6AEE3-EA8E-FDCB-8F2B-B0D7F931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2479-D4DD-E442-85EA-4AAC818D18D2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3067DC-D8E7-1679-B3A9-628DA3F7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5EA40E-4E44-C7A6-3DED-6990E5B4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037A-F8F6-2746-B6E0-81D0C0E63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35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A6478-20C4-513D-E2A6-5FD264A8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257F89-2F5C-0283-9B13-B5706614A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6D09BC-E61C-5FBC-E6F6-9AE58D8A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2479-D4DD-E442-85EA-4AAC818D18D2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D1EF51-CDAF-FC12-DE21-3DFB1713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A72389-3E8B-538A-2BAC-84D9C5A8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037A-F8F6-2746-B6E0-81D0C0E63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67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97775AD-EE34-C140-1325-CFF0CE85A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D43EDC-1038-8607-1106-E5B111ECE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30695B-034A-5091-742A-82AEC4DC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2479-D4DD-E442-85EA-4AAC818D18D2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3EA9B4-1574-5B86-7251-337D9910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C3FA25-4893-65CC-4339-24E59EED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037A-F8F6-2746-B6E0-81D0C0E63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29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56D3D1-4D9C-524F-2EF2-FF5B3654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EDE3DA-BC4A-26DC-41CA-EE002A040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169EE3-BD96-3BCD-5951-7C337BF7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2479-D4DD-E442-85EA-4AAC818D18D2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EE28E3-3FD9-5D4C-F6FE-F4AF986D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25CA1C-AB16-1EFA-2240-51C81F9C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037A-F8F6-2746-B6E0-81D0C0E63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38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7AF18-AB90-7A4A-1511-E1D2EE2F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2FCB83-36CC-85F3-FF00-F2121F60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EE22AE-BC5D-21F1-CCFE-CBA8CF7E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2479-D4DD-E442-85EA-4AAC818D18D2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A999E4-CE58-1B77-FD44-CF9BBD86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93F4FC-B462-50D9-01CD-F6641F1E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037A-F8F6-2746-B6E0-81D0C0E63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58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B3952-1B5E-C8FC-41A9-A4B9AA2F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FA7EA-D947-CA5E-9ED4-509A00AF3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19EA01-368B-83DA-1A1A-74D7824E9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75E492-339F-2320-2A8B-476D5BDB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2479-D4DD-E442-85EA-4AAC818D18D2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3CA4F2-8E80-5163-00D6-7E71E331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6C3FA7-110F-170D-68E9-4AE4285B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037A-F8F6-2746-B6E0-81D0C0E63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2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DA941-A557-BFD7-D13A-F18150F6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CBD361-6F07-46B3-1D75-87E57482E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7537C9-9BAE-E3F0-CFD1-9228B9185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394C79-073D-F6DE-1C3B-2DD39C17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7925F3-E0B6-2C0F-21E6-857E79B29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C41836-A933-616F-8208-9FD7160E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2479-D4DD-E442-85EA-4AAC818D18D2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11E779-7FB7-9458-2E90-75BA151A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EB7607B-1CCF-D146-5AD9-0DDFC9E5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037A-F8F6-2746-B6E0-81D0C0E63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66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686D6-23F4-57CB-C73B-4E814F85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60978C-C540-C5C6-F8E8-8E5EE338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2479-D4DD-E442-85EA-4AAC818D18D2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D69392-2FA1-6667-C59A-70A73D91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A659F7-131B-E8E9-8848-4EA8C445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037A-F8F6-2746-B6E0-81D0C0E63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49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FE9196-9D85-8ABD-0D36-31A803B7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2479-D4DD-E442-85EA-4AAC818D18D2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5239E9-60A2-94A9-61B9-41AAF63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EB8D69-7511-B30D-606D-827BE152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037A-F8F6-2746-B6E0-81D0C0E63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50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745FB-F08E-FE8E-FDE3-0B783AC3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57EEB-33C2-246E-A308-E6BBFEFC9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FDC818-E075-EC72-83FD-03B6BAEB7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EE3F8B-A573-3C56-1568-B87A1AB6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2479-D4DD-E442-85EA-4AAC818D18D2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403360-0B16-FB2A-43C3-1CF1A89F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B0B7E3-8ABD-EF3F-7ACD-D8C229C1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037A-F8F6-2746-B6E0-81D0C0E63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27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E663C-0450-E5BF-44C1-6112F09B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56ADFE-A02C-C5EB-7A3D-224F9062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49C58-E40B-9C53-018E-C32822399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3DB0D7-6E5E-A112-FFCA-C4661A53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2479-D4DD-E442-85EA-4AAC818D18D2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541634-40DC-422A-B34E-19815365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575377-627C-9143-7514-22D6AB37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037A-F8F6-2746-B6E0-81D0C0E63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5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86C172-EDF1-F730-4380-81C9A96D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4BA6BA-FA67-E004-907C-BA38EA07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C03A09-59FB-BE17-1BCA-5A04EA5CF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2479-D4DD-E442-85EA-4AAC818D18D2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582EBA-BB32-E52D-3973-8C6D99384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1A7AC6-6D99-D7B9-C0A0-D983D7D64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C037A-F8F6-2746-B6E0-81D0C0E63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36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1C2915-FAAB-4E78-E296-8F91B82A0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fr-FR" sz="7200"/>
              <a:t>Ensemble Learning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C1BDCF-B9BE-E09F-5E32-824FA37C5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fr-FR" sz="2800"/>
              <a:t>Bagging, Bosting, Stacking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26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67401-69C1-CDC8-169C-3F7448E9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Stacking</a:t>
            </a:r>
            <a:endParaRPr lang="fr-FR" dirty="0"/>
          </a:p>
        </p:txBody>
      </p:sp>
      <p:pic>
        <p:nvPicPr>
          <p:cNvPr id="4098" name="Picture 2" descr="Ensemble_Learning_Stacking">
            <a:extLst>
              <a:ext uri="{FF2B5EF4-FFF2-40B4-BE49-F238E27FC236}">
                <a16:creationId xmlns:a16="http://schemas.microsoft.com/office/drawing/2014/main" id="{4A4C13F6-86E0-11BB-B6C1-F6A22813EA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888" y="2184399"/>
            <a:ext cx="6121683" cy="336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0FF9B1E-8E1F-BDC0-3794-2FDF9F35E96C}"/>
              </a:ext>
            </a:extLst>
          </p:cNvPr>
          <p:cNvSpPr txBox="1"/>
          <p:nvPr/>
        </p:nvSpPr>
        <p:spPr>
          <a:xfrm>
            <a:off x="1527852" y="6123543"/>
            <a:ext cx="939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Source: https://</a:t>
            </a:r>
            <a:r>
              <a:rPr lang="fr-FR" dirty="0" err="1"/>
              <a:t>www.kaggle.com</a:t>
            </a:r>
            <a:r>
              <a:rPr lang="fr-FR" dirty="0"/>
              <a:t>/code/</a:t>
            </a:r>
            <a:r>
              <a:rPr lang="fr-FR" dirty="0" err="1"/>
              <a:t>satishgunjal</a:t>
            </a:r>
            <a:r>
              <a:rPr lang="fr-FR" dirty="0"/>
              <a:t>/ensemble-</a:t>
            </a:r>
            <a:r>
              <a:rPr lang="fr-FR" dirty="0" err="1"/>
              <a:t>learning</a:t>
            </a:r>
            <a:r>
              <a:rPr lang="fr-FR" dirty="0"/>
              <a:t>-bagging-</a:t>
            </a:r>
            <a:r>
              <a:rPr lang="fr-FR" dirty="0" err="1"/>
              <a:t>boosting</a:t>
            </a:r>
            <a:r>
              <a:rPr lang="fr-FR" dirty="0"/>
              <a:t>-</a:t>
            </a:r>
            <a:r>
              <a:rPr lang="fr-FR" dirty="0" err="1"/>
              <a:t>stacking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67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13DE26-BA52-EA8B-2789-B13D1637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8" y="347666"/>
            <a:ext cx="11187223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Comparaison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approches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799B65CE-2F19-5F65-7F10-1EA218B82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759411"/>
              </p:ext>
            </p:extLst>
          </p:nvPr>
        </p:nvGraphicFramePr>
        <p:xfrm>
          <a:off x="400878" y="1856552"/>
          <a:ext cx="11022495" cy="465378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2643235">
                  <a:extLst>
                    <a:ext uri="{9D8B030D-6E8A-4147-A177-3AD203B41FA5}">
                      <a16:colId xmlns:a16="http://schemas.microsoft.com/office/drawing/2014/main" val="2786131592"/>
                    </a:ext>
                  </a:extLst>
                </a:gridCol>
                <a:gridCol w="2693186">
                  <a:extLst>
                    <a:ext uri="{9D8B030D-6E8A-4147-A177-3AD203B41FA5}">
                      <a16:colId xmlns:a16="http://schemas.microsoft.com/office/drawing/2014/main" val="3694503472"/>
                    </a:ext>
                  </a:extLst>
                </a:gridCol>
                <a:gridCol w="2824305">
                  <a:extLst>
                    <a:ext uri="{9D8B030D-6E8A-4147-A177-3AD203B41FA5}">
                      <a16:colId xmlns:a16="http://schemas.microsoft.com/office/drawing/2014/main" val="1549959709"/>
                    </a:ext>
                  </a:extLst>
                </a:gridCol>
                <a:gridCol w="2861769">
                  <a:extLst>
                    <a:ext uri="{9D8B030D-6E8A-4147-A177-3AD203B41FA5}">
                      <a16:colId xmlns:a16="http://schemas.microsoft.com/office/drawing/2014/main" val="3349152500"/>
                    </a:ext>
                  </a:extLst>
                </a:gridCol>
              </a:tblGrid>
              <a:tr h="6688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Critères</a:t>
                      </a:r>
                    </a:p>
                  </a:txBody>
                  <a:tcPr marL="148636" marR="43527" marT="114335" marB="114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cap="none" spc="0">
                          <a:solidFill>
                            <a:schemeClr val="bg1"/>
                          </a:solidFill>
                          <a:effectLst/>
                        </a:rPr>
                        <a:t>Bagging</a:t>
                      </a:r>
                    </a:p>
                  </a:txBody>
                  <a:tcPr marL="148636" marR="43527" marT="114335" marB="11433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cap="none" spc="0">
                          <a:solidFill>
                            <a:schemeClr val="bg1"/>
                          </a:solidFill>
                          <a:effectLst/>
                        </a:rPr>
                        <a:t>Boosting</a:t>
                      </a:r>
                    </a:p>
                  </a:txBody>
                  <a:tcPr marL="148636" marR="43527" marT="114335" marB="11433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cap="none" spc="0">
                          <a:solidFill>
                            <a:schemeClr val="bg1"/>
                          </a:solidFill>
                          <a:effectLst/>
                        </a:rPr>
                        <a:t>Stacking</a:t>
                      </a:r>
                    </a:p>
                  </a:txBody>
                  <a:tcPr marL="148636" marR="43527" marT="114335" marB="11433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380360"/>
                  </a:ext>
                </a:extLst>
              </a:tr>
              <a:tr h="1328306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>
                          <a:solidFill>
                            <a:schemeClr val="tx1"/>
                          </a:solidFill>
                          <a:effectLst/>
                        </a:rPr>
                        <a:t>Construction des modèles</a:t>
                      </a:r>
                    </a:p>
                  </a:txBody>
                  <a:tcPr marL="148636" marR="43527" marT="114335" marB="114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>
                          <a:solidFill>
                            <a:schemeClr val="tx1"/>
                          </a:solidFill>
                          <a:effectLst/>
                        </a:rPr>
                        <a:t>Modèles indépendants</a:t>
                      </a:r>
                    </a:p>
                  </a:txBody>
                  <a:tcPr marL="148636" marR="43527" marT="114335" marB="114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>
                          <a:solidFill>
                            <a:schemeClr val="tx1"/>
                          </a:solidFill>
                          <a:effectLst/>
                        </a:rPr>
                        <a:t>Modèles itératifs</a:t>
                      </a:r>
                    </a:p>
                  </a:txBody>
                  <a:tcPr marL="148636" marR="43527" marT="114335" marB="114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>
                          <a:solidFill>
                            <a:schemeClr val="tx1"/>
                          </a:solidFill>
                          <a:effectLst/>
                        </a:rPr>
                        <a:t>Modèles indépendants avec un modèle de métaclassification</a:t>
                      </a:r>
                    </a:p>
                  </a:txBody>
                  <a:tcPr marL="148636" marR="43527" marT="114335" marB="114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567995"/>
                  </a:ext>
                </a:extLst>
              </a:tr>
              <a:tr h="1658027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>
                          <a:solidFill>
                            <a:schemeClr val="tx1"/>
                          </a:solidFill>
                          <a:effectLst/>
                        </a:rPr>
                        <a:t>Combinaison des prédictions</a:t>
                      </a:r>
                    </a:p>
                  </a:txBody>
                  <a:tcPr marL="148636" marR="43527" marT="114335" marB="114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>
                          <a:solidFill>
                            <a:schemeClr val="tx1"/>
                          </a:solidFill>
                          <a:effectLst/>
                        </a:rPr>
                        <a:t>Vote majoritaire (classification) / Moyenne (régression)</a:t>
                      </a:r>
                    </a:p>
                  </a:txBody>
                  <a:tcPr marL="148636" marR="43527" marT="114335" marB="114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>
                          <a:solidFill>
                            <a:schemeClr val="tx1"/>
                          </a:solidFill>
                          <a:effectLst/>
                        </a:rPr>
                        <a:t>Poids pondérés (classification) / Somme pondérée (régression)</a:t>
                      </a:r>
                    </a:p>
                  </a:txBody>
                  <a:tcPr marL="148636" marR="43527" marT="114335" marB="114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 dirty="0">
                          <a:solidFill>
                            <a:schemeClr val="tx1"/>
                          </a:solidFill>
                          <a:effectLst/>
                        </a:rPr>
                        <a:t>Modèle de </a:t>
                      </a:r>
                      <a:r>
                        <a:rPr lang="fr-FR" sz="1800" cap="none" spc="0" dirty="0" err="1">
                          <a:solidFill>
                            <a:schemeClr val="tx1"/>
                          </a:solidFill>
                          <a:effectLst/>
                        </a:rPr>
                        <a:t>métaclassification</a:t>
                      </a:r>
                      <a:r>
                        <a:rPr lang="fr-FR" sz="1800" cap="none" spc="0" dirty="0">
                          <a:solidFill>
                            <a:schemeClr val="tx1"/>
                          </a:solidFill>
                          <a:effectLst/>
                        </a:rPr>
                        <a:t> pour combiner les prédictions des modèles de base</a:t>
                      </a:r>
                    </a:p>
                  </a:txBody>
                  <a:tcPr marL="148636" marR="43527" marT="114335" marB="114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240348"/>
                  </a:ext>
                </a:extLst>
              </a:tr>
              <a:tr h="998585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>
                          <a:solidFill>
                            <a:schemeClr val="tx1"/>
                          </a:solidFill>
                          <a:effectLst/>
                        </a:rPr>
                        <a:t>Diversité des modèles</a:t>
                      </a:r>
                    </a:p>
                  </a:txBody>
                  <a:tcPr marL="148636" marR="43527" marT="114335" marB="114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>
                          <a:solidFill>
                            <a:schemeClr val="tx1"/>
                          </a:solidFill>
                          <a:effectLst/>
                        </a:rPr>
                        <a:t>Basée sur les échantillons </a:t>
                      </a:r>
                      <a:r>
                        <a:rPr lang="fr-FR" sz="1800" cap="none" spc="0" err="1">
                          <a:solidFill>
                            <a:schemeClr val="tx1"/>
                          </a:solidFill>
                          <a:effectLst/>
                        </a:rPr>
                        <a:t>bootstrap</a:t>
                      </a:r>
                      <a:endParaRPr lang="fr-FR" sz="1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8636" marR="43527" marT="114335" marB="114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>
                          <a:solidFill>
                            <a:schemeClr val="tx1"/>
                          </a:solidFill>
                          <a:effectLst/>
                        </a:rPr>
                        <a:t>Basée sur les exemples difficiles à prédire</a:t>
                      </a:r>
                    </a:p>
                  </a:txBody>
                  <a:tcPr marL="148636" marR="43527" marT="114335" marB="114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 dirty="0">
                          <a:solidFill>
                            <a:schemeClr val="tx1"/>
                          </a:solidFill>
                          <a:effectLst/>
                        </a:rPr>
                        <a:t>Basée sur les modèles de base</a:t>
                      </a:r>
                    </a:p>
                  </a:txBody>
                  <a:tcPr marL="148636" marR="43527" marT="114335" marB="114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398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65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13DE26-BA52-EA8B-2789-B13D1637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4"/>
            <a:ext cx="9911316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Comparaison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approches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799B65CE-2F19-5F65-7F10-1EA218B82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764400"/>
              </p:ext>
            </p:extLst>
          </p:nvPr>
        </p:nvGraphicFramePr>
        <p:xfrm>
          <a:off x="528969" y="1754373"/>
          <a:ext cx="11134062" cy="3237194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</a:tblPr>
              <a:tblGrid>
                <a:gridCol w="2701984">
                  <a:extLst>
                    <a:ext uri="{9D8B030D-6E8A-4147-A177-3AD203B41FA5}">
                      <a16:colId xmlns:a16="http://schemas.microsoft.com/office/drawing/2014/main" val="2786131592"/>
                    </a:ext>
                  </a:extLst>
                </a:gridCol>
                <a:gridCol w="2486008">
                  <a:extLst>
                    <a:ext uri="{9D8B030D-6E8A-4147-A177-3AD203B41FA5}">
                      <a16:colId xmlns:a16="http://schemas.microsoft.com/office/drawing/2014/main" val="3694503472"/>
                    </a:ext>
                  </a:extLst>
                </a:gridCol>
                <a:gridCol w="3002192">
                  <a:extLst>
                    <a:ext uri="{9D8B030D-6E8A-4147-A177-3AD203B41FA5}">
                      <a16:colId xmlns:a16="http://schemas.microsoft.com/office/drawing/2014/main" val="1549959709"/>
                    </a:ext>
                  </a:extLst>
                </a:gridCol>
                <a:gridCol w="2943878">
                  <a:extLst>
                    <a:ext uri="{9D8B030D-6E8A-4147-A177-3AD203B41FA5}">
                      <a16:colId xmlns:a16="http://schemas.microsoft.com/office/drawing/2014/main" val="3349152500"/>
                    </a:ext>
                  </a:extLst>
                </a:gridCol>
              </a:tblGrid>
              <a:tr h="42982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Critères</a:t>
                      </a:r>
                    </a:p>
                  </a:txBody>
                  <a:tcPr marL="44716" marR="44716" marT="117458" marB="2235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cap="none" spc="0">
                          <a:solidFill>
                            <a:schemeClr val="bg1"/>
                          </a:solidFill>
                          <a:effectLst/>
                        </a:rPr>
                        <a:t>Bagging</a:t>
                      </a:r>
                    </a:p>
                  </a:txBody>
                  <a:tcPr marL="44716" marR="44716" marT="117458" marB="2235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cap="none" spc="0">
                          <a:solidFill>
                            <a:schemeClr val="bg1"/>
                          </a:solidFill>
                          <a:effectLst/>
                        </a:rPr>
                        <a:t>Boosting</a:t>
                      </a:r>
                    </a:p>
                  </a:txBody>
                  <a:tcPr marL="44716" marR="44716" marT="117458" marB="2235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cap="none" spc="0">
                          <a:solidFill>
                            <a:schemeClr val="bg1"/>
                          </a:solidFill>
                          <a:effectLst/>
                        </a:rPr>
                        <a:t>Stacking</a:t>
                      </a:r>
                    </a:p>
                  </a:txBody>
                  <a:tcPr marL="44716" marR="44716" marT="117458" marB="2235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380360"/>
                  </a:ext>
                </a:extLst>
              </a:tr>
              <a:tr h="1328607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>
                          <a:solidFill>
                            <a:schemeClr val="tx1"/>
                          </a:solidFill>
                          <a:effectLst/>
                        </a:rPr>
                        <a:t>Homogénéité des modèles</a:t>
                      </a:r>
                    </a:p>
                  </a:txBody>
                  <a:tcPr marL="44716" marR="44716" marT="117458" marB="223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>
                          <a:solidFill>
                            <a:schemeClr val="tx1"/>
                          </a:solidFill>
                          <a:effectLst/>
                        </a:rPr>
                        <a:t>Les modèles sont relativement similaires</a:t>
                      </a:r>
                    </a:p>
                  </a:txBody>
                  <a:tcPr marL="44716" marR="44716" marT="117458" marB="223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>
                          <a:solidFill>
                            <a:schemeClr val="tx1"/>
                          </a:solidFill>
                          <a:effectLst/>
                        </a:rPr>
                        <a:t>Les modèles se construisent de manière itérative pour corriger les erreurs du modèle</a:t>
                      </a:r>
                    </a:p>
                  </a:txBody>
                  <a:tcPr marL="44716" marR="44716" marT="117458" marB="223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>
                          <a:solidFill>
                            <a:schemeClr val="tx1"/>
                          </a:solidFill>
                          <a:effectLst/>
                        </a:rPr>
                        <a:t>Les modèles peuvent être hétérogènes et de types différents pour capturer une diversité maximale</a:t>
                      </a:r>
                    </a:p>
                  </a:txBody>
                  <a:tcPr marL="44716" marR="44716" marT="117458" marB="223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71264"/>
                  </a:ext>
                </a:extLst>
              </a:tr>
              <a:tr h="739382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 dirty="0">
                          <a:solidFill>
                            <a:schemeClr val="tx1"/>
                          </a:solidFill>
                          <a:effectLst/>
                        </a:rPr>
                        <a:t>Utilisation</a:t>
                      </a:r>
                    </a:p>
                  </a:txBody>
                  <a:tcPr marL="44716" marR="44716" marT="117458" marB="223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>
                          <a:solidFill>
                            <a:schemeClr val="tx1"/>
                          </a:solidFill>
                          <a:effectLst/>
                        </a:rPr>
                        <a:t>Améliore la stabilité et la précision</a:t>
                      </a:r>
                    </a:p>
                  </a:txBody>
                  <a:tcPr marL="44716" marR="44716" marT="117458" marB="223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>
                          <a:solidFill>
                            <a:schemeClr val="tx1"/>
                          </a:solidFill>
                          <a:effectLst/>
                        </a:rPr>
                        <a:t>Donne plus de poids aux exemples difficiles à prédire</a:t>
                      </a:r>
                    </a:p>
                  </a:txBody>
                  <a:tcPr marL="44716" marR="44716" marT="117458" marB="223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 dirty="0">
                          <a:solidFill>
                            <a:schemeClr val="tx1"/>
                          </a:solidFill>
                          <a:effectLst/>
                        </a:rPr>
                        <a:t>Donne plus de flexibilité et de performances</a:t>
                      </a:r>
                    </a:p>
                  </a:txBody>
                  <a:tcPr marL="44716" marR="44716" marT="117458" marB="223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264773"/>
                  </a:ext>
                </a:extLst>
              </a:tr>
              <a:tr h="739382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>
                          <a:solidFill>
                            <a:schemeClr val="tx1"/>
                          </a:solidFill>
                          <a:effectLst/>
                        </a:rPr>
                        <a:t>Popularité des algorithmes</a:t>
                      </a:r>
                    </a:p>
                  </a:txBody>
                  <a:tcPr marL="44716" marR="44716" marT="117458" marB="223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</a:p>
                  </a:txBody>
                  <a:tcPr marL="44716" marR="44716" marT="117458" marB="223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 dirty="0" err="1">
                          <a:solidFill>
                            <a:schemeClr val="tx1"/>
                          </a:solidFill>
                          <a:effectLst/>
                        </a:rPr>
                        <a:t>AdaBoost</a:t>
                      </a:r>
                      <a:r>
                        <a:rPr lang="fr-FR" sz="1800" cap="none" spc="0" dirty="0">
                          <a:solidFill>
                            <a:schemeClr val="tx1"/>
                          </a:solidFill>
                          <a:effectLst/>
                        </a:rPr>
                        <a:t>, Gradient </a:t>
                      </a:r>
                      <a:r>
                        <a:rPr lang="fr-FR" sz="1800" cap="none" spc="0" dirty="0" err="1">
                          <a:solidFill>
                            <a:schemeClr val="tx1"/>
                          </a:solidFill>
                          <a:effectLst/>
                        </a:rPr>
                        <a:t>Boosting</a:t>
                      </a:r>
                      <a:r>
                        <a:rPr lang="fr-FR" sz="1800" cap="none" spc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fr-FR" sz="1800" cap="none" spc="0" dirty="0" err="1">
                          <a:solidFill>
                            <a:schemeClr val="tx1"/>
                          </a:solidFill>
                          <a:effectLst/>
                        </a:rPr>
                        <a:t>XGBoost,Catboost</a:t>
                      </a:r>
                      <a:endParaRPr lang="fr-FR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16" marR="44716" marT="117458" marB="223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cap="none" spc="0" dirty="0">
                          <a:solidFill>
                            <a:schemeClr val="tx1"/>
                          </a:solidFill>
                          <a:effectLst/>
                        </a:rPr>
                        <a:t>N/A (varie en fonction des modèles de base utilisés)</a:t>
                      </a:r>
                    </a:p>
                  </a:txBody>
                  <a:tcPr marL="44716" marR="44716" marT="117458" marB="223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1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55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A76F03-DCF8-228D-D6B6-4466DFC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FR" sz="4000"/>
              <a:t>Ensemble learning (Apprentissage en ensemble)</a:t>
            </a: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9C5A6F8-00EF-077A-D5F2-A2AB0F4FE4EF}"/>
              </a:ext>
            </a:extLst>
          </p:cNvPr>
          <p:cNvSpPr/>
          <p:nvPr/>
        </p:nvSpPr>
        <p:spPr>
          <a:xfrm>
            <a:off x="148856" y="2248659"/>
            <a:ext cx="3722866" cy="308463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B676F0A-7608-B2E6-1578-D67EC82CBB72}"/>
              </a:ext>
            </a:extLst>
          </p:cNvPr>
          <p:cNvSpPr/>
          <p:nvPr/>
        </p:nvSpPr>
        <p:spPr>
          <a:xfrm>
            <a:off x="307732" y="2807921"/>
            <a:ext cx="3722866" cy="3084630"/>
          </a:xfrm>
          <a:custGeom>
            <a:avLst/>
            <a:gdLst>
              <a:gd name="connsiteX0" fmla="*/ 0 w 3297617"/>
              <a:gd name="connsiteY0" fmla="*/ 209399 h 2093986"/>
              <a:gd name="connsiteX1" fmla="*/ 209399 w 3297617"/>
              <a:gd name="connsiteY1" fmla="*/ 0 h 2093986"/>
              <a:gd name="connsiteX2" fmla="*/ 3088218 w 3297617"/>
              <a:gd name="connsiteY2" fmla="*/ 0 h 2093986"/>
              <a:gd name="connsiteX3" fmla="*/ 3297617 w 3297617"/>
              <a:gd name="connsiteY3" fmla="*/ 209399 h 2093986"/>
              <a:gd name="connsiteX4" fmla="*/ 3297617 w 3297617"/>
              <a:gd name="connsiteY4" fmla="*/ 1884587 h 2093986"/>
              <a:gd name="connsiteX5" fmla="*/ 3088218 w 3297617"/>
              <a:gd name="connsiteY5" fmla="*/ 2093986 h 2093986"/>
              <a:gd name="connsiteX6" fmla="*/ 209399 w 3297617"/>
              <a:gd name="connsiteY6" fmla="*/ 2093986 h 2093986"/>
              <a:gd name="connsiteX7" fmla="*/ 0 w 3297617"/>
              <a:gd name="connsiteY7" fmla="*/ 1884587 h 2093986"/>
              <a:gd name="connsiteX8" fmla="*/ 0 w 3297617"/>
              <a:gd name="connsiteY8" fmla="*/ 209399 h 209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7617" h="2093986">
                <a:moveTo>
                  <a:pt x="0" y="209399"/>
                </a:moveTo>
                <a:cubicBezTo>
                  <a:pt x="0" y="93751"/>
                  <a:pt x="93751" y="0"/>
                  <a:pt x="209399" y="0"/>
                </a:cubicBezTo>
                <a:lnTo>
                  <a:pt x="3088218" y="0"/>
                </a:lnTo>
                <a:cubicBezTo>
                  <a:pt x="3203866" y="0"/>
                  <a:pt x="3297617" y="93751"/>
                  <a:pt x="3297617" y="209399"/>
                </a:cubicBezTo>
                <a:lnTo>
                  <a:pt x="3297617" y="1884587"/>
                </a:lnTo>
                <a:cubicBezTo>
                  <a:pt x="3297617" y="2000235"/>
                  <a:pt x="3203866" y="2093986"/>
                  <a:pt x="3088218" y="2093986"/>
                </a:cubicBezTo>
                <a:lnTo>
                  <a:pt x="209399" y="2093986"/>
                </a:lnTo>
                <a:cubicBezTo>
                  <a:pt x="93751" y="2093986"/>
                  <a:pt x="0" y="2000235"/>
                  <a:pt x="0" y="1884587"/>
                </a:cubicBezTo>
                <a:lnTo>
                  <a:pt x="0" y="20939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721" tIns="133721" rIns="133721" bIns="133721" numCol="1" spcCol="1270" anchor="ctr" anchorCtr="0">
            <a:noAutofit/>
          </a:bodyPr>
          <a:lstStyle/>
          <a:p>
            <a:pPr algn="ctr" defTabSz="726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000" kern="1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rPr>
              <a:t>L'apprentissage en ensemble vise à améliorer les performances prédictives en </a:t>
            </a:r>
            <a:r>
              <a:rPr lang="fr-FR" sz="2000" b="1" kern="1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rPr>
              <a:t>combinant</a:t>
            </a:r>
            <a:r>
              <a:rPr lang="fr-FR" sz="2000" kern="1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rPr>
              <a:t> les prédictions de plusieurs modèles </a:t>
            </a:r>
            <a:r>
              <a:rPr lang="fr-FR" sz="2000" b="1" kern="1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rPr>
              <a:t>(règles faibles)</a:t>
            </a:r>
            <a:r>
              <a:rPr lang="fr-FR" sz="2000" kern="1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endParaRPr lang="en-US" sz="2400" kern="12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AF68372-F469-F40C-0A40-A86ED186F23D}"/>
              </a:ext>
            </a:extLst>
          </p:cNvPr>
          <p:cNvSpPr/>
          <p:nvPr/>
        </p:nvSpPr>
        <p:spPr>
          <a:xfrm>
            <a:off x="4189474" y="2248659"/>
            <a:ext cx="3177541" cy="308463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06A9B24E-1FD0-BB86-945D-85B990C8D25D}"/>
              </a:ext>
            </a:extLst>
          </p:cNvPr>
          <p:cNvSpPr/>
          <p:nvPr/>
        </p:nvSpPr>
        <p:spPr>
          <a:xfrm>
            <a:off x="4348350" y="2993411"/>
            <a:ext cx="3177542" cy="3084630"/>
          </a:xfrm>
          <a:custGeom>
            <a:avLst/>
            <a:gdLst>
              <a:gd name="connsiteX0" fmla="*/ 0 w 3297617"/>
              <a:gd name="connsiteY0" fmla="*/ 209399 h 2093986"/>
              <a:gd name="connsiteX1" fmla="*/ 209399 w 3297617"/>
              <a:gd name="connsiteY1" fmla="*/ 0 h 2093986"/>
              <a:gd name="connsiteX2" fmla="*/ 3088218 w 3297617"/>
              <a:gd name="connsiteY2" fmla="*/ 0 h 2093986"/>
              <a:gd name="connsiteX3" fmla="*/ 3297617 w 3297617"/>
              <a:gd name="connsiteY3" fmla="*/ 209399 h 2093986"/>
              <a:gd name="connsiteX4" fmla="*/ 3297617 w 3297617"/>
              <a:gd name="connsiteY4" fmla="*/ 1884587 h 2093986"/>
              <a:gd name="connsiteX5" fmla="*/ 3088218 w 3297617"/>
              <a:gd name="connsiteY5" fmla="*/ 2093986 h 2093986"/>
              <a:gd name="connsiteX6" fmla="*/ 209399 w 3297617"/>
              <a:gd name="connsiteY6" fmla="*/ 2093986 h 2093986"/>
              <a:gd name="connsiteX7" fmla="*/ 0 w 3297617"/>
              <a:gd name="connsiteY7" fmla="*/ 1884587 h 2093986"/>
              <a:gd name="connsiteX8" fmla="*/ 0 w 3297617"/>
              <a:gd name="connsiteY8" fmla="*/ 209399 h 209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7617" h="2093986">
                <a:moveTo>
                  <a:pt x="0" y="209399"/>
                </a:moveTo>
                <a:cubicBezTo>
                  <a:pt x="0" y="93751"/>
                  <a:pt x="93751" y="0"/>
                  <a:pt x="209399" y="0"/>
                </a:cubicBezTo>
                <a:lnTo>
                  <a:pt x="3088218" y="0"/>
                </a:lnTo>
                <a:cubicBezTo>
                  <a:pt x="3203866" y="0"/>
                  <a:pt x="3297617" y="93751"/>
                  <a:pt x="3297617" y="209399"/>
                </a:cubicBezTo>
                <a:lnTo>
                  <a:pt x="3297617" y="1884587"/>
                </a:lnTo>
                <a:cubicBezTo>
                  <a:pt x="3297617" y="2000235"/>
                  <a:pt x="3203866" y="2093986"/>
                  <a:pt x="3088218" y="2093986"/>
                </a:cubicBezTo>
                <a:lnTo>
                  <a:pt x="209399" y="2093986"/>
                </a:lnTo>
                <a:cubicBezTo>
                  <a:pt x="93751" y="2093986"/>
                  <a:pt x="0" y="2000235"/>
                  <a:pt x="0" y="1884587"/>
                </a:cubicBezTo>
                <a:lnTo>
                  <a:pt x="0" y="20939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721" tIns="133721" rIns="133721" bIns="133721" numCol="1" spcCol="1270" anchor="ctr" anchorCtr="0">
            <a:noAutofit/>
          </a:bodyPr>
          <a:lstStyle/>
          <a:p>
            <a:pPr algn="ctr" defTabSz="726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b="1" kern="1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rPr>
              <a:t>Objectif principal </a:t>
            </a:r>
            <a:r>
              <a:rPr lang="fr-FR" kern="1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rPr>
              <a:t>: améliorer la précision, la stabilité et la généralisation des modèles prédictifs en </a:t>
            </a:r>
            <a:r>
              <a:rPr lang="fr-FR" b="1" kern="1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rPr>
              <a:t>tirant parti de la diversité </a:t>
            </a:r>
            <a:r>
              <a:rPr lang="fr-FR" kern="1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rPr>
              <a:t>et de la combinaison des différents modèles.</a:t>
            </a:r>
            <a:endParaRPr lang="en-US" sz="2000" kern="1200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FBFAFE2-A77A-1826-EA8A-70BDBDC5DA57}"/>
              </a:ext>
            </a:extLst>
          </p:cNvPr>
          <p:cNvSpPr/>
          <p:nvPr/>
        </p:nvSpPr>
        <p:spPr>
          <a:xfrm>
            <a:off x="7684766" y="2248659"/>
            <a:ext cx="3598929" cy="308463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EA9658A9-5C20-8B2F-ABE0-96C6CE16F8AC}"/>
              </a:ext>
            </a:extLst>
          </p:cNvPr>
          <p:cNvSpPr/>
          <p:nvPr/>
        </p:nvSpPr>
        <p:spPr>
          <a:xfrm>
            <a:off x="7843643" y="2807921"/>
            <a:ext cx="3363684" cy="3084630"/>
          </a:xfrm>
          <a:custGeom>
            <a:avLst/>
            <a:gdLst>
              <a:gd name="connsiteX0" fmla="*/ 0 w 3297617"/>
              <a:gd name="connsiteY0" fmla="*/ 209399 h 2093986"/>
              <a:gd name="connsiteX1" fmla="*/ 209399 w 3297617"/>
              <a:gd name="connsiteY1" fmla="*/ 0 h 2093986"/>
              <a:gd name="connsiteX2" fmla="*/ 3088218 w 3297617"/>
              <a:gd name="connsiteY2" fmla="*/ 0 h 2093986"/>
              <a:gd name="connsiteX3" fmla="*/ 3297617 w 3297617"/>
              <a:gd name="connsiteY3" fmla="*/ 209399 h 2093986"/>
              <a:gd name="connsiteX4" fmla="*/ 3297617 w 3297617"/>
              <a:gd name="connsiteY4" fmla="*/ 1884587 h 2093986"/>
              <a:gd name="connsiteX5" fmla="*/ 3088218 w 3297617"/>
              <a:gd name="connsiteY5" fmla="*/ 2093986 h 2093986"/>
              <a:gd name="connsiteX6" fmla="*/ 209399 w 3297617"/>
              <a:gd name="connsiteY6" fmla="*/ 2093986 h 2093986"/>
              <a:gd name="connsiteX7" fmla="*/ 0 w 3297617"/>
              <a:gd name="connsiteY7" fmla="*/ 1884587 h 2093986"/>
              <a:gd name="connsiteX8" fmla="*/ 0 w 3297617"/>
              <a:gd name="connsiteY8" fmla="*/ 209399 h 209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7617" h="2093986">
                <a:moveTo>
                  <a:pt x="0" y="209399"/>
                </a:moveTo>
                <a:cubicBezTo>
                  <a:pt x="0" y="93751"/>
                  <a:pt x="93751" y="0"/>
                  <a:pt x="209399" y="0"/>
                </a:cubicBezTo>
                <a:lnTo>
                  <a:pt x="3088218" y="0"/>
                </a:lnTo>
                <a:cubicBezTo>
                  <a:pt x="3203866" y="0"/>
                  <a:pt x="3297617" y="93751"/>
                  <a:pt x="3297617" y="209399"/>
                </a:cubicBezTo>
                <a:lnTo>
                  <a:pt x="3297617" y="1884587"/>
                </a:lnTo>
                <a:cubicBezTo>
                  <a:pt x="3297617" y="2000235"/>
                  <a:pt x="3203866" y="2093986"/>
                  <a:pt x="3088218" y="2093986"/>
                </a:cubicBezTo>
                <a:lnTo>
                  <a:pt x="209399" y="2093986"/>
                </a:lnTo>
                <a:cubicBezTo>
                  <a:pt x="93751" y="2093986"/>
                  <a:pt x="0" y="2000235"/>
                  <a:pt x="0" y="1884587"/>
                </a:cubicBezTo>
                <a:lnTo>
                  <a:pt x="0" y="20939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721" tIns="133721" rIns="133721" bIns="133721" numCol="1" spcCol="1270" anchor="ctr" anchorCtr="0">
            <a:noAutofit/>
          </a:bodyPr>
          <a:lstStyle/>
          <a:p>
            <a:pPr algn="ctr" defTabSz="726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kern="1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rPr>
              <a:t>En utilisant ces techniques d'apprentissage en ensemble, il est possible d'obtenir des performances améliorées par rapport à </a:t>
            </a:r>
            <a:r>
              <a:rPr lang="fr-FR" b="1" kern="1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rPr>
              <a:t>l'utilisation d'un seul modèle</a:t>
            </a:r>
            <a:r>
              <a:rPr lang="fr-FR" kern="1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423586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5C8F71-8B89-2A01-FA1A-45FC01C2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fr-FR" sz="4000"/>
              <a:t>Types d’apprentissage en ensemble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3D05FFD-414D-2EB9-6B91-CC87DC544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953194"/>
              </p:ext>
            </p:extLst>
          </p:nvPr>
        </p:nvGraphicFramePr>
        <p:xfrm>
          <a:off x="1143000" y="1753486"/>
          <a:ext cx="9034670" cy="1493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C91FF98C-C1C8-1F93-E9AA-9AF4DDF807FC}"/>
              </a:ext>
            </a:extLst>
          </p:cNvPr>
          <p:cNvSpPr txBox="1"/>
          <p:nvPr/>
        </p:nvSpPr>
        <p:spPr>
          <a:xfrm>
            <a:off x="896910" y="3611218"/>
            <a:ext cx="1062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Principe de base: </a:t>
            </a:r>
            <a:r>
              <a:rPr lang="fr-FR" dirty="0" err="1"/>
              <a:t>Wisdom</a:t>
            </a:r>
            <a:r>
              <a:rPr lang="fr-FR" dirty="0"/>
              <a:t> of the </a:t>
            </a:r>
            <a:r>
              <a:rPr lang="fr-FR" dirty="0" err="1"/>
              <a:t>Crowd</a:t>
            </a:r>
            <a:r>
              <a:rPr lang="fr-FR" dirty="0"/>
              <a:t>: https://</a:t>
            </a:r>
            <a:r>
              <a:rPr lang="fr-FR" dirty="0" err="1"/>
              <a:t>github.com</a:t>
            </a:r>
            <a:r>
              <a:rPr lang="fr-FR" dirty="0"/>
              <a:t>/camara94/</a:t>
            </a:r>
            <a:r>
              <a:rPr lang="fr-FR" dirty="0" err="1"/>
              <a:t>bagging_boosting_stacking</a:t>
            </a:r>
            <a:endParaRPr lang="fr-FR" dirty="0"/>
          </a:p>
        </p:txBody>
      </p:sp>
      <p:pic>
        <p:nvPicPr>
          <p:cNvPr id="5122" name="Picture 2" descr="image 4">
            <a:extLst>
              <a:ext uri="{FF2B5EF4-FFF2-40B4-BE49-F238E27FC236}">
                <a16:creationId xmlns:a16="http://schemas.microsoft.com/office/drawing/2014/main" id="{E180ECCE-BAFD-B5A8-BADA-F0329D620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24" y="4198078"/>
            <a:ext cx="5227020" cy="18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14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633C1A-2ABB-D777-61D2-E346A51C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/>
              <a:t>Bagging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C02CD2D8-C247-A787-34DB-76CE2DA75B69}"/>
              </a:ext>
            </a:extLst>
          </p:cNvPr>
          <p:cNvSpPr/>
          <p:nvPr/>
        </p:nvSpPr>
        <p:spPr>
          <a:xfrm>
            <a:off x="221954" y="1911493"/>
            <a:ext cx="2709828" cy="1434415"/>
          </a:xfrm>
          <a:custGeom>
            <a:avLst/>
            <a:gdLst>
              <a:gd name="connsiteX0" fmla="*/ 0 w 2573309"/>
              <a:gd name="connsiteY0" fmla="*/ 154399 h 1543985"/>
              <a:gd name="connsiteX1" fmla="*/ 154399 w 2573309"/>
              <a:gd name="connsiteY1" fmla="*/ 0 h 1543985"/>
              <a:gd name="connsiteX2" fmla="*/ 2418911 w 2573309"/>
              <a:gd name="connsiteY2" fmla="*/ 0 h 1543985"/>
              <a:gd name="connsiteX3" fmla="*/ 2573310 w 2573309"/>
              <a:gd name="connsiteY3" fmla="*/ 154399 h 1543985"/>
              <a:gd name="connsiteX4" fmla="*/ 2573309 w 2573309"/>
              <a:gd name="connsiteY4" fmla="*/ 1389587 h 1543985"/>
              <a:gd name="connsiteX5" fmla="*/ 2418910 w 2573309"/>
              <a:gd name="connsiteY5" fmla="*/ 1543986 h 1543985"/>
              <a:gd name="connsiteX6" fmla="*/ 154399 w 2573309"/>
              <a:gd name="connsiteY6" fmla="*/ 1543985 h 1543985"/>
              <a:gd name="connsiteX7" fmla="*/ 0 w 2573309"/>
              <a:gd name="connsiteY7" fmla="*/ 1389586 h 1543985"/>
              <a:gd name="connsiteX8" fmla="*/ 0 w 2573309"/>
              <a:gd name="connsiteY8" fmla="*/ 154399 h 154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3309" h="1543985">
                <a:moveTo>
                  <a:pt x="0" y="154399"/>
                </a:moveTo>
                <a:cubicBezTo>
                  <a:pt x="0" y="69127"/>
                  <a:pt x="69127" y="0"/>
                  <a:pt x="154399" y="0"/>
                </a:cubicBezTo>
                <a:lnTo>
                  <a:pt x="2418911" y="0"/>
                </a:lnTo>
                <a:cubicBezTo>
                  <a:pt x="2504183" y="0"/>
                  <a:pt x="2573310" y="69127"/>
                  <a:pt x="2573310" y="154399"/>
                </a:cubicBezTo>
                <a:cubicBezTo>
                  <a:pt x="2573310" y="566128"/>
                  <a:pt x="2573309" y="977858"/>
                  <a:pt x="2573309" y="1389587"/>
                </a:cubicBezTo>
                <a:cubicBezTo>
                  <a:pt x="2573309" y="1474859"/>
                  <a:pt x="2504182" y="1543986"/>
                  <a:pt x="2418910" y="1543986"/>
                </a:cubicBezTo>
                <a:lnTo>
                  <a:pt x="154399" y="1543985"/>
                </a:lnTo>
                <a:cubicBezTo>
                  <a:pt x="69127" y="1543985"/>
                  <a:pt x="0" y="1474858"/>
                  <a:pt x="0" y="1389586"/>
                </a:cubicBezTo>
                <a:lnTo>
                  <a:pt x="0" y="1543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752" tIns="94752" rIns="94752" bIns="94752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kern="1200" dirty="0"/>
              <a:t>Bagging= </a:t>
            </a:r>
            <a:r>
              <a:rPr lang="fr-FR" kern="1200" dirty="0" err="1"/>
              <a:t>Boostrap</a:t>
            </a:r>
            <a:r>
              <a:rPr lang="fr-FR" kern="1200" dirty="0"/>
              <a:t> </a:t>
            </a:r>
            <a:r>
              <a:rPr lang="fr-FR" kern="1200" dirty="0" err="1"/>
              <a:t>Aggregating</a:t>
            </a:r>
            <a:endParaRPr lang="en-US" kern="1200" dirty="0"/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5B00E14C-3230-596F-CB90-A13F954C4E10}"/>
              </a:ext>
            </a:extLst>
          </p:cNvPr>
          <p:cNvSpPr/>
          <p:nvPr/>
        </p:nvSpPr>
        <p:spPr>
          <a:xfrm>
            <a:off x="3259270" y="2152734"/>
            <a:ext cx="921200" cy="818280"/>
          </a:xfrm>
          <a:custGeom>
            <a:avLst/>
            <a:gdLst>
              <a:gd name="connsiteX0" fmla="*/ 0 w 545541"/>
              <a:gd name="connsiteY0" fmla="*/ 127636 h 638180"/>
              <a:gd name="connsiteX1" fmla="*/ 272771 w 545541"/>
              <a:gd name="connsiteY1" fmla="*/ 127636 h 638180"/>
              <a:gd name="connsiteX2" fmla="*/ 272771 w 545541"/>
              <a:gd name="connsiteY2" fmla="*/ 0 h 638180"/>
              <a:gd name="connsiteX3" fmla="*/ 545541 w 545541"/>
              <a:gd name="connsiteY3" fmla="*/ 319090 h 638180"/>
              <a:gd name="connsiteX4" fmla="*/ 272771 w 545541"/>
              <a:gd name="connsiteY4" fmla="*/ 638180 h 638180"/>
              <a:gd name="connsiteX5" fmla="*/ 272771 w 545541"/>
              <a:gd name="connsiteY5" fmla="*/ 510544 h 638180"/>
              <a:gd name="connsiteX6" fmla="*/ 0 w 545541"/>
              <a:gd name="connsiteY6" fmla="*/ 510544 h 638180"/>
              <a:gd name="connsiteX7" fmla="*/ 0 w 545541"/>
              <a:gd name="connsiteY7" fmla="*/ 127636 h 63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541" h="638180">
                <a:moveTo>
                  <a:pt x="0" y="127636"/>
                </a:moveTo>
                <a:lnTo>
                  <a:pt x="272771" y="127636"/>
                </a:lnTo>
                <a:lnTo>
                  <a:pt x="272771" y="0"/>
                </a:lnTo>
                <a:lnTo>
                  <a:pt x="545541" y="319090"/>
                </a:lnTo>
                <a:lnTo>
                  <a:pt x="272771" y="638180"/>
                </a:lnTo>
                <a:lnTo>
                  <a:pt x="272771" y="510544"/>
                </a:lnTo>
                <a:lnTo>
                  <a:pt x="0" y="510544"/>
                </a:lnTo>
                <a:lnTo>
                  <a:pt x="0" y="12763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27636" rIns="163662" bIns="127636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530801B0-6340-93CC-8CC1-EAA7D9011495}"/>
              </a:ext>
            </a:extLst>
          </p:cNvPr>
          <p:cNvSpPr/>
          <p:nvPr/>
        </p:nvSpPr>
        <p:spPr>
          <a:xfrm>
            <a:off x="4231173" y="1805183"/>
            <a:ext cx="4345288" cy="1979712"/>
          </a:xfrm>
          <a:custGeom>
            <a:avLst/>
            <a:gdLst>
              <a:gd name="connsiteX0" fmla="*/ 0 w 2573309"/>
              <a:gd name="connsiteY0" fmla="*/ 154399 h 1543985"/>
              <a:gd name="connsiteX1" fmla="*/ 154399 w 2573309"/>
              <a:gd name="connsiteY1" fmla="*/ 0 h 1543985"/>
              <a:gd name="connsiteX2" fmla="*/ 2418911 w 2573309"/>
              <a:gd name="connsiteY2" fmla="*/ 0 h 1543985"/>
              <a:gd name="connsiteX3" fmla="*/ 2573310 w 2573309"/>
              <a:gd name="connsiteY3" fmla="*/ 154399 h 1543985"/>
              <a:gd name="connsiteX4" fmla="*/ 2573309 w 2573309"/>
              <a:gd name="connsiteY4" fmla="*/ 1389587 h 1543985"/>
              <a:gd name="connsiteX5" fmla="*/ 2418910 w 2573309"/>
              <a:gd name="connsiteY5" fmla="*/ 1543986 h 1543985"/>
              <a:gd name="connsiteX6" fmla="*/ 154399 w 2573309"/>
              <a:gd name="connsiteY6" fmla="*/ 1543985 h 1543985"/>
              <a:gd name="connsiteX7" fmla="*/ 0 w 2573309"/>
              <a:gd name="connsiteY7" fmla="*/ 1389586 h 1543985"/>
              <a:gd name="connsiteX8" fmla="*/ 0 w 2573309"/>
              <a:gd name="connsiteY8" fmla="*/ 154399 h 154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3309" h="1543985">
                <a:moveTo>
                  <a:pt x="0" y="154399"/>
                </a:moveTo>
                <a:cubicBezTo>
                  <a:pt x="0" y="69127"/>
                  <a:pt x="69127" y="0"/>
                  <a:pt x="154399" y="0"/>
                </a:cubicBezTo>
                <a:lnTo>
                  <a:pt x="2418911" y="0"/>
                </a:lnTo>
                <a:cubicBezTo>
                  <a:pt x="2504183" y="0"/>
                  <a:pt x="2573310" y="69127"/>
                  <a:pt x="2573310" y="154399"/>
                </a:cubicBezTo>
                <a:cubicBezTo>
                  <a:pt x="2573310" y="566128"/>
                  <a:pt x="2573309" y="977858"/>
                  <a:pt x="2573309" y="1389587"/>
                </a:cubicBezTo>
                <a:cubicBezTo>
                  <a:pt x="2573309" y="1474859"/>
                  <a:pt x="2504182" y="1543986"/>
                  <a:pt x="2418910" y="1543986"/>
                </a:cubicBezTo>
                <a:lnTo>
                  <a:pt x="154399" y="1543985"/>
                </a:lnTo>
                <a:cubicBezTo>
                  <a:pt x="69127" y="1543985"/>
                  <a:pt x="0" y="1474858"/>
                  <a:pt x="0" y="1389586"/>
                </a:cubicBezTo>
                <a:lnTo>
                  <a:pt x="0" y="1543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752" tIns="94752" rIns="94752" bIns="94752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kern="1200" dirty="0"/>
              <a:t>Technique d'apprentissage en ensemble qui utilise </a:t>
            </a:r>
            <a:r>
              <a:rPr lang="fr-FR" b="1" kern="1200" dirty="0"/>
              <a:t>des échantillons </a:t>
            </a:r>
            <a:r>
              <a:rPr lang="fr-FR" b="1" kern="1200" dirty="0" err="1"/>
              <a:t>bootstrap</a:t>
            </a:r>
            <a:r>
              <a:rPr lang="fr-FR" kern="1200" dirty="0"/>
              <a:t> de l'ensemble de données d'entraînement pour </a:t>
            </a:r>
            <a:r>
              <a:rPr lang="fr-FR" b="1" kern="1200" dirty="0"/>
              <a:t>former plusieurs modèles indépendants</a:t>
            </a:r>
            <a:r>
              <a:rPr lang="fr-FR" kern="1200" dirty="0"/>
              <a:t>.</a:t>
            </a:r>
            <a:endParaRPr lang="en-US" kern="1200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400FB9CD-F19E-BA59-19D5-F12792061AA9}"/>
              </a:ext>
            </a:extLst>
          </p:cNvPr>
          <p:cNvSpPr/>
          <p:nvPr/>
        </p:nvSpPr>
        <p:spPr>
          <a:xfrm>
            <a:off x="6250141" y="3878354"/>
            <a:ext cx="1077632" cy="699499"/>
          </a:xfrm>
          <a:custGeom>
            <a:avLst/>
            <a:gdLst>
              <a:gd name="connsiteX0" fmla="*/ 0 w 545541"/>
              <a:gd name="connsiteY0" fmla="*/ 127636 h 638180"/>
              <a:gd name="connsiteX1" fmla="*/ 272771 w 545541"/>
              <a:gd name="connsiteY1" fmla="*/ 127636 h 638180"/>
              <a:gd name="connsiteX2" fmla="*/ 272771 w 545541"/>
              <a:gd name="connsiteY2" fmla="*/ 0 h 638180"/>
              <a:gd name="connsiteX3" fmla="*/ 545541 w 545541"/>
              <a:gd name="connsiteY3" fmla="*/ 319090 h 638180"/>
              <a:gd name="connsiteX4" fmla="*/ 272771 w 545541"/>
              <a:gd name="connsiteY4" fmla="*/ 638180 h 638180"/>
              <a:gd name="connsiteX5" fmla="*/ 272771 w 545541"/>
              <a:gd name="connsiteY5" fmla="*/ 510544 h 638180"/>
              <a:gd name="connsiteX6" fmla="*/ 0 w 545541"/>
              <a:gd name="connsiteY6" fmla="*/ 510544 h 638180"/>
              <a:gd name="connsiteX7" fmla="*/ 0 w 545541"/>
              <a:gd name="connsiteY7" fmla="*/ 127636 h 63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541" h="638180">
                <a:moveTo>
                  <a:pt x="436433" y="1"/>
                </a:moveTo>
                <a:lnTo>
                  <a:pt x="436433" y="319091"/>
                </a:lnTo>
                <a:lnTo>
                  <a:pt x="545541" y="319091"/>
                </a:lnTo>
                <a:lnTo>
                  <a:pt x="272771" y="638179"/>
                </a:lnTo>
                <a:lnTo>
                  <a:pt x="0" y="319091"/>
                </a:lnTo>
                <a:lnTo>
                  <a:pt x="109108" y="319091"/>
                </a:lnTo>
                <a:lnTo>
                  <a:pt x="109108" y="1"/>
                </a:lnTo>
                <a:lnTo>
                  <a:pt x="436433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637" tIns="0" rIns="127636" bIns="16366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E9B55688-CE15-0AC4-37F8-0533016D3A27}"/>
              </a:ext>
            </a:extLst>
          </p:cNvPr>
          <p:cNvSpPr/>
          <p:nvPr/>
        </p:nvSpPr>
        <p:spPr>
          <a:xfrm>
            <a:off x="4438790" y="4552816"/>
            <a:ext cx="4094871" cy="1813969"/>
          </a:xfrm>
          <a:custGeom>
            <a:avLst/>
            <a:gdLst>
              <a:gd name="connsiteX0" fmla="*/ 0 w 2573309"/>
              <a:gd name="connsiteY0" fmla="*/ 154399 h 1543985"/>
              <a:gd name="connsiteX1" fmla="*/ 154399 w 2573309"/>
              <a:gd name="connsiteY1" fmla="*/ 0 h 1543985"/>
              <a:gd name="connsiteX2" fmla="*/ 2418911 w 2573309"/>
              <a:gd name="connsiteY2" fmla="*/ 0 h 1543985"/>
              <a:gd name="connsiteX3" fmla="*/ 2573310 w 2573309"/>
              <a:gd name="connsiteY3" fmla="*/ 154399 h 1543985"/>
              <a:gd name="connsiteX4" fmla="*/ 2573309 w 2573309"/>
              <a:gd name="connsiteY4" fmla="*/ 1389587 h 1543985"/>
              <a:gd name="connsiteX5" fmla="*/ 2418910 w 2573309"/>
              <a:gd name="connsiteY5" fmla="*/ 1543986 h 1543985"/>
              <a:gd name="connsiteX6" fmla="*/ 154399 w 2573309"/>
              <a:gd name="connsiteY6" fmla="*/ 1543985 h 1543985"/>
              <a:gd name="connsiteX7" fmla="*/ 0 w 2573309"/>
              <a:gd name="connsiteY7" fmla="*/ 1389586 h 1543985"/>
              <a:gd name="connsiteX8" fmla="*/ 0 w 2573309"/>
              <a:gd name="connsiteY8" fmla="*/ 154399 h 154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3309" h="1543985">
                <a:moveTo>
                  <a:pt x="0" y="154399"/>
                </a:moveTo>
                <a:cubicBezTo>
                  <a:pt x="0" y="69127"/>
                  <a:pt x="69127" y="0"/>
                  <a:pt x="154399" y="0"/>
                </a:cubicBezTo>
                <a:lnTo>
                  <a:pt x="2418911" y="0"/>
                </a:lnTo>
                <a:cubicBezTo>
                  <a:pt x="2504183" y="0"/>
                  <a:pt x="2573310" y="69127"/>
                  <a:pt x="2573310" y="154399"/>
                </a:cubicBezTo>
                <a:cubicBezTo>
                  <a:pt x="2573310" y="566128"/>
                  <a:pt x="2573309" y="977858"/>
                  <a:pt x="2573309" y="1389587"/>
                </a:cubicBezTo>
                <a:cubicBezTo>
                  <a:pt x="2573309" y="1474859"/>
                  <a:pt x="2504182" y="1543986"/>
                  <a:pt x="2418910" y="1543986"/>
                </a:cubicBezTo>
                <a:lnTo>
                  <a:pt x="154399" y="1543985"/>
                </a:lnTo>
                <a:cubicBezTo>
                  <a:pt x="69127" y="1543985"/>
                  <a:pt x="0" y="1474858"/>
                  <a:pt x="0" y="1389586"/>
                </a:cubicBezTo>
                <a:lnTo>
                  <a:pt x="0" y="1543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752" tIns="94752" rIns="94752" bIns="94752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kern="1200" dirty="0"/>
              <a:t>Technique de prédiction: agrégation des prédictions des modèles en utilisant un vote majoritaire (classification) ou une moyenne (régression).</a:t>
            </a:r>
            <a:endParaRPr lang="en-US" kern="1200" dirty="0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875702A0-5FC9-B063-738F-00A769902994}"/>
              </a:ext>
            </a:extLst>
          </p:cNvPr>
          <p:cNvSpPr/>
          <p:nvPr/>
        </p:nvSpPr>
        <p:spPr>
          <a:xfrm>
            <a:off x="3143911" y="5050658"/>
            <a:ext cx="921202" cy="818282"/>
          </a:xfrm>
          <a:custGeom>
            <a:avLst/>
            <a:gdLst>
              <a:gd name="connsiteX0" fmla="*/ 0 w 545541"/>
              <a:gd name="connsiteY0" fmla="*/ 127636 h 638180"/>
              <a:gd name="connsiteX1" fmla="*/ 272771 w 545541"/>
              <a:gd name="connsiteY1" fmla="*/ 127636 h 638180"/>
              <a:gd name="connsiteX2" fmla="*/ 272771 w 545541"/>
              <a:gd name="connsiteY2" fmla="*/ 0 h 638180"/>
              <a:gd name="connsiteX3" fmla="*/ 545541 w 545541"/>
              <a:gd name="connsiteY3" fmla="*/ 319090 h 638180"/>
              <a:gd name="connsiteX4" fmla="*/ 272771 w 545541"/>
              <a:gd name="connsiteY4" fmla="*/ 638180 h 638180"/>
              <a:gd name="connsiteX5" fmla="*/ 272771 w 545541"/>
              <a:gd name="connsiteY5" fmla="*/ 510544 h 638180"/>
              <a:gd name="connsiteX6" fmla="*/ 0 w 545541"/>
              <a:gd name="connsiteY6" fmla="*/ 510544 h 638180"/>
              <a:gd name="connsiteX7" fmla="*/ 0 w 545541"/>
              <a:gd name="connsiteY7" fmla="*/ 127636 h 63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541" h="638180">
                <a:moveTo>
                  <a:pt x="545541" y="510544"/>
                </a:moveTo>
                <a:lnTo>
                  <a:pt x="272770" y="510544"/>
                </a:lnTo>
                <a:lnTo>
                  <a:pt x="272770" y="638180"/>
                </a:lnTo>
                <a:lnTo>
                  <a:pt x="0" y="319090"/>
                </a:lnTo>
                <a:lnTo>
                  <a:pt x="272770" y="0"/>
                </a:lnTo>
                <a:lnTo>
                  <a:pt x="272770" y="127636"/>
                </a:lnTo>
                <a:lnTo>
                  <a:pt x="545541" y="127636"/>
                </a:lnTo>
                <a:lnTo>
                  <a:pt x="545541" y="51054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662" tIns="127637" rIns="1" bIns="127636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A2AD8FC4-1A42-46EE-D3C2-AB916384C5E8}"/>
              </a:ext>
            </a:extLst>
          </p:cNvPr>
          <p:cNvSpPr/>
          <p:nvPr/>
        </p:nvSpPr>
        <p:spPr>
          <a:xfrm>
            <a:off x="229065" y="4818195"/>
            <a:ext cx="2709828" cy="1283207"/>
          </a:xfrm>
          <a:custGeom>
            <a:avLst/>
            <a:gdLst>
              <a:gd name="connsiteX0" fmla="*/ 0 w 2573309"/>
              <a:gd name="connsiteY0" fmla="*/ 154399 h 1543985"/>
              <a:gd name="connsiteX1" fmla="*/ 154399 w 2573309"/>
              <a:gd name="connsiteY1" fmla="*/ 0 h 1543985"/>
              <a:gd name="connsiteX2" fmla="*/ 2418911 w 2573309"/>
              <a:gd name="connsiteY2" fmla="*/ 0 h 1543985"/>
              <a:gd name="connsiteX3" fmla="*/ 2573310 w 2573309"/>
              <a:gd name="connsiteY3" fmla="*/ 154399 h 1543985"/>
              <a:gd name="connsiteX4" fmla="*/ 2573309 w 2573309"/>
              <a:gd name="connsiteY4" fmla="*/ 1389587 h 1543985"/>
              <a:gd name="connsiteX5" fmla="*/ 2418910 w 2573309"/>
              <a:gd name="connsiteY5" fmla="*/ 1543986 h 1543985"/>
              <a:gd name="connsiteX6" fmla="*/ 154399 w 2573309"/>
              <a:gd name="connsiteY6" fmla="*/ 1543985 h 1543985"/>
              <a:gd name="connsiteX7" fmla="*/ 0 w 2573309"/>
              <a:gd name="connsiteY7" fmla="*/ 1389586 h 1543985"/>
              <a:gd name="connsiteX8" fmla="*/ 0 w 2573309"/>
              <a:gd name="connsiteY8" fmla="*/ 154399 h 154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3309" h="1543985">
                <a:moveTo>
                  <a:pt x="0" y="154399"/>
                </a:moveTo>
                <a:cubicBezTo>
                  <a:pt x="0" y="69127"/>
                  <a:pt x="69127" y="0"/>
                  <a:pt x="154399" y="0"/>
                </a:cubicBezTo>
                <a:lnTo>
                  <a:pt x="2418911" y="0"/>
                </a:lnTo>
                <a:cubicBezTo>
                  <a:pt x="2504183" y="0"/>
                  <a:pt x="2573310" y="69127"/>
                  <a:pt x="2573310" y="154399"/>
                </a:cubicBezTo>
                <a:cubicBezTo>
                  <a:pt x="2573310" y="566128"/>
                  <a:pt x="2573309" y="977858"/>
                  <a:pt x="2573309" y="1389587"/>
                </a:cubicBezTo>
                <a:cubicBezTo>
                  <a:pt x="2573309" y="1474859"/>
                  <a:pt x="2504182" y="1543986"/>
                  <a:pt x="2418910" y="1543986"/>
                </a:cubicBezTo>
                <a:lnTo>
                  <a:pt x="154399" y="1543985"/>
                </a:lnTo>
                <a:cubicBezTo>
                  <a:pt x="69127" y="1543985"/>
                  <a:pt x="0" y="1474858"/>
                  <a:pt x="0" y="1389586"/>
                </a:cubicBezTo>
                <a:lnTo>
                  <a:pt x="0" y="1543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752" tIns="94752" rIns="94752" bIns="94752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kern="1200" dirty="0"/>
              <a:t>Exemples d'algorithmes de bagging populaires, tels que </a:t>
            </a:r>
            <a:r>
              <a:rPr lang="fr-FR" b="1" kern="1200" dirty="0" err="1"/>
              <a:t>Random</a:t>
            </a:r>
            <a:r>
              <a:rPr lang="fr-FR" b="1" kern="1200" dirty="0"/>
              <a:t> Forest</a:t>
            </a:r>
            <a:r>
              <a:rPr lang="fr-FR" kern="1200" dirty="0"/>
              <a:t>.</a:t>
            </a:r>
            <a:endParaRPr lang="en-US" kern="1200" dirty="0"/>
          </a:p>
        </p:txBody>
      </p:sp>
      <p:pic>
        <p:nvPicPr>
          <p:cNvPr id="5" name="Picture 4" descr="Point d’interrogation sur fond vert pastel">
            <a:extLst>
              <a:ext uri="{FF2B5EF4-FFF2-40B4-BE49-F238E27FC236}">
                <a16:creationId xmlns:a16="http://schemas.microsoft.com/office/drawing/2014/main" id="{D39C5DC7-7893-450C-7E6B-1F6A26CE2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46"/>
          <a:stretch/>
        </p:blipFill>
        <p:spPr>
          <a:xfrm>
            <a:off x="8627164" y="2093976"/>
            <a:ext cx="2989557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4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A76F03-DCF8-228D-D6B6-4466DFC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Bagging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461344-8492-785B-EAC8-1F4CC023116D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Source: https://www.kaggle.com/code/satishgunjal/ensemble-learning-bagging-boosting-stacking</a:t>
            </a:r>
          </a:p>
        </p:txBody>
      </p:sp>
      <p:pic>
        <p:nvPicPr>
          <p:cNvPr id="1026" name="Picture 2" descr="EnsembleI_Learning_Bagging">
            <a:extLst>
              <a:ext uri="{FF2B5EF4-FFF2-40B4-BE49-F238E27FC236}">
                <a16:creationId xmlns:a16="http://schemas.microsoft.com/office/drawing/2014/main" id="{8A95A02C-844B-6AC6-D3A4-F9D39D9031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1543" y="2569464"/>
            <a:ext cx="3807968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5">
            <a:extLst>
              <a:ext uri="{FF2B5EF4-FFF2-40B4-BE49-F238E27FC236}">
                <a16:creationId xmlns:a16="http://schemas.microsoft.com/office/drawing/2014/main" id="{642C075B-BBFB-4F00-7349-FE919C070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1860" y="2569464"/>
            <a:ext cx="3513383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16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1700C-9E17-E543-451C-7DB245C0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Boosting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89081E-9600-2DE9-F35F-A00B3B10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60" y="1166130"/>
            <a:ext cx="11621386" cy="4351338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r>
              <a:rPr lang="fr-FR" sz="2000" dirty="0"/>
              <a:t>Définition du </a:t>
            </a:r>
            <a:r>
              <a:rPr lang="fr-FR" sz="2000" dirty="0" err="1"/>
              <a:t>boosting</a:t>
            </a:r>
            <a:r>
              <a:rPr lang="fr-FR" sz="2000" dirty="0"/>
              <a:t> : une technique d'apprentissage en ensemble qui construit des modèles successifs en </a:t>
            </a:r>
            <a:r>
              <a:rPr lang="fr-FR" sz="2000" b="1" dirty="0"/>
              <a:t>mettant davantage l'accent sur les exemples difficiles à prédire </a:t>
            </a:r>
            <a:r>
              <a:rPr lang="fr-FR" sz="2000" dirty="0"/>
              <a:t>par les modèles précédents.</a:t>
            </a:r>
          </a:p>
          <a:p>
            <a:endParaRPr lang="fr-FR" sz="2000" dirty="0"/>
          </a:p>
          <a:p>
            <a:endParaRPr lang="fr-FR" sz="9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0D11F01-888D-EC8E-8768-646126D15462}"/>
              </a:ext>
            </a:extLst>
          </p:cNvPr>
          <p:cNvSpPr txBox="1">
            <a:spLocks/>
          </p:cNvSpPr>
          <p:nvPr/>
        </p:nvSpPr>
        <p:spPr>
          <a:xfrm>
            <a:off x="389860" y="2003314"/>
            <a:ext cx="116213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Explication du processus de </a:t>
            </a:r>
            <a:r>
              <a:rPr lang="fr-FR" sz="2000" dirty="0" err="1"/>
              <a:t>boosting</a:t>
            </a:r>
            <a:r>
              <a:rPr lang="fr-FR" sz="2000" dirty="0"/>
              <a:t> itératif : </a:t>
            </a:r>
            <a:r>
              <a:rPr lang="fr-FR" sz="2000" b="1" dirty="0"/>
              <a:t>chaque modèle apprend à corriger les erreurs du modèle précédent</a:t>
            </a:r>
            <a:r>
              <a:rPr lang="fr-FR" sz="2000" dirty="0"/>
              <a:t>. Les modèles ultérieurs sont entraînés </a:t>
            </a:r>
            <a:r>
              <a:rPr lang="fr-FR" sz="2000" b="1" dirty="0"/>
              <a:t>en accordant une attention accrue aux exemples mal classés </a:t>
            </a:r>
            <a:r>
              <a:rPr lang="fr-FR" sz="2000" dirty="0"/>
              <a:t>par les modèles précédents.</a:t>
            </a:r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6C80BFF-409B-A702-2802-AB375A344A97}"/>
              </a:ext>
            </a:extLst>
          </p:cNvPr>
          <p:cNvSpPr txBox="1">
            <a:spLocks/>
          </p:cNvSpPr>
          <p:nvPr/>
        </p:nvSpPr>
        <p:spPr>
          <a:xfrm>
            <a:off x="570614" y="3654425"/>
            <a:ext cx="116213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 Exemple d’algorithme:</a:t>
            </a:r>
          </a:p>
          <a:p>
            <a:pPr lvl="1"/>
            <a:r>
              <a:rPr lang="fr-FR" sz="1600" dirty="0" err="1"/>
              <a:t>AdaBoost</a:t>
            </a:r>
            <a:r>
              <a:rPr lang="fr-FR" sz="1600" dirty="0"/>
              <a:t> (Adaptive </a:t>
            </a:r>
            <a:r>
              <a:rPr lang="fr-FR" sz="1600" dirty="0" err="1"/>
              <a:t>Boosting</a:t>
            </a:r>
            <a:r>
              <a:rPr lang="fr-FR" sz="1600" dirty="0"/>
              <a:t>) </a:t>
            </a:r>
          </a:p>
          <a:p>
            <a:pPr lvl="1"/>
            <a:r>
              <a:rPr lang="fr-FR" sz="1600" dirty="0"/>
              <a:t>Gradient </a:t>
            </a:r>
            <a:r>
              <a:rPr lang="fr-FR" sz="1600" dirty="0" err="1"/>
              <a:t>Boosting</a:t>
            </a:r>
            <a:endParaRPr lang="fr-FR" sz="1600" dirty="0"/>
          </a:p>
          <a:p>
            <a:pPr lvl="1"/>
            <a:r>
              <a:rPr lang="fr-FR" sz="1600" dirty="0" err="1"/>
              <a:t>XGBoost</a:t>
            </a:r>
            <a:r>
              <a:rPr lang="fr-FR" sz="1600" dirty="0"/>
              <a:t> (</a:t>
            </a:r>
            <a:r>
              <a:rPr lang="fr-FR" sz="1600" dirty="0" err="1"/>
              <a:t>eXtreme</a:t>
            </a:r>
            <a:r>
              <a:rPr lang="fr-FR" sz="1600" dirty="0"/>
              <a:t> Gradient </a:t>
            </a:r>
            <a:r>
              <a:rPr lang="fr-FR" sz="1600" dirty="0" err="1"/>
              <a:t>Boosting</a:t>
            </a:r>
            <a:r>
              <a:rPr lang="fr-FR" sz="1600" dirty="0"/>
              <a:t>) </a:t>
            </a:r>
          </a:p>
          <a:p>
            <a:pPr lvl="1"/>
            <a:r>
              <a:rPr lang="fr-FR" sz="1600" dirty="0" err="1"/>
              <a:t>Catboost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8765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A02701-335F-B8DE-FB09-6E35B69E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Boosting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F95A1B8-E68C-07C2-ABC4-DFD23727A7DF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Source: https://www.kaggle.com/code/satishgunjal/ensemble-learning-bagging-boosting-stacking</a:t>
            </a:r>
          </a:p>
        </p:txBody>
      </p:sp>
      <p:pic>
        <p:nvPicPr>
          <p:cNvPr id="3074" name="Picture 2" descr="Ensemble_Learning_Boosting">
            <a:extLst>
              <a:ext uri="{FF2B5EF4-FFF2-40B4-BE49-F238E27FC236}">
                <a16:creationId xmlns:a16="http://schemas.microsoft.com/office/drawing/2014/main" id="{4FB934BD-26C4-68A2-D9E7-BD56D1673D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2177" y="643234"/>
            <a:ext cx="2365165" cy="5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01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642E72-2477-64BE-9B10-85B90F56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Stacking</a:t>
            </a: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9D05177-9049-B657-1FC7-EE3684451005}"/>
              </a:ext>
            </a:extLst>
          </p:cNvPr>
          <p:cNvGrpSpPr/>
          <p:nvPr/>
        </p:nvGrpSpPr>
        <p:grpSpPr>
          <a:xfrm>
            <a:off x="120503" y="2139102"/>
            <a:ext cx="11711396" cy="4617346"/>
            <a:chOff x="672187" y="2190029"/>
            <a:chExt cx="11145810" cy="4115350"/>
          </a:xfrm>
        </p:grpSpPr>
        <p:sp>
          <p:nvSpPr>
            <p:cNvPr id="6" name="Forme libre 5">
              <a:extLst>
                <a:ext uri="{FF2B5EF4-FFF2-40B4-BE49-F238E27FC236}">
                  <a16:creationId xmlns:a16="http://schemas.microsoft.com/office/drawing/2014/main" id="{E225C94B-8495-8A51-24F2-6B4CA6A683C3}"/>
                </a:ext>
              </a:extLst>
            </p:cNvPr>
            <p:cNvSpPr/>
            <p:nvPr/>
          </p:nvSpPr>
          <p:spPr>
            <a:xfrm>
              <a:off x="747732" y="4176005"/>
              <a:ext cx="11070265" cy="968962"/>
            </a:xfrm>
            <a:custGeom>
              <a:avLst/>
              <a:gdLst>
                <a:gd name="connsiteX0" fmla="*/ 0 w 11070265"/>
                <a:gd name="connsiteY0" fmla="*/ 0 h 1723112"/>
                <a:gd name="connsiteX1" fmla="*/ 11070265 w 11070265"/>
                <a:gd name="connsiteY1" fmla="*/ 0 h 1723112"/>
                <a:gd name="connsiteX2" fmla="*/ 11070265 w 11070265"/>
                <a:gd name="connsiteY2" fmla="*/ 1723112 h 1723112"/>
                <a:gd name="connsiteX3" fmla="*/ 0 w 11070265"/>
                <a:gd name="connsiteY3" fmla="*/ 1723112 h 1723112"/>
                <a:gd name="connsiteX4" fmla="*/ 0 w 11070265"/>
                <a:gd name="connsiteY4" fmla="*/ 0 h 172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70265" h="1723112">
                  <a:moveTo>
                    <a:pt x="0" y="0"/>
                  </a:moveTo>
                  <a:lnTo>
                    <a:pt x="11070265" y="0"/>
                  </a:lnTo>
                  <a:lnTo>
                    <a:pt x="11070265" y="1723112"/>
                  </a:lnTo>
                  <a:lnTo>
                    <a:pt x="0" y="17231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1005992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000" kern="1200" dirty="0"/>
                <a:t>Le processus de </a:t>
              </a:r>
              <a:r>
                <a:rPr lang="fr-FR" sz="3000" kern="1200" dirty="0" err="1"/>
                <a:t>stacking</a:t>
              </a:r>
              <a:r>
                <a:rPr lang="fr-FR" sz="3000" kern="1200" dirty="0"/>
                <a:t> implique les étapes suivantes :</a:t>
              </a:r>
              <a:endParaRPr lang="en-US" sz="3000" kern="1200" dirty="0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7BDA6271-AFD0-FFA9-A865-AEDAA3B3CE3F}"/>
                </a:ext>
              </a:extLst>
            </p:cNvPr>
            <p:cNvSpPr/>
            <p:nvPr/>
          </p:nvSpPr>
          <p:spPr>
            <a:xfrm>
              <a:off x="758545" y="4949026"/>
              <a:ext cx="3686484" cy="1356353"/>
            </a:xfrm>
            <a:custGeom>
              <a:avLst/>
              <a:gdLst>
                <a:gd name="connsiteX0" fmla="*/ 0 w 3686484"/>
                <a:gd name="connsiteY0" fmla="*/ 0 h 792631"/>
                <a:gd name="connsiteX1" fmla="*/ 3686484 w 3686484"/>
                <a:gd name="connsiteY1" fmla="*/ 0 h 792631"/>
                <a:gd name="connsiteX2" fmla="*/ 3686484 w 3686484"/>
                <a:gd name="connsiteY2" fmla="*/ 792631 h 792631"/>
                <a:gd name="connsiteX3" fmla="*/ 0 w 3686484"/>
                <a:gd name="connsiteY3" fmla="*/ 792631 h 792631"/>
                <a:gd name="connsiteX4" fmla="*/ 0 w 3686484"/>
                <a:gd name="connsiteY4" fmla="*/ 0 h 79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6484" h="792631">
                  <a:moveTo>
                    <a:pt x="0" y="0"/>
                  </a:moveTo>
                  <a:lnTo>
                    <a:pt x="3686484" y="0"/>
                  </a:lnTo>
                  <a:lnTo>
                    <a:pt x="3686484" y="792631"/>
                  </a:lnTo>
                  <a:lnTo>
                    <a:pt x="0" y="7926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7112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/>
                <a:t>Formation des modèles de base </a:t>
              </a:r>
              <a:r>
                <a:rPr lang="fr-FR" sz="1600" kern="1200" dirty="0"/>
                <a:t>: Plusieurs modèles de base sont entraînés sur l'ensemble de données d'entraînement initial.</a:t>
              </a:r>
              <a:endParaRPr lang="en-US" sz="1600" kern="1200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7918DC02-9A81-D829-41FD-A8916971359B}"/>
                </a:ext>
              </a:extLst>
            </p:cNvPr>
            <p:cNvSpPr/>
            <p:nvPr/>
          </p:nvSpPr>
          <p:spPr>
            <a:xfrm>
              <a:off x="4445029" y="4942762"/>
              <a:ext cx="3686484" cy="1356352"/>
            </a:xfrm>
            <a:custGeom>
              <a:avLst/>
              <a:gdLst>
                <a:gd name="connsiteX0" fmla="*/ 0 w 3686484"/>
                <a:gd name="connsiteY0" fmla="*/ 0 h 792631"/>
                <a:gd name="connsiteX1" fmla="*/ 3686484 w 3686484"/>
                <a:gd name="connsiteY1" fmla="*/ 0 h 792631"/>
                <a:gd name="connsiteX2" fmla="*/ 3686484 w 3686484"/>
                <a:gd name="connsiteY2" fmla="*/ 792631 h 792631"/>
                <a:gd name="connsiteX3" fmla="*/ 0 w 3686484"/>
                <a:gd name="connsiteY3" fmla="*/ 792631 h 792631"/>
                <a:gd name="connsiteX4" fmla="*/ 0 w 3686484"/>
                <a:gd name="connsiteY4" fmla="*/ 0 h 79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6484" h="792631">
                  <a:moveTo>
                    <a:pt x="0" y="0"/>
                  </a:moveTo>
                  <a:lnTo>
                    <a:pt x="3686484" y="0"/>
                  </a:lnTo>
                  <a:lnTo>
                    <a:pt x="3686484" y="792631"/>
                  </a:lnTo>
                  <a:lnTo>
                    <a:pt x="0" y="7926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7112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/>
                <a:t>Génération des prédictions </a:t>
              </a:r>
              <a:r>
                <a:rPr lang="fr-FR" sz="1600" kern="1200" dirty="0"/>
                <a:t>: Les modèles de base sont utilisés pour générer des prédictions sur l'ensemble de données de validation ou de test.</a:t>
              </a:r>
              <a:endParaRPr lang="en-US" sz="1600" kern="1200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F3F5985A-2222-DA0A-945B-5951D0834063}"/>
                </a:ext>
              </a:extLst>
            </p:cNvPr>
            <p:cNvSpPr/>
            <p:nvPr/>
          </p:nvSpPr>
          <p:spPr>
            <a:xfrm>
              <a:off x="8131513" y="4942761"/>
              <a:ext cx="3686484" cy="1356353"/>
            </a:xfrm>
            <a:custGeom>
              <a:avLst/>
              <a:gdLst>
                <a:gd name="connsiteX0" fmla="*/ 0 w 3686484"/>
                <a:gd name="connsiteY0" fmla="*/ 0 h 792631"/>
                <a:gd name="connsiteX1" fmla="*/ 3686484 w 3686484"/>
                <a:gd name="connsiteY1" fmla="*/ 0 h 792631"/>
                <a:gd name="connsiteX2" fmla="*/ 3686484 w 3686484"/>
                <a:gd name="connsiteY2" fmla="*/ 792631 h 792631"/>
                <a:gd name="connsiteX3" fmla="*/ 0 w 3686484"/>
                <a:gd name="connsiteY3" fmla="*/ 792631 h 792631"/>
                <a:gd name="connsiteX4" fmla="*/ 0 w 3686484"/>
                <a:gd name="connsiteY4" fmla="*/ 0 h 79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6484" h="792631">
                  <a:moveTo>
                    <a:pt x="0" y="0"/>
                  </a:moveTo>
                  <a:lnTo>
                    <a:pt x="3686484" y="0"/>
                  </a:lnTo>
                  <a:lnTo>
                    <a:pt x="3686484" y="792631"/>
                  </a:lnTo>
                  <a:lnTo>
                    <a:pt x="0" y="7926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7112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/>
                <a:t>Construction du modèle de </a:t>
              </a:r>
              <a:r>
                <a:rPr lang="fr-FR" sz="1600" b="1" kern="1200" dirty="0" err="1"/>
                <a:t>métaclassification</a:t>
              </a:r>
              <a:r>
                <a:rPr lang="fr-FR" sz="1600" b="1" kern="1200" dirty="0"/>
                <a:t> </a:t>
              </a:r>
              <a:r>
                <a:rPr lang="fr-FR" sz="1600" kern="1200" dirty="0"/>
                <a:t>: Les prédictions des modèles de base deviennent les caractéristiques d'entrée pour le modèle de </a:t>
              </a:r>
              <a:r>
                <a:rPr lang="fr-FR" sz="1600" kern="1200" dirty="0" err="1"/>
                <a:t>métaclassification</a:t>
              </a:r>
              <a:r>
                <a:rPr lang="fr-FR" sz="1600" kern="1200" dirty="0"/>
                <a:t>. Ce modèle apprend à combiner les prédictions des modèles de base et à faire une prédiction finale.</a:t>
              </a:r>
              <a:endParaRPr lang="en-US" sz="1600" kern="1200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09FB7DB-14CD-3236-50BC-F57D4917C5B0}"/>
                </a:ext>
              </a:extLst>
            </p:cNvPr>
            <p:cNvSpPr/>
            <p:nvPr/>
          </p:nvSpPr>
          <p:spPr>
            <a:xfrm>
              <a:off x="672187" y="2190029"/>
              <a:ext cx="11070265" cy="1712053"/>
            </a:xfrm>
            <a:custGeom>
              <a:avLst/>
              <a:gdLst>
                <a:gd name="connsiteX0" fmla="*/ 0 w 11070265"/>
                <a:gd name="connsiteY0" fmla="*/ 928161 h 2650147"/>
                <a:gd name="connsiteX1" fmla="*/ 5203864 w 11070265"/>
                <a:gd name="connsiteY1" fmla="*/ 928161 h 2650147"/>
                <a:gd name="connsiteX2" fmla="*/ 5203864 w 11070265"/>
                <a:gd name="connsiteY2" fmla="*/ 662537 h 2650147"/>
                <a:gd name="connsiteX3" fmla="*/ 4872596 w 11070265"/>
                <a:gd name="connsiteY3" fmla="*/ 662537 h 2650147"/>
                <a:gd name="connsiteX4" fmla="*/ 5535133 w 11070265"/>
                <a:gd name="connsiteY4" fmla="*/ 0 h 2650147"/>
                <a:gd name="connsiteX5" fmla="*/ 6197669 w 11070265"/>
                <a:gd name="connsiteY5" fmla="*/ 662537 h 2650147"/>
                <a:gd name="connsiteX6" fmla="*/ 5866401 w 11070265"/>
                <a:gd name="connsiteY6" fmla="*/ 662537 h 2650147"/>
                <a:gd name="connsiteX7" fmla="*/ 5866401 w 11070265"/>
                <a:gd name="connsiteY7" fmla="*/ 928161 h 2650147"/>
                <a:gd name="connsiteX8" fmla="*/ 11070265 w 11070265"/>
                <a:gd name="connsiteY8" fmla="*/ 928161 h 2650147"/>
                <a:gd name="connsiteX9" fmla="*/ 11070265 w 11070265"/>
                <a:gd name="connsiteY9" fmla="*/ 2650147 h 2650147"/>
                <a:gd name="connsiteX10" fmla="*/ 0 w 11070265"/>
                <a:gd name="connsiteY10" fmla="*/ 2650147 h 2650147"/>
                <a:gd name="connsiteX11" fmla="*/ 0 w 11070265"/>
                <a:gd name="connsiteY11" fmla="*/ 928161 h 2650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070265" h="2650147">
                  <a:moveTo>
                    <a:pt x="11070265" y="1721986"/>
                  </a:moveTo>
                  <a:lnTo>
                    <a:pt x="5866401" y="1721986"/>
                  </a:lnTo>
                  <a:lnTo>
                    <a:pt x="5866401" y="1987610"/>
                  </a:lnTo>
                  <a:lnTo>
                    <a:pt x="6197669" y="1987610"/>
                  </a:lnTo>
                  <a:lnTo>
                    <a:pt x="5535132" y="2650146"/>
                  </a:lnTo>
                  <a:lnTo>
                    <a:pt x="4872596" y="1987610"/>
                  </a:lnTo>
                  <a:lnTo>
                    <a:pt x="5203864" y="1987610"/>
                  </a:lnTo>
                  <a:lnTo>
                    <a:pt x="5203864" y="1721986"/>
                  </a:lnTo>
                  <a:lnTo>
                    <a:pt x="0" y="1721986"/>
                  </a:lnTo>
                  <a:lnTo>
                    <a:pt x="0" y="1"/>
                  </a:lnTo>
                  <a:lnTo>
                    <a:pt x="11070265" y="1"/>
                  </a:lnTo>
                  <a:lnTo>
                    <a:pt x="11070265" y="17219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359" tIns="213361" rIns="213360" bIns="1141522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Le </a:t>
              </a:r>
              <a:r>
                <a:rPr lang="fr-FR" kern="1200" dirty="0" err="1"/>
                <a:t>stacking</a:t>
              </a:r>
              <a:r>
                <a:rPr lang="fr-FR" kern="1200" dirty="0"/>
                <a:t> est une technique d'apprentissage en ensemble qui </a:t>
              </a:r>
              <a:r>
                <a:rPr lang="fr-FR" b="1" kern="1200" dirty="0"/>
                <a:t>combine les prédictions de plusieurs modèles </a:t>
              </a:r>
              <a:r>
                <a:rPr lang="fr-FR" kern="1200" dirty="0"/>
                <a:t>en utilisant un modèle de </a:t>
              </a:r>
              <a:r>
                <a:rPr lang="fr-FR" kern="1200" dirty="0" err="1"/>
                <a:t>métaclassification</a:t>
              </a:r>
              <a:r>
                <a:rPr lang="fr-FR" kern="1200" dirty="0"/>
                <a:t>.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759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ADB56C-BA56-4D1E-A42A-A07A47444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642E72-2477-64BE-9B10-85B90F56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934"/>
            <a:ext cx="10515600" cy="1341634"/>
          </a:xfrm>
        </p:spPr>
        <p:txBody>
          <a:bodyPr>
            <a:normAutofit/>
          </a:bodyPr>
          <a:lstStyle/>
          <a:p>
            <a:r>
              <a:rPr lang="fr-FR" sz="4000" dirty="0"/>
              <a:t>Avantages du </a:t>
            </a:r>
            <a:r>
              <a:rPr lang="fr-FR" sz="4000" dirty="0" err="1"/>
              <a:t>Stacking</a:t>
            </a:r>
            <a:endParaRPr lang="fr-FR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83AA7-5979-07C5-CEAB-7FBBC74F3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85" r="8355" b="2"/>
          <a:stretch/>
        </p:blipFill>
        <p:spPr>
          <a:xfrm>
            <a:off x="7992976" y="1843283"/>
            <a:ext cx="3374810" cy="4285807"/>
          </a:xfrm>
          <a:prstGeom prst="rect">
            <a:avLst/>
          </a:prstGeom>
        </p:spPr>
      </p:pic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41C0EB61-B11B-B589-DB3E-7126A74A4113}"/>
              </a:ext>
            </a:extLst>
          </p:cNvPr>
          <p:cNvSpPr/>
          <p:nvPr/>
        </p:nvSpPr>
        <p:spPr>
          <a:xfrm>
            <a:off x="770121" y="1757687"/>
            <a:ext cx="6803753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DD272D22-29A2-E516-F78E-ACA8DEF73A8F}"/>
              </a:ext>
            </a:extLst>
          </p:cNvPr>
          <p:cNvSpPr/>
          <p:nvPr/>
        </p:nvSpPr>
        <p:spPr>
          <a:xfrm>
            <a:off x="770122" y="1757687"/>
            <a:ext cx="6803753" cy="856952"/>
          </a:xfrm>
          <a:custGeom>
            <a:avLst/>
            <a:gdLst>
              <a:gd name="connsiteX0" fmla="*/ 0 w 6803753"/>
              <a:gd name="connsiteY0" fmla="*/ 0 h 856952"/>
              <a:gd name="connsiteX1" fmla="*/ 6803753 w 6803753"/>
              <a:gd name="connsiteY1" fmla="*/ 0 h 856952"/>
              <a:gd name="connsiteX2" fmla="*/ 6803753 w 6803753"/>
              <a:gd name="connsiteY2" fmla="*/ 856952 h 856952"/>
              <a:gd name="connsiteX3" fmla="*/ 0 w 6803753"/>
              <a:gd name="connsiteY3" fmla="*/ 856952 h 856952"/>
              <a:gd name="connsiteX4" fmla="*/ 0 w 6803753"/>
              <a:gd name="connsiteY4" fmla="*/ 0 h 85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753" h="856952">
                <a:moveTo>
                  <a:pt x="0" y="0"/>
                </a:moveTo>
                <a:lnTo>
                  <a:pt x="6803753" y="0"/>
                </a:lnTo>
                <a:lnTo>
                  <a:pt x="6803753" y="856952"/>
                </a:lnTo>
                <a:lnTo>
                  <a:pt x="0" y="8569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600" kern="1200" dirty="0"/>
              <a:t>Exploitation de la diversité : En combinant les prédictions de plusieurs modèles, le </a:t>
            </a:r>
            <a:r>
              <a:rPr lang="fr-FR" sz="1600" kern="1200" dirty="0" err="1"/>
              <a:t>stacking</a:t>
            </a:r>
            <a:r>
              <a:rPr lang="fr-FR" sz="1600" kern="1200" dirty="0"/>
              <a:t> peut capturer une plus grande diversité et améliorer les performances.</a:t>
            </a:r>
            <a:endParaRPr lang="en-US" sz="1600" kern="1200" dirty="0"/>
          </a:p>
        </p:txBody>
      </p:sp>
      <p:sp>
        <p:nvSpPr>
          <p:cNvPr id="12" name="Connecteur droit 11">
            <a:extLst>
              <a:ext uri="{FF2B5EF4-FFF2-40B4-BE49-F238E27FC236}">
                <a16:creationId xmlns:a16="http://schemas.microsoft.com/office/drawing/2014/main" id="{08F02F76-9142-4CD0-F29A-D5C5E083C485}"/>
              </a:ext>
            </a:extLst>
          </p:cNvPr>
          <p:cNvSpPr/>
          <p:nvPr/>
        </p:nvSpPr>
        <p:spPr>
          <a:xfrm>
            <a:off x="770119" y="2828276"/>
            <a:ext cx="6803753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1A48556D-1823-4C65-AD88-FE4E502D79AC}"/>
              </a:ext>
            </a:extLst>
          </p:cNvPr>
          <p:cNvSpPr/>
          <p:nvPr/>
        </p:nvSpPr>
        <p:spPr>
          <a:xfrm>
            <a:off x="770120" y="2828276"/>
            <a:ext cx="6803753" cy="856952"/>
          </a:xfrm>
          <a:custGeom>
            <a:avLst/>
            <a:gdLst>
              <a:gd name="connsiteX0" fmla="*/ 0 w 6803753"/>
              <a:gd name="connsiteY0" fmla="*/ 0 h 856952"/>
              <a:gd name="connsiteX1" fmla="*/ 6803753 w 6803753"/>
              <a:gd name="connsiteY1" fmla="*/ 0 h 856952"/>
              <a:gd name="connsiteX2" fmla="*/ 6803753 w 6803753"/>
              <a:gd name="connsiteY2" fmla="*/ 856952 h 856952"/>
              <a:gd name="connsiteX3" fmla="*/ 0 w 6803753"/>
              <a:gd name="connsiteY3" fmla="*/ 856952 h 856952"/>
              <a:gd name="connsiteX4" fmla="*/ 0 w 6803753"/>
              <a:gd name="connsiteY4" fmla="*/ 0 h 85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753" h="856952">
                <a:moveTo>
                  <a:pt x="0" y="0"/>
                </a:moveTo>
                <a:lnTo>
                  <a:pt x="6803753" y="0"/>
                </a:lnTo>
                <a:lnTo>
                  <a:pt x="6803753" y="856952"/>
                </a:lnTo>
                <a:lnTo>
                  <a:pt x="0" y="8569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600" kern="1200"/>
              <a:t>Flexibilité : Différents types de modèles de base peuvent être utilisés, offrant ainsi plus de flexibilité et de possibilités de modélisation.</a:t>
            </a:r>
            <a:endParaRPr lang="en-US" sz="1600" kern="1200"/>
          </a:p>
        </p:txBody>
      </p:sp>
      <p:sp>
        <p:nvSpPr>
          <p:cNvPr id="14" name="Connecteur droit 13">
            <a:extLst>
              <a:ext uri="{FF2B5EF4-FFF2-40B4-BE49-F238E27FC236}">
                <a16:creationId xmlns:a16="http://schemas.microsoft.com/office/drawing/2014/main" id="{0B90E727-B3B9-49DB-9698-19CEE3112D02}"/>
              </a:ext>
            </a:extLst>
          </p:cNvPr>
          <p:cNvSpPr/>
          <p:nvPr/>
        </p:nvSpPr>
        <p:spPr>
          <a:xfrm>
            <a:off x="770117" y="3581125"/>
            <a:ext cx="6803753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1B782276-36E5-89E8-BE35-81BCD2E5A57F}"/>
              </a:ext>
            </a:extLst>
          </p:cNvPr>
          <p:cNvSpPr/>
          <p:nvPr/>
        </p:nvSpPr>
        <p:spPr>
          <a:xfrm>
            <a:off x="770118" y="3557710"/>
            <a:ext cx="6803753" cy="856952"/>
          </a:xfrm>
          <a:custGeom>
            <a:avLst/>
            <a:gdLst>
              <a:gd name="connsiteX0" fmla="*/ 0 w 6803753"/>
              <a:gd name="connsiteY0" fmla="*/ 0 h 856952"/>
              <a:gd name="connsiteX1" fmla="*/ 6803753 w 6803753"/>
              <a:gd name="connsiteY1" fmla="*/ 0 h 856952"/>
              <a:gd name="connsiteX2" fmla="*/ 6803753 w 6803753"/>
              <a:gd name="connsiteY2" fmla="*/ 856952 h 856952"/>
              <a:gd name="connsiteX3" fmla="*/ 0 w 6803753"/>
              <a:gd name="connsiteY3" fmla="*/ 856952 h 856952"/>
              <a:gd name="connsiteX4" fmla="*/ 0 w 6803753"/>
              <a:gd name="connsiteY4" fmla="*/ 0 h 85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753" h="856952">
                <a:moveTo>
                  <a:pt x="0" y="0"/>
                </a:moveTo>
                <a:lnTo>
                  <a:pt x="6803753" y="0"/>
                </a:lnTo>
                <a:lnTo>
                  <a:pt x="6803753" y="856952"/>
                </a:lnTo>
                <a:lnTo>
                  <a:pt x="0" y="8569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600" kern="1200"/>
              <a:t>Les choix du modèle de métaclassification et des modèles de base dépendent du problème spécifique et peuvent varier en fonction des performances et des caractéristiques des modèles individuels.</a:t>
            </a:r>
            <a:endParaRPr lang="en-US" sz="1600" kern="1200"/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C8E8FDEA-D012-1EE3-1ABB-F7E950DC7290}"/>
              </a:ext>
            </a:extLst>
          </p:cNvPr>
          <p:cNvSpPr/>
          <p:nvPr/>
        </p:nvSpPr>
        <p:spPr>
          <a:xfrm>
            <a:off x="770115" y="4524212"/>
            <a:ext cx="6803753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A6B32376-88A9-4E8C-705F-1EB1B9207802}"/>
              </a:ext>
            </a:extLst>
          </p:cNvPr>
          <p:cNvSpPr/>
          <p:nvPr/>
        </p:nvSpPr>
        <p:spPr>
          <a:xfrm>
            <a:off x="770116" y="4547612"/>
            <a:ext cx="6803753" cy="856952"/>
          </a:xfrm>
          <a:custGeom>
            <a:avLst/>
            <a:gdLst>
              <a:gd name="connsiteX0" fmla="*/ 0 w 6803753"/>
              <a:gd name="connsiteY0" fmla="*/ 0 h 856952"/>
              <a:gd name="connsiteX1" fmla="*/ 6803753 w 6803753"/>
              <a:gd name="connsiteY1" fmla="*/ 0 h 856952"/>
              <a:gd name="connsiteX2" fmla="*/ 6803753 w 6803753"/>
              <a:gd name="connsiteY2" fmla="*/ 856952 h 856952"/>
              <a:gd name="connsiteX3" fmla="*/ 0 w 6803753"/>
              <a:gd name="connsiteY3" fmla="*/ 856952 h 856952"/>
              <a:gd name="connsiteX4" fmla="*/ 0 w 6803753"/>
              <a:gd name="connsiteY4" fmla="*/ 0 h 85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753" h="856952">
                <a:moveTo>
                  <a:pt x="0" y="0"/>
                </a:moveTo>
                <a:lnTo>
                  <a:pt x="6803753" y="0"/>
                </a:lnTo>
                <a:lnTo>
                  <a:pt x="6803753" y="856952"/>
                </a:lnTo>
                <a:lnTo>
                  <a:pt x="0" y="8569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600" kern="1200" dirty="0"/>
              <a:t>Le </a:t>
            </a:r>
            <a:r>
              <a:rPr lang="fr-FR" sz="1600" kern="1200" dirty="0" err="1"/>
              <a:t>stacking</a:t>
            </a:r>
            <a:r>
              <a:rPr lang="fr-FR" sz="1600" kern="1200" dirty="0"/>
              <a:t> est souvent utilisé dans des cas où </a:t>
            </a:r>
            <a:r>
              <a:rPr lang="fr-FR" sz="1600" b="1" kern="1200" dirty="0"/>
              <a:t>des performances encore meilleures sont recherchées</a:t>
            </a:r>
            <a:r>
              <a:rPr lang="fr-FR" sz="1600" kern="1200" dirty="0"/>
              <a:t>, au-delà de ce que les techniques d'apprentissage en ensemble traditionnelles comme le bagging et le </a:t>
            </a:r>
            <a:r>
              <a:rPr lang="fr-FR" sz="1600" kern="1200" dirty="0" err="1"/>
              <a:t>boosting</a:t>
            </a:r>
            <a:r>
              <a:rPr lang="fr-FR" sz="1600" kern="1200" dirty="0"/>
              <a:t> peuvent fournir.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309257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707</Words>
  <Application>Microsoft Macintosh PowerPoint</Application>
  <PresentationFormat>Grand écran</PresentationFormat>
  <Paragraphs>81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Ensemble Learning</vt:lpstr>
      <vt:lpstr>Ensemble learning (Apprentissage en ensemble)</vt:lpstr>
      <vt:lpstr>Types d’apprentissage en ensemble</vt:lpstr>
      <vt:lpstr>Bagging</vt:lpstr>
      <vt:lpstr>Bagging</vt:lpstr>
      <vt:lpstr>Boosting</vt:lpstr>
      <vt:lpstr>Boosting</vt:lpstr>
      <vt:lpstr>Stacking</vt:lpstr>
      <vt:lpstr>Avantages du Stacking</vt:lpstr>
      <vt:lpstr>Stacking</vt:lpstr>
      <vt:lpstr>Comparaison des approches</vt:lpstr>
      <vt:lpstr>Comparaison des approches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Natacha NJONGWA</dc:creator>
  <cp:lastModifiedBy>Natacha NJONGWA</cp:lastModifiedBy>
  <cp:revision>3</cp:revision>
  <dcterms:created xsi:type="dcterms:W3CDTF">2023-05-15T19:59:32Z</dcterms:created>
  <dcterms:modified xsi:type="dcterms:W3CDTF">2023-05-16T07:19:02Z</dcterms:modified>
</cp:coreProperties>
</file>