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58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8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3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4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3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4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4-ways-to-evaluate-your-machine-learning-model-cross-validation-techniques-with-python-cod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4-ways-to-evaluate-your-machine-learning-model-cross-validation-techniques-with-python-cod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ent.ai/blog/a/validation-croisee-machine-lear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4-ways-to-evaluate-your-machine-learning-model-cross-validation-techniques-with-python-co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DF85BD-7938-78CE-37BC-4C378FB9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fr-FR" sz="6000"/>
              <a:t>La validation croisée en machine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10C33E-B6EB-398C-B889-B84F8F1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endParaRPr lang="fr-FR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43028-C74F-AE07-7EF4-D7A9BCB19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66" b="27236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062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CA930D-0E4C-BAD8-B14F-FA3DD3D0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56" y="328508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fr-FR" sz="7200"/>
              <a:t>Qu’est ce que la validation croisée?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123AB81-1DCD-5673-E58D-A41C840874A1}"/>
              </a:ext>
            </a:extLst>
          </p:cNvPr>
          <p:cNvGrpSpPr/>
          <p:nvPr/>
        </p:nvGrpSpPr>
        <p:grpSpPr>
          <a:xfrm>
            <a:off x="188816" y="2425252"/>
            <a:ext cx="3238878" cy="3387796"/>
            <a:chOff x="173445" y="2251198"/>
            <a:chExt cx="3238878" cy="338779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8C0838C-0BB7-A621-1E40-BCCA1FDB9200}"/>
                </a:ext>
              </a:extLst>
            </p:cNvPr>
            <p:cNvSpPr/>
            <p:nvPr/>
          </p:nvSpPr>
          <p:spPr>
            <a:xfrm>
              <a:off x="173445" y="2251198"/>
              <a:ext cx="3079709" cy="316129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12166A05-BA6D-E360-AB5E-455F0CC7F64E}"/>
                </a:ext>
              </a:extLst>
            </p:cNvPr>
            <p:cNvSpPr/>
            <p:nvPr/>
          </p:nvSpPr>
          <p:spPr>
            <a:xfrm>
              <a:off x="332614" y="2477703"/>
              <a:ext cx="3079709" cy="3161291"/>
            </a:xfrm>
            <a:custGeom>
              <a:avLst/>
              <a:gdLst>
                <a:gd name="connsiteX0" fmla="*/ 0 w 3079709"/>
                <a:gd name="connsiteY0" fmla="*/ 225159 h 2251585"/>
                <a:gd name="connsiteX1" fmla="*/ 225159 w 3079709"/>
                <a:gd name="connsiteY1" fmla="*/ 0 h 2251585"/>
                <a:gd name="connsiteX2" fmla="*/ 2854551 w 3079709"/>
                <a:gd name="connsiteY2" fmla="*/ 0 h 2251585"/>
                <a:gd name="connsiteX3" fmla="*/ 3079710 w 3079709"/>
                <a:gd name="connsiteY3" fmla="*/ 225159 h 2251585"/>
                <a:gd name="connsiteX4" fmla="*/ 3079709 w 3079709"/>
                <a:gd name="connsiteY4" fmla="*/ 2026427 h 2251585"/>
                <a:gd name="connsiteX5" fmla="*/ 2854550 w 3079709"/>
                <a:gd name="connsiteY5" fmla="*/ 2251586 h 2251585"/>
                <a:gd name="connsiteX6" fmla="*/ 225159 w 3079709"/>
                <a:gd name="connsiteY6" fmla="*/ 2251585 h 2251585"/>
                <a:gd name="connsiteX7" fmla="*/ 0 w 3079709"/>
                <a:gd name="connsiteY7" fmla="*/ 2026426 h 2251585"/>
                <a:gd name="connsiteX8" fmla="*/ 0 w 3079709"/>
                <a:gd name="connsiteY8" fmla="*/ 225159 h 22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9709" h="2251585">
                  <a:moveTo>
                    <a:pt x="0" y="225159"/>
                  </a:moveTo>
                  <a:cubicBezTo>
                    <a:pt x="0" y="100807"/>
                    <a:pt x="100807" y="0"/>
                    <a:pt x="225159" y="0"/>
                  </a:cubicBezTo>
                  <a:lnTo>
                    <a:pt x="2854551" y="0"/>
                  </a:lnTo>
                  <a:cubicBezTo>
                    <a:pt x="2978903" y="0"/>
                    <a:pt x="3079710" y="100807"/>
                    <a:pt x="3079710" y="225159"/>
                  </a:cubicBezTo>
                  <a:cubicBezTo>
                    <a:pt x="3079710" y="825582"/>
                    <a:pt x="3079709" y="1426004"/>
                    <a:pt x="3079709" y="2026427"/>
                  </a:cubicBezTo>
                  <a:cubicBezTo>
                    <a:pt x="3079709" y="2150779"/>
                    <a:pt x="2978902" y="2251586"/>
                    <a:pt x="2854550" y="2251586"/>
                  </a:cubicBezTo>
                  <a:lnTo>
                    <a:pt x="225159" y="2251585"/>
                  </a:lnTo>
                  <a:cubicBezTo>
                    <a:pt x="100807" y="2251585"/>
                    <a:pt x="0" y="2150778"/>
                    <a:pt x="0" y="2026426"/>
                  </a:cubicBezTo>
                  <a:lnTo>
                    <a:pt x="0" y="22515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7387" tIns="157387" rIns="157387" bIns="15738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0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Technique d'évaluation des </a:t>
              </a:r>
              <a:r>
                <a:rPr lang="fr-FR" sz="2400" b="1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performances</a:t>
              </a:r>
              <a:r>
                <a:rPr lang="fr-FR" sz="2400" b="0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des modèles d'apprentissage automatique.</a:t>
              </a:r>
              <a:endParaRPr lang="en-US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BF4584B-CA5C-AE31-61AA-265E078700DF}"/>
              </a:ext>
            </a:extLst>
          </p:cNvPr>
          <p:cNvGrpSpPr/>
          <p:nvPr/>
        </p:nvGrpSpPr>
        <p:grpSpPr>
          <a:xfrm>
            <a:off x="3902471" y="2583433"/>
            <a:ext cx="3754593" cy="3334340"/>
            <a:chOff x="3604561" y="2211573"/>
            <a:chExt cx="4113571" cy="3334340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83139F6-C986-B6AC-F7A2-9D4AC46892C1}"/>
                </a:ext>
              </a:extLst>
            </p:cNvPr>
            <p:cNvSpPr/>
            <p:nvPr/>
          </p:nvSpPr>
          <p:spPr>
            <a:xfrm>
              <a:off x="3604561" y="2211573"/>
              <a:ext cx="3914048" cy="30682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BCA3114B-C865-E379-F9DF-1D67F0649226}"/>
                </a:ext>
              </a:extLst>
            </p:cNvPr>
            <p:cNvSpPr/>
            <p:nvPr/>
          </p:nvSpPr>
          <p:spPr>
            <a:xfrm>
              <a:off x="3804084" y="2477703"/>
              <a:ext cx="3914048" cy="3068210"/>
            </a:xfrm>
            <a:custGeom>
              <a:avLst/>
              <a:gdLst>
                <a:gd name="connsiteX0" fmla="*/ 0 w 3914048"/>
                <a:gd name="connsiteY0" fmla="*/ 218529 h 2185289"/>
                <a:gd name="connsiteX1" fmla="*/ 218529 w 3914048"/>
                <a:gd name="connsiteY1" fmla="*/ 0 h 2185289"/>
                <a:gd name="connsiteX2" fmla="*/ 3695519 w 3914048"/>
                <a:gd name="connsiteY2" fmla="*/ 0 h 2185289"/>
                <a:gd name="connsiteX3" fmla="*/ 3914048 w 3914048"/>
                <a:gd name="connsiteY3" fmla="*/ 218529 h 2185289"/>
                <a:gd name="connsiteX4" fmla="*/ 3914048 w 3914048"/>
                <a:gd name="connsiteY4" fmla="*/ 1966760 h 2185289"/>
                <a:gd name="connsiteX5" fmla="*/ 3695519 w 3914048"/>
                <a:gd name="connsiteY5" fmla="*/ 2185289 h 2185289"/>
                <a:gd name="connsiteX6" fmla="*/ 218529 w 3914048"/>
                <a:gd name="connsiteY6" fmla="*/ 2185289 h 2185289"/>
                <a:gd name="connsiteX7" fmla="*/ 0 w 3914048"/>
                <a:gd name="connsiteY7" fmla="*/ 1966760 h 2185289"/>
                <a:gd name="connsiteX8" fmla="*/ 0 w 3914048"/>
                <a:gd name="connsiteY8" fmla="*/ 218529 h 21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4048" h="2185289">
                  <a:moveTo>
                    <a:pt x="0" y="218529"/>
                  </a:moveTo>
                  <a:cubicBezTo>
                    <a:pt x="0" y="97839"/>
                    <a:pt x="97839" y="0"/>
                    <a:pt x="218529" y="0"/>
                  </a:cubicBezTo>
                  <a:lnTo>
                    <a:pt x="3695519" y="0"/>
                  </a:lnTo>
                  <a:cubicBezTo>
                    <a:pt x="3816209" y="0"/>
                    <a:pt x="3914048" y="97839"/>
                    <a:pt x="3914048" y="218529"/>
                  </a:cubicBezTo>
                  <a:lnTo>
                    <a:pt x="3914048" y="1966760"/>
                  </a:lnTo>
                  <a:cubicBezTo>
                    <a:pt x="3914048" y="2087450"/>
                    <a:pt x="3816209" y="2185289"/>
                    <a:pt x="3695519" y="2185289"/>
                  </a:cubicBezTo>
                  <a:lnTo>
                    <a:pt x="218529" y="2185289"/>
                  </a:lnTo>
                  <a:cubicBezTo>
                    <a:pt x="97839" y="2185289"/>
                    <a:pt x="0" y="2087450"/>
                    <a:pt x="0" y="1966760"/>
                  </a:cubicBezTo>
                  <a:lnTo>
                    <a:pt x="0" y="21852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5445" tIns="155445" rIns="155445" bIns="155445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0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Permet de tester la capacité de </a:t>
              </a:r>
              <a:r>
                <a:rPr lang="fr-FR" sz="2400" b="1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généralisation</a:t>
              </a:r>
              <a:r>
                <a:rPr lang="fr-FR" sz="2400" b="0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des modèles sur des données inconnues</a:t>
              </a:r>
              <a:endParaRPr lang="en-US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8DC35E6-4612-5F88-5D5A-11441143DBEB}"/>
              </a:ext>
            </a:extLst>
          </p:cNvPr>
          <p:cNvGrpSpPr/>
          <p:nvPr/>
        </p:nvGrpSpPr>
        <p:grpSpPr>
          <a:xfrm>
            <a:off x="8313952" y="2438324"/>
            <a:ext cx="3427694" cy="3383826"/>
            <a:chOff x="7934607" y="2484571"/>
            <a:chExt cx="3757662" cy="338382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3F6EA3B-B5CC-9472-FB80-5495267F23B4}"/>
                </a:ext>
              </a:extLst>
            </p:cNvPr>
            <p:cNvSpPr/>
            <p:nvPr/>
          </p:nvSpPr>
          <p:spPr>
            <a:xfrm>
              <a:off x="7934607" y="2484571"/>
              <a:ext cx="3558139" cy="31176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1FA57C8D-F16C-1453-E374-0675C4FCD5A5}"/>
                </a:ext>
              </a:extLst>
            </p:cNvPr>
            <p:cNvSpPr/>
            <p:nvPr/>
          </p:nvSpPr>
          <p:spPr>
            <a:xfrm>
              <a:off x="8134130" y="2750701"/>
              <a:ext cx="3558139" cy="3117696"/>
            </a:xfrm>
            <a:custGeom>
              <a:avLst/>
              <a:gdLst>
                <a:gd name="connsiteX0" fmla="*/ 0 w 3558139"/>
                <a:gd name="connsiteY0" fmla="*/ 222054 h 2220535"/>
                <a:gd name="connsiteX1" fmla="*/ 222054 w 3558139"/>
                <a:gd name="connsiteY1" fmla="*/ 0 h 2220535"/>
                <a:gd name="connsiteX2" fmla="*/ 3336086 w 3558139"/>
                <a:gd name="connsiteY2" fmla="*/ 0 h 2220535"/>
                <a:gd name="connsiteX3" fmla="*/ 3558140 w 3558139"/>
                <a:gd name="connsiteY3" fmla="*/ 222054 h 2220535"/>
                <a:gd name="connsiteX4" fmla="*/ 3558139 w 3558139"/>
                <a:gd name="connsiteY4" fmla="*/ 1998482 h 2220535"/>
                <a:gd name="connsiteX5" fmla="*/ 3336085 w 3558139"/>
                <a:gd name="connsiteY5" fmla="*/ 2220536 h 2220535"/>
                <a:gd name="connsiteX6" fmla="*/ 222054 w 3558139"/>
                <a:gd name="connsiteY6" fmla="*/ 2220535 h 2220535"/>
                <a:gd name="connsiteX7" fmla="*/ 0 w 3558139"/>
                <a:gd name="connsiteY7" fmla="*/ 1998481 h 2220535"/>
                <a:gd name="connsiteX8" fmla="*/ 0 w 3558139"/>
                <a:gd name="connsiteY8" fmla="*/ 222054 h 222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8139" h="2220535">
                  <a:moveTo>
                    <a:pt x="0" y="222054"/>
                  </a:moveTo>
                  <a:cubicBezTo>
                    <a:pt x="0" y="99417"/>
                    <a:pt x="99417" y="0"/>
                    <a:pt x="222054" y="0"/>
                  </a:cubicBezTo>
                  <a:lnTo>
                    <a:pt x="3336086" y="0"/>
                  </a:lnTo>
                  <a:cubicBezTo>
                    <a:pt x="3458723" y="0"/>
                    <a:pt x="3558140" y="99417"/>
                    <a:pt x="3558140" y="222054"/>
                  </a:cubicBezTo>
                  <a:cubicBezTo>
                    <a:pt x="3558140" y="814197"/>
                    <a:pt x="3558139" y="1406339"/>
                    <a:pt x="3558139" y="1998482"/>
                  </a:cubicBezTo>
                  <a:cubicBezTo>
                    <a:pt x="3558139" y="2121119"/>
                    <a:pt x="3458722" y="2220536"/>
                    <a:pt x="3336085" y="2220536"/>
                  </a:cubicBezTo>
                  <a:lnTo>
                    <a:pt x="222054" y="2220535"/>
                  </a:lnTo>
                  <a:cubicBezTo>
                    <a:pt x="99417" y="2220535"/>
                    <a:pt x="0" y="2121118"/>
                    <a:pt x="0" y="1998481"/>
                  </a:cubicBezTo>
                  <a:lnTo>
                    <a:pt x="0" y="22205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77" tIns="156477" rIns="156477" bIns="15647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0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Elle consiste à diviser le jeu de données </a:t>
              </a:r>
              <a:r>
                <a:rPr lang="fr-FR" sz="2400" b="1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en deux parties </a:t>
              </a:r>
              <a:r>
                <a:rPr lang="fr-FR" sz="2400" b="0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: une partie pour l'entraînement du modèle et une autre partie pour tester sa performance</a:t>
              </a:r>
              <a:r>
                <a:rPr lang="fr-FR" sz="1200" b="0" i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4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E0108C-9DA2-6AF8-9698-0C3AB8E6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fr-FR" sz="7200"/>
              <a:t>Les méthodes de validation croisée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D429E7"/>
          </a:solidFill>
          <a:ln w="34925">
            <a:solidFill>
              <a:srgbClr val="D4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57429E9-16C4-38C8-59B2-5CA3F3F8C3A1}"/>
              </a:ext>
            </a:extLst>
          </p:cNvPr>
          <p:cNvSpPr/>
          <p:nvPr/>
        </p:nvSpPr>
        <p:spPr>
          <a:xfrm>
            <a:off x="648305" y="3255153"/>
            <a:ext cx="2283378" cy="144994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E6836B16-4611-5D4E-FD79-1A3EBA358E65}"/>
              </a:ext>
            </a:extLst>
          </p:cNvPr>
          <p:cNvSpPr/>
          <p:nvPr/>
        </p:nvSpPr>
        <p:spPr>
          <a:xfrm>
            <a:off x="902013" y="3496177"/>
            <a:ext cx="2283378" cy="1449945"/>
          </a:xfrm>
          <a:custGeom>
            <a:avLst/>
            <a:gdLst>
              <a:gd name="connsiteX0" fmla="*/ 0 w 2283378"/>
              <a:gd name="connsiteY0" fmla="*/ 144995 h 1449945"/>
              <a:gd name="connsiteX1" fmla="*/ 144995 w 2283378"/>
              <a:gd name="connsiteY1" fmla="*/ 0 h 1449945"/>
              <a:gd name="connsiteX2" fmla="*/ 2138384 w 2283378"/>
              <a:gd name="connsiteY2" fmla="*/ 0 h 1449945"/>
              <a:gd name="connsiteX3" fmla="*/ 2283379 w 2283378"/>
              <a:gd name="connsiteY3" fmla="*/ 144995 h 1449945"/>
              <a:gd name="connsiteX4" fmla="*/ 2283378 w 2283378"/>
              <a:gd name="connsiteY4" fmla="*/ 1304951 h 1449945"/>
              <a:gd name="connsiteX5" fmla="*/ 2138383 w 2283378"/>
              <a:gd name="connsiteY5" fmla="*/ 1449946 h 1449945"/>
              <a:gd name="connsiteX6" fmla="*/ 144995 w 2283378"/>
              <a:gd name="connsiteY6" fmla="*/ 1449945 h 1449945"/>
              <a:gd name="connsiteX7" fmla="*/ 0 w 2283378"/>
              <a:gd name="connsiteY7" fmla="*/ 1304950 h 1449945"/>
              <a:gd name="connsiteX8" fmla="*/ 0 w 2283378"/>
              <a:gd name="connsiteY8" fmla="*/ 144995 h 144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378" h="1449945">
                <a:moveTo>
                  <a:pt x="0" y="144995"/>
                </a:moveTo>
                <a:cubicBezTo>
                  <a:pt x="0" y="64916"/>
                  <a:pt x="64916" y="0"/>
                  <a:pt x="144995" y="0"/>
                </a:cubicBezTo>
                <a:lnTo>
                  <a:pt x="2138384" y="0"/>
                </a:lnTo>
                <a:cubicBezTo>
                  <a:pt x="2218463" y="0"/>
                  <a:pt x="2283379" y="64916"/>
                  <a:pt x="2283379" y="144995"/>
                </a:cubicBezTo>
                <a:cubicBezTo>
                  <a:pt x="2283379" y="531647"/>
                  <a:pt x="2283378" y="918299"/>
                  <a:pt x="2283378" y="1304951"/>
                </a:cubicBezTo>
                <a:cubicBezTo>
                  <a:pt x="2283378" y="1385030"/>
                  <a:pt x="2218462" y="1449946"/>
                  <a:pt x="2138383" y="1449946"/>
                </a:cubicBezTo>
                <a:lnTo>
                  <a:pt x="144995" y="1449945"/>
                </a:lnTo>
                <a:cubicBezTo>
                  <a:pt x="64916" y="1449945"/>
                  <a:pt x="0" y="1385029"/>
                  <a:pt x="0" y="1304950"/>
                </a:cubicBezTo>
                <a:lnTo>
                  <a:pt x="0" y="14499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907" tIns="133907" rIns="133907" bIns="1339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La validation croisée K-</a:t>
            </a:r>
            <a:r>
              <a:rPr lang="fr-FR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Fold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455EE6C-EA8F-815F-EFD7-F35CCBE35BDA}"/>
              </a:ext>
            </a:extLst>
          </p:cNvPr>
          <p:cNvSpPr/>
          <p:nvPr/>
        </p:nvSpPr>
        <p:spPr>
          <a:xfrm>
            <a:off x="3439100" y="3255153"/>
            <a:ext cx="2283378" cy="144994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5FFF29D-1714-6B1D-D4CB-4255088E4EF8}"/>
              </a:ext>
            </a:extLst>
          </p:cNvPr>
          <p:cNvSpPr/>
          <p:nvPr/>
        </p:nvSpPr>
        <p:spPr>
          <a:xfrm>
            <a:off x="3692809" y="3496177"/>
            <a:ext cx="2283378" cy="1449945"/>
          </a:xfrm>
          <a:custGeom>
            <a:avLst/>
            <a:gdLst>
              <a:gd name="connsiteX0" fmla="*/ 0 w 2283378"/>
              <a:gd name="connsiteY0" fmla="*/ 144995 h 1449945"/>
              <a:gd name="connsiteX1" fmla="*/ 144995 w 2283378"/>
              <a:gd name="connsiteY1" fmla="*/ 0 h 1449945"/>
              <a:gd name="connsiteX2" fmla="*/ 2138384 w 2283378"/>
              <a:gd name="connsiteY2" fmla="*/ 0 h 1449945"/>
              <a:gd name="connsiteX3" fmla="*/ 2283379 w 2283378"/>
              <a:gd name="connsiteY3" fmla="*/ 144995 h 1449945"/>
              <a:gd name="connsiteX4" fmla="*/ 2283378 w 2283378"/>
              <a:gd name="connsiteY4" fmla="*/ 1304951 h 1449945"/>
              <a:gd name="connsiteX5" fmla="*/ 2138383 w 2283378"/>
              <a:gd name="connsiteY5" fmla="*/ 1449946 h 1449945"/>
              <a:gd name="connsiteX6" fmla="*/ 144995 w 2283378"/>
              <a:gd name="connsiteY6" fmla="*/ 1449945 h 1449945"/>
              <a:gd name="connsiteX7" fmla="*/ 0 w 2283378"/>
              <a:gd name="connsiteY7" fmla="*/ 1304950 h 1449945"/>
              <a:gd name="connsiteX8" fmla="*/ 0 w 2283378"/>
              <a:gd name="connsiteY8" fmla="*/ 144995 h 144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378" h="1449945">
                <a:moveTo>
                  <a:pt x="0" y="144995"/>
                </a:moveTo>
                <a:cubicBezTo>
                  <a:pt x="0" y="64916"/>
                  <a:pt x="64916" y="0"/>
                  <a:pt x="144995" y="0"/>
                </a:cubicBezTo>
                <a:lnTo>
                  <a:pt x="2138384" y="0"/>
                </a:lnTo>
                <a:cubicBezTo>
                  <a:pt x="2218463" y="0"/>
                  <a:pt x="2283379" y="64916"/>
                  <a:pt x="2283379" y="144995"/>
                </a:cubicBezTo>
                <a:cubicBezTo>
                  <a:pt x="2283379" y="531647"/>
                  <a:pt x="2283378" y="918299"/>
                  <a:pt x="2283378" y="1304951"/>
                </a:cubicBezTo>
                <a:cubicBezTo>
                  <a:pt x="2283378" y="1385030"/>
                  <a:pt x="2218462" y="1449946"/>
                  <a:pt x="2138383" y="1449946"/>
                </a:cubicBezTo>
                <a:lnTo>
                  <a:pt x="144995" y="1449945"/>
                </a:lnTo>
                <a:cubicBezTo>
                  <a:pt x="64916" y="1449945"/>
                  <a:pt x="0" y="1385029"/>
                  <a:pt x="0" y="1304950"/>
                </a:cubicBezTo>
                <a:lnTo>
                  <a:pt x="0" y="14499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907" tIns="133907" rIns="133907" bIns="1339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Validation croisée </a:t>
            </a:r>
            <a:r>
              <a:rPr lang="fr-FR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fr-FR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-One-Out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CD37342-D05C-B0CF-5EFC-0BEE2432D12E}"/>
              </a:ext>
            </a:extLst>
          </p:cNvPr>
          <p:cNvSpPr/>
          <p:nvPr/>
        </p:nvSpPr>
        <p:spPr>
          <a:xfrm>
            <a:off x="6229895" y="3255153"/>
            <a:ext cx="2283378" cy="144994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88F3DEE-D09C-F510-BECD-21ED00100639}"/>
              </a:ext>
            </a:extLst>
          </p:cNvPr>
          <p:cNvSpPr/>
          <p:nvPr/>
        </p:nvSpPr>
        <p:spPr>
          <a:xfrm>
            <a:off x="6483604" y="3496177"/>
            <a:ext cx="2283378" cy="1449945"/>
          </a:xfrm>
          <a:custGeom>
            <a:avLst/>
            <a:gdLst>
              <a:gd name="connsiteX0" fmla="*/ 0 w 2283378"/>
              <a:gd name="connsiteY0" fmla="*/ 144995 h 1449945"/>
              <a:gd name="connsiteX1" fmla="*/ 144995 w 2283378"/>
              <a:gd name="connsiteY1" fmla="*/ 0 h 1449945"/>
              <a:gd name="connsiteX2" fmla="*/ 2138384 w 2283378"/>
              <a:gd name="connsiteY2" fmla="*/ 0 h 1449945"/>
              <a:gd name="connsiteX3" fmla="*/ 2283379 w 2283378"/>
              <a:gd name="connsiteY3" fmla="*/ 144995 h 1449945"/>
              <a:gd name="connsiteX4" fmla="*/ 2283378 w 2283378"/>
              <a:gd name="connsiteY4" fmla="*/ 1304951 h 1449945"/>
              <a:gd name="connsiteX5" fmla="*/ 2138383 w 2283378"/>
              <a:gd name="connsiteY5" fmla="*/ 1449946 h 1449945"/>
              <a:gd name="connsiteX6" fmla="*/ 144995 w 2283378"/>
              <a:gd name="connsiteY6" fmla="*/ 1449945 h 1449945"/>
              <a:gd name="connsiteX7" fmla="*/ 0 w 2283378"/>
              <a:gd name="connsiteY7" fmla="*/ 1304950 h 1449945"/>
              <a:gd name="connsiteX8" fmla="*/ 0 w 2283378"/>
              <a:gd name="connsiteY8" fmla="*/ 144995 h 144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378" h="1449945">
                <a:moveTo>
                  <a:pt x="0" y="144995"/>
                </a:moveTo>
                <a:cubicBezTo>
                  <a:pt x="0" y="64916"/>
                  <a:pt x="64916" y="0"/>
                  <a:pt x="144995" y="0"/>
                </a:cubicBezTo>
                <a:lnTo>
                  <a:pt x="2138384" y="0"/>
                </a:lnTo>
                <a:cubicBezTo>
                  <a:pt x="2218463" y="0"/>
                  <a:pt x="2283379" y="64916"/>
                  <a:pt x="2283379" y="144995"/>
                </a:cubicBezTo>
                <a:cubicBezTo>
                  <a:pt x="2283379" y="531647"/>
                  <a:pt x="2283378" y="918299"/>
                  <a:pt x="2283378" y="1304951"/>
                </a:cubicBezTo>
                <a:cubicBezTo>
                  <a:pt x="2283378" y="1385030"/>
                  <a:pt x="2218462" y="1449946"/>
                  <a:pt x="2138383" y="1449946"/>
                </a:cubicBezTo>
                <a:lnTo>
                  <a:pt x="144995" y="1449945"/>
                </a:lnTo>
                <a:cubicBezTo>
                  <a:pt x="64916" y="1449945"/>
                  <a:pt x="0" y="1385029"/>
                  <a:pt x="0" y="1304950"/>
                </a:cubicBezTo>
                <a:lnTo>
                  <a:pt x="0" y="14499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907" tIns="133907" rIns="133907" bIns="1339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Validation croisée Hold-Out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0EB5741-9D4C-3B25-407C-BBD822B242E4}"/>
              </a:ext>
            </a:extLst>
          </p:cNvPr>
          <p:cNvSpPr/>
          <p:nvPr/>
        </p:nvSpPr>
        <p:spPr>
          <a:xfrm>
            <a:off x="9023887" y="3188050"/>
            <a:ext cx="2283378" cy="144994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3A12F23B-0D14-FA4A-CCB9-71DFDA1D942F}"/>
              </a:ext>
            </a:extLst>
          </p:cNvPr>
          <p:cNvSpPr/>
          <p:nvPr/>
        </p:nvSpPr>
        <p:spPr>
          <a:xfrm>
            <a:off x="9277596" y="3429073"/>
            <a:ext cx="2283378" cy="1449945"/>
          </a:xfrm>
          <a:custGeom>
            <a:avLst/>
            <a:gdLst>
              <a:gd name="connsiteX0" fmla="*/ 0 w 2283378"/>
              <a:gd name="connsiteY0" fmla="*/ 144995 h 1449945"/>
              <a:gd name="connsiteX1" fmla="*/ 144995 w 2283378"/>
              <a:gd name="connsiteY1" fmla="*/ 0 h 1449945"/>
              <a:gd name="connsiteX2" fmla="*/ 2138384 w 2283378"/>
              <a:gd name="connsiteY2" fmla="*/ 0 h 1449945"/>
              <a:gd name="connsiteX3" fmla="*/ 2283379 w 2283378"/>
              <a:gd name="connsiteY3" fmla="*/ 144995 h 1449945"/>
              <a:gd name="connsiteX4" fmla="*/ 2283378 w 2283378"/>
              <a:gd name="connsiteY4" fmla="*/ 1304951 h 1449945"/>
              <a:gd name="connsiteX5" fmla="*/ 2138383 w 2283378"/>
              <a:gd name="connsiteY5" fmla="*/ 1449946 h 1449945"/>
              <a:gd name="connsiteX6" fmla="*/ 144995 w 2283378"/>
              <a:gd name="connsiteY6" fmla="*/ 1449945 h 1449945"/>
              <a:gd name="connsiteX7" fmla="*/ 0 w 2283378"/>
              <a:gd name="connsiteY7" fmla="*/ 1304950 h 1449945"/>
              <a:gd name="connsiteX8" fmla="*/ 0 w 2283378"/>
              <a:gd name="connsiteY8" fmla="*/ 144995 h 144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378" h="1449945">
                <a:moveTo>
                  <a:pt x="0" y="144995"/>
                </a:moveTo>
                <a:cubicBezTo>
                  <a:pt x="0" y="64916"/>
                  <a:pt x="64916" y="0"/>
                  <a:pt x="144995" y="0"/>
                </a:cubicBezTo>
                <a:lnTo>
                  <a:pt x="2138384" y="0"/>
                </a:lnTo>
                <a:cubicBezTo>
                  <a:pt x="2218463" y="0"/>
                  <a:pt x="2283379" y="64916"/>
                  <a:pt x="2283379" y="144995"/>
                </a:cubicBezTo>
                <a:cubicBezTo>
                  <a:pt x="2283379" y="531647"/>
                  <a:pt x="2283378" y="918299"/>
                  <a:pt x="2283378" y="1304951"/>
                </a:cubicBezTo>
                <a:cubicBezTo>
                  <a:pt x="2283378" y="1385030"/>
                  <a:pt x="2218462" y="1449946"/>
                  <a:pt x="2138383" y="1449946"/>
                </a:cubicBezTo>
                <a:lnTo>
                  <a:pt x="144995" y="1449945"/>
                </a:lnTo>
                <a:cubicBezTo>
                  <a:pt x="64916" y="1449945"/>
                  <a:pt x="0" y="1385029"/>
                  <a:pt x="0" y="1304950"/>
                </a:cubicBezTo>
                <a:lnTo>
                  <a:pt x="0" y="14499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907" tIns="133907" rIns="133907" bIns="1339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Validation croisée stratifiée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7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32B01-D188-A11D-8691-00F82024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croisée Hold-out/ Train test split</a:t>
            </a:r>
          </a:p>
        </p:txBody>
      </p:sp>
      <p:pic>
        <p:nvPicPr>
          <p:cNvPr id="1026" name="Picture 2" descr="Cross-Validation hold out method">
            <a:extLst>
              <a:ext uri="{FF2B5EF4-FFF2-40B4-BE49-F238E27FC236}">
                <a16:creationId xmlns:a16="http://schemas.microsoft.com/office/drawing/2014/main" id="{C04EAF3D-073E-EF27-8FC6-C87C454B6A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03" y="2086764"/>
            <a:ext cx="4715751" cy="298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5EEBDE-B8D3-D4B2-EC85-78826B0DDB75}"/>
              </a:ext>
            </a:extLst>
          </p:cNvPr>
          <p:cNvSpPr txBox="1"/>
          <p:nvPr/>
        </p:nvSpPr>
        <p:spPr>
          <a:xfrm>
            <a:off x="969720" y="6362070"/>
            <a:ext cx="10832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Source de l’image: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www.analyticsvidhya.com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/blog/2021/05/4-ways-to-evaluate-your-machine-learning-model-cross-validation-techniques-with-python-code/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3C5B79D3-5486-31BD-A649-19983C7EB80F}"/>
              </a:ext>
            </a:extLst>
          </p:cNvPr>
          <p:cNvSpPr/>
          <p:nvPr/>
        </p:nvSpPr>
        <p:spPr>
          <a:xfrm>
            <a:off x="969720" y="2105247"/>
            <a:ext cx="553740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DEF1211-14E6-CFBC-92D0-D87DCB95880F}"/>
              </a:ext>
            </a:extLst>
          </p:cNvPr>
          <p:cNvSpPr/>
          <p:nvPr/>
        </p:nvSpPr>
        <p:spPr>
          <a:xfrm>
            <a:off x="969720" y="2105247"/>
            <a:ext cx="5537406" cy="923329"/>
          </a:xfrm>
          <a:custGeom>
            <a:avLst/>
            <a:gdLst>
              <a:gd name="connsiteX0" fmla="*/ 0 w 5537406"/>
              <a:gd name="connsiteY0" fmla="*/ 0 h 923329"/>
              <a:gd name="connsiteX1" fmla="*/ 5537406 w 5537406"/>
              <a:gd name="connsiteY1" fmla="*/ 0 h 923329"/>
              <a:gd name="connsiteX2" fmla="*/ 5537406 w 5537406"/>
              <a:gd name="connsiteY2" fmla="*/ 923329 h 923329"/>
              <a:gd name="connsiteX3" fmla="*/ 0 w 5537406"/>
              <a:gd name="connsiteY3" fmla="*/ 923329 h 923329"/>
              <a:gd name="connsiteX4" fmla="*/ 0 w 5537406"/>
              <a:gd name="connsiteY4" fmla="*/ 0 h 9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406" h="923329">
                <a:moveTo>
                  <a:pt x="0" y="0"/>
                </a:moveTo>
                <a:lnTo>
                  <a:pt x="5537406" y="0"/>
                </a:lnTo>
                <a:lnTo>
                  <a:pt x="5537406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Diviser le jeu de données en deux ensembles, un ensemble d'entraînement et un ensemble de test (70/30)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603DC37D-5991-893D-4795-E76E7B1C6C3B}"/>
              </a:ext>
            </a:extLst>
          </p:cNvPr>
          <p:cNvSpPr/>
          <p:nvPr/>
        </p:nvSpPr>
        <p:spPr>
          <a:xfrm>
            <a:off x="969720" y="3028576"/>
            <a:ext cx="553740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4657B38-53C6-FF8A-1D42-21C6EE801363}"/>
              </a:ext>
            </a:extLst>
          </p:cNvPr>
          <p:cNvSpPr/>
          <p:nvPr/>
        </p:nvSpPr>
        <p:spPr>
          <a:xfrm>
            <a:off x="969720" y="3028576"/>
            <a:ext cx="5537406" cy="923329"/>
          </a:xfrm>
          <a:custGeom>
            <a:avLst/>
            <a:gdLst>
              <a:gd name="connsiteX0" fmla="*/ 0 w 5537406"/>
              <a:gd name="connsiteY0" fmla="*/ 0 h 923329"/>
              <a:gd name="connsiteX1" fmla="*/ 5537406 w 5537406"/>
              <a:gd name="connsiteY1" fmla="*/ 0 h 923329"/>
              <a:gd name="connsiteX2" fmla="*/ 5537406 w 5537406"/>
              <a:gd name="connsiteY2" fmla="*/ 923329 h 923329"/>
              <a:gd name="connsiteX3" fmla="*/ 0 w 5537406"/>
              <a:gd name="connsiteY3" fmla="*/ 923329 h 923329"/>
              <a:gd name="connsiteX4" fmla="*/ 0 w 5537406"/>
              <a:gd name="connsiteY4" fmla="*/ 0 h 9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406" h="923329">
                <a:moveTo>
                  <a:pt x="0" y="0"/>
                </a:moveTo>
                <a:lnTo>
                  <a:pt x="5537406" y="0"/>
                </a:lnTo>
                <a:lnTo>
                  <a:pt x="5537406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Entraîner le modèle sur l'ensemble d'entraînement et tester sur l'ensemble de test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BEAF48F4-CB15-15BB-C6CE-BED7C62AE185}"/>
              </a:ext>
            </a:extLst>
          </p:cNvPr>
          <p:cNvSpPr/>
          <p:nvPr/>
        </p:nvSpPr>
        <p:spPr>
          <a:xfrm>
            <a:off x="969720" y="3951906"/>
            <a:ext cx="553740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D91D448A-48C4-28CE-3C11-67494A3D80B8}"/>
              </a:ext>
            </a:extLst>
          </p:cNvPr>
          <p:cNvSpPr/>
          <p:nvPr/>
        </p:nvSpPr>
        <p:spPr>
          <a:xfrm>
            <a:off x="969720" y="3951906"/>
            <a:ext cx="5537406" cy="923329"/>
          </a:xfrm>
          <a:custGeom>
            <a:avLst/>
            <a:gdLst>
              <a:gd name="connsiteX0" fmla="*/ 0 w 5537406"/>
              <a:gd name="connsiteY0" fmla="*/ 0 h 923329"/>
              <a:gd name="connsiteX1" fmla="*/ 5537406 w 5537406"/>
              <a:gd name="connsiteY1" fmla="*/ 0 h 923329"/>
              <a:gd name="connsiteX2" fmla="*/ 5537406 w 5537406"/>
              <a:gd name="connsiteY2" fmla="*/ 923329 h 923329"/>
              <a:gd name="connsiteX3" fmla="*/ 0 w 5537406"/>
              <a:gd name="connsiteY3" fmla="*/ 923329 h 923329"/>
              <a:gd name="connsiteX4" fmla="*/ 0 w 5537406"/>
              <a:gd name="connsiteY4" fmla="*/ 0 h 9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406" h="923329">
                <a:moveTo>
                  <a:pt x="0" y="0"/>
                </a:moveTo>
                <a:lnTo>
                  <a:pt x="5537406" y="0"/>
                </a:lnTo>
                <a:lnTo>
                  <a:pt x="5537406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Répéter plusieurs fois en choisissant à chaque fois un nouvel ensemble d'entraînement et de test de manière aléatoire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4E3D5C7B-144C-82B7-41E7-D467D9C697B3}"/>
              </a:ext>
            </a:extLst>
          </p:cNvPr>
          <p:cNvSpPr/>
          <p:nvPr/>
        </p:nvSpPr>
        <p:spPr>
          <a:xfrm>
            <a:off x="969720" y="4875236"/>
            <a:ext cx="553740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6D824D7-AC1C-8EF9-11F1-E75E3AE14B49}"/>
              </a:ext>
            </a:extLst>
          </p:cNvPr>
          <p:cNvSpPr/>
          <p:nvPr/>
        </p:nvSpPr>
        <p:spPr>
          <a:xfrm>
            <a:off x="969720" y="5024181"/>
            <a:ext cx="6067184" cy="1486820"/>
          </a:xfrm>
          <a:custGeom>
            <a:avLst/>
            <a:gdLst>
              <a:gd name="connsiteX0" fmla="*/ 0 w 5537406"/>
              <a:gd name="connsiteY0" fmla="*/ 0 h 923329"/>
              <a:gd name="connsiteX1" fmla="*/ 5537406 w 5537406"/>
              <a:gd name="connsiteY1" fmla="*/ 0 h 923329"/>
              <a:gd name="connsiteX2" fmla="*/ 5537406 w 5537406"/>
              <a:gd name="connsiteY2" fmla="*/ 923329 h 923329"/>
              <a:gd name="connsiteX3" fmla="*/ 0 w 5537406"/>
              <a:gd name="connsiteY3" fmla="*/ 923329 h 923329"/>
              <a:gd name="connsiteX4" fmla="*/ 0 w 5537406"/>
              <a:gd name="connsiteY4" fmla="*/ 0 h 9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406" h="923329">
                <a:moveTo>
                  <a:pt x="0" y="0"/>
                </a:moveTo>
                <a:lnTo>
                  <a:pt x="5537406" y="0"/>
                </a:lnTo>
                <a:lnTo>
                  <a:pt x="5537406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Moyenner les résultats pour obtenir une estimation de la performance globale du modèle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3FE6A-11BF-0171-8F6E-A49B1239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croisée K-</a:t>
            </a:r>
            <a:r>
              <a:rPr lang="fr-FR" dirty="0" err="1"/>
              <a:t>Fold</a:t>
            </a:r>
            <a:endParaRPr lang="fr-FR" dirty="0"/>
          </a:p>
        </p:txBody>
      </p:sp>
      <p:pic>
        <p:nvPicPr>
          <p:cNvPr id="2050" name="Picture 2" descr="K-Fold">
            <a:extLst>
              <a:ext uri="{FF2B5EF4-FFF2-40B4-BE49-F238E27FC236}">
                <a16:creationId xmlns:a16="http://schemas.microsoft.com/office/drawing/2014/main" id="{8B6F2573-5107-B365-4B8C-58ECCA15E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21" y="2114316"/>
            <a:ext cx="6109792" cy="36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7278AA-66EC-FB6E-87C0-8817EC977A63}"/>
              </a:ext>
            </a:extLst>
          </p:cNvPr>
          <p:cNvSpPr txBox="1"/>
          <p:nvPr/>
        </p:nvSpPr>
        <p:spPr>
          <a:xfrm>
            <a:off x="838200" y="6231265"/>
            <a:ext cx="10832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Source de l’image: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www.analyticsvidhya.com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/blog/2021/05/4-ways-to-evaluate-your-machine-learning-model-cross-validation-techniques-with-python-code/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892C736D-9C94-F9C3-E49E-61AB9D3215B6}"/>
              </a:ext>
            </a:extLst>
          </p:cNvPr>
          <p:cNvSpPr/>
          <p:nvPr/>
        </p:nvSpPr>
        <p:spPr>
          <a:xfrm>
            <a:off x="521380" y="2114317"/>
            <a:ext cx="50394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EAA0BB47-07E5-398A-E966-365E2A70F273}"/>
              </a:ext>
            </a:extLst>
          </p:cNvPr>
          <p:cNvSpPr/>
          <p:nvPr/>
        </p:nvSpPr>
        <p:spPr>
          <a:xfrm>
            <a:off x="521380" y="2114316"/>
            <a:ext cx="5039448" cy="923329"/>
          </a:xfrm>
          <a:custGeom>
            <a:avLst/>
            <a:gdLst>
              <a:gd name="connsiteX0" fmla="*/ 0 w 5039448"/>
              <a:gd name="connsiteY0" fmla="*/ 0 h 923329"/>
              <a:gd name="connsiteX1" fmla="*/ 5039448 w 5039448"/>
              <a:gd name="connsiteY1" fmla="*/ 0 h 923329"/>
              <a:gd name="connsiteX2" fmla="*/ 5039448 w 5039448"/>
              <a:gd name="connsiteY2" fmla="*/ 923329 h 923329"/>
              <a:gd name="connsiteX3" fmla="*/ 0 w 5039448"/>
              <a:gd name="connsiteY3" fmla="*/ 923329 h 923329"/>
              <a:gd name="connsiteX4" fmla="*/ 0 w 5039448"/>
              <a:gd name="connsiteY4" fmla="*/ 0 h 9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448" h="923329">
                <a:moveTo>
                  <a:pt x="0" y="0"/>
                </a:moveTo>
                <a:lnTo>
                  <a:pt x="5039448" y="0"/>
                </a:lnTo>
                <a:lnTo>
                  <a:pt x="5039448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Diviser le jeu de données en K sous-ensembles de taille égale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50422D52-27C6-71D1-D6EF-2AC391C442AF}"/>
              </a:ext>
            </a:extLst>
          </p:cNvPr>
          <p:cNvSpPr/>
          <p:nvPr/>
        </p:nvSpPr>
        <p:spPr>
          <a:xfrm>
            <a:off x="521380" y="3037646"/>
            <a:ext cx="50394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13840F07-7D82-BE15-1780-E1C464C3B153}"/>
              </a:ext>
            </a:extLst>
          </p:cNvPr>
          <p:cNvSpPr/>
          <p:nvPr/>
        </p:nvSpPr>
        <p:spPr>
          <a:xfrm>
            <a:off x="521380" y="3037646"/>
            <a:ext cx="5039448" cy="923329"/>
          </a:xfrm>
          <a:custGeom>
            <a:avLst/>
            <a:gdLst>
              <a:gd name="connsiteX0" fmla="*/ 0 w 5039448"/>
              <a:gd name="connsiteY0" fmla="*/ 0 h 923329"/>
              <a:gd name="connsiteX1" fmla="*/ 5039448 w 5039448"/>
              <a:gd name="connsiteY1" fmla="*/ 0 h 923329"/>
              <a:gd name="connsiteX2" fmla="*/ 5039448 w 5039448"/>
              <a:gd name="connsiteY2" fmla="*/ 923329 h 923329"/>
              <a:gd name="connsiteX3" fmla="*/ 0 w 5039448"/>
              <a:gd name="connsiteY3" fmla="*/ 923329 h 923329"/>
              <a:gd name="connsiteX4" fmla="*/ 0 w 5039448"/>
              <a:gd name="connsiteY4" fmla="*/ 0 h 9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448" h="923329">
                <a:moveTo>
                  <a:pt x="0" y="0"/>
                </a:moveTo>
                <a:lnTo>
                  <a:pt x="5039448" y="0"/>
                </a:lnTo>
                <a:lnTo>
                  <a:pt x="5039448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Entraîner le modèle sur K-1 sous-ensembles et tester sur le sous-ensemble restant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5CC93D5D-CB16-47A4-B8AA-40D2BB683D04}"/>
              </a:ext>
            </a:extLst>
          </p:cNvPr>
          <p:cNvSpPr/>
          <p:nvPr/>
        </p:nvSpPr>
        <p:spPr>
          <a:xfrm>
            <a:off x="521380" y="3960976"/>
            <a:ext cx="50394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B389DB6-C6FF-EBBE-FD5C-3E3E9232AFB5}"/>
              </a:ext>
            </a:extLst>
          </p:cNvPr>
          <p:cNvSpPr/>
          <p:nvPr/>
        </p:nvSpPr>
        <p:spPr>
          <a:xfrm>
            <a:off x="521380" y="3960976"/>
            <a:ext cx="5039448" cy="923329"/>
          </a:xfrm>
          <a:custGeom>
            <a:avLst/>
            <a:gdLst>
              <a:gd name="connsiteX0" fmla="*/ 0 w 5039448"/>
              <a:gd name="connsiteY0" fmla="*/ 0 h 923329"/>
              <a:gd name="connsiteX1" fmla="*/ 5039448 w 5039448"/>
              <a:gd name="connsiteY1" fmla="*/ 0 h 923329"/>
              <a:gd name="connsiteX2" fmla="*/ 5039448 w 5039448"/>
              <a:gd name="connsiteY2" fmla="*/ 923329 h 923329"/>
              <a:gd name="connsiteX3" fmla="*/ 0 w 5039448"/>
              <a:gd name="connsiteY3" fmla="*/ 923329 h 923329"/>
              <a:gd name="connsiteX4" fmla="*/ 0 w 5039448"/>
              <a:gd name="connsiteY4" fmla="*/ 0 h 9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448" h="923329">
                <a:moveTo>
                  <a:pt x="0" y="0"/>
                </a:moveTo>
                <a:lnTo>
                  <a:pt x="5039448" y="0"/>
                </a:lnTo>
                <a:lnTo>
                  <a:pt x="5039448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Répéter K fois en changeant à chaque fois les sous-ensembles utilisés pour l'entraînement et le test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1502D447-921A-E3A5-0922-FF4EC2FCDC98}"/>
              </a:ext>
            </a:extLst>
          </p:cNvPr>
          <p:cNvSpPr/>
          <p:nvPr/>
        </p:nvSpPr>
        <p:spPr>
          <a:xfrm>
            <a:off x="521380" y="4884306"/>
            <a:ext cx="50394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5AED220-98CF-9619-96D1-01B2A61FDCBB}"/>
              </a:ext>
            </a:extLst>
          </p:cNvPr>
          <p:cNvSpPr/>
          <p:nvPr/>
        </p:nvSpPr>
        <p:spPr>
          <a:xfrm>
            <a:off x="521380" y="5031505"/>
            <a:ext cx="5039448" cy="923329"/>
          </a:xfrm>
          <a:custGeom>
            <a:avLst/>
            <a:gdLst>
              <a:gd name="connsiteX0" fmla="*/ 0 w 5039448"/>
              <a:gd name="connsiteY0" fmla="*/ 0 h 923329"/>
              <a:gd name="connsiteX1" fmla="*/ 5039448 w 5039448"/>
              <a:gd name="connsiteY1" fmla="*/ 0 h 923329"/>
              <a:gd name="connsiteX2" fmla="*/ 5039448 w 5039448"/>
              <a:gd name="connsiteY2" fmla="*/ 923329 h 923329"/>
              <a:gd name="connsiteX3" fmla="*/ 0 w 5039448"/>
              <a:gd name="connsiteY3" fmla="*/ 923329 h 923329"/>
              <a:gd name="connsiteX4" fmla="*/ 0 w 5039448"/>
              <a:gd name="connsiteY4" fmla="*/ 0 h 9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448" h="923329">
                <a:moveTo>
                  <a:pt x="0" y="0"/>
                </a:moveTo>
                <a:lnTo>
                  <a:pt x="5039448" y="0"/>
                </a:lnTo>
                <a:lnTo>
                  <a:pt x="5039448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Moyenner les résultats pour obtenir une estimation de la performance globale du modèle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AC964-F951-6822-908D-7BA04136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croisée </a:t>
            </a:r>
            <a:r>
              <a:rPr lang="fr-FR" dirty="0" err="1"/>
              <a:t>Leave</a:t>
            </a:r>
            <a:r>
              <a:rPr lang="fr-FR" dirty="0"/>
              <a:t>-One-out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E01E73-0949-6BB4-FDDB-803F4DABB8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85" y="2658089"/>
            <a:ext cx="5472915" cy="29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4668841-AD93-E24E-03AB-05E0ACEA3EF1}"/>
              </a:ext>
            </a:extLst>
          </p:cNvPr>
          <p:cNvSpPr txBox="1"/>
          <p:nvPr/>
        </p:nvSpPr>
        <p:spPr>
          <a:xfrm>
            <a:off x="969720" y="6362070"/>
            <a:ext cx="10832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Source de l’image: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blent.ai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/blog/a/validation-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croisee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-machine-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learning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FD412F22-0EDE-1C31-7124-7E26B296AE01}"/>
              </a:ext>
            </a:extLst>
          </p:cNvPr>
          <p:cNvSpPr/>
          <p:nvPr/>
        </p:nvSpPr>
        <p:spPr>
          <a:xfrm>
            <a:off x="838199" y="2266122"/>
            <a:ext cx="5880884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556CDDC-9371-B44D-AC19-A0C3096B513F}"/>
              </a:ext>
            </a:extLst>
          </p:cNvPr>
          <p:cNvSpPr/>
          <p:nvPr/>
        </p:nvSpPr>
        <p:spPr>
          <a:xfrm>
            <a:off x="838199" y="2266122"/>
            <a:ext cx="5880884" cy="934278"/>
          </a:xfrm>
          <a:custGeom>
            <a:avLst/>
            <a:gdLst>
              <a:gd name="connsiteX0" fmla="*/ 0 w 5880884"/>
              <a:gd name="connsiteY0" fmla="*/ 0 h 934278"/>
              <a:gd name="connsiteX1" fmla="*/ 5880884 w 5880884"/>
              <a:gd name="connsiteY1" fmla="*/ 0 h 934278"/>
              <a:gd name="connsiteX2" fmla="*/ 5880884 w 5880884"/>
              <a:gd name="connsiteY2" fmla="*/ 934278 h 934278"/>
              <a:gd name="connsiteX3" fmla="*/ 0 w 5880884"/>
              <a:gd name="connsiteY3" fmla="*/ 934278 h 934278"/>
              <a:gd name="connsiteX4" fmla="*/ 0 w 5880884"/>
              <a:gd name="connsiteY4" fmla="*/ 0 h 93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0884" h="934278">
                <a:moveTo>
                  <a:pt x="0" y="0"/>
                </a:moveTo>
                <a:lnTo>
                  <a:pt x="5880884" y="0"/>
                </a:lnTo>
                <a:lnTo>
                  <a:pt x="5880884" y="934278"/>
                </a:lnTo>
                <a:lnTo>
                  <a:pt x="0" y="9342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Diviser le jeu de données en n sous-ensembles, chaque sous-ensemble ne contenant qu'une seule observation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ADE834A7-76A1-20D2-7309-9D8140B97CB3}"/>
              </a:ext>
            </a:extLst>
          </p:cNvPr>
          <p:cNvSpPr/>
          <p:nvPr/>
        </p:nvSpPr>
        <p:spPr>
          <a:xfrm>
            <a:off x="838199" y="3200400"/>
            <a:ext cx="5880884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CE498B91-9DA7-6907-D053-5AB7054C7D87}"/>
              </a:ext>
            </a:extLst>
          </p:cNvPr>
          <p:cNvSpPr/>
          <p:nvPr/>
        </p:nvSpPr>
        <p:spPr>
          <a:xfrm>
            <a:off x="838199" y="3200400"/>
            <a:ext cx="5880884" cy="934278"/>
          </a:xfrm>
          <a:custGeom>
            <a:avLst/>
            <a:gdLst>
              <a:gd name="connsiteX0" fmla="*/ 0 w 5880884"/>
              <a:gd name="connsiteY0" fmla="*/ 0 h 934278"/>
              <a:gd name="connsiteX1" fmla="*/ 5880884 w 5880884"/>
              <a:gd name="connsiteY1" fmla="*/ 0 h 934278"/>
              <a:gd name="connsiteX2" fmla="*/ 5880884 w 5880884"/>
              <a:gd name="connsiteY2" fmla="*/ 934278 h 934278"/>
              <a:gd name="connsiteX3" fmla="*/ 0 w 5880884"/>
              <a:gd name="connsiteY3" fmla="*/ 934278 h 934278"/>
              <a:gd name="connsiteX4" fmla="*/ 0 w 5880884"/>
              <a:gd name="connsiteY4" fmla="*/ 0 h 93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0884" h="934278">
                <a:moveTo>
                  <a:pt x="0" y="0"/>
                </a:moveTo>
                <a:lnTo>
                  <a:pt x="5880884" y="0"/>
                </a:lnTo>
                <a:lnTo>
                  <a:pt x="5880884" y="934278"/>
                </a:lnTo>
                <a:lnTo>
                  <a:pt x="0" y="9342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Entraîner le modèle sur n-1 observations et tester sur la seule observation restante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4560503C-D4AE-4F46-3377-E345D60ED3CE}"/>
              </a:ext>
            </a:extLst>
          </p:cNvPr>
          <p:cNvSpPr/>
          <p:nvPr/>
        </p:nvSpPr>
        <p:spPr>
          <a:xfrm>
            <a:off x="838199" y="4134678"/>
            <a:ext cx="5880884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2B6CF19-95C7-4763-6191-1EF5B49865A0}"/>
              </a:ext>
            </a:extLst>
          </p:cNvPr>
          <p:cNvSpPr/>
          <p:nvPr/>
        </p:nvSpPr>
        <p:spPr>
          <a:xfrm>
            <a:off x="838199" y="4134678"/>
            <a:ext cx="5880884" cy="934278"/>
          </a:xfrm>
          <a:custGeom>
            <a:avLst/>
            <a:gdLst>
              <a:gd name="connsiteX0" fmla="*/ 0 w 5880884"/>
              <a:gd name="connsiteY0" fmla="*/ 0 h 934278"/>
              <a:gd name="connsiteX1" fmla="*/ 5880884 w 5880884"/>
              <a:gd name="connsiteY1" fmla="*/ 0 h 934278"/>
              <a:gd name="connsiteX2" fmla="*/ 5880884 w 5880884"/>
              <a:gd name="connsiteY2" fmla="*/ 934278 h 934278"/>
              <a:gd name="connsiteX3" fmla="*/ 0 w 5880884"/>
              <a:gd name="connsiteY3" fmla="*/ 934278 h 934278"/>
              <a:gd name="connsiteX4" fmla="*/ 0 w 5880884"/>
              <a:gd name="connsiteY4" fmla="*/ 0 h 93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0884" h="934278">
                <a:moveTo>
                  <a:pt x="0" y="0"/>
                </a:moveTo>
                <a:lnTo>
                  <a:pt x="5880884" y="0"/>
                </a:lnTo>
                <a:lnTo>
                  <a:pt x="5880884" y="934278"/>
                </a:lnTo>
                <a:lnTo>
                  <a:pt x="0" y="9342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Répéter n fois en changeant à chaque fois l'observation utilisée pour le test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6F62583B-B517-9BEC-701F-2720650327E6}"/>
              </a:ext>
            </a:extLst>
          </p:cNvPr>
          <p:cNvSpPr/>
          <p:nvPr/>
        </p:nvSpPr>
        <p:spPr>
          <a:xfrm>
            <a:off x="838199" y="5068956"/>
            <a:ext cx="5880884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1F59844-B5CB-C199-AF7D-10281C7CBEB5}"/>
              </a:ext>
            </a:extLst>
          </p:cNvPr>
          <p:cNvSpPr/>
          <p:nvPr/>
        </p:nvSpPr>
        <p:spPr>
          <a:xfrm>
            <a:off x="838199" y="5068956"/>
            <a:ext cx="5880884" cy="934278"/>
          </a:xfrm>
          <a:custGeom>
            <a:avLst/>
            <a:gdLst>
              <a:gd name="connsiteX0" fmla="*/ 0 w 5880884"/>
              <a:gd name="connsiteY0" fmla="*/ 0 h 934278"/>
              <a:gd name="connsiteX1" fmla="*/ 5880884 w 5880884"/>
              <a:gd name="connsiteY1" fmla="*/ 0 h 934278"/>
              <a:gd name="connsiteX2" fmla="*/ 5880884 w 5880884"/>
              <a:gd name="connsiteY2" fmla="*/ 934278 h 934278"/>
              <a:gd name="connsiteX3" fmla="*/ 0 w 5880884"/>
              <a:gd name="connsiteY3" fmla="*/ 934278 h 934278"/>
              <a:gd name="connsiteX4" fmla="*/ 0 w 5880884"/>
              <a:gd name="connsiteY4" fmla="*/ 0 h 93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0884" h="934278">
                <a:moveTo>
                  <a:pt x="0" y="0"/>
                </a:moveTo>
                <a:lnTo>
                  <a:pt x="5880884" y="0"/>
                </a:lnTo>
                <a:lnTo>
                  <a:pt x="5880884" y="934278"/>
                </a:lnTo>
                <a:lnTo>
                  <a:pt x="0" y="9342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Moyenner les résultats pour obtenir une estimation de la performance globale du modèle</a:t>
            </a:r>
            <a:endParaRPr lang="en-US" sz="19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49A7F-8FC5-8487-C5DE-37BF0D6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croisée stratifiée</a:t>
            </a:r>
          </a:p>
        </p:txBody>
      </p:sp>
      <p:pic>
        <p:nvPicPr>
          <p:cNvPr id="4098" name="Picture 2" descr="Stratified K-Fold">
            <a:extLst>
              <a:ext uri="{FF2B5EF4-FFF2-40B4-BE49-F238E27FC236}">
                <a16:creationId xmlns:a16="http://schemas.microsoft.com/office/drawing/2014/main" id="{1A54E366-DF2E-345C-F8BC-0DB3B1546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22" y="2457929"/>
            <a:ext cx="4354418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120191-D52A-D509-0C33-5FD328B90F13}"/>
              </a:ext>
            </a:extLst>
          </p:cNvPr>
          <p:cNvSpPr txBox="1"/>
          <p:nvPr/>
        </p:nvSpPr>
        <p:spPr>
          <a:xfrm>
            <a:off x="969720" y="6362070"/>
            <a:ext cx="10832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Source de l’image: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www.analyticsvidhya.com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/blog/2021/05/4-ways-to-evaluate-your-machine-learning-model-cross-validation-techniques-with-python-code/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0FF8DA05-5998-FA7C-B08A-14A8E56FD04B}"/>
              </a:ext>
            </a:extLst>
          </p:cNvPr>
          <p:cNvSpPr/>
          <p:nvPr/>
        </p:nvSpPr>
        <p:spPr>
          <a:xfrm>
            <a:off x="626165" y="2582663"/>
            <a:ext cx="6477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D09EE54-C553-DFD4-F4DF-B6110508F7BB}"/>
              </a:ext>
            </a:extLst>
          </p:cNvPr>
          <p:cNvSpPr/>
          <p:nvPr/>
        </p:nvSpPr>
        <p:spPr>
          <a:xfrm>
            <a:off x="626165" y="2582663"/>
            <a:ext cx="6477000" cy="1157294"/>
          </a:xfrm>
          <a:custGeom>
            <a:avLst/>
            <a:gdLst>
              <a:gd name="connsiteX0" fmla="*/ 0 w 6477000"/>
              <a:gd name="connsiteY0" fmla="*/ 0 h 1157294"/>
              <a:gd name="connsiteX1" fmla="*/ 6477000 w 6477000"/>
              <a:gd name="connsiteY1" fmla="*/ 0 h 1157294"/>
              <a:gd name="connsiteX2" fmla="*/ 6477000 w 6477000"/>
              <a:gd name="connsiteY2" fmla="*/ 1157294 h 1157294"/>
              <a:gd name="connsiteX3" fmla="*/ 0 w 6477000"/>
              <a:gd name="connsiteY3" fmla="*/ 1157294 h 1157294"/>
              <a:gd name="connsiteX4" fmla="*/ 0 w 6477000"/>
              <a:gd name="connsiteY4" fmla="*/ 0 h 115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1157294">
                <a:moveTo>
                  <a:pt x="0" y="0"/>
                </a:moveTo>
                <a:lnTo>
                  <a:pt x="6477000" y="0"/>
                </a:lnTo>
                <a:lnTo>
                  <a:pt x="6477000" y="1157294"/>
                </a:lnTo>
                <a:lnTo>
                  <a:pt x="0" y="11572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1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Diviser le jeu de données en sous-ensembles de manière à ce que chaque sous-ensemble contienne une proportion équivalente de chaque classe</a:t>
            </a:r>
            <a:endParaRPr lang="en-US" sz="21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84803293-DC02-4EE6-6F89-14084CAACF54}"/>
              </a:ext>
            </a:extLst>
          </p:cNvPr>
          <p:cNvSpPr/>
          <p:nvPr/>
        </p:nvSpPr>
        <p:spPr>
          <a:xfrm>
            <a:off x="626165" y="3739957"/>
            <a:ext cx="6477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C6991FA2-6496-AED0-05DF-B0250CC369ED}"/>
              </a:ext>
            </a:extLst>
          </p:cNvPr>
          <p:cNvSpPr/>
          <p:nvPr/>
        </p:nvSpPr>
        <p:spPr>
          <a:xfrm>
            <a:off x="626165" y="3739957"/>
            <a:ext cx="6477000" cy="1157294"/>
          </a:xfrm>
          <a:custGeom>
            <a:avLst/>
            <a:gdLst>
              <a:gd name="connsiteX0" fmla="*/ 0 w 6477000"/>
              <a:gd name="connsiteY0" fmla="*/ 0 h 1157294"/>
              <a:gd name="connsiteX1" fmla="*/ 6477000 w 6477000"/>
              <a:gd name="connsiteY1" fmla="*/ 0 h 1157294"/>
              <a:gd name="connsiteX2" fmla="*/ 6477000 w 6477000"/>
              <a:gd name="connsiteY2" fmla="*/ 1157294 h 1157294"/>
              <a:gd name="connsiteX3" fmla="*/ 0 w 6477000"/>
              <a:gd name="connsiteY3" fmla="*/ 1157294 h 1157294"/>
              <a:gd name="connsiteX4" fmla="*/ 0 w 6477000"/>
              <a:gd name="connsiteY4" fmla="*/ 0 h 115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1157294">
                <a:moveTo>
                  <a:pt x="0" y="0"/>
                </a:moveTo>
                <a:lnTo>
                  <a:pt x="6477000" y="0"/>
                </a:lnTo>
                <a:lnTo>
                  <a:pt x="6477000" y="1157294"/>
                </a:lnTo>
                <a:lnTo>
                  <a:pt x="0" y="11572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100" b="0" i="0" kern="1200">
                <a:latin typeface="Arial" panose="020B0604020202020204" pitchFamily="34" charset="0"/>
                <a:cs typeface="Arial" panose="020B0604020202020204" pitchFamily="34" charset="0"/>
              </a:rPr>
              <a:t>Entraîner et tester le modèle sur chaque sous-ensemble</a:t>
            </a:r>
            <a:endParaRPr lang="en-US" sz="21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03DBFDC5-A30E-F91F-EA74-6EDC6AF9C857}"/>
              </a:ext>
            </a:extLst>
          </p:cNvPr>
          <p:cNvSpPr/>
          <p:nvPr/>
        </p:nvSpPr>
        <p:spPr>
          <a:xfrm>
            <a:off x="626165" y="4897252"/>
            <a:ext cx="6477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DED38B9-E681-809A-BDE3-857CF7D5D1B5}"/>
              </a:ext>
            </a:extLst>
          </p:cNvPr>
          <p:cNvSpPr/>
          <p:nvPr/>
        </p:nvSpPr>
        <p:spPr>
          <a:xfrm>
            <a:off x="626165" y="4897252"/>
            <a:ext cx="6477000" cy="1157294"/>
          </a:xfrm>
          <a:custGeom>
            <a:avLst/>
            <a:gdLst>
              <a:gd name="connsiteX0" fmla="*/ 0 w 6477000"/>
              <a:gd name="connsiteY0" fmla="*/ 0 h 1157294"/>
              <a:gd name="connsiteX1" fmla="*/ 6477000 w 6477000"/>
              <a:gd name="connsiteY1" fmla="*/ 0 h 1157294"/>
              <a:gd name="connsiteX2" fmla="*/ 6477000 w 6477000"/>
              <a:gd name="connsiteY2" fmla="*/ 1157294 h 1157294"/>
              <a:gd name="connsiteX3" fmla="*/ 0 w 6477000"/>
              <a:gd name="connsiteY3" fmla="*/ 1157294 h 1157294"/>
              <a:gd name="connsiteX4" fmla="*/ 0 w 6477000"/>
              <a:gd name="connsiteY4" fmla="*/ 0 h 115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1157294">
                <a:moveTo>
                  <a:pt x="0" y="0"/>
                </a:moveTo>
                <a:lnTo>
                  <a:pt x="6477000" y="0"/>
                </a:lnTo>
                <a:lnTo>
                  <a:pt x="6477000" y="1157294"/>
                </a:lnTo>
                <a:lnTo>
                  <a:pt x="0" y="11572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100" b="0" i="0" kern="1200">
                <a:latin typeface="Arial" panose="020B0604020202020204" pitchFamily="34" charset="0"/>
                <a:cs typeface="Arial" panose="020B0604020202020204" pitchFamily="34" charset="0"/>
              </a:rPr>
              <a:t>Moyenner les résultats pour obtenir une estimation de la performance globale du modèle</a:t>
            </a:r>
            <a:endParaRPr lang="en-US" sz="21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371</Words>
  <Application>Microsoft Macintosh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La validation croisée en machine learning</vt:lpstr>
      <vt:lpstr>Qu’est ce que la validation croisée?</vt:lpstr>
      <vt:lpstr>Les méthodes de validation croisée</vt:lpstr>
      <vt:lpstr>Validation croisée Hold-out/ Train test split</vt:lpstr>
      <vt:lpstr>Validation croisée K-Fold</vt:lpstr>
      <vt:lpstr>Validation croisée Leave-One-out</vt:lpstr>
      <vt:lpstr>Validation croisée stratifiée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validation croisée en machine learning</dc:title>
  <dc:creator>Natacha NJONGWA</dc:creator>
  <cp:lastModifiedBy>Natacha NJONGWA</cp:lastModifiedBy>
  <cp:revision>2</cp:revision>
  <dcterms:created xsi:type="dcterms:W3CDTF">2023-05-02T19:40:25Z</dcterms:created>
  <dcterms:modified xsi:type="dcterms:W3CDTF">2023-05-04T15:58:30Z</dcterms:modified>
</cp:coreProperties>
</file>