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396" r:id="rId10"/>
    <p:sldId id="399" r:id="rId11"/>
    <p:sldId id="400" r:id="rId12"/>
    <p:sldId id="401" r:id="rId13"/>
    <p:sldId id="402" r:id="rId14"/>
    <p:sldId id="397" r:id="rId15"/>
    <p:sldId id="403" r:id="rId16"/>
    <p:sldId id="404" r:id="rId17"/>
    <p:sldId id="351" r:id="rId18"/>
    <p:sldId id="405" r:id="rId19"/>
    <p:sldId id="406" r:id="rId20"/>
    <p:sldId id="407" r:id="rId21"/>
    <p:sldId id="410" r:id="rId22"/>
    <p:sldId id="408" r:id="rId23"/>
    <p:sldId id="409" r:id="rId24"/>
  </p:sldIdLst>
  <p:sldSz cx="9144000" cy="6858000" type="screen4x3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045" userDrawn="1">
          <p15:clr>
            <a:srgbClr val="A4A3A4"/>
          </p15:clr>
        </p15:guide>
        <p15:guide id="6" orient="horz" pos="4269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  <p15:guide id="14" pos="90" userDrawn="1">
          <p15:clr>
            <a:srgbClr val="A4A3A4"/>
          </p15:clr>
        </p15:guide>
        <p15:guide id="15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E1E"/>
    <a:srgbClr val="FF0066"/>
    <a:srgbClr val="1F407A"/>
    <a:srgbClr val="C4E095"/>
    <a:srgbClr val="DB5C26"/>
    <a:srgbClr val="E4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6" autoAdjust="0"/>
    <p:restoredTop sz="88852" autoAdjust="0"/>
  </p:normalViewPr>
  <p:slideViewPr>
    <p:cSldViewPr snapToObjects="1">
      <p:cViewPr varScale="1">
        <p:scale>
          <a:sx n="108" d="100"/>
          <a:sy n="108" d="100"/>
        </p:scale>
        <p:origin x="2160" y="114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1650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21.02.2019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21.02.2019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2169"/>
            <a:ext cx="8187690" cy="3194685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5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6743105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88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05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843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749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791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03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53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982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BFA5C0-D9EA-4A4A-889F-9A8F1C0D3D30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CE26-DA45-4D92-9746-39CB31364DB7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DA2A-2459-4082-9C23-2484CED0273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D5E-0977-49B6-BF2C-6729F741A84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BF5-E5C0-48F4-8DB0-8B884EB49709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B498-C0D3-4A30-9DF6-5C2F599988A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F2FC-DD77-4A6F-A130-68198F92FE90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BB2-FD8A-432B-A7AD-52D44B6D8B0D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00F0-53D0-4E2A-84A9-1038BF1FD9A4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8BD5-A598-44ED-AB89-58A4133E8852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A56728-A49B-47E6-8CF2-0024E431A4CE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C73A-CC2E-46EA-BD43-DB7AAC0603B6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2DA3-62CF-4126-B141-B7BC56B08ED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EFE-910B-4381-86E4-E40FFF005620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25DB-935E-4A96-A56E-CA499B654FF4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9BCD-CAAC-47B9-BE02-069EC0020D02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0A4D-4BC8-4805-914C-5864BFC0BF56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86B4-F4CE-465F-B671-003598B59FDD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53A-37E3-45B1-8763-AAB2B4894969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487C-F985-4347-B75D-798603852E51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5020B-3C94-465D-A260-DFFB668C96D0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241B-F172-4991-9301-5D999D33F105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C4E8-D98A-4E60-A65C-90763B59F18F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9F4-0163-49CE-8288-0AFCAA4D3AE6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4173-992B-47E3-BA6A-4A7DB629AE51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227-8CF5-41C2-AD8E-86F3F2071860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F914-392A-4F4A-9359-5C6A6E66E2B1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71F2-E0BF-4563-8575-784F90C7DA45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81C-FB9B-44BE-AA20-412713ABD7F5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03C1-CAB1-437E-B754-0C50C5F5E946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E612-4A93-4DFA-AD15-BF21EC769887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051C-C9F1-4E61-8D97-90949BA23163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7EFE-6AFC-466D-9BC8-43EC97FD7D42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7C73-B4B4-4015-A001-9610E0415D20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CDE7-81B7-48A4-B11B-700BF5FF3912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6743-CB89-493D-A616-6CB189935933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7C4-1100-499A-B572-F5286E998406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2A6-FA24-4C60-B8F2-32591B0CACD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18B6-0E56-4D21-8361-8D2A89F3E5DA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C89-4096-4D21-9516-676C144E28D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7152-68A8-45AE-A619-9FBBB8EAE472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4267-F678-40DC-8DEA-5499939D5D9A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907-D842-4180-8CEE-2C80A3430EF9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4C0E-9BFA-43CD-A338-BFC4687E9290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3EC-89AD-46F6-93C6-82AD5B3F150E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641D-67CD-4749-B9EF-767FD60F472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2E62-CB3F-4C05-945B-99BBD722C94D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394-9056-4081-BC55-61B94896F30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212501-DCB9-4197-A736-15CD872A271E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0FA-22EA-4EED-868D-815DB47F9BC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B2-A7F1-4870-B647-1AB194C45F7F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2F65-269C-416E-9E50-EB5DF69EB84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E7F-95D7-4AC4-9471-3A05D80F4D89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0A4A-7B81-4630-AA15-C60B9AB6144E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7F35-9E66-464A-9828-C975B908E55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2F1B-7C7A-4B3B-B226-93CF43FE9845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A671-2236-4D03-A4BC-BB6A83ACAFC0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7E5-4248-4166-AE6A-013A9040978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573625-5065-40B3-9C14-5B7D820180B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C88B-34DB-475E-9FAD-96000229FE81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B515-6A85-4A32-8049-BC1FBA5A906E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3CF6-8F9C-45B0-B67B-DC538F38AE4E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7AFB-2FA7-4A63-A781-352BA3FBDAA9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2FE7-099C-40EF-8BF4-4FB0B34DBC6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2744-116E-4F88-80E9-2D9B57B4171A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1" y="1044001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7341-4A43-4C1A-A077-AFCFF79EE8D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762C-5651-4CAA-8153-DBF6A57EA791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1EB-2F51-4140-B571-DF1F4CF01204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B765D7-5FF9-4E74-8778-DE60EC4348A5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DADB-666D-4A48-AADB-10257BF50999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E794-A47E-4647-82E3-BDA500688EAA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8D10B-A964-4C7B-A7AC-73A961CBC3CF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21C036A-21B9-4F0E-A41A-C1E3C69FAF48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Philipp Mayer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Integrated Systems Laboratory</a:t>
            </a:r>
            <a:endParaRPr lang="en-GB" sz="8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26A9DA5-35CA-424F-B613-76B54C641FBF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47553E0-9C36-4AF7-82A3-F62CFE6E5DAA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EFE355A-1E5A-41E1-A865-3136C7CEFE5D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31268D7-7EBF-482B-83B9-36D8CD58C794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B4DEC2-2541-484D-A30B-6B36BB1AE2B2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Integrated Systems Laboratory</a:t>
            </a:r>
            <a:endParaRPr lang="en-GB" sz="800" baseline="0" dirty="0"/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AC3FBC0-C14D-442B-A629-66E9088FC4D1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A81CD18-5478-49B1-8DCF-E1FBAA8FC84F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D220CA9-F60D-469A-93EA-BB6EB1D4F566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1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7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3045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1275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.com/deu-de/product-1734099-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hyperlink" Target="https://www.te.com/deu-de/product-1734098-6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66E05E1F-8ACD-4E84-948C-4527F113A0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r="25614" b="6212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23851" y="1044001"/>
            <a:ext cx="8496299" cy="872831"/>
          </a:xfrm>
          <a:noFill/>
        </p:spPr>
        <p:txBody>
          <a:bodyPr/>
          <a:lstStyle/>
          <a:p>
            <a:r>
              <a:rPr lang="en-GB" dirty="0"/>
              <a:t>PULP</a:t>
            </a:r>
            <a:br>
              <a:rPr lang="en-GB" dirty="0"/>
            </a:br>
            <a:r>
              <a:rPr lang="en-GB" dirty="0"/>
              <a:t>Demonstrator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08984340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8FC3-E976-4A72-B233-6D7794D2769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3ED39D1F-A1BA-4520-A0B8-A8A08BA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de-CH" dirty="0"/>
              <a:t>Y</a:t>
            </a:r>
            <a:r>
              <a:rPr lang="en-US" dirty="0"/>
              <a:t>our PCB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862ED2-01F3-4A11-BB7F-C32FDEF8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1498" y="764705"/>
            <a:ext cx="4176464" cy="58448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27A4C51-6BFF-48EF-8035-3B96765347F3}"/>
              </a:ext>
            </a:extLst>
          </p:cNvPr>
          <p:cNvSpPr txBox="1"/>
          <p:nvPr/>
        </p:nvSpPr>
        <p:spPr>
          <a:xfrm>
            <a:off x="6412969" y="2820411"/>
            <a:ext cx="2598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ICs have typically a own supply for IOs. Never the less its not always 3.3V of the </a:t>
            </a:r>
            <a:r>
              <a:rPr lang="en-US" dirty="0" err="1"/>
              <a:t>Rpi</a:t>
            </a:r>
            <a:endParaRPr lang="en-US" dirty="0"/>
          </a:p>
          <a:p>
            <a:endParaRPr lang="en-US" dirty="0"/>
          </a:p>
          <a:p>
            <a:r>
              <a:rPr lang="en-US" dirty="0"/>
              <a:t>-&gt; all signals need level shifter. </a:t>
            </a:r>
          </a:p>
          <a:p>
            <a:endParaRPr lang="en-US" dirty="0"/>
          </a:p>
          <a:p>
            <a:r>
              <a:rPr lang="en-US" dirty="0"/>
              <a:t>The voltage level for the daughter board must come as input from the board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6E3C59-87ED-4453-9DE9-E53297E8794A}"/>
              </a:ext>
            </a:extLst>
          </p:cNvPr>
          <p:cNvSpPr/>
          <p:nvPr/>
        </p:nvSpPr>
        <p:spPr>
          <a:xfrm>
            <a:off x="4709730" y="6082700"/>
            <a:ext cx="582350" cy="526843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28B9A8-B0F6-43F4-A397-648B161AE40F}"/>
              </a:ext>
            </a:extLst>
          </p:cNvPr>
          <p:cNvSpPr txBox="1"/>
          <p:nvPr/>
        </p:nvSpPr>
        <p:spPr>
          <a:xfrm>
            <a:off x="5644018" y="59681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3.3V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BA9BA3A-45AC-443D-A239-DACEE6BBCD5E}"/>
              </a:ext>
            </a:extLst>
          </p:cNvPr>
          <p:cNvSpPr txBox="1"/>
          <p:nvPr/>
        </p:nvSpPr>
        <p:spPr>
          <a:xfrm>
            <a:off x="3409540" y="601104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1.2 –&gt; 3.3V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70BE7C3-5B10-4545-8D7A-E917BBF18DE2}"/>
              </a:ext>
            </a:extLst>
          </p:cNvPr>
          <p:cNvSpPr txBox="1"/>
          <p:nvPr/>
        </p:nvSpPr>
        <p:spPr>
          <a:xfrm>
            <a:off x="3516794" y="63389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V(VGPIO)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29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8FC3-E976-4A72-B233-6D7794D2769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3ED39D1F-A1BA-4520-A0B8-A8A08BA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de-CH" dirty="0"/>
              <a:t>Y</a:t>
            </a:r>
            <a:r>
              <a:rPr lang="en-US" dirty="0"/>
              <a:t>our PCB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862ED2-01F3-4A11-BB7F-C32FDEF8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1498" y="764705"/>
            <a:ext cx="4176464" cy="58448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27A4C51-6BFF-48EF-8035-3B96765347F3}"/>
              </a:ext>
            </a:extLst>
          </p:cNvPr>
          <p:cNvSpPr txBox="1"/>
          <p:nvPr/>
        </p:nvSpPr>
        <p:spPr>
          <a:xfrm>
            <a:off x="6412969" y="2820411"/>
            <a:ext cx="2598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is valid for the I2C signals. Here you will need multiple pull-up resistors to the right voltage level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28B9A8-B0F6-43F4-A397-648B161AE40F}"/>
              </a:ext>
            </a:extLst>
          </p:cNvPr>
          <p:cNvSpPr txBox="1"/>
          <p:nvPr/>
        </p:nvSpPr>
        <p:spPr>
          <a:xfrm>
            <a:off x="5517152" y="53012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3.3V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BA9BA3A-45AC-443D-A239-DACEE6BBCD5E}"/>
              </a:ext>
            </a:extLst>
          </p:cNvPr>
          <p:cNvSpPr txBox="1"/>
          <p:nvPr/>
        </p:nvSpPr>
        <p:spPr>
          <a:xfrm>
            <a:off x="3470528" y="58679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V(VGPIO)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021C9E-0610-4271-A7B2-19A3F265A8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3" t="23652" r="60684" b="35178"/>
          <a:stretch/>
        </p:blipFill>
        <p:spPr>
          <a:xfrm>
            <a:off x="6597272" y="4437086"/>
            <a:ext cx="1224136" cy="18002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412A4C7-47A8-43AA-BBBE-F15C5A330691}"/>
              </a:ext>
            </a:extLst>
          </p:cNvPr>
          <p:cNvSpPr txBox="1"/>
          <p:nvPr/>
        </p:nvSpPr>
        <p:spPr>
          <a:xfrm>
            <a:off x="4465381" y="501317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3.3V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67DF017-3EF3-438D-93CF-D6F0E0AFE4EF}"/>
              </a:ext>
            </a:extLst>
          </p:cNvPr>
          <p:cNvSpPr txBox="1"/>
          <p:nvPr/>
        </p:nvSpPr>
        <p:spPr>
          <a:xfrm>
            <a:off x="3796675" y="51029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F050AD9-F403-4858-8E6E-CD7DFF522C94}"/>
              </a:ext>
            </a:extLst>
          </p:cNvPr>
          <p:cNvCxnSpPr/>
          <p:nvPr/>
        </p:nvCxnSpPr>
        <p:spPr>
          <a:xfrm>
            <a:off x="1476220" y="4991123"/>
            <a:ext cx="2375694" cy="31008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82E8FCC-0C5E-4F99-8E75-18FB3454CB7E}"/>
              </a:ext>
            </a:extLst>
          </p:cNvPr>
          <p:cNvSpPr txBox="1"/>
          <p:nvPr/>
        </p:nvSpPr>
        <p:spPr>
          <a:xfrm>
            <a:off x="457649" y="2608985"/>
            <a:ext cx="2598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PCAL6416 has a I2C voltage and a IO voltage.</a:t>
            </a:r>
          </a:p>
          <a:p>
            <a:endParaRPr lang="de-CH" dirty="0"/>
          </a:p>
          <a:p>
            <a:r>
              <a:rPr lang="de-CH" dirty="0"/>
              <a:t>a</a:t>
            </a:r>
            <a:r>
              <a:rPr lang="en-US" dirty="0"/>
              <a:t>s the TPS62740 will have 5V input voltage also the control pins should have 5V levels</a:t>
            </a:r>
          </a:p>
        </p:txBody>
      </p:sp>
    </p:spTree>
    <p:extLst>
      <p:ext uri="{BB962C8B-B14F-4D97-AF65-F5344CB8AC3E}">
        <p14:creationId xmlns:p14="http://schemas.microsoft.com/office/powerpoint/2010/main" val="22305170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8FC3-E976-4A72-B233-6D7794D2769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3ED39D1F-A1BA-4520-A0B8-A8A08BA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de-CH" dirty="0"/>
              <a:t>Y</a:t>
            </a:r>
            <a:r>
              <a:rPr lang="en-US" dirty="0"/>
              <a:t>our PCB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862ED2-01F3-4A11-BB7F-C32FDEF8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296" y="1183821"/>
            <a:ext cx="3031063" cy="4241884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D6E3C59-87ED-4453-9DE9-E53297E8794A}"/>
              </a:ext>
            </a:extLst>
          </p:cNvPr>
          <p:cNvSpPr/>
          <p:nvPr/>
        </p:nvSpPr>
        <p:spPr>
          <a:xfrm>
            <a:off x="6707703" y="1433863"/>
            <a:ext cx="1841990" cy="1347065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44796D-1B39-44C4-914F-0A41B97F60C4}"/>
              </a:ext>
            </a:extLst>
          </p:cNvPr>
          <p:cNvSpPr/>
          <p:nvPr/>
        </p:nvSpPr>
        <p:spPr>
          <a:xfrm>
            <a:off x="410446" y="1196752"/>
            <a:ext cx="61986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 would recommend to take the analog input form this project:</a:t>
            </a:r>
          </a:p>
          <a:p>
            <a:r>
              <a:rPr lang="en-US" dirty="0">
                <a:latin typeface="Arial" panose="020B0604020202020204" pitchFamily="34" charset="0"/>
              </a:rPr>
              <a:t>TI Designs:TIDA-01012</a:t>
            </a:r>
          </a:p>
          <a:p>
            <a:r>
              <a:rPr lang="en-US" dirty="0">
                <a:latin typeface="Arial" panose="020B0604020202020204" pitchFamily="34" charset="0"/>
              </a:rPr>
              <a:t>Wireless IoT, Bluetooth® LowEnergy,4½ Digit,</a:t>
            </a:r>
          </a:p>
          <a:p>
            <a:r>
              <a:rPr lang="en-US" dirty="0">
                <a:latin typeface="Arial" panose="020B0604020202020204" pitchFamily="34" charset="0"/>
              </a:rPr>
              <a:t>100-kHzTrueRMSDigitalMultimeterReferenceDesign</a:t>
            </a:r>
          </a:p>
          <a:p>
            <a:endParaRPr lang="de-CH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It explains very nice the important parts, including design guide 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</a:t>
            </a:r>
          </a:p>
          <a:p>
            <a:endParaRPr lang="de-CH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You will learn a lot by reading and partly replicating it.</a:t>
            </a:r>
          </a:p>
          <a:p>
            <a:r>
              <a:rPr lang="de-CH" dirty="0">
                <a:latin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</a:rPr>
              <a:t>There are also more complex 24Bit examples but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think this will be sufficient</a:t>
            </a:r>
            <a:r>
              <a:rPr lang="de-CH" dirty="0">
                <a:latin typeface="Arial" panose="020B0604020202020204" pitchFamily="34" charset="0"/>
              </a:rPr>
              <a:t>)</a:t>
            </a:r>
          </a:p>
          <a:p>
            <a:endParaRPr lang="de-CH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There are two options: </a:t>
            </a:r>
          </a:p>
          <a:p>
            <a:r>
              <a:rPr lang="en-US" dirty="0">
                <a:latin typeface="Arial" panose="020B0604020202020204" pitchFamily="34" charset="0"/>
              </a:rPr>
              <a:t>a.) using a multiplexer to have different channels</a:t>
            </a:r>
          </a:p>
          <a:p>
            <a:r>
              <a:rPr lang="de-CH" dirty="0">
                <a:latin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</a:rPr>
              <a:t>.) just build this part multiple times on your PCB</a:t>
            </a:r>
          </a:p>
          <a:p>
            <a:r>
              <a:rPr lang="de-CH" dirty="0">
                <a:latin typeface="Arial" panose="020B0604020202020204" pitchFamily="34" charset="0"/>
              </a:rPr>
              <a:t>(T</a:t>
            </a:r>
            <a:r>
              <a:rPr lang="en-US" dirty="0">
                <a:latin typeface="Arial" panose="020B0604020202020204" pitchFamily="34" charset="0"/>
              </a:rPr>
              <a:t>he second will bring better results and is easier but will limit the number of channels 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103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8FC3-E976-4A72-B233-6D7794D2769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3ED39D1F-A1BA-4520-A0B8-A8A08BA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en-US" dirty="0"/>
              <a:t>Which Component Packages?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44796D-1B39-44C4-914F-0A41B97F60C4}"/>
              </a:ext>
            </a:extLst>
          </p:cNvPr>
          <p:cNvSpPr/>
          <p:nvPr/>
        </p:nvSpPr>
        <p:spPr>
          <a:xfrm>
            <a:off x="410446" y="1196752"/>
            <a:ext cx="6198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7FC5E7-D46C-4392-B8D1-95229E9A3391}"/>
              </a:ext>
            </a:extLst>
          </p:cNvPr>
          <p:cNvSpPr/>
          <p:nvPr/>
        </p:nvSpPr>
        <p:spPr>
          <a:xfrm>
            <a:off x="410446" y="1196752"/>
            <a:ext cx="7977978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>
                <a:latin typeface="Arial" panose="020B0604020202020204" pitchFamily="34" charset="0"/>
              </a:rPr>
              <a:t>It’s</a:t>
            </a:r>
            <a:r>
              <a:rPr lang="de-CH" dirty="0">
                <a:latin typeface="Arial" panose="020B0604020202020204" pitchFamily="34" charset="0"/>
              </a:rPr>
              <a:t> easy to design </a:t>
            </a:r>
            <a:r>
              <a:rPr lang="en-US" dirty="0">
                <a:latin typeface="Arial" panose="020B0604020202020204" pitchFamily="34" charset="0"/>
              </a:rPr>
              <a:t>boards which are almost impossible to solder (especially without practice)</a:t>
            </a:r>
          </a:p>
          <a:p>
            <a:endParaRPr lang="de-CH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Depending on the availability (you will not get 100uF in a 0402 package) 0603 or 0402 is nice to solder -&gt; we have also most resistors here</a:t>
            </a:r>
          </a:p>
          <a:p>
            <a:endParaRPr lang="de-CH" dirty="0">
              <a:latin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</a:rPr>
              <a:t>For ICs </a:t>
            </a:r>
            <a:r>
              <a:rPr lang="en-US" dirty="0">
                <a:latin typeface="Arial" panose="020B0604020202020204" pitchFamily="34" charset="0"/>
              </a:rPr>
              <a:t>the best compromise between </a:t>
            </a:r>
            <a:r>
              <a:rPr lang="en-US" dirty="0" err="1">
                <a:latin typeface="Arial" panose="020B0604020202020204" pitchFamily="34" charset="0"/>
              </a:rPr>
              <a:t>parasitics</a:t>
            </a:r>
            <a:r>
              <a:rPr lang="en-US" dirty="0">
                <a:latin typeface="Arial" panose="020B0604020202020204" pitchFamily="34" charset="0"/>
              </a:rPr>
              <a:t>, soldering and size is QFN</a:t>
            </a: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</a:rPr>
              <a:t>-&gt; </a:t>
            </a:r>
            <a:r>
              <a:rPr lang="en-US" dirty="0">
                <a:latin typeface="Arial" panose="020B0604020202020204" pitchFamily="34" charset="0"/>
              </a:rPr>
              <a:t>I try to avoid packages with legs (however for </a:t>
            </a:r>
            <a:r>
              <a:rPr lang="en-US" dirty="0" err="1">
                <a:latin typeface="Arial" panose="020B0604020202020204" pitchFamily="34" charset="0"/>
              </a:rPr>
              <a:t>opamps</a:t>
            </a:r>
            <a:r>
              <a:rPr lang="en-US" dirty="0">
                <a:latin typeface="Arial" panose="020B0604020202020204" pitchFamily="34" charset="0"/>
              </a:rPr>
              <a:t> etc. this is not always possible. Its also a matter of taste.</a:t>
            </a:r>
          </a:p>
          <a:p>
            <a:r>
              <a:rPr lang="de-CH" dirty="0">
                <a:latin typeface="Arial" panose="020B0604020202020204" pitchFamily="34" charset="0"/>
              </a:rPr>
              <a:t>-&gt; W</a:t>
            </a:r>
            <a:r>
              <a:rPr lang="en-US" dirty="0">
                <a:latin typeface="Arial" panose="020B0604020202020204" pitchFamily="34" charset="0"/>
              </a:rPr>
              <a:t>e can solder BGAs, but typically they make the PCB more expensive (more layers lower pitch</a:t>
            </a:r>
            <a:r>
              <a:rPr lang="de-CH" dirty="0">
                <a:latin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218" name="Picture 2" descr="Bildergebnis für QFN">
            <a:extLst>
              <a:ext uri="{FF2B5EF4-FFF2-40B4-BE49-F238E27FC236}">
                <a16:creationId xmlns:a16="http://schemas.microsoft.com/office/drawing/2014/main" id="{4EA2E85A-8EA5-463B-BD18-0BE6C181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250118"/>
            <a:ext cx="2160240" cy="14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ldergebnis für QFN">
            <a:extLst>
              <a:ext uri="{FF2B5EF4-FFF2-40B4-BE49-F238E27FC236}">
                <a16:creationId xmlns:a16="http://schemas.microsoft.com/office/drawing/2014/main" id="{65B17CD1-1A82-4493-9B15-BAE3C1AF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345" y="3354071"/>
            <a:ext cx="1045602" cy="104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412D43-56F2-4CA9-A4D5-4407BAAC31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896253"/>
            <a:ext cx="646629" cy="646629"/>
          </a:xfrm>
          <a:prstGeom prst="rect">
            <a:avLst/>
          </a:prstGeom>
        </p:spPr>
      </p:pic>
      <p:pic>
        <p:nvPicPr>
          <p:cNvPr id="9222" name="Picture 6" descr="Bildergebnis für sc70">
            <a:extLst>
              <a:ext uri="{FF2B5EF4-FFF2-40B4-BE49-F238E27FC236}">
                <a16:creationId xmlns:a16="http://schemas.microsoft.com/office/drawing/2014/main" id="{BA2E3B6C-D5B3-46DD-B0EF-ACD06E7DA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75" y="5048707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2064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8FC3-E976-4A72-B233-6D7794D2769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3ED39D1F-A1BA-4520-A0B8-A8A08BA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de-CH" dirty="0"/>
              <a:t>Software design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44796D-1B39-44C4-914F-0A41B97F60C4}"/>
              </a:ext>
            </a:extLst>
          </p:cNvPr>
          <p:cNvSpPr/>
          <p:nvPr/>
        </p:nvSpPr>
        <p:spPr>
          <a:xfrm>
            <a:off x="410446" y="1196752"/>
            <a:ext cx="6198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39AFF5-0FDC-466B-9CCF-1587DCD28081}"/>
              </a:ext>
            </a:extLst>
          </p:cNvPr>
          <p:cNvSpPr txBox="1"/>
          <p:nvPr/>
        </p:nvSpPr>
        <p:spPr>
          <a:xfrm>
            <a:off x="438970" y="1592714"/>
            <a:ext cx="8362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setup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2.) play with </a:t>
            </a:r>
            <a:r>
              <a:rPr lang="en-US" dirty="0" err="1"/>
              <a:t>kivy</a:t>
            </a:r>
            <a:r>
              <a:rPr lang="en-US" dirty="0"/>
              <a:t> (if you don’t find a better alternative)</a:t>
            </a:r>
          </a:p>
          <a:p>
            <a:r>
              <a:rPr lang="en-US" dirty="0">
                <a:solidFill>
                  <a:srgbClr val="FF0000"/>
                </a:solidFill>
              </a:rPr>
              <a:t>3.) connect a LTC2631(on a breakout board) and write the I2C driver</a:t>
            </a:r>
          </a:p>
          <a:p>
            <a:r>
              <a:rPr lang="en-US" dirty="0">
                <a:solidFill>
                  <a:srgbClr val="FF0000"/>
                </a:solidFill>
              </a:rPr>
              <a:t>3.) if it is possible to the same for the other I2C ICs</a:t>
            </a:r>
          </a:p>
          <a:p>
            <a:r>
              <a:rPr lang="en-US" dirty="0">
                <a:solidFill>
                  <a:srgbClr val="FF0000"/>
                </a:solidFill>
              </a:rPr>
              <a:t>4.) write the driver to SPI ADC</a:t>
            </a:r>
          </a:p>
          <a:p>
            <a:r>
              <a:rPr lang="de-CH" dirty="0"/>
              <a:t>5</a:t>
            </a:r>
            <a:r>
              <a:rPr lang="en-US" dirty="0"/>
              <a:t>.) make a fully working demo 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user-friendly way to configure the voltages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should be a demonstrator </a:t>
            </a:r>
            <a:r>
              <a:rPr lang="de-CH" dirty="0"/>
              <a:t>-&gt; </a:t>
            </a:r>
            <a:r>
              <a:rPr lang="en-US" dirty="0"/>
              <a:t>the configuration must be somehow password</a:t>
            </a:r>
            <a:r>
              <a:rPr lang="de-CH" dirty="0"/>
              <a:t> </a:t>
            </a:r>
            <a:r>
              <a:rPr lang="en-US" dirty="0"/>
              <a:t>controlled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ways to visualize your data</a:t>
            </a:r>
          </a:p>
          <a:p>
            <a:r>
              <a:rPr lang="en-US" dirty="0"/>
              <a:t>6.) If the basics work perfect think about how to support different daughter boards. How configurations can be stored. How new GUIs can be implemented</a:t>
            </a:r>
          </a:p>
          <a:p>
            <a:r>
              <a:rPr lang="en-US" dirty="0"/>
              <a:t>7.) The ultimate application for now is to get a video stream via SPI. Would you be able to read this data and show it on the LCD?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C340FC-80D8-4182-8CEC-51022CE36F84}"/>
              </a:ext>
            </a:extLst>
          </p:cNvPr>
          <p:cNvSpPr txBox="1"/>
          <p:nvPr/>
        </p:nvSpPr>
        <p:spPr>
          <a:xfrm>
            <a:off x="1441797" y="5843546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 design should be independent from the HW design process! </a:t>
            </a:r>
          </a:p>
        </p:txBody>
      </p:sp>
    </p:spTree>
    <p:extLst>
      <p:ext uri="{BB962C8B-B14F-4D97-AF65-F5344CB8AC3E}">
        <p14:creationId xmlns:p14="http://schemas.microsoft.com/office/powerpoint/2010/main" val="5484187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8FC3-E976-4A72-B233-6D7794D2769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3ED39D1F-A1BA-4520-A0B8-A8A08BA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en-US" dirty="0"/>
              <a:t>Mechanical design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44796D-1B39-44C4-914F-0A41B97F60C4}"/>
              </a:ext>
            </a:extLst>
          </p:cNvPr>
          <p:cNvSpPr/>
          <p:nvPr/>
        </p:nvSpPr>
        <p:spPr>
          <a:xfrm>
            <a:off x="410446" y="1196752"/>
            <a:ext cx="6198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39AFF5-0FDC-466B-9CCF-1587DCD28081}"/>
              </a:ext>
            </a:extLst>
          </p:cNvPr>
          <p:cNvSpPr txBox="1"/>
          <p:nvPr/>
        </p:nvSpPr>
        <p:spPr>
          <a:xfrm>
            <a:off x="438969" y="1592714"/>
            <a:ext cx="84540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 be aware that the workshop will need time</a:t>
            </a:r>
          </a:p>
          <a:p>
            <a:endParaRPr lang="en-US" dirty="0"/>
          </a:p>
          <a:p>
            <a:r>
              <a:rPr lang="en-US" dirty="0"/>
              <a:t>1.) think about the best suited way to fit everything inside.</a:t>
            </a:r>
          </a:p>
          <a:p>
            <a:r>
              <a:rPr lang="en-US" dirty="0"/>
              <a:t>2.) find connectors, buttons etc. How can be everything accessible without big afford.</a:t>
            </a:r>
          </a:p>
          <a:p>
            <a:r>
              <a:rPr lang="de-CH" dirty="0"/>
              <a:t>4</a:t>
            </a:r>
            <a:r>
              <a:rPr lang="en-US" dirty="0"/>
              <a:t>.) </a:t>
            </a:r>
            <a:r>
              <a:rPr lang="en-US" dirty="0">
                <a:solidFill>
                  <a:srgbClr val="FF0000"/>
                </a:solidFill>
              </a:rPr>
              <a:t>Define together with HW board size, connector type, and connector position.</a:t>
            </a:r>
          </a:p>
          <a:p>
            <a:r>
              <a:rPr lang="de-CH" dirty="0"/>
              <a:t>5</a:t>
            </a:r>
            <a:r>
              <a:rPr lang="en-US" dirty="0"/>
              <a:t>.) Design a case under consideration of all information. Draw all important parts. </a:t>
            </a:r>
            <a:r>
              <a:rPr lang="de-CH" dirty="0"/>
              <a:t>(</a:t>
            </a:r>
            <a:r>
              <a:rPr lang="en-US" dirty="0"/>
              <a:t>for most connectors etc. 3D files will be available. In Altium you can make a quick export without having the layout finished)</a:t>
            </a:r>
          </a:p>
          <a:p>
            <a:r>
              <a:rPr lang="de-CH" dirty="0"/>
              <a:t>6.) </a:t>
            </a:r>
            <a:r>
              <a:rPr lang="en-US" dirty="0"/>
              <a:t>During the drawing think about how the machine will manufacture it. Not everything is possible (min radii, machining direction, complexity of your design.. </a:t>
            </a:r>
            <a:r>
              <a:rPr lang="de-CH" dirty="0"/>
              <a:t>) </a:t>
            </a:r>
            <a:endParaRPr lang="en-US" dirty="0"/>
          </a:p>
          <a:p>
            <a:r>
              <a:rPr lang="en-US" dirty="0"/>
              <a:t>7.) Meeting with the workshop -&gt; (adaption?) -&gt; 3D printing</a:t>
            </a:r>
          </a:p>
          <a:p>
            <a:r>
              <a:rPr lang="de-CH" dirty="0"/>
              <a:t>8.) if </a:t>
            </a:r>
            <a:r>
              <a:rPr lang="en-US" dirty="0"/>
              <a:t>everything is perfect manufacturing in </a:t>
            </a:r>
            <a:r>
              <a:rPr lang="en-US" dirty="0" err="1"/>
              <a:t>alu</a:t>
            </a:r>
            <a:r>
              <a:rPr lang="de-CH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C8C94C-480F-4DE0-A131-D54E1E777346}"/>
              </a:ext>
            </a:extLst>
          </p:cNvPr>
          <p:cNvSpPr txBox="1"/>
          <p:nvPr/>
        </p:nvSpPr>
        <p:spPr>
          <a:xfrm>
            <a:off x="976537" y="5705046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design should be as much independent as possible from the HW</a:t>
            </a:r>
          </a:p>
        </p:txBody>
      </p:sp>
    </p:spTree>
    <p:extLst>
      <p:ext uri="{BB962C8B-B14F-4D97-AF65-F5344CB8AC3E}">
        <p14:creationId xmlns:p14="http://schemas.microsoft.com/office/powerpoint/2010/main" val="877953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1ABACB-B6F1-40FB-B644-3F5214A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C89-4096-4D21-9516-676C144E28D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4CA4B-C70B-4D36-8EAC-C0EB283A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EB36DC-C7B3-4CAD-9E06-656CD14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A0D9786-0B36-45EC-9561-D0CDE45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PULP Demonstrator – Block Diagram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888524-1E57-4B1F-9FBA-73673E584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1468"/>
            <a:ext cx="4248472" cy="365059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1C21272-81BE-4A3B-BDCF-E0B899E05659}"/>
              </a:ext>
            </a:extLst>
          </p:cNvPr>
          <p:cNvSpPr/>
          <p:nvPr/>
        </p:nvSpPr>
        <p:spPr>
          <a:xfrm>
            <a:off x="2051149" y="3697888"/>
            <a:ext cx="2448272" cy="1296144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7047F5-5DF3-4D3C-A01D-0DE45FD864F1}"/>
              </a:ext>
            </a:extLst>
          </p:cNvPr>
          <p:cNvSpPr txBox="1"/>
          <p:nvPr/>
        </p:nvSpPr>
        <p:spPr>
          <a:xfrm>
            <a:off x="337830" y="499403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ICs typically do not have a nonvolatile memory -&gt; you have to supply them, flash your program and keep them supplied. To do so the connector needs the signal for a JTAG interface and in the housing must be space for this programmer + USB connection </a:t>
            </a:r>
          </a:p>
          <a:p>
            <a:r>
              <a:rPr lang="en-US" dirty="0"/>
              <a:t>https://www.olimex.com/Products/ARM/JTAG/ARM-USB-OCD-H/</a:t>
            </a:r>
          </a:p>
        </p:txBody>
      </p:sp>
    </p:spTree>
    <p:extLst>
      <p:ext uri="{BB962C8B-B14F-4D97-AF65-F5344CB8AC3E}">
        <p14:creationId xmlns:p14="http://schemas.microsoft.com/office/powerpoint/2010/main" val="24538265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1ABACB-B6F1-40FB-B644-3F5214A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C89-4096-4D21-9516-676C144E28D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4CA4B-C70B-4D36-8EAC-C0EB283A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EB36DC-C7B3-4CAD-9E06-656CD14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A0D9786-0B36-45EC-9561-D0CDE45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PULP Demonstrator – Block Diagram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888524-1E57-4B1F-9FBA-73673E584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1468"/>
            <a:ext cx="4248472" cy="365059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1C21272-81BE-4A3B-BDCF-E0B899E05659}"/>
              </a:ext>
            </a:extLst>
          </p:cNvPr>
          <p:cNvSpPr/>
          <p:nvPr/>
        </p:nvSpPr>
        <p:spPr>
          <a:xfrm>
            <a:off x="5724128" y="4052368"/>
            <a:ext cx="864096" cy="648072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7047F5-5DF3-4D3C-A01D-0DE45FD864F1}"/>
              </a:ext>
            </a:extLst>
          </p:cNvPr>
          <p:cNvSpPr txBox="1"/>
          <p:nvPr/>
        </p:nvSpPr>
        <p:spPr>
          <a:xfrm>
            <a:off x="467222" y="5056397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Somewhere must be a button to turn off the whole thing </a:t>
            </a:r>
          </a:p>
        </p:txBody>
      </p:sp>
    </p:spTree>
    <p:extLst>
      <p:ext uri="{BB962C8B-B14F-4D97-AF65-F5344CB8AC3E}">
        <p14:creationId xmlns:p14="http://schemas.microsoft.com/office/powerpoint/2010/main" val="7434442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1ABACB-B6F1-40FB-B644-3F5214A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C89-4096-4D21-9516-676C144E28D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4CA4B-C70B-4D36-8EAC-C0EB283A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EB36DC-C7B3-4CAD-9E06-656CD14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A0D9786-0B36-45EC-9561-D0CDE45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PULP Demonstrator – Block Diagram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888524-1E57-4B1F-9FBA-73673E584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1468"/>
            <a:ext cx="4248472" cy="365059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1C21272-81BE-4A3B-BDCF-E0B899E05659}"/>
              </a:ext>
            </a:extLst>
          </p:cNvPr>
          <p:cNvSpPr/>
          <p:nvPr/>
        </p:nvSpPr>
        <p:spPr>
          <a:xfrm>
            <a:off x="5724128" y="2492896"/>
            <a:ext cx="864096" cy="1296144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7047F5-5DF3-4D3C-A01D-0DE45FD864F1}"/>
              </a:ext>
            </a:extLst>
          </p:cNvPr>
          <p:cNvSpPr txBox="1"/>
          <p:nvPr/>
        </p:nvSpPr>
        <p:spPr>
          <a:xfrm>
            <a:off x="337830" y="499403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USB to supply/charge the demonstrator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A way to transfer easy data to and from the demonstrator (USB + Ethernet)</a:t>
            </a:r>
          </a:p>
          <a:p>
            <a:pPr marL="285750" indent="-285750">
              <a:buFontTx/>
              <a:buChar char="-"/>
            </a:pPr>
            <a:r>
              <a:rPr lang="en-US" dirty="0"/>
              <a:t>Nice would be to design the housing in a way that Bluetooth and </a:t>
            </a:r>
            <a:r>
              <a:rPr lang="en-US" dirty="0" err="1"/>
              <a:t>WiFi</a:t>
            </a:r>
            <a:r>
              <a:rPr lang="en-US" dirty="0"/>
              <a:t> is still working </a:t>
            </a:r>
          </a:p>
        </p:txBody>
      </p:sp>
    </p:spTree>
    <p:extLst>
      <p:ext uri="{BB962C8B-B14F-4D97-AF65-F5344CB8AC3E}">
        <p14:creationId xmlns:p14="http://schemas.microsoft.com/office/powerpoint/2010/main" val="832568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1ABACB-B6F1-40FB-B644-3F5214A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C89-4096-4D21-9516-676C144E28D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4CA4B-C70B-4D36-8EAC-C0EB283A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EB36DC-C7B3-4CAD-9E06-656CD14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A0D9786-0B36-45EC-9561-D0CDE45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PULP Demonstrator – Block Diagram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888524-1E57-4B1F-9FBA-73673E584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1468"/>
            <a:ext cx="4248472" cy="365059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1C21272-81BE-4A3B-BDCF-E0B899E05659}"/>
              </a:ext>
            </a:extLst>
          </p:cNvPr>
          <p:cNvSpPr/>
          <p:nvPr/>
        </p:nvSpPr>
        <p:spPr>
          <a:xfrm>
            <a:off x="3092878" y="2438694"/>
            <a:ext cx="326994" cy="1296144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C7ECA9-9E2F-4825-AE81-0A2F541FF54D}"/>
              </a:ext>
            </a:extLst>
          </p:cNvPr>
          <p:cNvSpPr txBox="1"/>
          <p:nvPr/>
        </p:nvSpPr>
        <p:spPr>
          <a:xfrm>
            <a:off x="594307" y="4817902"/>
            <a:ext cx="7848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Connector selection: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connection to the daughter board must be mechanical stable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Ideally it’s a common standard </a:t>
            </a:r>
          </a:p>
          <a:p>
            <a:pPr marL="285750" indent="-285750">
              <a:buFontTx/>
              <a:buChar char="-"/>
            </a:pPr>
            <a:r>
              <a:rPr lang="de-CH" dirty="0"/>
              <a:t>In </a:t>
            </a:r>
            <a:r>
              <a:rPr lang="en-US" dirty="0"/>
              <a:t>the pin definition 1.) keep enough GND pins 2.) separate digital from analog 3.) keep unused pins for future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5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8FC3-E976-4A72-B233-6D7794D2769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en-US" dirty="0"/>
              <a:t>Connector Selection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44749B-592B-4DD0-B9A7-4971775F9C29}"/>
              </a:ext>
            </a:extLst>
          </p:cNvPr>
          <p:cNvSpPr/>
          <p:nvPr/>
        </p:nvSpPr>
        <p:spPr>
          <a:xfrm>
            <a:off x="755576" y="1916832"/>
            <a:ext cx="57423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would be a widely used box connector with 2.54mm pitch (unfortunately a female solder connector is not easy to find):</a:t>
            </a:r>
            <a:endParaRPr lang="en-US" dirty="0">
              <a:hlinkClick r:id="rId3"/>
            </a:endParaRPr>
          </a:p>
          <a:p>
            <a:r>
              <a:rPr lang="de-CH" dirty="0">
                <a:hlinkClick r:id="rId3"/>
              </a:rPr>
              <a:t>https://www.te.com/deu-de/product-1-5103311-0.html</a:t>
            </a:r>
          </a:p>
          <a:p>
            <a:endParaRPr lang="de-CH" dirty="0">
              <a:hlinkClick r:id="rId3"/>
            </a:endParaRPr>
          </a:p>
          <a:p>
            <a:r>
              <a:rPr lang="en-US" dirty="0"/>
              <a:t>Alternative is something in this direction. Or direct in card format withou</a:t>
            </a:r>
            <a:r>
              <a:rPr lang="en-US" dirty="0">
                <a:hlinkClick r:id="rId3"/>
              </a:rPr>
              <a:t>t</a:t>
            </a:r>
            <a:r>
              <a:rPr lang="en-US" dirty="0"/>
              <a:t> connector on daughter board side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https://www.te.com/deu-de/product-1734099-6.html</a:t>
            </a:r>
            <a:endParaRPr lang="en-US" dirty="0"/>
          </a:p>
          <a:p>
            <a:r>
              <a:rPr lang="en-US" dirty="0">
                <a:hlinkClick r:id="rId4"/>
              </a:rPr>
              <a:t>https://www.te.com/deu-de/product-1734098-6.html</a:t>
            </a:r>
            <a:endParaRPr lang="en-US" dirty="0"/>
          </a:p>
          <a:p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609FAE9-8F78-417A-B496-03A1A30CD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71" y="1988840"/>
            <a:ext cx="1905000" cy="10858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A684D48-A233-4619-B1BE-BE85C9931B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7" t="38418" r="1175" b="26836"/>
          <a:stretch/>
        </p:blipFill>
        <p:spPr>
          <a:xfrm>
            <a:off x="6176307" y="4793842"/>
            <a:ext cx="2675533" cy="14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82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1ABACB-B6F1-40FB-B644-3F5214A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C89-4096-4D21-9516-676C144E28D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4CA4B-C70B-4D36-8EAC-C0EB283A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EB36DC-C7B3-4CAD-9E06-656CD14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A0D9786-0B36-45EC-9561-D0CDE45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PULP Demonstrator – Block Diagram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888524-1E57-4B1F-9FBA-73673E584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1468"/>
            <a:ext cx="4248472" cy="365059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1C21272-81BE-4A3B-BDCF-E0B899E05659}"/>
              </a:ext>
            </a:extLst>
          </p:cNvPr>
          <p:cNvSpPr/>
          <p:nvPr/>
        </p:nvSpPr>
        <p:spPr>
          <a:xfrm>
            <a:off x="4319972" y="2654576"/>
            <a:ext cx="360040" cy="918440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C7ECA9-9E2F-4825-AE81-0A2F541FF54D}"/>
              </a:ext>
            </a:extLst>
          </p:cNvPr>
          <p:cNvSpPr txBox="1"/>
          <p:nvPr/>
        </p:nvSpPr>
        <p:spPr>
          <a:xfrm>
            <a:off x="647725" y="5108373"/>
            <a:ext cx="784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This </a:t>
            </a:r>
            <a:r>
              <a:rPr lang="en-US" dirty="0"/>
              <a:t>connection must not be rigid. You can use cables to design a thinner device</a:t>
            </a:r>
            <a:r>
              <a:rPr lang="de-CH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Bildergebnis für flachbandkabel">
            <a:extLst>
              <a:ext uri="{FF2B5EF4-FFF2-40B4-BE49-F238E27FC236}">
                <a16:creationId xmlns:a16="http://schemas.microsoft.com/office/drawing/2014/main" id="{3DAFABC3-528E-4EB7-985F-4CF9AB6A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995" y="3107654"/>
            <a:ext cx="2163238" cy="172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838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1ABACB-B6F1-40FB-B644-3F5214A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C89-4096-4D21-9516-676C144E28DC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4CA4B-C70B-4D36-8EAC-C0EB283A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Philipp Mayer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EB36DC-C7B3-4CAD-9E06-656CD14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A0D9786-0B36-45EC-9561-D0CDE45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PULP Demonstrator – Block Diagram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888524-1E57-4B1F-9FBA-73673E584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1468"/>
            <a:ext cx="4248472" cy="365059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1C21272-81BE-4A3B-BDCF-E0B899E05659}"/>
              </a:ext>
            </a:extLst>
          </p:cNvPr>
          <p:cNvSpPr/>
          <p:nvPr/>
        </p:nvSpPr>
        <p:spPr>
          <a:xfrm>
            <a:off x="2195736" y="2677509"/>
            <a:ext cx="936104" cy="918440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C7ECA9-9E2F-4825-AE81-0A2F541FF54D}"/>
              </a:ext>
            </a:extLst>
          </p:cNvPr>
          <p:cNvSpPr txBox="1"/>
          <p:nvPr/>
        </p:nvSpPr>
        <p:spPr>
          <a:xfrm>
            <a:off x="806411" y="5115865"/>
            <a:ext cx="78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</a:t>
            </a:r>
            <a:r>
              <a:rPr lang="en-US" dirty="0" err="1"/>
              <a:t>uilding</a:t>
            </a:r>
            <a:r>
              <a:rPr lang="en-US" dirty="0"/>
              <a:t> a PULP daughter board is not necessary part of your thesis. This we decide depending on your progress. However we need a way to test your HW and show the performance -&gt; At least a simple daughter board with this banana/lab connecters should be made</a:t>
            </a:r>
          </a:p>
          <a:p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074EC84-A59C-4A7E-A090-E09DF4C24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9" t="28906"/>
          <a:stretch/>
        </p:blipFill>
        <p:spPr>
          <a:xfrm>
            <a:off x="51272" y="2551758"/>
            <a:ext cx="2106983" cy="11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3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8FC3-E976-4A72-B233-6D7794D2769B}" type="datetime1">
              <a:rPr lang="en-US" smtClean="0"/>
              <a:t>2/21/2019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Philipp Mayer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3ED39D1F-A1BA-4520-A0B8-A8A08BA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de-CH" dirty="0"/>
              <a:t>Y</a:t>
            </a:r>
            <a:r>
              <a:rPr lang="en-US" dirty="0"/>
              <a:t>our PCB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862ED2-01F3-4A11-BB7F-C32FDEF8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1498" y="764705"/>
            <a:ext cx="4176464" cy="5844839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82BD3D85-1A49-495E-830D-6366B400E702}"/>
              </a:ext>
            </a:extLst>
          </p:cNvPr>
          <p:cNvSpPr/>
          <p:nvPr/>
        </p:nvSpPr>
        <p:spPr>
          <a:xfrm>
            <a:off x="4932040" y="3251587"/>
            <a:ext cx="936104" cy="429722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36C4FE4-118F-4089-977E-6C95FBC37B24}"/>
              </a:ext>
            </a:extLst>
          </p:cNvPr>
          <p:cNvSpPr txBox="1"/>
          <p:nvPr/>
        </p:nvSpPr>
        <p:spPr>
          <a:xfrm>
            <a:off x="6416907" y="1397675"/>
            <a:ext cx="2598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power supply is not simple as you need multiple voltage levels including a decoupled and stable supply for the analog measurement part.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7A4C51-6BFF-48EF-8035-3B96765347F3}"/>
              </a:ext>
            </a:extLst>
          </p:cNvPr>
          <p:cNvSpPr txBox="1"/>
          <p:nvPr/>
        </p:nvSpPr>
        <p:spPr>
          <a:xfrm>
            <a:off x="6176307" y="3719899"/>
            <a:ext cx="2598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practice is a switching regulator (efficiency) followed by a LDO (stability). If you read the documentation of the TI sample project you will find a good explanation.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3AC63E-9C2D-4E74-A531-A612CBB8FEBD}"/>
              </a:ext>
            </a:extLst>
          </p:cNvPr>
          <p:cNvSpPr/>
          <p:nvPr/>
        </p:nvSpPr>
        <p:spPr>
          <a:xfrm>
            <a:off x="4947196" y="3751819"/>
            <a:ext cx="936104" cy="429722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853FA4-E327-45B8-91A9-55867987EDC7}"/>
              </a:ext>
            </a:extLst>
          </p:cNvPr>
          <p:cNvSpPr txBox="1"/>
          <p:nvPr/>
        </p:nvSpPr>
        <p:spPr>
          <a:xfrm>
            <a:off x="369318" y="4067441"/>
            <a:ext cx="2598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</a:t>
            </a:r>
            <a:r>
              <a:rPr lang="en-US" dirty="0"/>
              <a:t>here is also a charge pump to get a dual supply for the body biasing circuit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6E3C59-87ED-4453-9DE9-E53297E8794A}"/>
              </a:ext>
            </a:extLst>
          </p:cNvPr>
          <p:cNvSpPr/>
          <p:nvPr/>
        </p:nvSpPr>
        <p:spPr>
          <a:xfrm>
            <a:off x="4932040" y="4238763"/>
            <a:ext cx="432048" cy="429722"/>
          </a:xfrm>
          <a:prstGeom prst="rect">
            <a:avLst/>
          </a:prstGeom>
          <a:solidFill>
            <a:srgbClr val="82BE1E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5F96F5-9CC1-4677-84F2-D1CD2834C3CC}"/>
              </a:ext>
            </a:extLst>
          </p:cNvPr>
          <p:cNvCxnSpPr>
            <a:endCxn id="25" idx="1"/>
          </p:cNvCxnSpPr>
          <p:nvPr/>
        </p:nvCxnSpPr>
        <p:spPr>
          <a:xfrm flipV="1">
            <a:off x="2339752" y="4453624"/>
            <a:ext cx="2592288" cy="51179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F53411F-93E9-48C8-A2D4-EFB6720DB8E9}"/>
              </a:ext>
            </a:extLst>
          </p:cNvPr>
          <p:cNvCxnSpPr/>
          <p:nvPr/>
        </p:nvCxnSpPr>
        <p:spPr>
          <a:xfrm flipH="1" flipV="1">
            <a:off x="5980077" y="3806798"/>
            <a:ext cx="216024" cy="26407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396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0</TotalTime>
  <Words>1149</Words>
  <Application>Microsoft Office PowerPoint</Application>
  <PresentationFormat>Bildschirmpräsentation (4:3)</PresentationFormat>
  <Paragraphs>177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PULP Demonstrator</vt:lpstr>
      <vt:lpstr>PULP Demonstrator – Block Diagram </vt:lpstr>
      <vt:lpstr>PULP Demonstrator – Block Diagram </vt:lpstr>
      <vt:lpstr>PULP Demonstrator – Block Diagram </vt:lpstr>
      <vt:lpstr>PULP Demonstrator – Block Diagram </vt:lpstr>
      <vt:lpstr>Connector Selection</vt:lpstr>
      <vt:lpstr>PULP Demonstrator – Block Diagram </vt:lpstr>
      <vt:lpstr>PULP Demonstrator – Block Diagram </vt:lpstr>
      <vt:lpstr>Your PCB</vt:lpstr>
      <vt:lpstr>Your PCB</vt:lpstr>
      <vt:lpstr>Your PCB</vt:lpstr>
      <vt:lpstr>Your PCB</vt:lpstr>
      <vt:lpstr>Which Component Packages?</vt:lpstr>
      <vt:lpstr>Software design</vt:lpstr>
      <vt:lpstr>Mechanical design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mayer</dc:creator>
  <cp:lastModifiedBy>philipp mayer</cp:lastModifiedBy>
  <cp:revision>218</cp:revision>
  <cp:lastPrinted>2018-03-12T12:27:29Z</cp:lastPrinted>
  <dcterms:created xsi:type="dcterms:W3CDTF">2018-02-22T08:25:12Z</dcterms:created>
  <dcterms:modified xsi:type="dcterms:W3CDTF">2019-02-21T17:45:11Z</dcterms:modified>
</cp:coreProperties>
</file>