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6" name="Google Shape;6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1"/>
        <p:cNvGrpSpPr/>
        <p:nvPr/>
      </p:nvGrpSpPr>
      <p:grpSpPr>
        <a:xfrm>
          <a:off x="0" y="0"/>
          <a:ext cx="0" cy="0"/>
          <a:chOff x="0" y="0"/>
          <a:chExt cx="0" cy="0"/>
        </a:xfrm>
      </p:grpSpPr>
      <p:sp>
        <p:nvSpPr>
          <p:cNvPr id="22" name="Google Shape;22;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5"/>
        <p:cNvGrpSpPr/>
        <p:nvPr/>
      </p:nvGrpSpPr>
      <p:grpSpPr>
        <a:xfrm>
          <a:off x="0" y="0"/>
          <a:ext cx="0" cy="0"/>
          <a:chOff x="0" y="0"/>
          <a:chExt cx="0" cy="0"/>
        </a:xfrm>
      </p:grpSpPr>
      <p:sp>
        <p:nvSpPr>
          <p:cNvPr id="46" name="Google Shape;46;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800" b="1"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8" name="Google Shape;18;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0" name="Google Shape;20;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1pPr>
            <a:lvl2pPr marL="38100" marR="0" lvl="1"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2pPr>
            <a:lvl3pPr marL="38100" marR="0" lvl="2"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3pPr>
            <a:lvl4pPr marL="38100" marR="0" lvl="3"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4pPr>
            <a:lvl5pPr marL="38100" marR="0" lvl="4"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5pPr>
            <a:lvl6pPr marL="38100" marR="0" lvl="5"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6pPr>
            <a:lvl7pPr marL="38100" marR="0" lvl="6"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7pPr>
            <a:lvl8pPr marL="38100" marR="0" lvl="7"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8pPr>
            <a:lvl9pPr marL="38100" marR="0" lvl="8" indent="0" algn="l" rtl="0">
              <a:lnSpc>
                <a:spcPct val="100000"/>
              </a:lnSpc>
              <a:spcBef>
                <a:spcPts val="0"/>
              </a:spcBef>
              <a:spcAft>
                <a:spcPts val="0"/>
              </a:spcAft>
              <a:buClr>
                <a:srgbClr val="000000"/>
              </a:buClr>
              <a:buSzPts val="1100"/>
              <a:buFont typeface="Arial"/>
              <a:buNone/>
              <a:defRPr sz="1100" b="0" i="0" u="none" strike="noStrike" cap="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enga2408/WIKI-CHATBOT-USING-CNNs.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7"/>
          <p:cNvGrpSpPr/>
          <p:nvPr/>
        </p:nvGrpSpPr>
        <p:grpSpPr>
          <a:xfrm>
            <a:off x="742950" y="1104900"/>
            <a:ext cx="1743075" cy="1333500"/>
            <a:chOff x="742950" y="1104900"/>
            <a:chExt cx="1743075" cy="1333500"/>
          </a:xfrm>
        </p:grpSpPr>
        <p:sp>
          <p:nvSpPr>
            <p:cNvPr id="54" name="Google Shape;54;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5" name="Google Shape;55;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6" name="Google Shape;56;p7"/>
          <p:cNvSpPr/>
          <p:nvPr/>
        </p:nvSpPr>
        <p:spPr>
          <a:xfrm>
            <a:off x="805813" y="323497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7"/>
          <p:cNvSpPr txBox="1">
            <a:spLocks noGrp="1"/>
          </p:cNvSpPr>
          <p:nvPr>
            <p:ph type="ctrTitle"/>
          </p:nvPr>
        </p:nvSpPr>
        <p:spPr>
          <a:xfrm>
            <a:off x="2137800" y="1847175"/>
            <a:ext cx="7916400" cy="4419000"/>
          </a:xfrm>
          <a:prstGeom prst="rect">
            <a:avLst/>
          </a:prstGeom>
          <a:noFill/>
          <a:ln>
            <a:noFill/>
          </a:ln>
        </p:spPr>
        <p:txBody>
          <a:bodyPr spcFirstLastPara="1" wrap="square" lIns="0" tIns="16500" rIns="0" bIns="0" anchor="t" anchorCtr="0">
            <a:spAutoFit/>
          </a:bodyPr>
          <a:lstStyle/>
          <a:p>
            <a:pPr marL="0" lvl="0" indent="0" algn="ctr" rtl="0">
              <a:lnSpc>
                <a:spcPct val="100000"/>
              </a:lnSpc>
              <a:spcBef>
                <a:spcPts val="0"/>
              </a:spcBef>
              <a:spcAft>
                <a:spcPts val="0"/>
              </a:spcAft>
              <a:buClr>
                <a:schemeClr val="dk1"/>
              </a:buClr>
              <a:buSzPts val="1100"/>
              <a:buFont typeface="Arial"/>
              <a:buNone/>
            </a:pPr>
            <a:r>
              <a:rPr lang="en-US" b="1" dirty="0">
                <a:latin typeface="Times New Roman"/>
                <a:ea typeface="Times New Roman"/>
                <a:cs typeface="Times New Roman"/>
                <a:sym typeface="Times New Roman"/>
              </a:rPr>
              <a:t>TNSDC - GENERATIVE AI FOR ENGINEERING </a:t>
            </a:r>
            <a:endParaRPr b="1" dirty="0">
              <a:latin typeface="Times New Roman"/>
              <a:ea typeface="Times New Roman"/>
              <a:cs typeface="Times New Roman"/>
              <a:sym typeface="Times New Roman"/>
            </a:endParaRPr>
          </a:p>
          <a:p>
            <a:pPr marL="0" lvl="0" indent="457200" algn="ctr" rtl="0">
              <a:lnSpc>
                <a:spcPct val="100000"/>
              </a:lnSpc>
              <a:spcBef>
                <a:spcPts val="0"/>
              </a:spcBef>
              <a:spcAft>
                <a:spcPts val="0"/>
              </a:spcAft>
              <a:buClr>
                <a:schemeClr val="dk1"/>
              </a:buClr>
              <a:buSzPts val="1100"/>
              <a:buFont typeface="Arial"/>
              <a:buNone/>
            </a:pPr>
            <a:r>
              <a:rPr lang="en-US" b="1" dirty="0">
                <a:latin typeface="Times New Roman"/>
                <a:ea typeface="Times New Roman"/>
                <a:cs typeface="Times New Roman"/>
                <a:sym typeface="Times New Roman"/>
              </a:rPr>
              <a:t>FINAL PROJECT </a:t>
            </a:r>
            <a:endParaRPr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b="1" dirty="0">
                <a:latin typeface="Times New Roman"/>
                <a:ea typeface="Times New Roman"/>
                <a:cs typeface="Times New Roman"/>
                <a:sym typeface="Times New Roman"/>
              </a:rPr>
              <a:t>SUBMITTED BY:  </a:t>
            </a:r>
            <a:endParaRPr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b="1" dirty="0">
                <a:latin typeface="Times New Roman"/>
                <a:ea typeface="Times New Roman"/>
                <a:cs typeface="Times New Roman"/>
                <a:sym typeface="Times New Roman"/>
              </a:rPr>
              <a:t>SRIRENGANATHAN S</a:t>
            </a:r>
            <a:endParaRPr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r>
              <a:rPr lang="en-US" b="1" dirty="0">
                <a:latin typeface="Times New Roman"/>
                <a:ea typeface="Times New Roman"/>
                <a:cs typeface="Times New Roman"/>
                <a:sym typeface="Times New Roman"/>
              </a:rPr>
              <a:t>(311521104057)</a:t>
            </a:r>
            <a:endParaRPr b="1" dirty="0">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100"/>
              <a:buFont typeface="Arial"/>
              <a:buNone/>
            </a:pPr>
            <a:endParaRPr sz="3000" b="1" dirty="0">
              <a:latin typeface="Times New Roman"/>
              <a:ea typeface="Times New Roman"/>
              <a:cs typeface="Times New Roman"/>
              <a:sym typeface="Times New Roman"/>
            </a:endParaRPr>
          </a:p>
          <a:p>
            <a:pPr marL="3213735" lvl="0" indent="0" algn="ctr" rtl="0">
              <a:lnSpc>
                <a:spcPct val="100000"/>
              </a:lnSpc>
              <a:spcBef>
                <a:spcPts val="0"/>
              </a:spcBef>
              <a:spcAft>
                <a:spcPts val="0"/>
              </a:spcAft>
              <a:buSzPts val="1400"/>
              <a:buNone/>
            </a:pPr>
            <a:endParaRPr b="1" dirty="0">
              <a:latin typeface="Times New Roman"/>
              <a:ea typeface="Times New Roman"/>
              <a:cs typeface="Times New Roman"/>
              <a:sym typeface="Times New Roman"/>
            </a:endParaRPr>
          </a:p>
        </p:txBody>
      </p:sp>
      <p:sp>
        <p:nvSpPr>
          <p:cNvPr id="59" name="Google Shape;59;p7"/>
          <p:cNvSpPr txBox="1"/>
          <p:nvPr/>
        </p:nvSpPr>
        <p:spPr>
          <a:xfrm>
            <a:off x="6832595" y="3343572"/>
            <a:ext cx="1859400" cy="3822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2400"/>
              <a:buFont typeface="Arial"/>
              <a:buNone/>
            </a:pPr>
            <a:endParaRPr sz="2400" b="1" i="0" u="none" strike="noStrike" cap="none">
              <a:solidFill>
                <a:srgbClr val="2D936B"/>
              </a:solidFill>
              <a:latin typeface="Trebuchet MS"/>
              <a:ea typeface="Trebuchet MS"/>
              <a:cs typeface="Trebuchet MS"/>
              <a:sym typeface="Trebuchet MS"/>
            </a:endParaRPr>
          </a:p>
        </p:txBody>
      </p:sp>
      <p:pic>
        <p:nvPicPr>
          <p:cNvPr id="60" name="Google Shape;60;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1" name="Google Shape;61;p7"/>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62" name="Google Shape;62;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1</a:t>
            </a:fld>
            <a:endParaRPr/>
          </a:p>
        </p:txBody>
      </p:sp>
      <p:sp>
        <p:nvSpPr>
          <p:cNvPr id="63" name="Google Shape;63;p7"/>
          <p:cNvSpPr txBox="1"/>
          <p:nvPr/>
        </p:nvSpPr>
        <p:spPr>
          <a:xfrm>
            <a:off x="0" y="0"/>
            <a:ext cx="3000000" cy="646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373A8C-8836-70CA-3BD7-54BECC22E433}"/>
              </a:ext>
            </a:extLst>
          </p:cNvPr>
          <p:cNvSpPr>
            <a:spLocks noGrp="1"/>
          </p:cNvSpPr>
          <p:nvPr>
            <p:ph type="title"/>
          </p:nvPr>
        </p:nvSpPr>
        <p:spPr/>
        <p:txBody>
          <a:bodyPr/>
          <a:lstStyle/>
          <a:p>
            <a:r>
              <a:rPr lang="en-IN" dirty="0"/>
              <a:t>RESULT</a:t>
            </a:r>
          </a:p>
        </p:txBody>
      </p:sp>
      <p:sp>
        <p:nvSpPr>
          <p:cNvPr id="6" name="TextBox 5">
            <a:extLst>
              <a:ext uri="{FF2B5EF4-FFF2-40B4-BE49-F238E27FC236}">
                <a16:creationId xmlns:a16="http://schemas.microsoft.com/office/drawing/2014/main" id="{23774A77-6DEB-09EA-B6B2-DD70F1245D3F}"/>
              </a:ext>
            </a:extLst>
          </p:cNvPr>
          <p:cNvSpPr txBox="1"/>
          <p:nvPr/>
        </p:nvSpPr>
        <p:spPr>
          <a:xfrm>
            <a:off x="755332" y="1405467"/>
            <a:ext cx="8854335" cy="4588436"/>
          </a:xfrm>
          <a:prstGeom prst="rect">
            <a:avLst/>
          </a:prstGeom>
          <a:noFill/>
        </p:spPr>
        <p:txBody>
          <a:bodyPr wrap="square">
            <a:spAutoFit/>
          </a:bodyPr>
          <a:lstStyle/>
          <a:p>
            <a:pPr algn="l"/>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The Wiki chatbot using Convolutional Neural Networks (CNNs) has been successfully developed and implemented. The chatbot is capable of understanding user queries related to a wide range of topics and retrieving relevant information from the Wikipedia database. The use of CNNs has enabled the chatbot to effectively process and analyze text data, allowing for more accurate and efficient responses to user queries.</a:t>
            </a:r>
          </a:p>
          <a:p>
            <a:pPr algn="l"/>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The chatbot has been integrated into the existing Wiki platform, providing users with a seamless and intuitive way to access information. Through user testing and feedback, the chatbot has been found to be user-friendly and highly effective in retrieving accurate information from Wikipedia.</a:t>
            </a:r>
          </a:p>
          <a:p>
            <a:pPr algn="l"/>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Overall, the development and implementation of the Wiki chatbot using CNNs have been a success, offering users a valuable tool for accessing information in a quick and efficient manner.</a:t>
            </a:r>
          </a:p>
          <a:p>
            <a:pPr algn="l"/>
            <a:endPar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0" lvl="0" indent="0" algn="l" rtl="0">
              <a:lnSpc>
                <a:spcPct val="100000"/>
              </a:lnSpc>
              <a:spcBef>
                <a:spcPts val="500"/>
              </a:spcBef>
              <a:spcAft>
                <a:spcPts val="0"/>
              </a:spcAft>
              <a:buClr>
                <a:schemeClr val="dk1"/>
              </a:buClr>
              <a:buSzPts val="1100"/>
              <a:buFont typeface="Arial"/>
              <a:buNone/>
            </a:pPr>
            <a:r>
              <a:rPr lang="en-IN" sz="1800" dirty="0">
                <a:solidFill>
                  <a:schemeClr val="dk1"/>
                </a:solidFill>
                <a:latin typeface="Times New Roman"/>
                <a:ea typeface="Times New Roman"/>
                <a:cs typeface="Times New Roman"/>
                <a:sym typeface="Times New Roman"/>
              </a:rPr>
              <a:t>DEMO LINK: </a:t>
            </a:r>
            <a:r>
              <a:rPr lang="en-US" sz="1800" b="1" u="sng" dirty="0">
                <a:solidFill>
                  <a:srgbClr val="0000FF"/>
                </a:solidFill>
                <a:effectLst/>
                <a:latin typeface="Times New Roman" panose="02020603050405020304" pitchFamily="18" charset="0"/>
                <a:ea typeface="Times New Roman" panose="02020603050405020304" pitchFamily="18" charset="0"/>
                <a:hlinkClick r:id="rId2"/>
              </a:rPr>
              <a:t>https://github.com/renga2408/WIKI-CHATBOT-USING-CNNs</a:t>
            </a:r>
            <a:endParaRPr lang="en-IN" sz="1800" dirty="0"/>
          </a:p>
        </p:txBody>
      </p:sp>
    </p:spTree>
    <p:extLst>
      <p:ext uri="{BB962C8B-B14F-4D97-AF65-F5344CB8AC3E}">
        <p14:creationId xmlns:p14="http://schemas.microsoft.com/office/powerpoint/2010/main" val="359021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69" name="Google Shape;69;p8"/>
          <p:cNvGrpSpPr/>
          <p:nvPr/>
        </p:nvGrpSpPr>
        <p:grpSpPr>
          <a:xfrm>
            <a:off x="7448612" y="0"/>
            <a:ext cx="4743796" cy="6858466"/>
            <a:chOff x="7448612" y="0"/>
            <a:chExt cx="4743796" cy="6858466"/>
          </a:xfrm>
        </p:grpSpPr>
        <p:sp>
          <p:nvSpPr>
            <p:cNvPr id="70" name="Google Shape;70;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1" name="Google Shape;71;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2" name="Google Shape;72;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4" name="Google Shape;74;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 name="Google Shape;76;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7" name="Google Shape;77;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79" name="Google Shape;79;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0" name="Google Shape;80;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3" name="Google Shape;83;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TITLE</a:t>
            </a:r>
            <a:endParaRPr sz="4250"/>
          </a:p>
        </p:txBody>
      </p:sp>
      <p:grpSp>
        <p:nvGrpSpPr>
          <p:cNvPr id="84" name="Google Shape;84;p8"/>
          <p:cNvGrpSpPr/>
          <p:nvPr/>
        </p:nvGrpSpPr>
        <p:grpSpPr>
          <a:xfrm>
            <a:off x="466725" y="6410325"/>
            <a:ext cx="3705225" cy="295275"/>
            <a:chOff x="466725" y="6410325"/>
            <a:chExt cx="3705225" cy="295275"/>
          </a:xfrm>
        </p:grpSpPr>
        <p:pic>
          <p:nvPicPr>
            <p:cNvPr id="85" name="Google Shape;85;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6" name="Google Shape;86;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7" name="Google Shape;87;p8"/>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88" name="Google Shape;88;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2</a:t>
            </a:fld>
            <a:endParaRPr/>
          </a:p>
        </p:txBody>
      </p:sp>
      <p:sp>
        <p:nvSpPr>
          <p:cNvPr id="89" name="Google Shape;89;p8"/>
          <p:cNvSpPr txBox="1"/>
          <p:nvPr/>
        </p:nvSpPr>
        <p:spPr>
          <a:xfrm>
            <a:off x="1293300" y="2282125"/>
            <a:ext cx="8309232" cy="2289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5500" b="1" i="0" u="none" strike="noStrike" cap="none" dirty="0">
                <a:solidFill>
                  <a:srgbClr val="000000"/>
                </a:solidFill>
                <a:latin typeface="Times New Roman"/>
                <a:ea typeface="Times New Roman"/>
                <a:cs typeface="Times New Roman"/>
                <a:sym typeface="Times New Roman"/>
              </a:rPr>
              <a:t>WIKI CHATBOT USING </a:t>
            </a:r>
            <a:r>
              <a:rPr lang="en-US" sz="5500" b="1" dirty="0">
                <a:latin typeface="Times New Roman"/>
                <a:ea typeface="Times New Roman"/>
                <a:cs typeface="Times New Roman"/>
                <a:sym typeface="Times New Roman"/>
              </a:rPr>
              <a:t>C</a:t>
            </a:r>
            <a:r>
              <a:rPr lang="en-US" sz="5500" b="1" i="0" u="none" strike="noStrike" cap="none" dirty="0">
                <a:solidFill>
                  <a:srgbClr val="000000"/>
                </a:solidFill>
                <a:latin typeface="Times New Roman"/>
                <a:ea typeface="Times New Roman"/>
                <a:cs typeface="Times New Roman"/>
                <a:sym typeface="Times New Roman"/>
              </a:rPr>
              <a:t>NNs</a:t>
            </a:r>
            <a:endParaRPr sz="5500" b="1"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5" name="Google Shape;95;p9"/>
          <p:cNvGrpSpPr/>
          <p:nvPr/>
        </p:nvGrpSpPr>
        <p:grpSpPr>
          <a:xfrm>
            <a:off x="7448612" y="0"/>
            <a:ext cx="4743796" cy="6858466"/>
            <a:chOff x="7448612" y="0"/>
            <a:chExt cx="4743796" cy="6858466"/>
          </a:xfrm>
        </p:grpSpPr>
        <p:sp>
          <p:nvSpPr>
            <p:cNvPr id="96" name="Google Shape;96;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 name="Google Shape;97;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8" name="Google Shape;98;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9" name="Google Shape;99;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0" name="Google Shape;100;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1" name="Google Shape;101;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2" name="Google Shape;102;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3" name="Google Shape;103;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4" name="Google Shape;104;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05" name="Google Shape;105;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6" name="Google Shape;106;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07" name="Google Shape;107;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8" name="Google Shape;108;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9" name="Google Shape;109;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0" name="Google Shape;110;p9"/>
          <p:cNvGrpSpPr/>
          <p:nvPr/>
        </p:nvGrpSpPr>
        <p:grpSpPr>
          <a:xfrm>
            <a:off x="540600" y="3655198"/>
            <a:ext cx="4124325" cy="3009898"/>
            <a:chOff x="47625" y="3819523"/>
            <a:chExt cx="4124325" cy="3009898"/>
          </a:xfrm>
        </p:grpSpPr>
        <p:pic>
          <p:nvPicPr>
            <p:cNvPr id="111" name="Google Shape;111;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2" name="Google Shape;112;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3" name="Google Shape;113;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t>AGENDA</a:t>
            </a:r>
            <a:endParaRPr/>
          </a:p>
        </p:txBody>
      </p:sp>
      <p:sp>
        <p:nvSpPr>
          <p:cNvPr id="114" name="Google Shape;114;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3</a:t>
            </a:fld>
            <a:endParaRPr/>
          </a:p>
        </p:txBody>
      </p:sp>
      <p:sp>
        <p:nvSpPr>
          <p:cNvPr id="115" name="Google Shape;115;p9"/>
          <p:cNvSpPr txBox="1"/>
          <p:nvPr/>
        </p:nvSpPr>
        <p:spPr>
          <a:xfrm>
            <a:off x="2526025" y="1528200"/>
            <a:ext cx="6930600" cy="4431900"/>
          </a:xfrm>
          <a:prstGeom prst="rect">
            <a:avLst/>
          </a:prstGeom>
          <a:noFill/>
          <a:ln>
            <a:noFill/>
          </a:ln>
        </p:spPr>
        <p:txBody>
          <a:bodyPr spcFirstLastPara="1" wrap="square" lIns="91425" tIns="91425" rIns="91425" bIns="91425" anchor="t" anchorCtr="0">
            <a:noAutofit/>
          </a:bodyPr>
          <a:lstStyle/>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PROBLEM  STATEMENT</a:t>
            </a:r>
            <a:endParaRPr sz="3600" b="0" i="0" u="none" strike="noStrike" cap="none" dirty="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PROJECT OVERVIEW</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WHO ARE THE END USERS?</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YOUR SOLUTION AND ITS VALUE PROPOSITION</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THE WOW IN YOUR SOLUTION</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MODELLING</a:t>
            </a:r>
            <a:endParaRPr sz="3600" b="0" i="0" u="none" strike="noStrike" cap="none" dirty="0">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ts val="3600"/>
              <a:buFont typeface="Calibri"/>
              <a:buChar char="➢"/>
            </a:pPr>
            <a:r>
              <a:rPr lang="en-US" sz="3600" b="0" i="0" u="none" strike="noStrike" cap="none" dirty="0">
                <a:solidFill>
                  <a:schemeClr val="dk1"/>
                </a:solidFill>
                <a:latin typeface="Calibri"/>
                <a:ea typeface="Calibri"/>
                <a:cs typeface="Calibri"/>
                <a:sym typeface="Calibri"/>
              </a:rPr>
              <a:t>RESULTS</a:t>
            </a:r>
            <a:endParaRPr sz="36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pSp>
        <p:nvGrpSpPr>
          <p:cNvPr id="120" name="Google Shape;120;p10"/>
          <p:cNvGrpSpPr/>
          <p:nvPr/>
        </p:nvGrpSpPr>
        <p:grpSpPr>
          <a:xfrm>
            <a:off x="7991475" y="2933700"/>
            <a:ext cx="2762250" cy="3257550"/>
            <a:chOff x="7991475" y="2933700"/>
            <a:chExt cx="2762250" cy="3257550"/>
          </a:xfrm>
        </p:grpSpPr>
        <p:sp>
          <p:nvSpPr>
            <p:cNvPr id="121" name="Google Shape;121;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23" name="Google Shape;123;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10"/>
          <p:cNvSpPr txBox="1">
            <a:spLocks noGrp="1"/>
          </p:cNvSpPr>
          <p:nvPr>
            <p:ph type="title"/>
          </p:nvPr>
        </p:nvSpPr>
        <p:spPr>
          <a:xfrm>
            <a:off x="459105" y="591988"/>
            <a:ext cx="5636895" cy="67068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dirty="0"/>
              <a:t>PROBLE STATEMENT</a:t>
            </a:r>
            <a:endParaRPr sz="4250" dirty="0"/>
          </a:p>
        </p:txBody>
      </p:sp>
      <p:pic>
        <p:nvPicPr>
          <p:cNvPr id="126" name="Google Shape;126;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7" name="Google Shape;127;p10"/>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28" name="Google Shape;128;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4</a:t>
            </a:fld>
            <a:endParaRPr/>
          </a:p>
        </p:txBody>
      </p:sp>
      <p:sp>
        <p:nvSpPr>
          <p:cNvPr id="129" name="Google Shape;129;p10"/>
          <p:cNvSpPr txBox="1"/>
          <p:nvPr/>
        </p:nvSpPr>
        <p:spPr>
          <a:xfrm>
            <a:off x="693872" y="1262674"/>
            <a:ext cx="8075700" cy="4407600"/>
          </a:xfrm>
          <a:prstGeom prst="rect">
            <a:avLst/>
          </a:prstGeom>
          <a:noFill/>
          <a:ln>
            <a:noFill/>
          </a:ln>
        </p:spPr>
        <p:txBody>
          <a:bodyPr spcFirstLastPara="1" wrap="square" lIns="91425" tIns="91425" rIns="91425" bIns="91425" anchor="t" anchorCtr="0">
            <a:noAutofit/>
          </a:bodyPr>
          <a:lstStyle/>
          <a:p>
            <a:pPr marL="342900" marR="396240" lvl="0" indent="-342900" algn="just">
              <a:lnSpc>
                <a:spcPct val="150000"/>
              </a:lnSpc>
              <a:buFont typeface="+mj-lt"/>
              <a:buAutoNum type="arabicPeriod"/>
            </a:pPr>
            <a:r>
              <a:rPr lang="en-US" sz="1800" b="1" dirty="0">
                <a:solidFill>
                  <a:srgbClr val="0D0D0D"/>
                </a:solidFill>
                <a:effectLst/>
                <a:latin typeface="Times New Roman" panose="02020603050405020304" pitchFamily="18" charset="0"/>
                <a:ea typeface="Times New Roman" panose="02020603050405020304" pitchFamily="18" charset="0"/>
              </a:rPr>
              <a:t>Define the Problem</a:t>
            </a:r>
            <a:r>
              <a:rPr lang="en-US" sz="1800" dirty="0">
                <a:effectLst/>
                <a:latin typeface="Times New Roman" panose="02020603050405020304" pitchFamily="18" charset="0"/>
                <a:ea typeface="Times New Roman" panose="02020603050405020304" pitchFamily="18" charset="0"/>
              </a:rPr>
              <a:t>: Begin by defining the problem your chatbot aims to solve. For example, "To develop a chatbot that can retrieve relevant information from Wikipedia based on user queries."</a:t>
            </a:r>
            <a:endParaRPr lang="en-IN" sz="1800" dirty="0">
              <a:effectLst/>
              <a:latin typeface="Times New Roman" panose="02020603050405020304" pitchFamily="18" charset="0"/>
              <a:ea typeface="Times New Roman" panose="02020603050405020304" pitchFamily="18" charset="0"/>
            </a:endParaRPr>
          </a:p>
          <a:p>
            <a:pPr marL="342900" marR="396240" lvl="0" indent="-342900" algn="just">
              <a:lnSpc>
                <a:spcPct val="150000"/>
              </a:lnSpc>
              <a:buFont typeface="+mj-lt"/>
              <a:buAutoNum type="arabicPeriod"/>
            </a:pPr>
            <a:r>
              <a:rPr lang="en-US" sz="1800" b="1" dirty="0">
                <a:solidFill>
                  <a:srgbClr val="0D0D0D"/>
                </a:solidFill>
                <a:effectLst/>
                <a:latin typeface="Times New Roman" panose="02020603050405020304" pitchFamily="18" charset="0"/>
                <a:ea typeface="Times New Roman" panose="02020603050405020304" pitchFamily="18" charset="0"/>
              </a:rPr>
              <a:t>Identify the Need</a:t>
            </a:r>
            <a:r>
              <a:rPr lang="en-US" sz="1800" dirty="0">
                <a:effectLst/>
                <a:latin typeface="Times New Roman" panose="02020603050405020304" pitchFamily="18" charset="0"/>
                <a:ea typeface="Times New Roman" panose="02020603050405020304" pitchFamily="18" charset="0"/>
              </a:rPr>
              <a:t>: Describe why there is a need for such a chatbot. For instance, "To provide users with quick and accurate information from a reliable source."</a:t>
            </a:r>
            <a:endParaRPr lang="en-IN" sz="1800" dirty="0">
              <a:effectLst/>
              <a:latin typeface="Times New Roman" panose="02020603050405020304" pitchFamily="18" charset="0"/>
              <a:ea typeface="Times New Roman" panose="02020603050405020304" pitchFamily="18" charset="0"/>
            </a:endParaRPr>
          </a:p>
          <a:p>
            <a:pPr marL="342900" marR="396240" lvl="0" indent="-342900" algn="just">
              <a:lnSpc>
                <a:spcPct val="150000"/>
              </a:lnSpc>
              <a:buFont typeface="+mj-lt"/>
              <a:buAutoNum type="arabicPeriod"/>
            </a:pPr>
            <a:r>
              <a:rPr lang="en-US" sz="1800" b="1" dirty="0">
                <a:solidFill>
                  <a:srgbClr val="0D0D0D"/>
                </a:solidFill>
                <a:effectLst/>
                <a:latin typeface="Times New Roman" panose="02020603050405020304" pitchFamily="18" charset="0"/>
                <a:ea typeface="Times New Roman" panose="02020603050405020304" pitchFamily="18" charset="0"/>
              </a:rPr>
              <a:t>Target Audience</a:t>
            </a:r>
            <a:r>
              <a:rPr lang="en-US" sz="1800" dirty="0">
                <a:effectLst/>
                <a:latin typeface="Times New Roman" panose="02020603050405020304" pitchFamily="18" charset="0"/>
                <a:ea typeface="Times New Roman" panose="02020603050405020304" pitchFamily="18" charset="0"/>
              </a:rPr>
              <a:t>: Identify the target audience for your chatbot. This could be students, researchers, or anyone seeking information.</a:t>
            </a:r>
            <a:endParaRPr lang="en-IN" sz="1800" dirty="0">
              <a:effectLst/>
              <a:latin typeface="Times New Roman" panose="02020603050405020304" pitchFamily="18" charset="0"/>
              <a:ea typeface="Times New Roman" panose="02020603050405020304" pitchFamily="18" charset="0"/>
            </a:endParaRPr>
          </a:p>
          <a:p>
            <a:pPr marL="0" lvl="0" indent="0" algn="l" rtl="0">
              <a:lnSpc>
                <a:spcPct val="100000"/>
              </a:lnSpc>
              <a:spcBef>
                <a:spcPts val="0"/>
              </a:spcBef>
              <a:spcAft>
                <a:spcPts val="0"/>
              </a:spcAft>
              <a:buClr>
                <a:schemeClr val="dk1"/>
              </a:buClr>
              <a:buSzPts val="1100"/>
              <a:buFont typeface="Arial"/>
              <a:buNone/>
            </a:pPr>
            <a:endParaRPr sz="2200" dirty="0">
              <a:solidFill>
                <a:srgbClr val="0D0D0D"/>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endParaRPr sz="2200" dirty="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7" name="Google Shape;137;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txBox="1">
            <a:spLocks noGrp="1"/>
          </p:cNvSpPr>
          <p:nvPr>
            <p:ph type="title"/>
          </p:nvPr>
        </p:nvSpPr>
        <p:spPr>
          <a:xfrm>
            <a:off x="739775" y="829625"/>
            <a:ext cx="5956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a:t>PROJECT OVERVIEW</a:t>
            </a:r>
            <a:endParaRPr sz="4250"/>
          </a:p>
        </p:txBody>
      </p:sp>
      <p:pic>
        <p:nvPicPr>
          <p:cNvPr id="140" name="Google Shape;140;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1" name="Google Shape;141;p11"/>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5</a:t>
            </a:fld>
            <a:endParaRPr/>
          </a:p>
        </p:txBody>
      </p:sp>
      <p:sp>
        <p:nvSpPr>
          <p:cNvPr id="143" name="Google Shape;143;p11"/>
          <p:cNvSpPr txBox="1"/>
          <p:nvPr/>
        </p:nvSpPr>
        <p:spPr>
          <a:xfrm>
            <a:off x="739775" y="1667200"/>
            <a:ext cx="8177400" cy="4633500"/>
          </a:xfrm>
          <a:prstGeom prst="rect">
            <a:avLst/>
          </a:prstGeom>
          <a:noFill/>
          <a:ln>
            <a:noFill/>
          </a:ln>
        </p:spPr>
        <p:txBody>
          <a:bodyPr spcFirstLastPara="1" wrap="square" lIns="91425" tIns="91425" rIns="91425" bIns="91425" anchor="t" anchorCtr="0">
            <a:noAutofit/>
          </a:bodyPr>
          <a:lstStyle/>
          <a:p>
            <a:pPr marL="342900" marR="396240" lvl="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Initialization:</a:t>
            </a:r>
            <a:r>
              <a:rPr lang="en-US" sz="1800" dirty="0">
                <a:effectLst/>
                <a:latin typeface="Times New Roman" panose="02020603050405020304" pitchFamily="18" charset="0"/>
                <a:ea typeface="Times New Roman" panose="02020603050405020304" pitchFamily="18" charset="0"/>
              </a:rPr>
              <a:t> Upon initialization, the chatbot greets the user, provides instructions, and awaits input regarding the topic of interest.</a:t>
            </a:r>
            <a:endParaRPr lang="en-IN" sz="1800" dirty="0">
              <a:effectLst/>
              <a:latin typeface="Times New Roman" panose="02020603050405020304" pitchFamily="18" charset="0"/>
              <a:ea typeface="Times New Roman" panose="02020603050405020304" pitchFamily="18" charset="0"/>
            </a:endParaRPr>
          </a:p>
          <a:p>
            <a:pPr marL="342900" marR="396240" lvl="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Topic Scraping:</a:t>
            </a:r>
            <a:r>
              <a:rPr lang="en-US" sz="1800" dirty="0">
                <a:effectLst/>
                <a:latin typeface="Times New Roman" panose="02020603050405020304" pitchFamily="18" charset="0"/>
                <a:ea typeface="Times New Roman" panose="02020603050405020304" pitchFamily="18" charset="0"/>
              </a:rPr>
              <a:t> Once the user inputs a topic, the chatbot accesses the corresponding Wikipedia page, scrapes relevant paragraphs, and extracts useful information.</a:t>
            </a:r>
            <a:endParaRPr lang="en-IN" sz="1800" dirty="0">
              <a:effectLst/>
              <a:latin typeface="Times New Roman" panose="02020603050405020304" pitchFamily="18" charset="0"/>
              <a:ea typeface="Times New Roman" panose="02020603050405020304" pitchFamily="18" charset="0"/>
            </a:endParaRPr>
          </a:p>
          <a:p>
            <a:pPr marL="342900" marR="396240" lvl="0" indent="-342900" algn="just">
              <a:lnSpc>
                <a:spcPct val="150000"/>
              </a:lnSpc>
              <a:buFont typeface="+mj-lt"/>
              <a:buAutoNum type="arabicPeriod"/>
            </a:pPr>
            <a:r>
              <a:rPr lang="en-US" sz="1800" b="1" dirty="0">
                <a:effectLst/>
                <a:latin typeface="Times New Roman" panose="02020603050405020304" pitchFamily="18" charset="0"/>
                <a:ea typeface="Times New Roman" panose="02020603050405020304" pitchFamily="18" charset="0"/>
              </a:rPr>
              <a:t>Text Preprocessing:</a:t>
            </a:r>
            <a:r>
              <a:rPr lang="en-US" sz="1800" dirty="0">
                <a:effectLst/>
                <a:latin typeface="Times New Roman" panose="02020603050405020304" pitchFamily="18" charset="0"/>
                <a:ea typeface="Times New Roman" panose="02020603050405020304" pitchFamily="18" charset="0"/>
              </a:rPr>
              <a:t> The scraped text undergoes preprocessing, which includes removing punctuation, tokenization, stop-word removal, and lemmatization to enhance the quality of responses.</a:t>
            </a:r>
            <a:endParaRPr lang="en-IN"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b="1" dirty="0">
                <a:effectLst/>
                <a:latin typeface="Times New Roman" panose="02020603050405020304" pitchFamily="18" charset="0"/>
                <a:ea typeface="Times New Roman" panose="02020603050405020304" pitchFamily="18" charset="0"/>
              </a:rPr>
              <a:t>Chat Interaction:</a:t>
            </a:r>
            <a:r>
              <a:rPr lang="en-US" sz="1800" dirty="0">
                <a:effectLst/>
                <a:latin typeface="Times New Roman" panose="02020603050405020304" pitchFamily="18" charset="0"/>
                <a:ea typeface="Times New Roman" panose="02020603050405020304" pitchFamily="18" charset="0"/>
              </a:rPr>
              <a:t> The chatbot engages in a conversation with the user, responding to queries and providing information based on the scraped Wikipedia content. Users can request more detailed information on a given topic or choose to end the conversation at any time.</a:t>
            </a:r>
            <a:endParaRPr sz="220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 name="Google Shape;151;p12"/>
          <p:cNvSpPr txBox="1">
            <a:spLocks noGrp="1"/>
          </p:cNvSpPr>
          <p:nvPr>
            <p:ph type="title"/>
          </p:nvPr>
        </p:nvSpPr>
        <p:spPr>
          <a:xfrm>
            <a:off x="365375" y="471350"/>
            <a:ext cx="6784800" cy="663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00" dirty="0"/>
              <a:t>WHO ARE THE END USERS?</a:t>
            </a:r>
            <a:endParaRPr sz="4200" dirty="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54" name="Google Shape;154;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6</a:t>
            </a:fld>
            <a:endParaRPr/>
          </a:p>
        </p:txBody>
      </p:sp>
      <p:sp>
        <p:nvSpPr>
          <p:cNvPr id="155" name="Google Shape;155;p12"/>
          <p:cNvSpPr txBox="1"/>
          <p:nvPr/>
        </p:nvSpPr>
        <p:spPr>
          <a:xfrm>
            <a:off x="748237" y="1389979"/>
            <a:ext cx="8886825" cy="3972596"/>
          </a:xfrm>
          <a:prstGeom prst="rect">
            <a:avLst/>
          </a:prstGeom>
          <a:noFill/>
          <a:ln>
            <a:noFill/>
          </a:ln>
        </p:spPr>
        <p:txBody>
          <a:bodyPr spcFirstLastPara="1" wrap="square" lIns="91425" tIns="91425" rIns="91425" bIns="91425" anchor="t" anchorCtr="0">
            <a:noAutofit/>
          </a:bodyPr>
          <a:lstStyle/>
          <a:p>
            <a:pPr marL="457200" indent="-457200" algn="l">
              <a:buFont typeface="+mj-lt"/>
              <a:buAutoNum type="arabicPeriod"/>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Students</a:t>
            </a:r>
            <a:r>
              <a:rPr lang="en-US" sz="2100" b="0" i="0" dirty="0">
                <a:solidFill>
                  <a:srgbClr val="0D0D0D"/>
                </a:solidFill>
                <a:effectLst/>
                <a:highlight>
                  <a:srgbClr val="FFFFFF"/>
                </a:highlight>
                <a:latin typeface="Times New Roman" panose="02020603050405020304" pitchFamily="18" charset="0"/>
                <a:cs typeface="Times New Roman" panose="02020603050405020304" pitchFamily="18" charset="0"/>
              </a:rPr>
              <a:t>: Who need quick access to information for research or study purposes.</a:t>
            </a:r>
          </a:p>
          <a:p>
            <a:pPr marL="457200" indent="-457200" algn="l">
              <a:buFont typeface="+mj-lt"/>
              <a:buAutoNum type="arabicPeriod"/>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Professionals</a:t>
            </a:r>
            <a:r>
              <a:rPr lang="en-US" sz="2100" b="0" i="0" dirty="0">
                <a:solidFill>
                  <a:srgbClr val="0D0D0D"/>
                </a:solidFill>
                <a:effectLst/>
                <a:highlight>
                  <a:srgbClr val="FFFFFF"/>
                </a:highlight>
                <a:latin typeface="Times New Roman" panose="02020603050405020304" pitchFamily="18" charset="0"/>
                <a:cs typeface="Times New Roman" panose="02020603050405020304" pitchFamily="18" charset="0"/>
              </a:rPr>
              <a:t>: Seeking specific information related to their field or work.</a:t>
            </a:r>
          </a:p>
          <a:p>
            <a:pPr marL="457200" indent="-457200" algn="l">
              <a:buFont typeface="+mj-lt"/>
              <a:buAutoNum type="arabicPeriod"/>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General Public</a:t>
            </a:r>
            <a:r>
              <a:rPr lang="en-US" sz="2100" b="0" i="0" dirty="0">
                <a:solidFill>
                  <a:srgbClr val="0D0D0D"/>
                </a:solidFill>
                <a:effectLst/>
                <a:highlight>
                  <a:srgbClr val="FFFFFF"/>
                </a:highlight>
                <a:latin typeface="Times New Roman" panose="02020603050405020304" pitchFamily="18" charset="0"/>
                <a:cs typeface="Times New Roman" panose="02020603050405020304" pitchFamily="18" charset="0"/>
              </a:rPr>
              <a:t>: Looking for answers to common questions or seeking information on various topics.</a:t>
            </a:r>
          </a:p>
          <a:p>
            <a:pPr marL="457200" indent="-457200" algn="l">
              <a:buFont typeface="+mj-lt"/>
              <a:buAutoNum type="arabicPeriod"/>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Researchers</a:t>
            </a:r>
            <a:r>
              <a:rPr lang="en-US" sz="2100" b="0" i="0" dirty="0">
                <a:solidFill>
                  <a:srgbClr val="0D0D0D"/>
                </a:solidFill>
                <a:effectLst/>
                <a:highlight>
                  <a:srgbClr val="FFFFFF"/>
                </a:highlight>
                <a:latin typeface="Times New Roman" panose="02020603050405020304" pitchFamily="18" charset="0"/>
                <a:cs typeface="Times New Roman" panose="02020603050405020304" pitchFamily="18" charset="0"/>
              </a:rPr>
              <a:t>: Who need to quickly find references or background information.</a:t>
            </a:r>
          </a:p>
          <a:p>
            <a:pPr marL="457200" indent="-457200" algn="l">
              <a:buFont typeface="+mj-lt"/>
              <a:buAutoNum type="arabicPeriod"/>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Language Learners</a:t>
            </a:r>
            <a:r>
              <a:rPr lang="en-US" sz="2100" b="0" i="0" dirty="0">
                <a:solidFill>
                  <a:srgbClr val="0D0D0D"/>
                </a:solidFill>
                <a:effectLst/>
                <a:highlight>
                  <a:srgbClr val="FFFFFF"/>
                </a:highlight>
                <a:latin typeface="Times New Roman" panose="02020603050405020304" pitchFamily="18" charset="0"/>
                <a:cs typeface="Times New Roman" panose="02020603050405020304" pitchFamily="18" charset="0"/>
              </a:rPr>
              <a:t>: Wanting to improve their language skills by reading articles and summaries.</a:t>
            </a:r>
          </a:p>
          <a:p>
            <a:pPr marL="457200" indent="-457200" algn="l">
              <a:buFont typeface="+mj-lt"/>
              <a:buAutoNum type="arabicPeriod"/>
            </a:pPr>
            <a:r>
              <a:rPr lang="en-US" sz="2100" b="1" i="0" dirty="0">
                <a:solidFill>
                  <a:srgbClr val="0D0D0D"/>
                </a:solidFill>
                <a:effectLst/>
                <a:highlight>
                  <a:srgbClr val="FFFFFF"/>
                </a:highlight>
                <a:latin typeface="Times New Roman" panose="02020603050405020304" pitchFamily="18" charset="0"/>
                <a:cs typeface="Times New Roman" panose="02020603050405020304" pitchFamily="18" charset="0"/>
              </a:rPr>
              <a:t>Developers</a:t>
            </a:r>
            <a:r>
              <a:rPr lang="en-US" sz="2100" b="0" i="0" dirty="0">
                <a:solidFill>
                  <a:srgbClr val="0D0D0D"/>
                </a:solidFill>
                <a:effectLst/>
                <a:highlight>
                  <a:srgbClr val="FFFFFF"/>
                </a:highlight>
                <a:latin typeface="Times New Roman" panose="02020603050405020304" pitchFamily="18" charset="0"/>
                <a:cs typeface="Times New Roman" panose="02020603050405020304" pitchFamily="18" charset="0"/>
              </a:rPr>
              <a:t>: Who are interested in the technology behind the chatbot and may want to contribute to its development.</a:t>
            </a:r>
          </a:p>
          <a:p>
            <a:pPr marL="457200" lvl="0" indent="-228600" algn="l" rtl="0">
              <a:lnSpc>
                <a:spcPct val="115000"/>
              </a:lnSpc>
              <a:spcBef>
                <a:spcPts val="0"/>
              </a:spcBef>
              <a:spcAft>
                <a:spcPts val="0"/>
              </a:spcAft>
              <a:buClr>
                <a:srgbClr val="0D0D0D"/>
              </a:buClr>
              <a:buSzPts val="2100"/>
              <a:buFont typeface="Times New Roman"/>
              <a:buNone/>
            </a:pPr>
            <a:endParaRPr sz="2100"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900"/>
              <a:buFont typeface="Arial"/>
              <a:buNone/>
            </a:pPr>
            <a:endParaRPr sz="2100" b="1" dirty="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9496425" y="1615175"/>
            <a:ext cx="2695574" cy="3248025"/>
          </a:xfrm>
          <a:prstGeom prst="rect">
            <a:avLst/>
          </a:prstGeom>
          <a:noFill/>
          <a:ln>
            <a:noFill/>
          </a:ln>
        </p:spPr>
      </p:pic>
      <p:sp>
        <p:nvSpPr>
          <p:cNvPr id="161" name="Google Shape;161;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4" name="Google Shape;164;p13"/>
          <p:cNvSpPr txBox="1">
            <a:spLocks noGrp="1"/>
          </p:cNvSpPr>
          <p:nvPr>
            <p:ph type="title"/>
          </p:nvPr>
        </p:nvSpPr>
        <p:spPr>
          <a:xfrm>
            <a:off x="268200" y="190900"/>
            <a:ext cx="101304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sz="3600"/>
              <a:t>YOUR SOLUTION AND ITS VALUE PROPOSITION</a:t>
            </a:r>
            <a:endParaRPr sz="3600"/>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p:nvPr/>
        </p:nvSpPr>
        <p:spPr>
          <a:xfrm>
            <a:off x="739775" y="6473337"/>
            <a:ext cx="1798955" cy="191770"/>
          </a:xfrm>
          <a:prstGeom prst="rect">
            <a:avLst/>
          </a:prstGeom>
          <a:noFill/>
          <a:ln>
            <a:noFill/>
          </a:ln>
        </p:spPr>
        <p:txBody>
          <a:bodyPr spcFirstLastPara="1" wrap="square" lIns="0" tIns="6975" rIns="0" bIns="0" anchor="t" anchorCtr="0">
            <a:spAutoFit/>
          </a:bodyPr>
          <a:lstStyle/>
          <a:p>
            <a:pPr marL="1270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67" name="Google Shape;167;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SzPts val="1100"/>
              <a:buNone/>
            </a:pPr>
            <a:fld id="{00000000-1234-1234-1234-123412341234}" type="slidenum">
              <a:rPr lang="en-US"/>
              <a:t>7</a:t>
            </a:fld>
            <a:endParaRPr/>
          </a:p>
        </p:txBody>
      </p:sp>
      <p:sp>
        <p:nvSpPr>
          <p:cNvPr id="168" name="Google Shape;168;p13"/>
          <p:cNvSpPr txBox="1"/>
          <p:nvPr/>
        </p:nvSpPr>
        <p:spPr>
          <a:xfrm>
            <a:off x="350352" y="834700"/>
            <a:ext cx="8725917" cy="4852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900" b="1" dirty="0">
                <a:solidFill>
                  <a:srgbClr val="0D0D0D"/>
                </a:solidFill>
                <a:highlight>
                  <a:srgbClr val="FFFFFF"/>
                </a:highlight>
                <a:latin typeface="Times New Roman"/>
                <a:ea typeface="Times New Roman"/>
                <a:cs typeface="Times New Roman"/>
                <a:sym typeface="Times New Roman"/>
              </a:rPr>
              <a:t>Solution Overview:</a:t>
            </a:r>
            <a:endParaRPr sz="1900" b="1" dirty="0">
              <a:solidFill>
                <a:srgbClr val="0D0D0D"/>
              </a:solidFill>
              <a:highlight>
                <a:srgbClr val="FFFFFF"/>
              </a:highlight>
              <a:latin typeface="Times New Roman"/>
              <a:ea typeface="Times New Roman"/>
              <a:cs typeface="Times New Roman"/>
              <a:sym typeface="Times New Roman"/>
            </a:endParaRPr>
          </a:p>
          <a:p>
            <a:pPr marL="0" lvl="0" indent="0" algn="l" rtl="0">
              <a:lnSpc>
                <a:spcPct val="100000"/>
              </a:lnSpc>
              <a:spcBef>
                <a:spcPts val="500"/>
              </a:spcBef>
              <a:spcAft>
                <a:spcPts val="0"/>
              </a:spcAft>
              <a:buNone/>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Our Wiki chatbot utilizes Convolutional Neural Networks (CNNs) to provide a dynamic and engaging experience for users seeking information from Wikipedia.</a:t>
            </a:r>
          </a:p>
          <a:p>
            <a:pPr marL="0" lvl="0" indent="0" algn="l" rtl="0">
              <a:lnSpc>
                <a:spcPct val="100000"/>
              </a:lnSpc>
              <a:spcBef>
                <a:spcPts val="500"/>
              </a:spcBef>
              <a:spcAft>
                <a:spcPts val="0"/>
              </a:spcAft>
              <a:buNone/>
            </a:pPr>
            <a:endParaRPr sz="1800" dirty="0">
              <a:solidFill>
                <a:srgbClr val="0D0D0D"/>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0000"/>
              </a:lnSpc>
              <a:spcBef>
                <a:spcPts val="500"/>
              </a:spcBef>
              <a:spcAft>
                <a:spcPts val="0"/>
              </a:spcAft>
              <a:buNone/>
            </a:pPr>
            <a:r>
              <a:rPr lang="en-US" sz="1900" b="1" dirty="0">
                <a:solidFill>
                  <a:srgbClr val="0D0D0D"/>
                </a:solidFill>
                <a:highlight>
                  <a:srgbClr val="FFFFFF"/>
                </a:highlight>
                <a:latin typeface="Times New Roman"/>
                <a:ea typeface="Times New Roman"/>
                <a:cs typeface="Times New Roman"/>
                <a:sym typeface="Times New Roman"/>
              </a:rPr>
              <a:t>Value Proposition:</a:t>
            </a:r>
            <a:endParaRPr sz="1900" b="1" dirty="0">
              <a:solidFill>
                <a:srgbClr val="0D0D0D"/>
              </a:solidFill>
              <a:highlight>
                <a:srgbClr val="FFFFFF"/>
              </a:highlight>
              <a:latin typeface="Times New Roman"/>
              <a:ea typeface="Times New Roman"/>
              <a:cs typeface="Times New Roman"/>
              <a:sym typeface="Times New Roman"/>
            </a:endParaRP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Enhanced User Experience: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Our chatbot uses CNNs to understand user queries better, providing more accurate and relevant responses from Wikipedia, leading to a more satisfying user experience.</a:t>
            </a:r>
          </a:p>
          <a:p>
            <a:pPr marL="457200" indent="-457200" algn="l">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Efficient Information Retrieval:</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With the use of CNNs, the chatbot can quickly scan and extract relevant information from Wikipedia, providing users with the most up-to-date and accurate information available.</a:t>
            </a:r>
          </a:p>
          <a:p>
            <a:pPr marL="457200" indent="-457200" algn="l">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Context-Aware Responses: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chatbot's use of CNNs allows it to understand the context of user queries, enabling more natural and meaningful interactions that mimic human conversation.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74" name="Google Shape;174;p1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176;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77" name="Google Shape;177;p14"/>
          <p:cNvPicPr preferRelativeResize="0"/>
          <p:nvPr/>
        </p:nvPicPr>
        <p:blipFill rotWithShape="1">
          <a:blip r:embed="rId3">
            <a:alphaModFix/>
          </a:blip>
          <a:srcRect/>
          <a:stretch/>
        </p:blipFill>
        <p:spPr>
          <a:xfrm>
            <a:off x="9650475" y="3438523"/>
            <a:ext cx="2466975" cy="3419475"/>
          </a:xfrm>
          <a:prstGeom prst="rect">
            <a:avLst/>
          </a:prstGeom>
          <a:noFill/>
          <a:ln>
            <a:noFill/>
          </a:ln>
        </p:spPr>
      </p:pic>
      <p:sp>
        <p:nvSpPr>
          <p:cNvPr id="178" name="Google Shape;178;p14"/>
          <p:cNvSpPr txBox="1">
            <a:spLocks noGrp="1"/>
          </p:cNvSpPr>
          <p:nvPr>
            <p:ph type="title"/>
          </p:nvPr>
        </p:nvSpPr>
        <p:spPr>
          <a:xfrm>
            <a:off x="362775" y="306963"/>
            <a:ext cx="7543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SzPts val="1400"/>
              <a:buNone/>
            </a:pPr>
            <a:r>
              <a:rPr lang="en-US" sz="4250" dirty="0"/>
              <a:t>THE WOW IN YOUR SOLUTION</a:t>
            </a:r>
            <a:endParaRPr sz="4250" dirty="0"/>
          </a:p>
        </p:txBody>
      </p:sp>
      <p:sp>
        <p:nvSpPr>
          <p:cNvPr id="179" name="Google Shape;179;p14"/>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8</a:t>
            </a:fld>
            <a:endParaRPr sz="1100" b="0" i="0" u="none" strike="noStrike" cap="none">
              <a:solidFill>
                <a:srgbClr val="000000"/>
              </a:solidFill>
              <a:latin typeface="Trebuchet MS"/>
              <a:ea typeface="Trebuchet MS"/>
              <a:cs typeface="Trebuchet MS"/>
              <a:sym typeface="Trebuchet MS"/>
            </a:endParaRPr>
          </a:p>
        </p:txBody>
      </p:sp>
      <p:sp>
        <p:nvSpPr>
          <p:cNvPr id="180" name="Google Shape;180;p14"/>
          <p:cNvSpPr txBox="1"/>
          <p:nvPr/>
        </p:nvSpPr>
        <p:spPr>
          <a:xfrm>
            <a:off x="362775" y="1038225"/>
            <a:ext cx="9354300" cy="4943400"/>
          </a:xfrm>
          <a:prstGeom prst="rect">
            <a:avLst/>
          </a:prstGeom>
          <a:noFill/>
          <a:ln>
            <a:noFill/>
          </a:ln>
        </p:spPr>
        <p:txBody>
          <a:bodyPr spcFirstLastPara="1" wrap="square" lIns="91425" tIns="91425" rIns="91425" bIns="91425" anchor="t" anchorCtr="0">
            <a:noAutofit/>
          </a:bodyPr>
          <a:lstStyle/>
          <a:p>
            <a:pPr algn="l">
              <a:lnSpc>
                <a:spcPct val="150000"/>
              </a:lnSpc>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One of the key advantages of using CNNs is their ability to learn hierarchical representations of data. In the context of the Wiki chatbot, this means that the chatbot can understand the hierarchical structure of Wikipedia articles, allowing it to provide more contextually relevant answers to user queries.</a:t>
            </a:r>
          </a:p>
          <a:p>
            <a:pPr algn="l">
              <a:lnSpc>
                <a:spcPct val="150000"/>
              </a:lnSpc>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lnSpc>
                <a:spcPct val="150000"/>
              </a:lnSpc>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Furthermore, CNNs are highly effective at capturing spatial and temporal dependencies in data. This is particularly useful in the context of natural language processing, where the order of words and their proximity to each other can significantly impact meaning. By using CNNs, the chatbot is able to better understand the nuances of human language and provide more accurate responses.</a:t>
            </a:r>
          </a:p>
          <a:p>
            <a:pPr marL="0" lvl="0" indent="0" algn="l" rtl="0">
              <a:lnSpc>
                <a:spcPct val="100000"/>
              </a:lnSpc>
              <a:spcBef>
                <a:spcPts val="500"/>
              </a:spcBef>
              <a:spcAft>
                <a:spcPts val="0"/>
              </a:spcAft>
              <a:buClr>
                <a:schemeClr val="dk1"/>
              </a:buClr>
              <a:buSzPts val="1100"/>
              <a:buFont typeface="Arial"/>
              <a:buNone/>
            </a:pPr>
            <a:endParaRPr sz="2000" dirty="0">
              <a:solidFill>
                <a:srgbClr val="0D0D0D"/>
              </a:solidFill>
              <a:highlight>
                <a:srgbClr val="FFFFFF"/>
              </a:highlight>
              <a:latin typeface="Times New Roman"/>
              <a:ea typeface="Times New Roman"/>
              <a:cs typeface="Times New Roman"/>
              <a:sym typeface="Times New Roman"/>
            </a:endParaRPr>
          </a:p>
          <a:p>
            <a:pPr marL="0" marR="0" lvl="0" indent="0" algn="l" rtl="0">
              <a:lnSpc>
                <a:spcPct val="100000"/>
              </a:lnSpc>
              <a:spcBef>
                <a:spcPts val="500"/>
              </a:spcBef>
              <a:spcAft>
                <a:spcPts val="500"/>
              </a:spcAft>
              <a:buClr>
                <a:srgbClr val="000000"/>
              </a:buClr>
              <a:buSzPts val="2400"/>
              <a:buFont typeface="Arial"/>
              <a:buNone/>
            </a:pPr>
            <a:endParaRPr sz="2000" b="1" dirty="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000000"/>
              </a:buClr>
              <a:buSzPts val="1100"/>
              <a:buFont typeface="Arial"/>
              <a:buNone/>
            </a:pPr>
            <a:r>
              <a:rPr lang="en-US" sz="1100" b="0" i="0" u="none" strike="noStrike" cap="none">
                <a:solidFill>
                  <a:srgbClr val="2D83C3"/>
                </a:solidFill>
                <a:latin typeface="Trebuchet MS"/>
                <a:ea typeface="Trebuchet MS"/>
                <a:cs typeface="Trebuchet MS"/>
                <a:sym typeface="Trebuchet MS"/>
              </a:rPr>
              <a:t>3/21/2024  </a:t>
            </a:r>
            <a:r>
              <a:rPr lang="en-US" sz="1100" b="1" i="0" u="none" strike="noStrike" cap="none">
                <a:solidFill>
                  <a:srgbClr val="2D83C3"/>
                </a:solidFill>
                <a:latin typeface="Trebuchet MS"/>
                <a:ea typeface="Trebuchet MS"/>
                <a:cs typeface="Trebuchet MS"/>
                <a:sym typeface="Trebuchet MS"/>
              </a:rPr>
              <a:t>Annual Review</a:t>
            </a:r>
            <a:endParaRPr sz="1100" b="0" i="0" u="none" strike="noStrike" cap="none">
              <a:solidFill>
                <a:srgbClr val="000000"/>
              </a:solidFill>
              <a:latin typeface="Trebuchet MS"/>
              <a:ea typeface="Trebuchet MS"/>
              <a:cs typeface="Trebuchet MS"/>
              <a:sym typeface="Trebuchet MS"/>
            </a:endParaRPr>
          </a:p>
        </p:txBody>
      </p:sp>
      <p:sp>
        <p:nvSpPr>
          <p:cNvPr id="186" name="Google Shape;186;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8" name="Google Shape;188;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89" name="Google Shape;189;p15"/>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1" name="Google Shape;191;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rebuchet MS"/>
                <a:ea typeface="Trebuchet MS"/>
                <a:cs typeface="Trebuchet MS"/>
                <a:sym typeface="Trebuchet MS"/>
              </a:rPr>
              <a:t>9</a:t>
            </a:fld>
            <a:endParaRPr sz="1100" b="0" i="0" u="none" strike="noStrike" cap="none">
              <a:solidFill>
                <a:srgbClr val="000000"/>
              </a:solidFill>
              <a:latin typeface="Trebuchet MS"/>
              <a:ea typeface="Trebuchet MS"/>
              <a:cs typeface="Trebuchet MS"/>
              <a:sym typeface="Trebuchet MS"/>
            </a:endParaRPr>
          </a:p>
        </p:txBody>
      </p:sp>
      <p:sp>
        <p:nvSpPr>
          <p:cNvPr id="192" name="Google Shape;192;p15"/>
          <p:cNvSpPr txBox="1"/>
          <p:nvPr/>
        </p:nvSpPr>
        <p:spPr>
          <a:xfrm>
            <a:off x="519641" y="291147"/>
            <a:ext cx="5576359" cy="62900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4800"/>
              <a:buFont typeface="Arial"/>
              <a:buNone/>
            </a:pPr>
            <a:r>
              <a:rPr lang="en-US" sz="4000" dirty="0">
                <a:effectLst/>
                <a:latin typeface="Trebuchet MS" panose="020B0603020202020204" pitchFamily="34" charset="0"/>
                <a:ea typeface="Times New Roman" panose="02020603050405020304" pitchFamily="18" charset="0"/>
              </a:rPr>
              <a:t>SYSTEM</a:t>
            </a:r>
            <a:r>
              <a:rPr lang="en-US" sz="4000" spc="320" dirty="0">
                <a:effectLst/>
                <a:latin typeface="Trebuchet MS" panose="020B0603020202020204" pitchFamily="34" charset="0"/>
                <a:ea typeface="Times New Roman" panose="02020603050405020304" pitchFamily="18" charset="0"/>
              </a:rPr>
              <a:t> </a:t>
            </a:r>
            <a:r>
              <a:rPr lang="en-US" sz="4000" dirty="0">
                <a:effectLst/>
                <a:latin typeface="Trebuchet MS" panose="020B0603020202020204" pitchFamily="34" charset="0"/>
                <a:ea typeface="Times New Roman" panose="02020603050405020304" pitchFamily="18" charset="0"/>
              </a:rPr>
              <a:t>ARCHITECTURE</a:t>
            </a:r>
            <a:endParaRPr sz="4000" b="0" i="0" u="none" strike="noStrike" cap="none" dirty="0">
              <a:solidFill>
                <a:srgbClr val="000000"/>
              </a:solidFill>
              <a:latin typeface="Trebuchet MS" panose="020B0603020202020204" pitchFamily="34" charset="0"/>
              <a:ea typeface="Trebuchet MS"/>
              <a:cs typeface="Trebuchet MS"/>
              <a:sym typeface="Trebuchet MS"/>
            </a:endParaRPr>
          </a:p>
        </p:txBody>
      </p:sp>
      <p:pic>
        <p:nvPicPr>
          <p:cNvPr id="2" name="Picture 1">
            <a:extLst>
              <a:ext uri="{FF2B5EF4-FFF2-40B4-BE49-F238E27FC236}">
                <a16:creationId xmlns:a16="http://schemas.microsoft.com/office/drawing/2014/main" id="{D189EC80-AF79-F045-EC8F-D74F74B72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31" y="1509878"/>
            <a:ext cx="8393790" cy="414585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808</Words>
  <Application>Microsoft Office PowerPoint</Application>
  <PresentationFormat>Widescreen</PresentationFormat>
  <Paragraphs>73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TNSDC - GENERATIVE AI FOR ENGINEERING  FINAL PROJECT   SUBMITTED BY:   SRIRENGANATHAN S (311521104057)  </vt:lpstr>
      <vt:lpstr>PROJECT TITLE</vt:lpstr>
      <vt:lpstr>AGENDA</vt:lpstr>
      <vt:lpstr>PROBLE STATEMENT</vt:lpstr>
      <vt:lpstr>PROJECT OVERVIEW</vt:lpstr>
      <vt:lpstr>WHO ARE THE END USERS?</vt:lpstr>
      <vt:lpstr>YOUR SOLUTION AND ITS VALUE PROPOSITION</vt:lpstr>
      <vt:lpstr>THE WOW IN YOUR SOLUTION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TNSDC - GENERATIVE AI FOR ENGINEERING  FINAL PROJECT   SUBMITTED BY:   PRASANTH S (311521104305)</dc:title>
  <dc:creator>Prasanth Sekar</dc:creator>
  <cp:lastModifiedBy>Prasanth Sekar</cp:lastModifiedBy>
  <cp:revision>2</cp:revision>
  <dcterms:modified xsi:type="dcterms:W3CDTF">2024-05-10T15:20:50Z</dcterms:modified>
</cp:coreProperties>
</file>