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60" r:id="rId5"/>
    <p:sldId id="259" r:id="rId6"/>
    <p:sldId id="263" r:id="rId7"/>
    <p:sldId id="264" r:id="rId8"/>
    <p:sldId id="269" r:id="rId9"/>
    <p:sldId id="270" r:id="rId10"/>
    <p:sldId id="271" r:id="rId11"/>
    <p:sldId id="266" r:id="rId12"/>
    <p:sldId id="267" r:id="rId13"/>
    <p:sldId id="296" r:id="rId14"/>
    <p:sldId id="297" r:id="rId15"/>
    <p:sldId id="298" r:id="rId16"/>
    <p:sldId id="299" r:id="rId17"/>
    <p:sldId id="268"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 Renga Rajan (Cognizant)" initials="VRR(" lastIdx="0" clrIdx="0">
    <p:extLst>
      <p:ext uri="{19B8F6BF-5375-455C-9EA6-DF929625EA0E}">
        <p15:presenceInfo xmlns:p15="http://schemas.microsoft.com/office/powerpoint/2012/main" userId="S-1-5-21-1178368992-402679808-390482200-2795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37" autoAdjust="0"/>
  </p:normalViewPr>
  <p:slideViewPr>
    <p:cSldViewPr snapToGrid="0">
      <p:cViewPr varScale="1">
        <p:scale>
          <a:sx n="99" d="100"/>
          <a:sy n="99"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372141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CF55F7-26BF-49C0-89B4-DC6F00B73FCD}"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57920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2269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335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896522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3021800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398230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470768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86532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364949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56158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CF55F7-26BF-49C0-89B4-DC6F00B73FCD}"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12589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CF55F7-26BF-49C0-89B4-DC6F00B73FCD}" type="datetimeFigureOut">
              <a:rPr lang="en-US" smtClean="0"/>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1981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54516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330025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7CF55F7-26BF-49C0-89B4-DC6F00B73FCD}" type="datetimeFigureOut">
              <a:rPr lang="en-US" smtClean="0"/>
              <a:t>7/5/2019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13129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CF55F7-26BF-49C0-89B4-DC6F00B73FCD}"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F0AA7-92E2-4252-A73A-B2EA0F817E6A}" type="slidenum">
              <a:rPr lang="en-US" smtClean="0"/>
              <a:t>‹#›</a:t>
            </a:fld>
            <a:endParaRPr lang="en-US"/>
          </a:p>
        </p:txBody>
      </p:sp>
    </p:spTree>
    <p:extLst>
      <p:ext uri="{BB962C8B-B14F-4D97-AF65-F5344CB8AC3E}">
        <p14:creationId xmlns:p14="http://schemas.microsoft.com/office/powerpoint/2010/main" val="284247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CF55F7-26BF-49C0-89B4-DC6F00B73FCD}" type="datetimeFigureOut">
              <a:rPr lang="en-US" smtClean="0"/>
              <a:t>7/5/2019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F0AA7-92E2-4252-A73A-B2EA0F817E6A}" type="slidenum">
              <a:rPr lang="en-US" smtClean="0"/>
              <a:t>‹#›</a:t>
            </a:fld>
            <a:endParaRPr lang="en-US"/>
          </a:p>
        </p:txBody>
      </p:sp>
    </p:spTree>
    <p:extLst>
      <p:ext uri="{BB962C8B-B14F-4D97-AF65-F5344CB8AC3E}">
        <p14:creationId xmlns:p14="http://schemas.microsoft.com/office/powerpoint/2010/main" val="22131907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flair.training/blogs/spark-rdd-operations-transformations-actions/" TargetMode="External"/><Relationship Id="rId2" Type="http://schemas.openxmlformats.org/officeDocument/2006/relationships/hyperlink" Target="http://data-flair.training/blogs/apache-spark-in-memory-comput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data-flair.training/blogs/resilient-distributed-datasets-rdd-apache-spark/"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data-flair.training/blogs/learn-apache-spark-sparkcontext/" TargetMode="External"/><Relationship Id="rId2" Type="http://schemas.openxmlformats.org/officeDocument/2006/relationships/hyperlink" Target="https://data-flair.training/blogs/apache-spark-rdd-tutoria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data-flair.training/blogs/hbase-tutorial-beginners-guide/" TargetMode="External"/><Relationship Id="rId2" Type="http://schemas.openxmlformats.org/officeDocument/2006/relationships/hyperlink" Target="http://data-flair.training/blogs/comprehensive-hdfs-guide-introduction-architecture-data-read-write-tutorial/" TargetMode="External"/><Relationship Id="rId1" Type="http://schemas.openxmlformats.org/officeDocument/2006/relationships/slideLayout" Target="../slideLayouts/slideLayout11.xml"/><Relationship Id="rId4" Type="http://schemas.openxmlformats.org/officeDocument/2006/relationships/hyperlink" Target="https://data-flair.training/blogs/scala-spark-shell-comman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data-flair.training/blogs/comparison-between-map-vs-flatmap-operation-spark/" TargetMode="External"/><Relationship Id="rId2" Type="http://schemas.openxmlformats.org/officeDocument/2006/relationships/hyperlink" Target="http://data-flair.training/blogs/comparison-between-apache-spark-vs-hadoop-mapreduce/"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spark.apache.org/docs/latest/streaming-programming-guide.html" TargetMode="External"/><Relationship Id="rId2" Type="http://schemas.openxmlformats.org/officeDocument/2006/relationships/hyperlink" Target="https://spark.apache.org/docs/latest/rdd-programming-guide.html" TargetMode="External"/><Relationship Id="rId1" Type="http://schemas.openxmlformats.org/officeDocument/2006/relationships/slideLayout" Target="../slideLayouts/slideLayout2.xml"/><Relationship Id="rId4" Type="http://schemas.openxmlformats.org/officeDocument/2006/relationships/hyperlink" Target="http://allaboutscala.com/big-data/spark/#dataframe-introduc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data-flair.training/blogs/apache-spark-rdd-transformations-actions/" TargetMode="External"/><Relationship Id="rId2" Type="http://schemas.openxmlformats.org/officeDocument/2006/relationships/hyperlink" Target="http://data-flair.training/blogs/how-to-create-rdds-in-apache-spark/" TargetMode="External"/><Relationship Id="rId1" Type="http://schemas.openxmlformats.org/officeDocument/2006/relationships/slideLayout" Target="../slideLayouts/slideLayout2.xml"/><Relationship Id="rId4" Type="http://schemas.openxmlformats.org/officeDocument/2006/relationships/hyperlink" Target="http://data-flair.training/blogs/directed-acyclic-graph-dag-in-apache-spa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for Beginners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516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882" y="134754"/>
            <a:ext cx="11932118" cy="7294305"/>
          </a:xfrm>
          <a:prstGeom prst="rect">
            <a:avLst/>
          </a:prstGeom>
        </p:spPr>
        <p:txBody>
          <a:bodyPr wrap="square">
            <a:spAutoFit/>
          </a:bodyPr>
          <a:lstStyle/>
          <a:p>
            <a:pPr fontAlgn="base"/>
            <a:endParaRPr lang="en-US" b="1" dirty="0"/>
          </a:p>
          <a:p>
            <a:pPr fontAlgn="base"/>
            <a:r>
              <a:rPr lang="en-US" b="1" dirty="0" smtClean="0"/>
              <a:t>Apache </a:t>
            </a:r>
            <a:r>
              <a:rPr lang="en-US" b="1" dirty="0"/>
              <a:t>Spark Cluster Manager</a:t>
            </a:r>
          </a:p>
          <a:p>
            <a:pPr marL="285750" indent="-285750" fontAlgn="base">
              <a:buFont typeface="Arial" panose="020B0604020202020204" pitchFamily="34" charset="0"/>
              <a:buChar char="•"/>
            </a:pPr>
            <a:r>
              <a:rPr lang="en-US" dirty="0"/>
              <a:t>An external service for acquiring resources on the cluster (e.g. standalone manager, </a:t>
            </a:r>
            <a:r>
              <a:rPr lang="en-US" dirty="0" err="1"/>
              <a:t>Mesos</a:t>
            </a:r>
            <a:r>
              <a:rPr lang="en-US" dirty="0"/>
              <a:t>, YARN</a:t>
            </a:r>
            <a:r>
              <a:rPr lang="en-US" dirty="0" smtClean="0"/>
              <a:t>)</a:t>
            </a:r>
          </a:p>
          <a:p>
            <a:pPr marL="285750" indent="-285750" fontAlgn="base">
              <a:buFont typeface="Arial" panose="020B0604020202020204" pitchFamily="34" charset="0"/>
              <a:buChar char="•"/>
            </a:pPr>
            <a:r>
              <a:rPr lang="en-US" dirty="0"/>
              <a:t>A cluster manager is just a manager of resources, i.e. CPUs and RAM, that </a:t>
            </a:r>
            <a:r>
              <a:rPr lang="en-US" dirty="0" err="1"/>
              <a:t>SchedulerBackends</a:t>
            </a:r>
            <a:r>
              <a:rPr lang="en-US" dirty="0"/>
              <a:t> use to launch tasks. A cluster manager does nothing more to Apache Spark, but offering resources, and once Spark executors launch, they directly communicate with the driver to run tasks</a:t>
            </a:r>
            <a:r>
              <a:rPr lang="en-US" dirty="0" smtClean="0"/>
              <a:t>.</a:t>
            </a:r>
          </a:p>
          <a:p>
            <a:pPr fontAlgn="base"/>
            <a:endParaRPr lang="en-US" b="1" dirty="0"/>
          </a:p>
          <a:p>
            <a:pPr fontAlgn="base"/>
            <a:r>
              <a:rPr lang="en-US" b="1" dirty="0"/>
              <a:t>Apache Spark Executors</a:t>
            </a:r>
          </a:p>
          <a:p>
            <a:pPr marL="285750" indent="-285750" fontAlgn="base">
              <a:buFont typeface="Arial" panose="020B0604020202020204" pitchFamily="34" charset="0"/>
              <a:buChar char="•"/>
            </a:pPr>
            <a:r>
              <a:rPr lang="en-US" dirty="0"/>
              <a:t>The individual task in the given Spark job runs in the Spark executors. Executors launch once in the beginning of Spark Application and then they run for the entire lifetime of an application. Even if the Spark executor fails, the Spark application can continue with ease. There are two main roles of the executors:</a:t>
            </a:r>
          </a:p>
          <a:p>
            <a:pPr marL="285750" indent="-285750" fontAlgn="base">
              <a:buFont typeface="Arial" panose="020B0604020202020204" pitchFamily="34" charset="0"/>
              <a:buChar char="•"/>
            </a:pPr>
            <a:r>
              <a:rPr lang="en-US" dirty="0"/>
              <a:t>Runs the task that makes up the application and returns the result to the driver.</a:t>
            </a:r>
          </a:p>
          <a:p>
            <a:pPr marL="285750" indent="-285750" fontAlgn="base">
              <a:buFont typeface="Arial" panose="020B0604020202020204" pitchFamily="34" charset="0"/>
              <a:buChar char="•"/>
            </a:pPr>
            <a:r>
              <a:rPr lang="en-US" dirty="0"/>
              <a:t>Provide</a:t>
            </a:r>
            <a:r>
              <a:rPr lang="en-US" dirty="0">
                <a:hlinkClick r:id="rId2"/>
              </a:rPr>
              <a:t> in-memory</a:t>
            </a:r>
            <a:r>
              <a:rPr lang="en-US" dirty="0"/>
              <a:t> storage for RDDs that are cached by the user</a:t>
            </a:r>
            <a:r>
              <a:rPr lang="en-US" dirty="0" smtClean="0"/>
              <a:t>.</a:t>
            </a:r>
          </a:p>
          <a:p>
            <a:pPr fontAlgn="base"/>
            <a:endParaRPr lang="en-US" dirty="0"/>
          </a:p>
          <a:p>
            <a:pPr fontAlgn="base"/>
            <a:r>
              <a:rPr lang="en-US" b="1" dirty="0"/>
              <a:t>How Spark works Internally</a:t>
            </a:r>
          </a:p>
          <a:p>
            <a:pPr marL="285750" indent="-285750" fontAlgn="base">
              <a:buFont typeface="Arial" panose="020B0604020202020204" pitchFamily="34" charset="0"/>
              <a:buChar char="•"/>
            </a:pPr>
            <a:endParaRPr lang="en-US" dirty="0"/>
          </a:p>
          <a:p>
            <a:pPr fontAlgn="base"/>
            <a:r>
              <a:rPr lang="en-US" dirty="0"/>
              <a:t>Using spark-submit, the user submits an application.</a:t>
            </a:r>
          </a:p>
          <a:p>
            <a:pPr fontAlgn="base"/>
            <a:r>
              <a:rPr lang="en-US" dirty="0"/>
              <a:t>In spark-submit, we invoke the main() method that the user specifies. It also launches the driver program.</a:t>
            </a:r>
          </a:p>
          <a:p>
            <a:pPr fontAlgn="base"/>
            <a:r>
              <a:rPr lang="en-US" dirty="0"/>
              <a:t>The driver program asks for the resources to the cluster manager that we need to launch executors.</a:t>
            </a:r>
          </a:p>
          <a:p>
            <a:pPr fontAlgn="base"/>
            <a:r>
              <a:rPr lang="en-US" dirty="0"/>
              <a:t>The cluster manager launches executors on behalf of the driver program.</a:t>
            </a:r>
          </a:p>
          <a:p>
            <a:pPr fontAlgn="base"/>
            <a:r>
              <a:rPr lang="en-US" dirty="0"/>
              <a:t>The driver process runs with the help of user application. Based on the </a:t>
            </a:r>
            <a:r>
              <a:rPr lang="en-US" b="1" dirty="0">
                <a:hlinkClick r:id="rId3"/>
              </a:rPr>
              <a:t>actions and transformation on RDDs</a:t>
            </a:r>
            <a:r>
              <a:rPr lang="en-US" dirty="0"/>
              <a:t>, the driver sends work to executors in the form of tasks.</a:t>
            </a:r>
          </a:p>
          <a:p>
            <a:pPr fontAlgn="base"/>
            <a:r>
              <a:rPr lang="en-US" dirty="0"/>
              <a:t>The executors process the task and the result sends back to the driver through the cluster manager</a:t>
            </a:r>
            <a:r>
              <a:rPr lang="en-US" dirty="0" smtClean="0"/>
              <a:t>.</a:t>
            </a:r>
            <a:endParaRPr lang="en-US" dirty="0" smtClean="0">
              <a:solidFill>
                <a:srgbClr val="444444"/>
              </a:solidFill>
              <a:latin typeface="Georgia" panose="02040502050405020303" pitchFamily="18" charset="0"/>
            </a:endParaRPr>
          </a:p>
          <a:p>
            <a:pPr fontAlgn="base"/>
            <a:endParaRPr lang="en-US" dirty="0">
              <a:solidFill>
                <a:srgbClr val="444444"/>
              </a:solidFill>
              <a:latin typeface="Georgia" panose="02040502050405020303" pitchFamily="18" charset="0"/>
            </a:endParaRPr>
          </a:p>
          <a:p>
            <a:pPr fontAlgn="base"/>
            <a:endParaRPr lang="en-US" dirty="0" smtClean="0">
              <a:solidFill>
                <a:srgbClr val="444444"/>
              </a:solidFill>
              <a:latin typeface="Georgia" panose="02040502050405020303" pitchFamily="18" charset="0"/>
            </a:endParaRPr>
          </a:p>
          <a:p>
            <a:pPr fontAlgn="base"/>
            <a:endParaRPr lang="en-US" dirty="0">
              <a:solidFill>
                <a:srgbClr val="444444"/>
              </a:solidFill>
              <a:latin typeface="Georgia" panose="02040502050405020303" pitchFamily="18" charset="0"/>
            </a:endParaRPr>
          </a:p>
        </p:txBody>
      </p:sp>
    </p:spTree>
    <p:extLst>
      <p:ext uri="{BB962C8B-B14F-4D97-AF65-F5344CB8AC3E}">
        <p14:creationId xmlns:p14="http://schemas.microsoft.com/office/powerpoint/2010/main" val="3115748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073" y="92364"/>
            <a:ext cx="11942618" cy="6740307"/>
          </a:xfrm>
          <a:prstGeom prst="rect">
            <a:avLst/>
          </a:prstGeom>
        </p:spPr>
        <p:txBody>
          <a:bodyPr wrap="square">
            <a:spAutoFit/>
          </a:bodyPr>
          <a:lstStyle/>
          <a:p>
            <a:pPr algn="just"/>
            <a:r>
              <a:rPr lang="en-US" dirty="0"/>
              <a:t>Before we move further, let us start up Apache Spark on our systems and get used to the main concepts of Spark like Spark Session, Data Sources, RDDs, </a:t>
            </a:r>
            <a:r>
              <a:rPr lang="en-US" dirty="0" err="1"/>
              <a:t>DataFrames</a:t>
            </a:r>
            <a:r>
              <a:rPr lang="en-US" dirty="0"/>
              <a:t> and other libraries.</a:t>
            </a:r>
          </a:p>
          <a:p>
            <a:pPr algn="just"/>
            <a:endParaRPr lang="en-US" dirty="0"/>
          </a:p>
          <a:p>
            <a:pPr algn="just"/>
            <a:r>
              <a:rPr lang="en-US" b="1" dirty="0"/>
              <a:t>Spark Shell: </a:t>
            </a:r>
          </a:p>
          <a:p>
            <a:pPr algn="just"/>
            <a:r>
              <a:rPr lang="en-US" dirty="0"/>
              <a:t>Spark’s shell provides a simple way to learn the API, as well as a powerful tool to analyze data interactively.</a:t>
            </a:r>
          </a:p>
          <a:p>
            <a:pPr algn="just"/>
            <a:r>
              <a:rPr lang="en-US" b="1" dirty="0"/>
              <a:t>Spark Session: </a:t>
            </a:r>
          </a:p>
          <a:p>
            <a:pPr algn="just"/>
            <a:r>
              <a:rPr lang="en-US" dirty="0"/>
              <a:t>In earlier versions of Spark, Spark Context was the entry point for Spark. For every other API, we needed to use different contexts. For streaming, we needed </a:t>
            </a:r>
            <a:r>
              <a:rPr lang="en-US" dirty="0" err="1"/>
              <a:t>StreamingContext</a:t>
            </a:r>
            <a:r>
              <a:rPr lang="en-US" dirty="0"/>
              <a:t>, for SQL </a:t>
            </a:r>
            <a:r>
              <a:rPr lang="en-US" dirty="0" err="1"/>
              <a:t>sqlContext</a:t>
            </a:r>
            <a:r>
              <a:rPr lang="en-US" dirty="0"/>
              <a:t> and for hive </a:t>
            </a:r>
            <a:r>
              <a:rPr lang="en-US" dirty="0" err="1"/>
              <a:t>HiveContext</a:t>
            </a:r>
            <a:r>
              <a:rPr lang="en-US" dirty="0"/>
              <a:t>. To solve this issue, </a:t>
            </a:r>
            <a:r>
              <a:rPr lang="en-US" dirty="0" err="1"/>
              <a:t>SparkSession</a:t>
            </a:r>
            <a:r>
              <a:rPr lang="en-US" dirty="0"/>
              <a:t> came into the picture. It is essentially a combination of </a:t>
            </a:r>
            <a:r>
              <a:rPr lang="en-US" dirty="0" err="1"/>
              <a:t>SQLContext</a:t>
            </a:r>
            <a:r>
              <a:rPr lang="en-US" dirty="0"/>
              <a:t>, </a:t>
            </a:r>
            <a:r>
              <a:rPr lang="en-US" dirty="0" err="1"/>
              <a:t>HiveContext</a:t>
            </a:r>
            <a:r>
              <a:rPr lang="en-US" dirty="0"/>
              <a:t> and future </a:t>
            </a:r>
            <a:r>
              <a:rPr lang="en-US" dirty="0" err="1"/>
              <a:t>StreamingContext</a:t>
            </a:r>
            <a:r>
              <a:rPr lang="en-US" dirty="0"/>
              <a:t>.</a:t>
            </a:r>
          </a:p>
          <a:p>
            <a:r>
              <a:rPr lang="en-US" b="1" dirty="0"/>
              <a:t>Data Sources:</a:t>
            </a:r>
            <a:endParaRPr lang="en-US" dirty="0"/>
          </a:p>
          <a:p>
            <a:r>
              <a:rPr lang="en-US" dirty="0"/>
              <a:t>The Data Source API provides a pluggable mechanism for accessing structured data though Spark SQL. Data Source API is used to read and store structured and semi-structured data into Spark SQL. Data sources can be more than just simple pipes that convert data and pull it into Spark.</a:t>
            </a:r>
          </a:p>
          <a:p>
            <a:r>
              <a:rPr lang="en-US" b="1" dirty="0"/>
              <a:t>RDD:</a:t>
            </a:r>
            <a:endParaRPr lang="en-US" dirty="0"/>
          </a:p>
          <a:p>
            <a:r>
              <a:rPr lang="en-US" dirty="0"/>
              <a:t>Resilient Distributed Dataset (RDD) is a fundamental data structure of Spark. It is an immutable distributed collection of objects. Each dataset in RDD is divided into logical partitions, which may be computed on different nodes of the cluster. RDDs can contain any type of Python, Java, or Scala objects, including user-defined classes.</a:t>
            </a:r>
          </a:p>
          <a:p>
            <a:r>
              <a:rPr lang="en-US" b="1" dirty="0"/>
              <a:t>Dataset: </a:t>
            </a:r>
            <a:endParaRPr lang="en-US" dirty="0"/>
          </a:p>
          <a:p>
            <a:r>
              <a:rPr lang="en-US" dirty="0"/>
              <a:t>A Dataset is a distributed collection of data. A Dataset can be constructed from JVM objects and then manipulated using functional transformations (map, </a:t>
            </a:r>
            <a:r>
              <a:rPr lang="en-US" dirty="0" err="1"/>
              <a:t>flatMap</a:t>
            </a:r>
            <a:r>
              <a:rPr lang="en-US" dirty="0"/>
              <a:t>, filter, etc.). The Dataset API is available in Scala and Java</a:t>
            </a:r>
            <a:r>
              <a:rPr lang="en-US" dirty="0" smtClean="0"/>
              <a:t>.</a:t>
            </a:r>
            <a:endParaRPr lang="en-US" b="0" i="0" dirty="0">
              <a:solidFill>
                <a:srgbClr val="4A4A4A"/>
              </a:solidFill>
              <a:effectLst/>
              <a:latin typeface="Open Sans"/>
            </a:endParaRPr>
          </a:p>
        </p:txBody>
      </p:sp>
    </p:spTree>
    <p:extLst>
      <p:ext uri="{BB962C8B-B14F-4D97-AF65-F5344CB8AC3E}">
        <p14:creationId xmlns:p14="http://schemas.microsoft.com/office/powerpoint/2010/main" val="1441149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78751"/>
          </a:xfrm>
          <a:prstGeom prst="rect">
            <a:avLst/>
          </a:prstGeom>
        </p:spPr>
        <p:txBody>
          <a:bodyPr wrap="square">
            <a:spAutoFit/>
          </a:bodyPr>
          <a:lstStyle/>
          <a:p>
            <a:r>
              <a:rPr lang="en-US" b="1" dirty="0" err="1"/>
              <a:t>DataFrames</a:t>
            </a:r>
            <a:r>
              <a:rPr lang="en-US" b="1" dirty="0"/>
              <a:t>: </a:t>
            </a:r>
          </a:p>
          <a:p>
            <a:r>
              <a:rPr lang="en-US" dirty="0"/>
              <a:t>A </a:t>
            </a:r>
            <a:r>
              <a:rPr lang="en-US" dirty="0" err="1"/>
              <a:t>DataFrame</a:t>
            </a:r>
            <a:r>
              <a:rPr lang="en-US" dirty="0"/>
              <a:t> is a Dataset organized into named columns. It is conceptually equivalent to a table in a relational database or a data frame in R/Python, but with richer optimizations under the hood. </a:t>
            </a:r>
            <a:r>
              <a:rPr lang="en-US" dirty="0" err="1"/>
              <a:t>DataFrames</a:t>
            </a:r>
            <a:r>
              <a:rPr lang="en-US" dirty="0"/>
              <a:t> can be constructed from a wide array of sources such as: structured data files, tables in Hive, external databases or existing RDDs</a:t>
            </a:r>
            <a:r>
              <a:rPr lang="en-US" dirty="0" smtClean="0"/>
              <a:t>.</a:t>
            </a:r>
          </a:p>
          <a:p>
            <a:endParaRPr lang="en-US" dirty="0" smtClean="0"/>
          </a:p>
          <a:p>
            <a:endParaRPr lang="en-US" dirty="0"/>
          </a:p>
          <a:p>
            <a:r>
              <a:rPr lang="en-US" sz="3200" b="1" dirty="0" smtClean="0"/>
              <a:t>RDD</a:t>
            </a:r>
          </a:p>
          <a:p>
            <a:r>
              <a:rPr lang="en-US" b="1" dirty="0"/>
              <a:t>How to Create RDDs in Apache Spark?</a:t>
            </a:r>
          </a:p>
          <a:p>
            <a:pPr fontAlgn="base"/>
            <a:r>
              <a:rPr lang="en-US" b="1" dirty="0">
                <a:hlinkClick r:id="rId2"/>
              </a:rPr>
              <a:t>Resilient Distributed Datasets (RDD)</a:t>
            </a:r>
            <a:r>
              <a:rPr lang="en-US" dirty="0"/>
              <a:t> is the fundamental data structure of Spark. RDDs are immutable and fault tolerant in nature. These are distributed collections of objects. The datasets are divided into a logical partition, which is further computed on different nodes over the cluster. Thus, RDD is just the way of representing dataset distributed across multiple machines, which can be operated around in parallel. RDDs are called resilient because they have the ability to always re-compute an RDD. Let us revise Spark RDDs in depth here.</a:t>
            </a:r>
            <a:br>
              <a:rPr lang="en-US" dirty="0"/>
            </a:br>
            <a:r>
              <a:rPr lang="en-US" dirty="0"/>
              <a:t>Now as we have already seen what is RDD in Spark, let us see how to create Spark RDDs.</a:t>
            </a:r>
            <a:br>
              <a:rPr lang="en-US" dirty="0"/>
            </a:br>
            <a:r>
              <a:rPr lang="en-US" dirty="0"/>
              <a:t>There are three ways to create an RDD in Spark.</a:t>
            </a:r>
          </a:p>
          <a:p>
            <a:pPr fontAlgn="base"/>
            <a:r>
              <a:rPr lang="en-US" dirty="0"/>
              <a:t>Parallelizing already existing collection in driver program.</a:t>
            </a:r>
          </a:p>
          <a:p>
            <a:pPr fontAlgn="base"/>
            <a:r>
              <a:rPr lang="en-US" dirty="0"/>
              <a:t>Referencing a dataset in an external storage system (e.g. HDFS, </a:t>
            </a:r>
            <a:r>
              <a:rPr lang="en-US" dirty="0" err="1"/>
              <a:t>Hbase</a:t>
            </a:r>
            <a:r>
              <a:rPr lang="en-US" dirty="0"/>
              <a:t>, shared file system).</a:t>
            </a:r>
          </a:p>
          <a:p>
            <a:pPr fontAlgn="base"/>
            <a:r>
              <a:rPr lang="en-US" dirty="0"/>
              <a:t>Creating RDD from already existing RDDs</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3037939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708809"/>
          </a:xfrm>
        </p:spPr>
        <p:txBody>
          <a:bodyPr>
            <a:normAutofit/>
          </a:bodyPr>
          <a:lstStyle/>
          <a:p>
            <a:pPr fontAlgn="base"/>
            <a:r>
              <a:rPr lang="en-US" b="1" dirty="0" err="1"/>
              <a:t>i</a:t>
            </a:r>
            <a:r>
              <a:rPr lang="en-US" sz="1800" b="1" dirty="0">
                <a:solidFill>
                  <a:schemeClr val="tx1"/>
                </a:solidFill>
                <a:latin typeface="+mn-lt"/>
                <a:ea typeface="+mn-ea"/>
                <a:cs typeface="+mn-cs"/>
              </a:rPr>
              <a:t>. Parallelized collection (parallelizing)</a:t>
            </a:r>
          </a:p>
          <a:p>
            <a:pPr fontAlgn="base"/>
            <a:r>
              <a:rPr lang="en-US" sz="1800" cap="none" dirty="0" smtClean="0">
                <a:solidFill>
                  <a:schemeClr val="tx1"/>
                </a:solidFill>
                <a:latin typeface="+mn-lt"/>
                <a:ea typeface="+mn-ea"/>
                <a:cs typeface="+mn-cs"/>
              </a:rPr>
              <a:t>In the initial stage when we learn spark, </a:t>
            </a:r>
            <a:r>
              <a:rPr lang="en-US" sz="1800" cap="none" dirty="0" err="1" smtClean="0">
                <a:solidFill>
                  <a:schemeClr val="tx1"/>
                </a:solidFill>
                <a:latin typeface="+mn-lt"/>
                <a:ea typeface="+mn-ea"/>
                <a:cs typeface="+mn-cs"/>
                <a:hlinkClick r:id="rId2"/>
              </a:rPr>
              <a:t>rdds</a:t>
            </a:r>
            <a:r>
              <a:rPr lang="en-US" sz="1800" cap="none" dirty="0" smtClean="0">
                <a:solidFill>
                  <a:schemeClr val="tx1"/>
                </a:solidFill>
                <a:latin typeface="+mn-lt"/>
                <a:ea typeface="+mn-ea"/>
                <a:cs typeface="+mn-cs"/>
              </a:rPr>
              <a:t> are generally created by parallelized collection </a:t>
            </a:r>
            <a:r>
              <a:rPr lang="en-US" sz="1800" cap="none" dirty="0" err="1" smtClean="0">
                <a:solidFill>
                  <a:schemeClr val="tx1"/>
                </a:solidFill>
                <a:latin typeface="+mn-lt"/>
                <a:ea typeface="+mn-ea"/>
                <a:cs typeface="+mn-cs"/>
              </a:rPr>
              <a:t>i.E.</a:t>
            </a:r>
            <a:r>
              <a:rPr lang="en-US" sz="1800" cap="none" dirty="0" smtClean="0">
                <a:solidFill>
                  <a:schemeClr val="tx1"/>
                </a:solidFill>
                <a:latin typeface="+mn-lt"/>
                <a:ea typeface="+mn-ea"/>
                <a:cs typeface="+mn-cs"/>
              </a:rPr>
              <a:t> By taking an existing collection in the program and passing it to</a:t>
            </a:r>
            <a:r>
              <a:rPr lang="en-US" sz="1800" cap="none" dirty="0" smtClean="0">
                <a:solidFill>
                  <a:schemeClr val="tx1"/>
                </a:solidFill>
                <a:latin typeface="+mn-lt"/>
                <a:ea typeface="+mn-ea"/>
                <a:cs typeface="+mn-cs"/>
                <a:hlinkClick r:id="rId3"/>
              </a:rPr>
              <a:t> </a:t>
            </a:r>
            <a:r>
              <a:rPr lang="en-US" sz="1800" cap="none" dirty="0" err="1" smtClean="0">
                <a:solidFill>
                  <a:schemeClr val="tx1"/>
                </a:solidFill>
                <a:latin typeface="+mn-lt"/>
                <a:ea typeface="+mn-ea"/>
                <a:cs typeface="+mn-cs"/>
                <a:hlinkClick r:id="rId3"/>
              </a:rPr>
              <a:t>sparkcontext’s</a:t>
            </a:r>
            <a:r>
              <a:rPr lang="en-US" sz="1800" cap="none" dirty="0" smtClean="0">
                <a:solidFill>
                  <a:schemeClr val="tx1"/>
                </a:solidFill>
                <a:latin typeface="+mn-lt"/>
                <a:ea typeface="+mn-ea"/>
                <a:cs typeface="+mn-cs"/>
              </a:rPr>
              <a:t> parallelize() method. This method is used in the initial stage of learning spark since it quickly creates our own </a:t>
            </a:r>
            <a:r>
              <a:rPr lang="en-US" sz="1800" cap="none" dirty="0" err="1" smtClean="0">
                <a:solidFill>
                  <a:schemeClr val="tx1"/>
                </a:solidFill>
                <a:latin typeface="+mn-lt"/>
                <a:ea typeface="+mn-ea"/>
                <a:cs typeface="+mn-cs"/>
              </a:rPr>
              <a:t>rdds</a:t>
            </a:r>
            <a:r>
              <a:rPr lang="en-US" sz="1800" cap="none" dirty="0" smtClean="0">
                <a:solidFill>
                  <a:schemeClr val="tx1"/>
                </a:solidFill>
                <a:latin typeface="+mn-lt"/>
                <a:ea typeface="+mn-ea"/>
                <a:cs typeface="+mn-cs"/>
              </a:rPr>
              <a:t> in spark shell and performs operations on them. This method is rarely used outside testing and prototyping because this method requires entire dataset on one machine.</a:t>
            </a:r>
            <a:br>
              <a:rPr lang="en-US" sz="1800" cap="none" dirty="0" smtClean="0">
                <a:solidFill>
                  <a:schemeClr val="tx1"/>
                </a:solidFill>
                <a:latin typeface="+mn-lt"/>
                <a:ea typeface="+mn-ea"/>
                <a:cs typeface="+mn-cs"/>
              </a:rPr>
            </a:br>
            <a:r>
              <a:rPr lang="en-US" sz="1800" cap="none" dirty="0" smtClean="0">
                <a:solidFill>
                  <a:schemeClr val="tx1"/>
                </a:solidFill>
                <a:latin typeface="+mn-lt"/>
                <a:ea typeface="+mn-ea"/>
                <a:cs typeface="+mn-cs"/>
              </a:rPr>
              <a:t>Consider the following example of </a:t>
            </a:r>
            <a:r>
              <a:rPr lang="en-US" sz="1800" cap="none" dirty="0" err="1" smtClean="0">
                <a:solidFill>
                  <a:schemeClr val="tx1"/>
                </a:solidFill>
                <a:latin typeface="+mn-lt"/>
                <a:ea typeface="+mn-ea"/>
                <a:cs typeface="+mn-cs"/>
              </a:rPr>
              <a:t>sortbykey</a:t>
            </a:r>
            <a:r>
              <a:rPr lang="en-US" sz="1800" cap="none" dirty="0" smtClean="0">
                <a:solidFill>
                  <a:schemeClr val="tx1"/>
                </a:solidFill>
                <a:latin typeface="+mn-lt"/>
                <a:ea typeface="+mn-ea"/>
                <a:cs typeface="+mn-cs"/>
              </a:rPr>
              <a:t>(). In this, the data to be sorted is taken through </a:t>
            </a:r>
          </a:p>
          <a:p>
            <a:pPr fontAlgn="base"/>
            <a:r>
              <a:rPr lang="en-US" sz="1800" b="1" dirty="0" smtClean="0">
                <a:solidFill>
                  <a:schemeClr val="tx1"/>
                </a:solidFill>
                <a:latin typeface="+mn-lt"/>
                <a:ea typeface="+mn-ea"/>
                <a:cs typeface="+mn-cs"/>
              </a:rPr>
              <a:t>parallelized </a:t>
            </a:r>
            <a:r>
              <a:rPr lang="en-US" sz="1800" b="1" dirty="0">
                <a:solidFill>
                  <a:schemeClr val="tx1"/>
                </a:solidFill>
                <a:latin typeface="+mn-lt"/>
                <a:ea typeface="+mn-ea"/>
                <a:cs typeface="+mn-cs"/>
              </a:rPr>
              <a:t>collection</a:t>
            </a:r>
            <a:r>
              <a:rPr lang="en-US" sz="1800" dirty="0" smtClean="0">
                <a:solidFill>
                  <a:schemeClr val="tx1"/>
                </a:solidFill>
                <a:latin typeface="+mn-lt"/>
                <a:ea typeface="+mn-ea"/>
                <a:cs typeface="+mn-cs"/>
              </a:rPr>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31084675"/>
              </p:ext>
            </p:extLst>
          </p:nvPr>
        </p:nvGraphicFramePr>
        <p:xfrm>
          <a:off x="96253" y="3354404"/>
          <a:ext cx="11973827" cy="2141622"/>
        </p:xfrm>
        <a:graphic>
          <a:graphicData uri="http://schemas.openxmlformats.org/drawingml/2006/table">
            <a:tbl>
              <a:tblPr firstRow="1" bandRow="1">
                <a:tableStyleId>{5C22544A-7EE6-4342-B048-85BDC9FD1C3A}</a:tableStyleId>
              </a:tblPr>
              <a:tblGrid>
                <a:gridCol w="11973827">
                  <a:extLst>
                    <a:ext uri="{9D8B030D-6E8A-4147-A177-3AD203B41FA5}">
                      <a16:colId xmlns:a16="http://schemas.microsoft.com/office/drawing/2014/main" val="279658915"/>
                    </a:ext>
                  </a:extLst>
                </a:gridCol>
              </a:tblGrid>
              <a:tr h="2141622">
                <a:tc>
                  <a:txBody>
                    <a:bodyPr/>
                    <a:lstStyle/>
                    <a:p>
                      <a:pPr fontAlgn="base"/>
                      <a:endParaRPr lang="en-US" sz="1800" dirty="0" smtClean="0">
                        <a:solidFill>
                          <a:schemeClr val="tx1"/>
                        </a:solidFill>
                        <a:latin typeface="+mn-lt"/>
                        <a:ea typeface="+mn-ea"/>
                        <a:cs typeface="+mn-cs"/>
                      </a:endParaRPr>
                    </a:p>
                    <a:p>
                      <a:pPr fontAlgn="base"/>
                      <a:r>
                        <a:rPr lang="en-US" sz="1800" dirty="0" smtClean="0">
                          <a:solidFill>
                            <a:schemeClr val="tx1"/>
                          </a:solidFill>
                          <a:latin typeface="+mn-lt"/>
                          <a:ea typeface="+mn-ea"/>
                          <a:cs typeface="+mn-cs"/>
                        </a:rPr>
                        <a:t>Val</a:t>
                      </a:r>
                      <a:r>
                        <a:rPr lang="en-US" sz="1800" baseline="0" dirty="0" smtClean="0">
                          <a:solidFill>
                            <a:schemeClr val="tx1"/>
                          </a:solidFill>
                          <a:latin typeface="+mn-lt"/>
                          <a:ea typeface="+mn-ea"/>
                          <a:cs typeface="+mn-cs"/>
                        </a:rPr>
                        <a:t> </a:t>
                      </a:r>
                      <a:r>
                        <a:rPr lang="en-US" sz="1800" dirty="0" smtClean="0">
                          <a:solidFill>
                            <a:schemeClr val="tx1"/>
                          </a:solidFill>
                          <a:latin typeface="+mn-lt"/>
                          <a:ea typeface="+mn-ea"/>
                          <a:cs typeface="+mn-cs"/>
                        </a:rPr>
                        <a:t>data=</a:t>
                      </a:r>
                      <a:r>
                        <a:rPr lang="en-US" sz="1800" dirty="0" err="1" smtClean="0">
                          <a:solidFill>
                            <a:schemeClr val="tx1"/>
                          </a:solidFill>
                          <a:latin typeface="+mn-lt"/>
                          <a:ea typeface="+mn-ea"/>
                          <a:cs typeface="+mn-cs"/>
                        </a:rPr>
                        <a:t>spark.sparkContext.parallelize</a:t>
                      </a:r>
                      <a:r>
                        <a:rPr lang="en-US" sz="1800" dirty="0" smtClean="0">
                          <a:solidFill>
                            <a:schemeClr val="tx1"/>
                          </a:solidFill>
                          <a:latin typeface="+mn-lt"/>
                          <a:ea typeface="+mn-ea"/>
                          <a:cs typeface="+mn-cs"/>
                        </a:rPr>
                        <a:t>(</a:t>
                      </a:r>
                      <a:r>
                        <a:rPr lang="en-US" sz="1800" dirty="0" err="1" smtClean="0">
                          <a:solidFill>
                            <a:schemeClr val="tx1"/>
                          </a:solidFill>
                          <a:latin typeface="+mn-lt"/>
                          <a:ea typeface="+mn-ea"/>
                          <a:cs typeface="+mn-cs"/>
                        </a:rPr>
                        <a:t>Seq</a:t>
                      </a:r>
                      <a:r>
                        <a:rPr lang="en-US" sz="1800" dirty="0" smtClean="0">
                          <a:solidFill>
                            <a:schemeClr val="tx1"/>
                          </a:solidFill>
                          <a:latin typeface="+mn-lt"/>
                          <a:ea typeface="+mn-ea"/>
                          <a:cs typeface="+mn-cs"/>
                        </a:rPr>
                        <a:t>(("maths",52),("english",75),("science",82),("computer",65),</a:t>
                      </a:r>
                    </a:p>
                    <a:p>
                      <a:pPr fontAlgn="base"/>
                      <a:r>
                        <a:rPr lang="en-US" sz="1800" dirty="0" smtClean="0">
                          <a:solidFill>
                            <a:schemeClr val="tx1"/>
                          </a:solidFill>
                          <a:latin typeface="+mn-lt"/>
                          <a:ea typeface="+mn-ea"/>
                          <a:cs typeface="+mn-cs"/>
                        </a:rPr>
                        <a:t>("maths",85)))</a:t>
                      </a:r>
                    </a:p>
                    <a:p>
                      <a:pPr fontAlgn="base"/>
                      <a:r>
                        <a:rPr lang="en-US" sz="1800" dirty="0" err="1" smtClean="0">
                          <a:solidFill>
                            <a:schemeClr val="tx1"/>
                          </a:solidFill>
                          <a:latin typeface="+mn-lt"/>
                          <a:ea typeface="+mn-ea"/>
                          <a:cs typeface="+mn-cs"/>
                        </a:rPr>
                        <a:t>val</a:t>
                      </a:r>
                      <a:r>
                        <a:rPr lang="en-US" sz="1800" dirty="0" smtClean="0">
                          <a:solidFill>
                            <a:schemeClr val="tx1"/>
                          </a:solidFill>
                          <a:latin typeface="+mn-lt"/>
                          <a:ea typeface="+mn-ea"/>
                          <a:cs typeface="+mn-cs"/>
                        </a:rPr>
                        <a:t> sorted = </a:t>
                      </a:r>
                      <a:r>
                        <a:rPr lang="en-US" sz="1800" dirty="0" err="1" smtClean="0">
                          <a:solidFill>
                            <a:schemeClr val="tx1"/>
                          </a:solidFill>
                          <a:latin typeface="+mn-lt"/>
                          <a:ea typeface="+mn-ea"/>
                          <a:cs typeface="+mn-cs"/>
                        </a:rPr>
                        <a:t>data.sortByKey</a:t>
                      </a:r>
                      <a:r>
                        <a:rPr lang="en-US" sz="1800" dirty="0" smtClean="0">
                          <a:solidFill>
                            <a:schemeClr val="tx1"/>
                          </a:solidFill>
                          <a:latin typeface="+mn-lt"/>
                          <a:ea typeface="+mn-ea"/>
                          <a:cs typeface="+mn-cs"/>
                        </a:rPr>
                        <a:t>()</a:t>
                      </a:r>
                    </a:p>
                    <a:p>
                      <a:pPr fontAlgn="base"/>
                      <a:r>
                        <a:rPr lang="en-US" sz="1800" dirty="0" err="1" smtClean="0">
                          <a:solidFill>
                            <a:schemeClr val="tx1"/>
                          </a:solidFill>
                          <a:latin typeface="+mn-lt"/>
                          <a:ea typeface="+mn-ea"/>
                          <a:cs typeface="+mn-cs"/>
                        </a:rPr>
                        <a:t>sorted.foreach</a:t>
                      </a:r>
                      <a:r>
                        <a:rPr lang="en-US" sz="1800" dirty="0" smtClean="0">
                          <a:solidFill>
                            <a:schemeClr val="tx1"/>
                          </a:solidFill>
                          <a:latin typeface="+mn-lt"/>
                          <a:ea typeface="+mn-ea"/>
                          <a:cs typeface="+mn-cs"/>
                        </a:rPr>
                        <a:t>(</a:t>
                      </a:r>
                      <a:r>
                        <a:rPr lang="en-US" sz="1800" dirty="0" err="1" smtClean="0">
                          <a:solidFill>
                            <a:schemeClr val="tx1"/>
                          </a:solidFill>
                          <a:latin typeface="+mn-lt"/>
                          <a:ea typeface="+mn-ea"/>
                          <a:cs typeface="+mn-cs"/>
                        </a:rPr>
                        <a:t>println</a:t>
                      </a:r>
                      <a:r>
                        <a:rPr lang="en-US" sz="1800" dirty="0" smtClean="0">
                          <a:solidFill>
                            <a:schemeClr val="tx1"/>
                          </a:solidFill>
                          <a:latin typeface="+mn-lt"/>
                          <a:ea typeface="+mn-ea"/>
                          <a:cs typeface="+mn-cs"/>
                        </a:rPr>
                        <a:t>)</a:t>
                      </a:r>
                    </a:p>
                    <a:p>
                      <a:endParaRPr lang="en-US" dirty="0"/>
                    </a:p>
                  </a:txBody>
                  <a:tcPr/>
                </a:tc>
                <a:extLst>
                  <a:ext uri="{0D108BD9-81ED-4DB2-BD59-A6C34878D82A}">
                    <a16:rowId xmlns:a16="http://schemas.microsoft.com/office/drawing/2014/main" val="3899577524"/>
                  </a:ext>
                </a:extLst>
              </a:tr>
            </a:tbl>
          </a:graphicData>
        </a:graphic>
      </p:graphicFrame>
    </p:spTree>
    <p:extLst>
      <p:ext uri="{BB962C8B-B14F-4D97-AF65-F5344CB8AC3E}">
        <p14:creationId xmlns:p14="http://schemas.microsoft.com/office/powerpoint/2010/main" val="2548794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0" y="1"/>
            <a:ext cx="12098956" cy="7045692"/>
          </a:xfrm>
        </p:spPr>
        <p:txBody>
          <a:bodyPr>
            <a:normAutofit fontScale="77500" lnSpcReduction="20000"/>
          </a:bodyPr>
          <a:lstStyle/>
          <a:p>
            <a:pPr fontAlgn="base"/>
            <a:r>
              <a:rPr lang="en-US" sz="2900" b="1" dirty="0" err="1">
                <a:latin typeface="+mn-lt"/>
                <a:ea typeface="+mn-ea"/>
                <a:cs typeface="+mn-cs"/>
              </a:rPr>
              <a:t>i</a:t>
            </a:r>
            <a:r>
              <a:rPr lang="en-US" sz="2900" b="1" dirty="0">
                <a:latin typeface="+mn-lt"/>
                <a:ea typeface="+mn-ea"/>
                <a:cs typeface="+mn-cs"/>
              </a:rPr>
              <a:t>. External Datasets (Referencing a dataset)</a:t>
            </a:r>
          </a:p>
          <a:p>
            <a:pPr fontAlgn="base"/>
            <a:r>
              <a:rPr lang="en-US" sz="2900" dirty="0">
                <a:latin typeface="+mn-lt"/>
                <a:ea typeface="+mn-ea"/>
                <a:cs typeface="+mn-cs"/>
              </a:rPr>
              <a:t>In Spark, the distributed dataset can be formed from any data source supported by Hadoop, including the local file system, </a:t>
            </a:r>
            <a:r>
              <a:rPr lang="en-US" sz="2900" dirty="0">
                <a:latin typeface="+mn-lt"/>
                <a:ea typeface="+mn-ea"/>
                <a:cs typeface="+mn-cs"/>
                <a:hlinkClick r:id="rId2"/>
              </a:rPr>
              <a:t>HDFS</a:t>
            </a:r>
            <a:r>
              <a:rPr lang="en-US" sz="2900" dirty="0">
                <a:latin typeface="+mn-lt"/>
                <a:ea typeface="+mn-ea"/>
                <a:cs typeface="+mn-cs"/>
              </a:rPr>
              <a:t>, Cassandra, </a:t>
            </a:r>
            <a:r>
              <a:rPr lang="en-US" sz="2900" dirty="0" err="1">
                <a:latin typeface="+mn-lt"/>
                <a:ea typeface="+mn-ea"/>
                <a:cs typeface="+mn-cs"/>
                <a:hlinkClick r:id="rId3"/>
              </a:rPr>
              <a:t>HBase</a:t>
            </a:r>
            <a:r>
              <a:rPr lang="en-US" sz="2900" dirty="0">
                <a:latin typeface="+mn-lt"/>
                <a:ea typeface="+mn-ea"/>
                <a:cs typeface="+mn-cs"/>
                <a:hlinkClick r:id="rId3"/>
              </a:rPr>
              <a:t> </a:t>
            </a:r>
            <a:r>
              <a:rPr lang="en-US" sz="2900" dirty="0">
                <a:latin typeface="+mn-lt"/>
                <a:ea typeface="+mn-ea"/>
                <a:cs typeface="+mn-cs"/>
              </a:rPr>
              <a:t>etc. In this, the data is loaded from the external dataset. To create text file RDD, we can use </a:t>
            </a:r>
            <a:r>
              <a:rPr lang="en-US" sz="2900" dirty="0" err="1">
                <a:latin typeface="+mn-lt"/>
                <a:ea typeface="+mn-ea"/>
                <a:cs typeface="+mn-cs"/>
              </a:rPr>
              <a:t>SparkContext’s</a:t>
            </a:r>
            <a:r>
              <a:rPr lang="en-US" sz="2900" dirty="0">
                <a:latin typeface="+mn-lt"/>
                <a:ea typeface="+mn-ea"/>
                <a:cs typeface="+mn-cs"/>
              </a:rPr>
              <a:t> </a:t>
            </a:r>
            <a:r>
              <a:rPr lang="en-US" sz="2900" dirty="0" err="1">
                <a:latin typeface="+mn-lt"/>
                <a:ea typeface="+mn-ea"/>
                <a:cs typeface="+mn-cs"/>
              </a:rPr>
              <a:t>textFile</a:t>
            </a:r>
            <a:r>
              <a:rPr lang="en-US" sz="2900" dirty="0">
                <a:latin typeface="+mn-lt"/>
                <a:ea typeface="+mn-ea"/>
                <a:cs typeface="+mn-cs"/>
              </a:rPr>
              <a:t> method. It takes URL of the file and read it as a collection of line. URL can be a local path on the machine or a hdfs://, s3n://, etc.</a:t>
            </a:r>
            <a:br>
              <a:rPr lang="en-US" sz="2900" dirty="0">
                <a:latin typeface="+mn-lt"/>
                <a:ea typeface="+mn-ea"/>
                <a:cs typeface="+mn-cs"/>
              </a:rPr>
            </a:br>
            <a:r>
              <a:rPr lang="en-US" sz="2900" dirty="0">
                <a:latin typeface="+mn-lt"/>
                <a:ea typeface="+mn-ea"/>
                <a:cs typeface="+mn-cs"/>
              </a:rPr>
              <a:t>The point to jot down is that the path of the local file system and worker node should be the same. The file should be present at same destinations both in the local file system and worker node.  We can copy the file to the worker nodes or use a network mounted shared file system.</a:t>
            </a:r>
            <a:br>
              <a:rPr lang="en-US" sz="2900" dirty="0">
                <a:latin typeface="+mn-lt"/>
                <a:ea typeface="+mn-ea"/>
                <a:cs typeface="+mn-cs"/>
              </a:rPr>
            </a:br>
            <a:r>
              <a:rPr lang="en-US" sz="2900" dirty="0">
                <a:latin typeface="+mn-lt"/>
                <a:ea typeface="+mn-ea"/>
                <a:cs typeface="+mn-cs"/>
              </a:rPr>
              <a:t>Learn:</a:t>
            </a:r>
            <a:r>
              <a:rPr lang="en-US" sz="2900" dirty="0">
                <a:latin typeface="+mn-lt"/>
                <a:ea typeface="+mn-ea"/>
                <a:cs typeface="+mn-cs"/>
                <a:hlinkClick r:id="rId4"/>
              </a:rPr>
              <a:t> Spark Shell Commands to Interact with Spark-Scala</a:t>
            </a:r>
            <a:r>
              <a:rPr lang="en-US" sz="2900" dirty="0">
                <a:latin typeface="+mn-lt"/>
                <a:ea typeface="+mn-ea"/>
                <a:cs typeface="+mn-cs"/>
              </a:rPr>
              <a:t/>
            </a:r>
            <a:br>
              <a:rPr lang="en-US" sz="2900" dirty="0">
                <a:latin typeface="+mn-lt"/>
                <a:ea typeface="+mn-ea"/>
                <a:cs typeface="+mn-cs"/>
              </a:rPr>
            </a:br>
            <a:r>
              <a:rPr lang="en-US" sz="2900" dirty="0" err="1">
                <a:latin typeface="+mn-lt"/>
                <a:ea typeface="+mn-ea"/>
                <a:cs typeface="+mn-cs"/>
              </a:rPr>
              <a:t>DataFrameReader</a:t>
            </a:r>
            <a:r>
              <a:rPr lang="en-US" sz="2900" dirty="0">
                <a:latin typeface="+mn-lt"/>
                <a:ea typeface="+mn-ea"/>
                <a:cs typeface="+mn-cs"/>
              </a:rPr>
              <a:t> Interface is used to load a Dataset from external storage systems (e.g. file systems, key-value stores, </a:t>
            </a:r>
            <a:r>
              <a:rPr lang="en-US" sz="2900" dirty="0" err="1">
                <a:latin typeface="+mn-lt"/>
                <a:ea typeface="+mn-ea"/>
                <a:cs typeface="+mn-cs"/>
              </a:rPr>
              <a:t>etc</a:t>
            </a:r>
            <a:r>
              <a:rPr lang="en-US" sz="2900" dirty="0">
                <a:latin typeface="+mn-lt"/>
                <a:ea typeface="+mn-ea"/>
                <a:cs typeface="+mn-cs"/>
              </a:rPr>
              <a:t>). Use </a:t>
            </a:r>
            <a:r>
              <a:rPr lang="en-US" sz="2900" dirty="0" err="1">
                <a:latin typeface="+mn-lt"/>
                <a:ea typeface="+mn-ea"/>
                <a:cs typeface="+mn-cs"/>
              </a:rPr>
              <a:t>SparkSession.read</a:t>
            </a:r>
            <a:r>
              <a:rPr lang="en-US" sz="2900" dirty="0">
                <a:latin typeface="+mn-lt"/>
                <a:ea typeface="+mn-ea"/>
                <a:cs typeface="+mn-cs"/>
              </a:rPr>
              <a:t> to access an instance of </a:t>
            </a:r>
            <a:r>
              <a:rPr lang="en-US" sz="2900" dirty="0" err="1">
                <a:latin typeface="+mn-lt"/>
                <a:ea typeface="+mn-ea"/>
                <a:cs typeface="+mn-cs"/>
              </a:rPr>
              <a:t>DataFrameReader.DataFrameReader</a:t>
            </a:r>
            <a:r>
              <a:rPr lang="en-US" sz="2900" dirty="0">
                <a:latin typeface="+mn-lt"/>
                <a:ea typeface="+mn-ea"/>
                <a:cs typeface="+mn-cs"/>
              </a:rPr>
              <a:t> supports many file formats-</a:t>
            </a:r>
          </a:p>
          <a:p>
            <a:pPr fontAlgn="base"/>
            <a:endParaRPr lang="en-US" sz="2900" dirty="0">
              <a:latin typeface="+mn-lt"/>
              <a:ea typeface="+mn-ea"/>
              <a:cs typeface="+mn-cs"/>
            </a:endParaRPr>
          </a:p>
          <a:p>
            <a:pPr fontAlgn="base"/>
            <a:r>
              <a:rPr lang="en-US" sz="2600" b="1" dirty="0">
                <a:latin typeface="+mn-lt"/>
                <a:ea typeface="+mn-ea"/>
                <a:cs typeface="+mn-cs"/>
              </a:rPr>
              <a:t>a</a:t>
            </a:r>
            <a:r>
              <a:rPr lang="en-US" sz="2800" b="1" dirty="0">
                <a:latin typeface="+mn-lt"/>
                <a:ea typeface="+mn-ea"/>
                <a:cs typeface="+mn-cs"/>
              </a:rPr>
              <a:t>. csv (String path)</a:t>
            </a:r>
          </a:p>
          <a:p>
            <a:pPr fontAlgn="base"/>
            <a:r>
              <a:rPr lang="en-US" sz="2800" dirty="0">
                <a:latin typeface="+mn-lt"/>
                <a:ea typeface="+mn-ea"/>
                <a:cs typeface="+mn-cs"/>
              </a:rPr>
              <a:t>It loads a CSV file and returns the result as a Dataset&lt;Row&gt;.</a:t>
            </a:r>
            <a:br>
              <a:rPr lang="en-US" sz="2800" dirty="0">
                <a:latin typeface="+mn-lt"/>
                <a:ea typeface="+mn-ea"/>
                <a:cs typeface="+mn-cs"/>
              </a:rPr>
            </a:br>
            <a:r>
              <a:rPr lang="en-US" sz="2800" dirty="0">
                <a:latin typeface="+mn-lt"/>
                <a:ea typeface="+mn-ea"/>
                <a:cs typeface="+mn-cs"/>
              </a:rPr>
              <a:t>Example</a:t>
            </a:r>
            <a:r>
              <a:rPr lang="en-US" sz="3800" dirty="0">
                <a:latin typeface="+mn-lt"/>
                <a:ea typeface="+mn-ea"/>
                <a:cs typeface="+mn-cs"/>
              </a:rPr>
              <a:t>:</a:t>
            </a:r>
            <a:br>
              <a:rPr lang="en-US" sz="3800" dirty="0">
                <a:latin typeface="+mn-lt"/>
                <a:ea typeface="+mn-ea"/>
                <a:cs typeface="+mn-cs"/>
              </a:rPr>
            </a:br>
            <a:endParaRPr lang="en-US" sz="3800" dirty="0">
              <a:latin typeface="+mn-lt"/>
              <a:ea typeface="+mn-ea"/>
              <a:cs typeface="+mn-cs"/>
            </a:endParaRPr>
          </a:p>
        </p:txBody>
      </p:sp>
    </p:spTree>
    <p:extLst>
      <p:ext uri="{BB962C8B-B14F-4D97-AF65-F5344CB8AC3E}">
        <p14:creationId xmlns:p14="http://schemas.microsoft.com/office/powerpoint/2010/main" val="3073107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0" y="67377"/>
            <a:ext cx="12192000" cy="6790624"/>
          </a:xfrm>
        </p:spPr>
        <p:txBody>
          <a:bodyPr>
            <a:normAutofit/>
          </a:bodyPr>
          <a:lstStyle/>
          <a:p>
            <a:pPr fontAlgn="base"/>
            <a:endParaRPr lang="en-US" dirty="0" smtClean="0"/>
          </a:p>
          <a:p>
            <a:pPr fontAlgn="base"/>
            <a:endParaRPr lang="en-US" dirty="0" smtClean="0"/>
          </a:p>
          <a:p>
            <a:pPr fontAlgn="base"/>
            <a:endParaRPr lang="en-US" dirty="0"/>
          </a:p>
          <a:p>
            <a:pPr fontAlgn="base"/>
            <a:endParaRPr lang="en-US" dirty="0" smtClean="0"/>
          </a:p>
          <a:p>
            <a:pPr fontAlgn="base"/>
            <a:r>
              <a:rPr lang="en-US" b="1" dirty="0" smtClean="0"/>
              <a:t>b</a:t>
            </a:r>
            <a:r>
              <a:rPr lang="en-US" b="1" dirty="0"/>
              <a:t>. </a:t>
            </a:r>
            <a:r>
              <a:rPr lang="en-US" b="1" dirty="0" err="1"/>
              <a:t>json</a:t>
            </a:r>
            <a:r>
              <a:rPr lang="en-US" b="1" dirty="0"/>
              <a:t> (String path)</a:t>
            </a:r>
          </a:p>
          <a:p>
            <a:pPr fontAlgn="base"/>
            <a:r>
              <a:rPr lang="en-US" dirty="0"/>
              <a:t>It loads a JSON file (one object per line) and returns the result as a Dataset&lt;Row</a:t>
            </a:r>
            <a:r>
              <a:rPr lang="en-US" dirty="0" smtClean="0"/>
              <a:t>&gt;</a:t>
            </a:r>
          </a:p>
          <a:p>
            <a:pPr fontAlgn="base"/>
            <a:endParaRPr lang="en-US" dirty="0" smtClean="0"/>
          </a:p>
          <a:p>
            <a:pPr fontAlgn="base"/>
            <a:endParaRPr lang="en-US" dirty="0" smtClean="0"/>
          </a:p>
          <a:p>
            <a:pPr fontAlgn="base"/>
            <a:r>
              <a:rPr lang="en-US" dirty="0"/>
              <a:t/>
            </a:r>
            <a:br>
              <a:rPr lang="en-US" dirty="0"/>
            </a:br>
            <a:r>
              <a:rPr lang="en-US" b="1" dirty="0" smtClean="0"/>
              <a:t>c</a:t>
            </a:r>
            <a:r>
              <a:rPr lang="en-US" b="1" dirty="0"/>
              <a:t>. </a:t>
            </a:r>
            <a:r>
              <a:rPr lang="en-US" b="1" dirty="0" err="1"/>
              <a:t>textFile</a:t>
            </a:r>
            <a:r>
              <a:rPr lang="en-US" b="1" dirty="0"/>
              <a:t> (String path</a:t>
            </a:r>
            <a:r>
              <a:rPr lang="en-US" b="1" dirty="0" smtClean="0"/>
              <a:t>)</a:t>
            </a:r>
            <a:endParaRPr lang="en-US" b="1" dirty="0"/>
          </a:p>
          <a:p>
            <a:pPr fontAlgn="base"/>
            <a:r>
              <a:rPr lang="en-US" dirty="0"/>
              <a:t>It loads text files and returns a Dataset of String</a:t>
            </a:r>
            <a:r>
              <a:rPr lang="en-US" dirty="0" smtClean="0"/>
              <a:t>.</a:t>
            </a:r>
            <a:r>
              <a:rPr lang="en-US" dirty="0"/>
              <a:t/>
            </a:r>
            <a:br>
              <a:rPr lang="en-US" dirty="0"/>
            </a:b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2329948"/>
              </p:ext>
            </p:extLst>
          </p:nvPr>
        </p:nvGraphicFramePr>
        <p:xfrm>
          <a:off x="48127" y="719666"/>
          <a:ext cx="11848698" cy="1782902"/>
        </p:xfrm>
        <a:graphic>
          <a:graphicData uri="http://schemas.openxmlformats.org/drawingml/2006/table">
            <a:tbl>
              <a:tblPr firstRow="1" bandRow="1">
                <a:tableStyleId>{5C22544A-7EE6-4342-B048-85BDC9FD1C3A}</a:tableStyleId>
              </a:tblPr>
              <a:tblGrid>
                <a:gridCol w="11848698">
                  <a:extLst>
                    <a:ext uri="{9D8B030D-6E8A-4147-A177-3AD203B41FA5}">
                      <a16:colId xmlns:a16="http://schemas.microsoft.com/office/drawing/2014/main" val="1704357017"/>
                    </a:ext>
                  </a:extLst>
                </a:gridCol>
              </a:tblGrid>
              <a:tr h="1782902">
                <a:tc>
                  <a:txBody>
                    <a:bodyPr/>
                    <a:lstStyle/>
                    <a:p>
                      <a:pPr fontAlgn="base"/>
                      <a:r>
                        <a:rPr lang="en-US" sz="1800" b="0" i="0" kern="1200" dirty="0" smtClean="0">
                          <a:solidFill>
                            <a:schemeClr val="lt1"/>
                          </a:solidFill>
                          <a:effectLst/>
                          <a:latin typeface="+mn-lt"/>
                          <a:ea typeface="+mn-ea"/>
                          <a:cs typeface="+mn-cs"/>
                        </a:rPr>
                        <a:t>import </a:t>
                      </a:r>
                      <a:r>
                        <a:rPr lang="en-US" sz="1800" b="0" i="0" kern="1200" dirty="0" err="1" smtClean="0">
                          <a:solidFill>
                            <a:schemeClr val="lt1"/>
                          </a:solidFill>
                          <a:effectLst/>
                          <a:latin typeface="+mn-lt"/>
                          <a:ea typeface="+mn-ea"/>
                          <a:cs typeface="+mn-cs"/>
                        </a:rPr>
                        <a:t>org.apache.spark.sql.SparkSession</a:t>
                      </a:r>
                      <a:endParaRPr lang="en-US" sz="1800" b="0" i="0" kern="1200" dirty="0" smtClean="0">
                        <a:solidFill>
                          <a:schemeClr val="lt1"/>
                        </a:solidFill>
                        <a:effectLst/>
                        <a:latin typeface="+mn-lt"/>
                        <a:ea typeface="+mn-ea"/>
                        <a:cs typeface="+mn-cs"/>
                      </a:endParaRPr>
                    </a:p>
                    <a:p>
                      <a:pPr fontAlgn="base"/>
                      <a:r>
                        <a:rPr lang="en-US" sz="1800" b="0" i="0" kern="1200" dirty="0" err="1" smtClean="0">
                          <a:solidFill>
                            <a:schemeClr val="lt1"/>
                          </a:solidFill>
                          <a:effectLst/>
                          <a:latin typeface="+mn-lt"/>
                          <a:ea typeface="+mn-ea"/>
                          <a:cs typeface="+mn-cs"/>
                        </a:rPr>
                        <a:t>def</a:t>
                      </a:r>
                      <a:r>
                        <a:rPr lang="en-US" sz="1800" b="0" i="0" kern="1200" dirty="0" smtClean="0">
                          <a:solidFill>
                            <a:schemeClr val="lt1"/>
                          </a:solidFill>
                          <a:effectLst/>
                          <a:latin typeface="+mn-lt"/>
                          <a:ea typeface="+mn-ea"/>
                          <a:cs typeface="+mn-cs"/>
                        </a:rPr>
                        <a:t> main(</a:t>
                      </a:r>
                      <a:r>
                        <a:rPr lang="en-US" sz="1800" b="0" i="0" kern="1200" dirty="0" err="1" smtClean="0">
                          <a:solidFill>
                            <a:schemeClr val="lt1"/>
                          </a:solidFill>
                          <a:effectLst/>
                          <a:latin typeface="+mn-lt"/>
                          <a:ea typeface="+mn-ea"/>
                          <a:cs typeface="+mn-cs"/>
                        </a:rPr>
                        <a:t>args</a:t>
                      </a:r>
                      <a:r>
                        <a:rPr lang="en-US" sz="1800" b="0" i="0" kern="1200" dirty="0" smtClean="0">
                          <a:solidFill>
                            <a:schemeClr val="lt1"/>
                          </a:solidFill>
                          <a:effectLst/>
                          <a:latin typeface="+mn-lt"/>
                          <a:ea typeface="+mn-ea"/>
                          <a:cs typeface="+mn-cs"/>
                        </a:rPr>
                        <a:t>: </a:t>
                      </a:r>
                      <a:r>
                        <a:rPr lang="en-US" sz="1800" b="1" i="0" kern="1200" dirty="0" smtClean="0">
                          <a:solidFill>
                            <a:schemeClr val="lt1"/>
                          </a:solidFill>
                          <a:effectLst/>
                          <a:latin typeface="+mn-lt"/>
                          <a:ea typeface="+mn-ea"/>
                          <a:cs typeface="+mn-cs"/>
                        </a:rPr>
                        <a:t>Array</a:t>
                      </a:r>
                      <a:r>
                        <a:rPr lang="en-US" sz="1800" b="0" i="0" kern="1200" dirty="0" smtClean="0">
                          <a:solidFill>
                            <a:schemeClr val="lt1"/>
                          </a:solidFill>
                          <a:effectLst/>
                          <a:latin typeface="+mn-lt"/>
                          <a:ea typeface="+mn-ea"/>
                          <a:cs typeface="+mn-cs"/>
                        </a:rPr>
                        <a:t>[String]):Unit = {</a:t>
                      </a:r>
                    </a:p>
                    <a:p>
                      <a:pPr fontAlgn="base"/>
                      <a:r>
                        <a:rPr lang="en-US" sz="1800" b="0" i="0" kern="1200" dirty="0" smtClean="0">
                          <a:solidFill>
                            <a:schemeClr val="lt1"/>
                          </a:solidFill>
                          <a:effectLst/>
                          <a:latin typeface="+mn-lt"/>
                          <a:ea typeface="+mn-ea"/>
                          <a:cs typeface="+mn-cs"/>
                        </a:rPr>
                        <a:t>object </a:t>
                      </a:r>
                      <a:r>
                        <a:rPr lang="en-US" sz="1800" b="0" i="0" kern="1200" dirty="0" err="1" smtClean="0">
                          <a:solidFill>
                            <a:schemeClr val="lt1"/>
                          </a:solidFill>
                          <a:effectLst/>
                          <a:latin typeface="+mn-lt"/>
                          <a:ea typeface="+mn-ea"/>
                          <a:cs typeface="+mn-cs"/>
                        </a:rPr>
                        <a:t>Data</a:t>
                      </a:r>
                      <a:r>
                        <a:rPr lang="en-US" sz="1800" b="1" i="0" kern="1200" dirty="0" err="1" smtClean="0">
                          <a:solidFill>
                            <a:schemeClr val="lt1"/>
                          </a:solidFill>
                          <a:effectLst/>
                          <a:latin typeface="+mn-lt"/>
                          <a:ea typeface="+mn-ea"/>
                          <a:cs typeface="+mn-cs"/>
                        </a:rPr>
                        <a:t>For</a:t>
                      </a:r>
                      <a:r>
                        <a:rPr lang="en-US" sz="1800" b="0" i="0" kern="1200" dirty="0" err="1" smtClean="0">
                          <a:solidFill>
                            <a:schemeClr val="lt1"/>
                          </a:solidFill>
                          <a:effectLst/>
                          <a:latin typeface="+mn-lt"/>
                          <a:ea typeface="+mn-ea"/>
                          <a:cs typeface="+mn-cs"/>
                        </a:rPr>
                        <a:t>mat</a:t>
                      </a:r>
                      <a:r>
                        <a:rPr lang="en-US" sz="1800" b="0" i="0" kern="1200" dirty="0" smtClean="0">
                          <a:solidFill>
                            <a:schemeClr val="lt1"/>
                          </a:solidFill>
                          <a:effectLst/>
                          <a:latin typeface="+mn-lt"/>
                          <a:ea typeface="+mn-ea"/>
                          <a:cs typeface="+mn-cs"/>
                        </a:rPr>
                        <a:t> {</a:t>
                      </a:r>
                    </a:p>
                    <a:p>
                      <a:pPr fontAlgn="base"/>
                      <a:r>
                        <a:rPr lang="en-US" sz="1800" b="0" i="0" kern="1200" dirty="0" err="1" smtClean="0">
                          <a:solidFill>
                            <a:schemeClr val="lt1"/>
                          </a:solidFill>
                          <a:effectLst/>
                          <a:latin typeface="+mn-lt"/>
                          <a:ea typeface="+mn-ea"/>
                          <a:cs typeface="+mn-cs"/>
                        </a:rPr>
                        <a:t>val</a:t>
                      </a:r>
                      <a:r>
                        <a:rPr lang="en-US" sz="1800" b="0" i="0" kern="1200" dirty="0" smtClean="0">
                          <a:solidFill>
                            <a:schemeClr val="lt1"/>
                          </a:solidFill>
                          <a:effectLst/>
                          <a:latin typeface="+mn-lt"/>
                          <a:ea typeface="+mn-ea"/>
                          <a:cs typeface="+mn-cs"/>
                        </a:rPr>
                        <a:t> spark = </a:t>
                      </a:r>
                      <a:r>
                        <a:rPr lang="en-US" sz="1800" b="0" i="0" kern="1200" dirty="0" err="1" smtClean="0">
                          <a:solidFill>
                            <a:schemeClr val="lt1"/>
                          </a:solidFill>
                          <a:effectLst/>
                          <a:latin typeface="+mn-lt"/>
                          <a:ea typeface="+mn-ea"/>
                          <a:cs typeface="+mn-cs"/>
                        </a:rPr>
                        <a:t>SparkSession.builder.appName</a:t>
                      </a:r>
                      <a:r>
                        <a:rPr lang="en-US" sz="1800" b="0" i="0" kern="1200" dirty="0" smtClean="0">
                          <a:solidFill>
                            <a:schemeClr val="lt1"/>
                          </a:solidFill>
                          <a:effectLst/>
                          <a:latin typeface="+mn-lt"/>
                          <a:ea typeface="+mn-ea"/>
                          <a:cs typeface="+mn-cs"/>
                        </a:rPr>
                        <a:t>("</a:t>
                      </a:r>
                      <a:r>
                        <a:rPr lang="en-US" sz="1800" b="0" i="0" kern="1200" dirty="0" err="1" smtClean="0">
                          <a:solidFill>
                            <a:schemeClr val="lt1"/>
                          </a:solidFill>
                          <a:effectLst/>
                          <a:latin typeface="+mn-lt"/>
                          <a:ea typeface="+mn-ea"/>
                          <a:cs typeface="+mn-cs"/>
                        </a:rPr>
                        <a:t>AvgAnsTime</a:t>
                      </a:r>
                      <a:r>
                        <a:rPr lang="en-US" sz="1800" b="0" i="0" kern="1200" dirty="0" smtClean="0">
                          <a:solidFill>
                            <a:schemeClr val="lt1"/>
                          </a:solidFill>
                          <a:effectLst/>
                          <a:latin typeface="+mn-lt"/>
                          <a:ea typeface="+mn-ea"/>
                          <a:cs typeface="+mn-cs"/>
                        </a:rPr>
                        <a:t>").master("local").</a:t>
                      </a:r>
                      <a:r>
                        <a:rPr lang="en-US" sz="1800" b="0" i="0" kern="1200" dirty="0" err="1" smtClean="0">
                          <a:solidFill>
                            <a:schemeClr val="lt1"/>
                          </a:solidFill>
                          <a:effectLst/>
                          <a:latin typeface="+mn-lt"/>
                          <a:ea typeface="+mn-ea"/>
                          <a:cs typeface="+mn-cs"/>
                        </a:rPr>
                        <a:t>getOrCreate</a:t>
                      </a:r>
                      <a:r>
                        <a:rPr lang="en-US" sz="1800" b="0" i="0" kern="1200" dirty="0" smtClean="0">
                          <a:solidFill>
                            <a:schemeClr val="lt1"/>
                          </a:solidFill>
                          <a:effectLst/>
                          <a:latin typeface="+mn-lt"/>
                          <a:ea typeface="+mn-ea"/>
                          <a:cs typeface="+mn-cs"/>
                        </a:rPr>
                        <a:t>()</a:t>
                      </a:r>
                    </a:p>
                    <a:p>
                      <a:pPr fontAlgn="base"/>
                      <a:r>
                        <a:rPr lang="en-US" sz="1800" b="0" i="0" kern="1200" dirty="0" err="1" smtClean="0">
                          <a:solidFill>
                            <a:schemeClr val="lt1"/>
                          </a:solidFill>
                          <a:effectLst/>
                          <a:latin typeface="+mn-lt"/>
                          <a:ea typeface="+mn-ea"/>
                          <a:cs typeface="+mn-cs"/>
                        </a:rPr>
                        <a:t>val</a:t>
                      </a:r>
                      <a:r>
                        <a:rPr lang="en-US" sz="1800" b="0" i="0" kern="1200" dirty="0" smtClean="0">
                          <a:solidFill>
                            <a:schemeClr val="lt1"/>
                          </a:solidFill>
                          <a:effectLst/>
                          <a:latin typeface="+mn-lt"/>
                          <a:ea typeface="+mn-ea"/>
                          <a:cs typeface="+mn-cs"/>
                        </a:rPr>
                        <a:t> </a:t>
                      </a:r>
                      <a:r>
                        <a:rPr lang="en-US" sz="1800" b="0" i="0" kern="1200" dirty="0" err="1" smtClean="0">
                          <a:solidFill>
                            <a:schemeClr val="lt1"/>
                          </a:solidFill>
                          <a:effectLst/>
                          <a:latin typeface="+mn-lt"/>
                          <a:ea typeface="+mn-ea"/>
                          <a:cs typeface="+mn-cs"/>
                        </a:rPr>
                        <a:t>dataRDD</a:t>
                      </a:r>
                      <a:r>
                        <a:rPr lang="en-US" sz="1800" b="0" i="0" kern="1200" dirty="0" smtClean="0">
                          <a:solidFill>
                            <a:schemeClr val="lt1"/>
                          </a:solidFill>
                          <a:effectLst/>
                          <a:latin typeface="+mn-lt"/>
                          <a:ea typeface="+mn-ea"/>
                          <a:cs typeface="+mn-cs"/>
                        </a:rPr>
                        <a:t> = spark.read.csv("path/of/csv/file").</a:t>
                      </a:r>
                      <a:r>
                        <a:rPr lang="en-US" sz="1800" b="0" i="0" kern="1200" dirty="0" err="1" smtClean="0">
                          <a:solidFill>
                            <a:schemeClr val="lt1"/>
                          </a:solidFill>
                          <a:effectLst/>
                          <a:latin typeface="+mn-lt"/>
                          <a:ea typeface="+mn-ea"/>
                          <a:cs typeface="+mn-cs"/>
                        </a:rPr>
                        <a:t>rdd</a:t>
                      </a:r>
                      <a:endParaRPr lang="en-US" sz="1800" b="0" i="0" kern="1200" dirty="0" smtClean="0">
                        <a:solidFill>
                          <a:schemeClr val="lt1"/>
                        </a:solidFill>
                        <a:effectLst/>
                        <a:latin typeface="+mn-lt"/>
                        <a:ea typeface="+mn-ea"/>
                        <a:cs typeface="+mn-cs"/>
                      </a:endParaRPr>
                    </a:p>
                    <a:p>
                      <a:endParaRPr lang="en-US" dirty="0"/>
                    </a:p>
                  </a:txBody>
                  <a:tcPr/>
                </a:tc>
                <a:extLst>
                  <a:ext uri="{0D108BD9-81ED-4DB2-BD59-A6C34878D82A}">
                    <a16:rowId xmlns:a16="http://schemas.microsoft.com/office/drawing/2014/main" val="37141102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1596806"/>
              </p:ext>
            </p:extLst>
          </p:nvPr>
        </p:nvGraphicFramePr>
        <p:xfrm>
          <a:off x="48127" y="3583449"/>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6946974"/>
                    </a:ext>
                  </a:extLst>
                </a:gridCol>
              </a:tblGrid>
              <a:tr h="0">
                <a:tc>
                  <a:txBody>
                    <a:bodyPr/>
                    <a:lstStyle/>
                    <a:p>
                      <a:r>
                        <a:rPr lang="en-US" sz="1800" b="0" i="0" kern="1200" dirty="0" err="1" smtClean="0">
                          <a:solidFill>
                            <a:schemeClr val="lt1"/>
                          </a:solidFill>
                          <a:effectLst/>
                          <a:latin typeface="+mn-lt"/>
                          <a:ea typeface="+mn-ea"/>
                          <a:cs typeface="+mn-cs"/>
                        </a:rPr>
                        <a:t>val</a:t>
                      </a:r>
                      <a:r>
                        <a:rPr lang="en-US" sz="1800" b="0" i="0" kern="1200" dirty="0" smtClean="0">
                          <a:solidFill>
                            <a:schemeClr val="lt1"/>
                          </a:solidFill>
                          <a:effectLst/>
                          <a:latin typeface="+mn-lt"/>
                          <a:ea typeface="+mn-ea"/>
                          <a:cs typeface="+mn-cs"/>
                        </a:rPr>
                        <a:t> </a:t>
                      </a:r>
                      <a:r>
                        <a:rPr lang="en-US" sz="1800" b="0" i="0" kern="1200" dirty="0" err="1" smtClean="0">
                          <a:solidFill>
                            <a:schemeClr val="lt1"/>
                          </a:solidFill>
                          <a:effectLst/>
                          <a:latin typeface="+mn-lt"/>
                          <a:ea typeface="+mn-ea"/>
                          <a:cs typeface="+mn-cs"/>
                        </a:rPr>
                        <a:t>dataRDD</a:t>
                      </a:r>
                      <a:r>
                        <a:rPr lang="en-US" sz="1800" b="0" i="0" kern="1200" dirty="0" smtClean="0">
                          <a:solidFill>
                            <a:schemeClr val="lt1"/>
                          </a:solidFill>
                          <a:effectLst/>
                          <a:latin typeface="+mn-lt"/>
                          <a:ea typeface="+mn-ea"/>
                          <a:cs typeface="+mn-cs"/>
                        </a:rPr>
                        <a:t> = </a:t>
                      </a:r>
                      <a:r>
                        <a:rPr lang="en-US" sz="1800" b="0" i="0" kern="1200" dirty="0" err="1" smtClean="0">
                          <a:solidFill>
                            <a:schemeClr val="lt1"/>
                          </a:solidFill>
                          <a:effectLst/>
                          <a:latin typeface="+mn-lt"/>
                          <a:ea typeface="+mn-ea"/>
                          <a:cs typeface="+mn-cs"/>
                        </a:rPr>
                        <a:t>spark.read.json</a:t>
                      </a:r>
                      <a:r>
                        <a:rPr lang="en-US" sz="1800" b="0" i="0" kern="1200" dirty="0" smtClean="0">
                          <a:solidFill>
                            <a:schemeClr val="lt1"/>
                          </a:solidFill>
                          <a:effectLst/>
                          <a:latin typeface="+mn-lt"/>
                          <a:ea typeface="+mn-ea"/>
                          <a:cs typeface="+mn-cs"/>
                        </a:rPr>
                        <a:t>("path/of/</a:t>
                      </a:r>
                      <a:r>
                        <a:rPr lang="en-US" sz="1800" b="0" i="0" kern="1200" dirty="0" err="1" smtClean="0">
                          <a:solidFill>
                            <a:schemeClr val="lt1"/>
                          </a:solidFill>
                          <a:effectLst/>
                          <a:latin typeface="+mn-lt"/>
                          <a:ea typeface="+mn-ea"/>
                          <a:cs typeface="+mn-cs"/>
                        </a:rPr>
                        <a:t>json</a:t>
                      </a:r>
                      <a:r>
                        <a:rPr lang="en-US" sz="1800" b="0" i="0" kern="1200" dirty="0" smtClean="0">
                          <a:solidFill>
                            <a:schemeClr val="lt1"/>
                          </a:solidFill>
                          <a:effectLst/>
                          <a:latin typeface="+mn-lt"/>
                          <a:ea typeface="+mn-ea"/>
                          <a:cs typeface="+mn-cs"/>
                        </a:rPr>
                        <a:t>/file").</a:t>
                      </a:r>
                      <a:r>
                        <a:rPr lang="en-US" sz="1800" b="0" i="0" kern="1200" dirty="0" err="1" smtClean="0">
                          <a:solidFill>
                            <a:schemeClr val="lt1"/>
                          </a:solidFill>
                          <a:effectLst/>
                          <a:latin typeface="+mn-lt"/>
                          <a:ea typeface="+mn-ea"/>
                          <a:cs typeface="+mn-cs"/>
                        </a:rPr>
                        <a:t>rdd</a:t>
                      </a:r>
                      <a:endParaRPr lang="en-US" dirty="0"/>
                    </a:p>
                  </a:txBody>
                  <a:tcPr/>
                </a:tc>
                <a:extLst>
                  <a:ext uri="{0D108BD9-81ED-4DB2-BD59-A6C34878D82A}">
                    <a16:rowId xmlns:a16="http://schemas.microsoft.com/office/drawing/2014/main" val="154874537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82397443"/>
              </p:ext>
            </p:extLst>
          </p:nvPr>
        </p:nvGraphicFramePr>
        <p:xfrm>
          <a:off x="48127" y="5350130"/>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25374395"/>
                    </a:ext>
                  </a:extLst>
                </a:gridCol>
              </a:tblGrid>
              <a:tr h="0">
                <a:tc>
                  <a:txBody>
                    <a:bodyPr/>
                    <a:lstStyle/>
                    <a:p>
                      <a:r>
                        <a:rPr lang="en-US" dirty="0" err="1" smtClean="0"/>
                        <a:t>val</a:t>
                      </a:r>
                      <a:r>
                        <a:rPr lang="en-US" dirty="0" smtClean="0"/>
                        <a:t> </a:t>
                      </a:r>
                      <a:r>
                        <a:rPr lang="en-US" dirty="0" err="1" smtClean="0"/>
                        <a:t>dataRDD</a:t>
                      </a:r>
                      <a:r>
                        <a:rPr lang="en-US" dirty="0" smtClean="0"/>
                        <a:t> = </a:t>
                      </a:r>
                      <a:r>
                        <a:rPr lang="en-US" dirty="0" err="1" smtClean="0"/>
                        <a:t>spark.read.textFile</a:t>
                      </a:r>
                      <a:r>
                        <a:rPr lang="en-US" dirty="0" smtClean="0"/>
                        <a:t>("path/of/text/file").</a:t>
                      </a:r>
                      <a:r>
                        <a:rPr lang="en-US" dirty="0" err="1" smtClean="0"/>
                        <a:t>rdd</a:t>
                      </a:r>
                      <a:endParaRPr lang="en-US" dirty="0"/>
                    </a:p>
                  </a:txBody>
                  <a:tcPr/>
                </a:tc>
                <a:extLst>
                  <a:ext uri="{0D108BD9-81ED-4DB2-BD59-A6C34878D82A}">
                    <a16:rowId xmlns:a16="http://schemas.microsoft.com/office/drawing/2014/main" val="2989591705"/>
                  </a:ext>
                </a:extLst>
              </a:tr>
            </a:tbl>
          </a:graphicData>
        </a:graphic>
      </p:graphicFrame>
    </p:spTree>
    <p:extLst>
      <p:ext uri="{BB962C8B-B14F-4D97-AF65-F5344CB8AC3E}">
        <p14:creationId xmlns:p14="http://schemas.microsoft.com/office/powerpoint/2010/main" val="4293512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7377" y="0"/>
            <a:ext cx="11867949" cy="6858000"/>
          </a:xfrm>
        </p:spPr>
        <p:txBody>
          <a:bodyPr>
            <a:normAutofit/>
          </a:bodyPr>
          <a:lstStyle/>
          <a:p>
            <a:pPr fontAlgn="base"/>
            <a:r>
              <a:rPr lang="en-US" b="1" dirty="0"/>
              <a:t>iii. Creating RDD from existing RDD</a:t>
            </a:r>
          </a:p>
          <a:p>
            <a:pPr fontAlgn="base"/>
            <a:r>
              <a:rPr lang="en-US" dirty="0"/>
              <a:t>Transformation mutates one RDD into another RDD, thus transformation is the way to create an RDD from already existing RDD. This creates difference between </a:t>
            </a:r>
            <a:r>
              <a:rPr lang="en-US" b="1" dirty="0">
                <a:hlinkClick r:id="rId2"/>
              </a:rPr>
              <a:t>Apache Spark and Hadoop </a:t>
            </a:r>
            <a:r>
              <a:rPr lang="en-US" b="1" dirty="0" err="1">
                <a:hlinkClick r:id="rId2"/>
              </a:rPr>
              <a:t>MapReduce</a:t>
            </a:r>
            <a:r>
              <a:rPr lang="en-US" dirty="0">
                <a:hlinkClick r:id="rId2"/>
              </a:rPr>
              <a:t>. </a:t>
            </a:r>
            <a:r>
              <a:rPr lang="en-US" dirty="0"/>
              <a:t>Transformation acts as a function that intakes an RDD and produces one. The input RDD does not get changed, because RDDs are immutable in nature but it produces one or more RDD by applying operations. Some of the operations applied on RDD are: filter, count, distinct,</a:t>
            </a:r>
            <a:r>
              <a:rPr lang="en-US" b="1" dirty="0"/>
              <a:t> </a:t>
            </a:r>
            <a:r>
              <a:rPr lang="en-US" b="1" dirty="0">
                <a:hlinkClick r:id="rId3"/>
              </a:rPr>
              <a:t>Map, </a:t>
            </a:r>
            <a:r>
              <a:rPr lang="en-US" b="1" dirty="0" err="1">
                <a:hlinkClick r:id="rId3"/>
              </a:rPr>
              <a:t>FlatMap</a:t>
            </a:r>
            <a:r>
              <a:rPr lang="en-US" dirty="0"/>
              <a:t> etc.</a:t>
            </a:r>
            <a:br>
              <a:rPr lang="en-US" dirty="0"/>
            </a:br>
            <a:r>
              <a:rPr lang="en-US" b="1" dirty="0"/>
              <a:t>Example</a:t>
            </a:r>
            <a:r>
              <a:rPr lang="en-US" b="1" dirty="0" smtClean="0"/>
              <a:t>:</a:t>
            </a:r>
          </a:p>
          <a:p>
            <a:pPr fontAlgn="base"/>
            <a:endParaRPr lang="en-US" b="1" dirty="0"/>
          </a:p>
          <a:p>
            <a:pPr fontAlgn="base"/>
            <a:endParaRPr lang="en-US" b="1" dirty="0" smtClean="0"/>
          </a:p>
          <a:p>
            <a:pPr fontAlgn="base"/>
            <a:r>
              <a:rPr lang="en-US" dirty="0"/>
              <a:t/>
            </a:r>
            <a:br>
              <a:rPr lang="en-US" dirty="0"/>
            </a:br>
            <a:endParaRPr lang="en-US" dirty="0"/>
          </a:p>
          <a:p>
            <a:r>
              <a:rPr lang="en-US" dirty="0"/>
              <a:t/>
            </a:r>
            <a:br>
              <a:rPr lang="en-US" dirty="0"/>
            </a:br>
            <a:r>
              <a:rPr lang="en-US" b="1" dirty="0"/>
              <a:t>Note</a:t>
            </a:r>
            <a:r>
              <a:rPr lang="en-US" dirty="0"/>
              <a:t> – In above code RDD “</a:t>
            </a:r>
            <a:r>
              <a:rPr lang="en-US" dirty="0" err="1"/>
              <a:t>wordPair</a:t>
            </a:r>
            <a:r>
              <a:rPr lang="en-US" dirty="0"/>
              <a:t>” is created from existing RDD “word” using map() transformation which contains word and its starting character together.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18781728"/>
              </p:ext>
            </p:extLst>
          </p:nvPr>
        </p:nvGraphicFramePr>
        <p:xfrm>
          <a:off x="145448" y="3154857"/>
          <a:ext cx="11347115" cy="1590397"/>
        </p:xfrm>
        <a:graphic>
          <a:graphicData uri="http://schemas.openxmlformats.org/drawingml/2006/table">
            <a:tbl>
              <a:tblPr firstRow="1" bandRow="1">
                <a:tableStyleId>{5C22544A-7EE6-4342-B048-85BDC9FD1C3A}</a:tableStyleId>
              </a:tblPr>
              <a:tblGrid>
                <a:gridCol w="11347115">
                  <a:extLst>
                    <a:ext uri="{9D8B030D-6E8A-4147-A177-3AD203B41FA5}">
                      <a16:colId xmlns:a16="http://schemas.microsoft.com/office/drawing/2014/main" val="743431138"/>
                    </a:ext>
                  </a:extLst>
                </a:gridCol>
              </a:tblGrid>
              <a:tr h="1590397">
                <a:tc>
                  <a:txBody>
                    <a:bodyPr/>
                    <a:lstStyle/>
                    <a:p>
                      <a:pPr fontAlgn="base"/>
                      <a:r>
                        <a:rPr lang="en-US" dirty="0" err="1" smtClean="0"/>
                        <a:t>val</a:t>
                      </a:r>
                      <a:r>
                        <a:rPr lang="en-US" dirty="0" smtClean="0"/>
                        <a:t> words=</a:t>
                      </a:r>
                      <a:r>
                        <a:rPr lang="en-US" dirty="0" err="1" smtClean="0"/>
                        <a:t>spark.sparkContext.parallelize</a:t>
                      </a:r>
                      <a:r>
                        <a:rPr lang="en-US" dirty="0" smtClean="0"/>
                        <a:t>(</a:t>
                      </a:r>
                      <a:r>
                        <a:rPr lang="en-US" dirty="0" err="1" smtClean="0"/>
                        <a:t>Seq</a:t>
                      </a:r>
                      <a:r>
                        <a:rPr lang="en-US" dirty="0" smtClean="0"/>
                        <a:t>("the", "quick", "brown", "fox", "jumps", "over", "the", "lazy", "dog"))</a:t>
                      </a:r>
                    </a:p>
                    <a:p>
                      <a:pPr fontAlgn="base"/>
                      <a:r>
                        <a:rPr lang="en-US" dirty="0" err="1" smtClean="0"/>
                        <a:t>val</a:t>
                      </a:r>
                      <a:r>
                        <a:rPr lang="en-US" dirty="0" smtClean="0"/>
                        <a:t> </a:t>
                      </a:r>
                      <a:r>
                        <a:rPr lang="en-US" dirty="0" err="1" smtClean="0"/>
                        <a:t>wordPair</a:t>
                      </a:r>
                      <a:r>
                        <a:rPr lang="en-US" dirty="0" smtClean="0"/>
                        <a:t> = </a:t>
                      </a:r>
                      <a:r>
                        <a:rPr lang="en-US" dirty="0" err="1" smtClean="0"/>
                        <a:t>words.map</a:t>
                      </a:r>
                      <a:r>
                        <a:rPr lang="en-US" dirty="0" smtClean="0"/>
                        <a:t>(w =&gt; (</a:t>
                      </a:r>
                      <a:r>
                        <a:rPr lang="en-US" dirty="0" err="1" smtClean="0"/>
                        <a:t>w.charAt</a:t>
                      </a:r>
                      <a:r>
                        <a:rPr lang="en-US" dirty="0" smtClean="0"/>
                        <a:t>(0), w))</a:t>
                      </a:r>
                    </a:p>
                    <a:p>
                      <a:pPr fontAlgn="base"/>
                      <a:r>
                        <a:rPr lang="en-US" dirty="0" err="1" smtClean="0"/>
                        <a:t>wordPair.</a:t>
                      </a:r>
                      <a:r>
                        <a:rPr lang="en-US" b="1" dirty="0" err="1" smtClean="0"/>
                        <a:t>foreach</a:t>
                      </a:r>
                      <a:r>
                        <a:rPr lang="en-US" dirty="0" smtClean="0"/>
                        <a:t>(</a:t>
                      </a:r>
                      <a:r>
                        <a:rPr lang="en-US" b="1" dirty="0" err="1" smtClean="0"/>
                        <a:t>print</a:t>
                      </a:r>
                      <a:r>
                        <a:rPr lang="en-US" dirty="0" err="1" smtClean="0"/>
                        <a:t>ln</a:t>
                      </a:r>
                      <a:r>
                        <a:rPr lang="en-US" dirty="0" smtClean="0"/>
                        <a:t>)</a:t>
                      </a:r>
                    </a:p>
                    <a:p>
                      <a:endParaRPr lang="en-US" dirty="0"/>
                    </a:p>
                  </a:txBody>
                  <a:tcPr/>
                </a:tc>
                <a:extLst>
                  <a:ext uri="{0D108BD9-81ED-4DB2-BD59-A6C34878D82A}">
                    <a16:rowId xmlns:a16="http://schemas.microsoft.com/office/drawing/2014/main" val="4233776443"/>
                  </a:ext>
                </a:extLst>
              </a:tr>
            </a:tbl>
          </a:graphicData>
        </a:graphic>
      </p:graphicFrame>
    </p:spTree>
    <p:extLst>
      <p:ext uri="{BB962C8B-B14F-4D97-AF65-F5344CB8AC3E}">
        <p14:creationId xmlns:p14="http://schemas.microsoft.com/office/powerpoint/2010/main" val="3013106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SQL</a:t>
            </a:r>
            <a:endParaRPr lang="en-US" dirty="0"/>
          </a:p>
        </p:txBody>
      </p:sp>
    </p:spTree>
    <p:extLst>
      <p:ext uri="{BB962C8B-B14F-4D97-AF65-F5344CB8AC3E}">
        <p14:creationId xmlns:p14="http://schemas.microsoft.com/office/powerpoint/2010/main" val="376380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138912" cy="999010"/>
          </a:xfrm>
        </p:spPr>
        <p:txBody>
          <a:bodyPr/>
          <a:lstStyle/>
          <a:p>
            <a:r>
              <a:rPr lang="en-US" b="1" dirty="0" smtClean="0"/>
              <a:t>Spark </a:t>
            </a:r>
            <a:r>
              <a:rPr lang="en-US" b="1" dirty="0" err="1" smtClean="0"/>
              <a:t>sql</a:t>
            </a:r>
            <a:r>
              <a:rPr lang="en-US" b="1" dirty="0" smtClean="0"/>
              <a:t> architecture</a:t>
            </a:r>
            <a:endParaRPr lang="en-US" b="1" dirty="0"/>
          </a:p>
        </p:txBody>
      </p:sp>
      <p:sp>
        <p:nvSpPr>
          <p:cNvPr id="3" name="Content Placeholder 2"/>
          <p:cNvSpPr>
            <a:spLocks noGrp="1"/>
          </p:cNvSpPr>
          <p:nvPr>
            <p:ph idx="1"/>
          </p:nvPr>
        </p:nvSpPr>
        <p:spPr>
          <a:xfrm>
            <a:off x="188536" y="1555423"/>
            <a:ext cx="11340445" cy="4986779"/>
          </a:xfrm>
        </p:spPr>
        <p:txBody>
          <a:bodyPr>
            <a:normAutofit lnSpcReduction="10000"/>
          </a:bodyPr>
          <a:lstStyle/>
          <a:p>
            <a:endParaRPr lang="en-US" dirty="0" smtClean="0"/>
          </a:p>
          <a:p>
            <a:pPr marL="0" indent="0">
              <a:buNone/>
            </a:pPr>
            <a:r>
              <a:rPr lang="en-US" dirty="0" smtClean="0"/>
              <a:t>Language API</a:t>
            </a: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Datasources</a:t>
            </a:r>
            <a:r>
              <a:rPr lang="en-US" dirty="0" smtClean="0"/>
              <a:t>                      </a:t>
            </a:r>
            <a:endParaRPr lang="en-US" dirty="0"/>
          </a:p>
        </p:txBody>
      </p:sp>
      <p:sp>
        <p:nvSpPr>
          <p:cNvPr id="4" name="Rounded Rectangle 3"/>
          <p:cNvSpPr/>
          <p:nvPr/>
        </p:nvSpPr>
        <p:spPr>
          <a:xfrm>
            <a:off x="2677212" y="1970202"/>
            <a:ext cx="2139885" cy="6787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scala</a:t>
            </a:r>
            <a:endParaRPr lang="en-US" dirty="0"/>
          </a:p>
        </p:txBody>
      </p:sp>
      <p:sp>
        <p:nvSpPr>
          <p:cNvPr id="5" name="Rounded Rectangle 4"/>
          <p:cNvSpPr/>
          <p:nvPr/>
        </p:nvSpPr>
        <p:spPr>
          <a:xfrm>
            <a:off x="5382705" y="1970202"/>
            <a:ext cx="1649691" cy="6787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python</a:t>
            </a:r>
            <a:endParaRPr lang="en-US" dirty="0"/>
          </a:p>
        </p:txBody>
      </p:sp>
      <p:sp>
        <p:nvSpPr>
          <p:cNvPr id="6" name="Rounded Rectangle 5"/>
          <p:cNvSpPr/>
          <p:nvPr/>
        </p:nvSpPr>
        <p:spPr>
          <a:xfrm>
            <a:off x="7418895" y="1970202"/>
            <a:ext cx="1781666" cy="6127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java</a:t>
            </a:r>
            <a:endParaRPr lang="en-US" dirty="0"/>
          </a:p>
        </p:txBody>
      </p:sp>
      <p:sp>
        <p:nvSpPr>
          <p:cNvPr id="7" name="Rounded Rectangle 6"/>
          <p:cNvSpPr/>
          <p:nvPr/>
        </p:nvSpPr>
        <p:spPr>
          <a:xfrm>
            <a:off x="9860437" y="1970202"/>
            <a:ext cx="1668544" cy="556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HiveQL</a:t>
            </a:r>
            <a:endParaRPr lang="en-US" dirty="0"/>
          </a:p>
        </p:txBody>
      </p:sp>
      <p:sp>
        <p:nvSpPr>
          <p:cNvPr id="8" name="Rounded Rectangle 7"/>
          <p:cNvSpPr/>
          <p:nvPr/>
        </p:nvSpPr>
        <p:spPr>
          <a:xfrm>
            <a:off x="3035431" y="3233394"/>
            <a:ext cx="7663992" cy="28374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Spark SQL</a:t>
            </a:r>
          </a:p>
          <a:p>
            <a:pPr algn="ctr"/>
            <a:endParaRPr lang="en-US" dirty="0" smtClean="0"/>
          </a:p>
          <a:p>
            <a:pPr algn="ctr"/>
            <a:r>
              <a:rPr lang="en-US" dirty="0" smtClean="0"/>
              <a:t>Schema RDD</a:t>
            </a:r>
          </a:p>
          <a:p>
            <a:pPr algn="ctr"/>
            <a:endParaRPr lang="en-US" dirty="0" smtClean="0"/>
          </a:p>
          <a:p>
            <a:pPr algn="ctr"/>
            <a:r>
              <a:rPr lang="en-US" dirty="0" err="1" smtClean="0"/>
              <a:t>Dataframe</a:t>
            </a: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9" name="Rounded Rectangle 8"/>
          <p:cNvSpPr/>
          <p:nvPr/>
        </p:nvSpPr>
        <p:spPr>
          <a:xfrm>
            <a:off x="2677212" y="6155703"/>
            <a:ext cx="1621411" cy="377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Parquet</a:t>
            </a:r>
            <a:endParaRPr lang="en-US" dirty="0"/>
          </a:p>
        </p:txBody>
      </p:sp>
      <p:sp>
        <p:nvSpPr>
          <p:cNvPr id="10" name="Rounded Rectangle 9"/>
          <p:cNvSpPr/>
          <p:nvPr/>
        </p:nvSpPr>
        <p:spPr>
          <a:xfrm>
            <a:off x="5184742" y="6146276"/>
            <a:ext cx="1706252" cy="3959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Json</a:t>
            </a:r>
            <a:endParaRPr lang="en-US" dirty="0"/>
          </a:p>
        </p:txBody>
      </p:sp>
      <p:sp>
        <p:nvSpPr>
          <p:cNvPr id="11" name="Rounded Rectangle 10"/>
          <p:cNvSpPr/>
          <p:nvPr/>
        </p:nvSpPr>
        <p:spPr>
          <a:xfrm>
            <a:off x="7418895" y="6165130"/>
            <a:ext cx="1366886" cy="377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Hive</a:t>
            </a:r>
            <a:endParaRPr lang="en-US" dirty="0"/>
          </a:p>
        </p:txBody>
      </p:sp>
      <p:sp>
        <p:nvSpPr>
          <p:cNvPr id="12" name="Rounded Rectangle 11"/>
          <p:cNvSpPr/>
          <p:nvPr/>
        </p:nvSpPr>
        <p:spPr>
          <a:xfrm>
            <a:off x="9200561" y="6165130"/>
            <a:ext cx="1696825" cy="3676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Cassandra</a:t>
            </a:r>
            <a:endParaRPr lang="en-US" dirty="0"/>
          </a:p>
        </p:txBody>
      </p:sp>
    </p:spTree>
    <p:extLst>
      <p:ext uri="{BB962C8B-B14F-4D97-AF65-F5344CB8AC3E}">
        <p14:creationId xmlns:p14="http://schemas.microsoft.com/office/powerpoint/2010/main" val="1090458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659662" cy="527670"/>
          </a:xfrm>
        </p:spPr>
        <p:txBody>
          <a:bodyPr/>
          <a:lstStyle/>
          <a:p>
            <a:r>
              <a:rPr lang="en-US" sz="2000" b="1" dirty="0" smtClean="0"/>
              <a:t>Description: </a:t>
            </a:r>
            <a:endParaRPr lang="en-US" sz="2000" b="1" dirty="0"/>
          </a:p>
        </p:txBody>
      </p:sp>
      <p:sp>
        <p:nvSpPr>
          <p:cNvPr id="3" name="Content Placeholder 2"/>
          <p:cNvSpPr>
            <a:spLocks noGrp="1"/>
          </p:cNvSpPr>
          <p:nvPr>
            <p:ph idx="1"/>
          </p:nvPr>
        </p:nvSpPr>
        <p:spPr>
          <a:xfrm>
            <a:off x="273377" y="1376313"/>
            <a:ext cx="11585543" cy="5241303"/>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Language </a:t>
            </a:r>
            <a:r>
              <a:rPr lang="en-US" b="1" dirty="0" err="1" smtClean="0"/>
              <a:t>Api</a:t>
            </a:r>
            <a:r>
              <a:rPr lang="en-US" b="1" dirty="0" smtClean="0"/>
              <a:t>  </a:t>
            </a:r>
            <a:r>
              <a:rPr lang="en-US" dirty="0" smtClean="0"/>
              <a:t>:   Spark </a:t>
            </a:r>
            <a:r>
              <a:rPr lang="en-US" dirty="0"/>
              <a:t>is compatible with different languages and Spark SQL. It is also, supported by these languages- API (python, </a:t>
            </a:r>
            <a:r>
              <a:rPr lang="en-US" dirty="0" err="1"/>
              <a:t>scala</a:t>
            </a:r>
            <a:r>
              <a:rPr lang="en-US" dirty="0"/>
              <a:t>, java, </a:t>
            </a:r>
            <a:r>
              <a:rPr lang="en-US" dirty="0" err="1"/>
              <a:t>HiveQL</a:t>
            </a:r>
            <a:r>
              <a:rPr lang="en-US" dirty="0" smtClean="0"/>
              <a:t>).</a:t>
            </a:r>
          </a:p>
          <a:p>
            <a:pPr marL="0" indent="0">
              <a:buNone/>
            </a:pPr>
            <a:endParaRPr lang="en-US" dirty="0"/>
          </a:p>
          <a:p>
            <a:pPr marL="0" indent="0">
              <a:buNone/>
            </a:pPr>
            <a:endParaRPr lang="en-US" dirty="0" smtClean="0"/>
          </a:p>
          <a:p>
            <a:pPr>
              <a:buFont typeface="Wingdings" panose="05000000000000000000" pitchFamily="2" charset="2"/>
              <a:buChar char="Ø"/>
            </a:pPr>
            <a:r>
              <a:rPr lang="en-US" b="1" dirty="0"/>
              <a:t>Schema RDD</a:t>
            </a:r>
            <a:r>
              <a:rPr lang="en-US" dirty="0"/>
              <a:t> − Spark Core is designed with special data structure called RDD. Generally, Spark SQL works on schemas, tables, and records. Therefore, we can use the Schema RDD as temporary table. We can call this Schema RDD as Data Frame</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b="1" dirty="0"/>
              <a:t>Data Sources</a:t>
            </a:r>
            <a:r>
              <a:rPr lang="en-US" dirty="0"/>
              <a:t> − Usually the Data source for spark-core is a text file, Avro file, etc. However, the Data Sources for Spark SQL is different. Those are Parquet file, JSON document, HIVE tables, and Cassandra database.</a:t>
            </a:r>
          </a:p>
        </p:txBody>
      </p:sp>
    </p:spTree>
    <p:extLst>
      <p:ext uri="{BB962C8B-B14F-4D97-AF65-F5344CB8AC3E}">
        <p14:creationId xmlns:p14="http://schemas.microsoft.com/office/powerpoint/2010/main" val="2488895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What is Apache Spark?</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Apache Spark is an </a:t>
            </a:r>
            <a:r>
              <a:rPr lang="en-US" i="1" dirty="0"/>
              <a:t>open-source cluster computing framework</a:t>
            </a:r>
            <a:r>
              <a:rPr lang="en-US" dirty="0"/>
              <a:t> for </a:t>
            </a:r>
            <a:r>
              <a:rPr lang="en-US" i="1" dirty="0"/>
              <a:t>real-time processing. </a:t>
            </a:r>
            <a:r>
              <a:rPr lang="en-US" dirty="0"/>
              <a:t>It has a thriving open-source community and is the most active Apache project at the moment. Spark provides an interface for programming entire clusters with implicit data parallelism and fault-tolerance. </a:t>
            </a:r>
          </a:p>
          <a:p>
            <a:pPr marL="0" indent="0">
              <a:buNone/>
            </a:pPr>
            <a:r>
              <a:rPr lang="en-US" dirty="0"/>
              <a:t/>
            </a:r>
            <a:br>
              <a:rPr lang="en-US" dirty="0"/>
            </a:br>
            <a:endParaRPr lang="en-US" dirty="0"/>
          </a:p>
        </p:txBody>
      </p:sp>
    </p:spTree>
    <p:extLst>
      <p:ext uri="{BB962C8B-B14F-4D97-AF65-F5344CB8AC3E}">
        <p14:creationId xmlns:p14="http://schemas.microsoft.com/office/powerpoint/2010/main" val="2286852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69848" cy="357987"/>
          </a:xfrm>
        </p:spPr>
        <p:txBody>
          <a:bodyPr/>
          <a:lstStyle/>
          <a:p>
            <a:r>
              <a:rPr lang="en-US" sz="2000" b="1" dirty="0" smtClean="0"/>
              <a:t>Spark </a:t>
            </a:r>
            <a:r>
              <a:rPr lang="en-US" sz="2000" b="1" dirty="0" err="1" smtClean="0"/>
              <a:t>Sql</a:t>
            </a:r>
            <a:r>
              <a:rPr lang="en-US" sz="2000" b="1" dirty="0" smtClean="0"/>
              <a:t> </a:t>
            </a:r>
            <a:r>
              <a:rPr lang="en-US" sz="2000" b="1" dirty="0" err="1" smtClean="0"/>
              <a:t>Dataframes</a:t>
            </a:r>
            <a:r>
              <a:rPr lang="en-US" sz="2000" dirty="0" smtClean="0"/>
              <a:t>:</a:t>
            </a:r>
            <a:endParaRPr lang="en-US" sz="2000" dirty="0"/>
          </a:p>
        </p:txBody>
      </p:sp>
      <p:sp>
        <p:nvSpPr>
          <p:cNvPr id="3" name="Content Placeholder 2"/>
          <p:cNvSpPr>
            <a:spLocks noGrp="1"/>
          </p:cNvSpPr>
          <p:nvPr>
            <p:ph idx="1"/>
          </p:nvPr>
        </p:nvSpPr>
        <p:spPr>
          <a:xfrm>
            <a:off x="122548" y="1159498"/>
            <a:ext cx="11887200" cy="5401558"/>
          </a:xfrm>
        </p:spPr>
        <p:txBody>
          <a:bodyPr/>
          <a:lstStyle/>
          <a:p>
            <a:r>
              <a:rPr lang="en-US" dirty="0"/>
              <a:t>A </a:t>
            </a:r>
            <a:r>
              <a:rPr lang="en-US" dirty="0" err="1"/>
              <a:t>DataFrame</a:t>
            </a:r>
            <a:r>
              <a:rPr lang="en-US" dirty="0"/>
              <a:t> is a distributed collection of data, which is organized into named columns</a:t>
            </a:r>
            <a:r>
              <a:rPr lang="en-US" dirty="0" smtClean="0"/>
              <a:t>.</a:t>
            </a:r>
            <a:r>
              <a:rPr lang="en-US" dirty="0"/>
              <a:t>  It is equivalent to a relational table in SQL used for storing data into tables</a:t>
            </a:r>
            <a:r>
              <a:rPr lang="en-US" dirty="0" smtClean="0"/>
              <a:t>.</a:t>
            </a:r>
          </a:p>
          <a:p>
            <a:r>
              <a:rPr lang="en-US" b="1" dirty="0" smtClean="0"/>
              <a:t>SQL CONTEXT</a:t>
            </a:r>
            <a:r>
              <a:rPr lang="en-US" dirty="0" smtClean="0"/>
              <a:t>:</a:t>
            </a:r>
          </a:p>
          <a:p>
            <a:pPr marL="0" indent="0">
              <a:buNone/>
            </a:pPr>
            <a:endParaRPr lang="en-US" dirty="0" smtClean="0"/>
          </a:p>
          <a:p>
            <a:r>
              <a:rPr lang="en-US" dirty="0" err="1"/>
              <a:t>SQLContext</a:t>
            </a:r>
            <a:r>
              <a:rPr lang="en-US" dirty="0"/>
              <a:t> is a class and is used for initializing the functionalities of Spark SQL. </a:t>
            </a:r>
            <a:r>
              <a:rPr lang="en-US" dirty="0" err="1"/>
              <a:t>SparkContext</a:t>
            </a:r>
            <a:r>
              <a:rPr lang="en-US" dirty="0"/>
              <a:t> class object (</a:t>
            </a:r>
            <a:r>
              <a:rPr lang="en-US" dirty="0" err="1"/>
              <a:t>sc</a:t>
            </a:r>
            <a:r>
              <a:rPr lang="en-US" dirty="0"/>
              <a:t>) is required for initializing </a:t>
            </a:r>
            <a:r>
              <a:rPr lang="en-US" dirty="0" err="1"/>
              <a:t>SQLContext</a:t>
            </a:r>
            <a:r>
              <a:rPr lang="en-US" dirty="0"/>
              <a:t> class object</a:t>
            </a:r>
            <a:r>
              <a:rPr lang="en-US" dirty="0" smtClean="0"/>
              <a:t>.</a:t>
            </a:r>
          </a:p>
          <a:p>
            <a:pPr marL="0" indent="0">
              <a:buNone/>
            </a:pPr>
            <a:endParaRPr lang="en-US" dirty="0"/>
          </a:p>
          <a:p>
            <a:pPr marL="0" indent="0">
              <a:buNone/>
            </a:pPr>
            <a:r>
              <a:rPr lang="en-US" dirty="0"/>
              <a:t>The following command is used for initializing the </a:t>
            </a:r>
            <a:r>
              <a:rPr lang="en-US" dirty="0" err="1"/>
              <a:t>SparkContext</a:t>
            </a:r>
            <a:r>
              <a:rPr lang="en-US" dirty="0"/>
              <a:t> through spark-shell.</a:t>
            </a:r>
          </a:p>
          <a:p>
            <a:r>
              <a:rPr lang="en-US" dirty="0" smtClean="0"/>
              <a:t>              $ Spark-shell</a:t>
            </a:r>
          </a:p>
          <a:p>
            <a:pPr marL="0" indent="0">
              <a:buNone/>
            </a:pPr>
            <a:endParaRPr lang="en-US" dirty="0" smtClean="0"/>
          </a:p>
          <a:p>
            <a:r>
              <a:rPr lang="en-US" dirty="0" smtClean="0"/>
              <a:t>Create SQL Context:</a:t>
            </a:r>
          </a:p>
          <a:p>
            <a:pPr marL="0" indent="0">
              <a:buNone/>
            </a:pPr>
            <a:r>
              <a:rPr lang="en-US" dirty="0"/>
              <a:t> </a:t>
            </a:r>
            <a:r>
              <a:rPr lang="en-US" dirty="0" smtClean="0"/>
              <a:t>             </a:t>
            </a:r>
            <a:r>
              <a:rPr lang="en-US" dirty="0" err="1" smtClean="0"/>
              <a:t>val</a:t>
            </a:r>
            <a:r>
              <a:rPr lang="en-US" dirty="0" smtClean="0"/>
              <a:t> </a:t>
            </a:r>
            <a:r>
              <a:rPr lang="en-US" dirty="0" err="1" smtClean="0"/>
              <a:t>sqlcontext</a:t>
            </a:r>
            <a:r>
              <a:rPr lang="en-US" dirty="0" smtClean="0"/>
              <a:t> = new </a:t>
            </a:r>
            <a:r>
              <a:rPr lang="en-US" dirty="0" err="1" smtClean="0"/>
              <a:t>org.apache.spark.sql.SQLContext</a:t>
            </a:r>
            <a:r>
              <a:rPr lang="en-US" dirty="0" smtClean="0"/>
              <a:t>(</a:t>
            </a:r>
            <a:r>
              <a:rPr lang="en-US" dirty="0" err="1" smtClean="0"/>
              <a:t>sc</a:t>
            </a:r>
            <a:r>
              <a:rPr lang="en-US" dirty="0" smtClean="0"/>
              <a:t>)</a:t>
            </a:r>
            <a:endParaRPr lang="en-US" dirty="0"/>
          </a:p>
        </p:txBody>
      </p:sp>
    </p:spTree>
    <p:extLst>
      <p:ext uri="{BB962C8B-B14F-4D97-AF65-F5344CB8AC3E}">
        <p14:creationId xmlns:p14="http://schemas.microsoft.com/office/powerpoint/2010/main" val="3559886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3416842" cy="508816"/>
          </a:xfrm>
        </p:spPr>
        <p:txBody>
          <a:bodyPr/>
          <a:lstStyle/>
          <a:p>
            <a:r>
              <a:rPr lang="en-US" sz="2000" b="1" dirty="0" err="1" smtClean="0"/>
              <a:t>Dataframe</a:t>
            </a:r>
            <a:r>
              <a:rPr lang="en-US" sz="2000" b="1" dirty="0" smtClean="0"/>
              <a:t> Example</a:t>
            </a:r>
            <a:endParaRPr lang="en-US" sz="2000" b="1" dirty="0"/>
          </a:p>
        </p:txBody>
      </p:sp>
      <p:sp>
        <p:nvSpPr>
          <p:cNvPr id="3" name="Content Placeholder 2"/>
          <p:cNvSpPr>
            <a:spLocks noGrp="1"/>
          </p:cNvSpPr>
          <p:nvPr>
            <p:ph idx="1"/>
          </p:nvPr>
        </p:nvSpPr>
        <p:spPr>
          <a:xfrm>
            <a:off x="84841" y="1178352"/>
            <a:ext cx="11972041" cy="5552386"/>
          </a:xfrm>
        </p:spPr>
        <p:txBody>
          <a:bodyPr/>
          <a:lstStyle/>
          <a:p>
            <a:r>
              <a:rPr lang="en-US" dirty="0" smtClean="0"/>
              <a:t>Let us consider an employee records in </a:t>
            </a:r>
            <a:r>
              <a:rPr lang="en-US" dirty="0" err="1" smtClean="0"/>
              <a:t>json</a:t>
            </a:r>
            <a:r>
              <a:rPr lang="en-US" dirty="0" smtClean="0"/>
              <a:t> </a:t>
            </a:r>
            <a:r>
              <a:rPr lang="en-US" dirty="0" err="1" smtClean="0"/>
              <a:t>file.use</a:t>
            </a:r>
            <a:r>
              <a:rPr lang="en-US" dirty="0" smtClean="0"/>
              <a:t> following commands to create the data frame and read the </a:t>
            </a:r>
            <a:r>
              <a:rPr lang="en-US" dirty="0" err="1" smtClean="0"/>
              <a:t>json</a:t>
            </a:r>
            <a:r>
              <a:rPr lang="en-US" dirty="0" smtClean="0"/>
              <a:t> file.</a:t>
            </a:r>
          </a:p>
          <a:p>
            <a:pPr marL="0" indent="0">
              <a:buNone/>
            </a:pPr>
            <a:r>
              <a:rPr lang="en-US" dirty="0" smtClean="0"/>
              <a:t>                   {“id” : “1001” “name” : “</a:t>
            </a:r>
            <a:r>
              <a:rPr lang="en-US" dirty="0" err="1" smtClean="0"/>
              <a:t>pavan</a:t>
            </a:r>
            <a:r>
              <a:rPr lang="en-US" dirty="0" smtClean="0"/>
              <a:t>”, “age” : “25”}</a:t>
            </a:r>
          </a:p>
          <a:p>
            <a:pPr marL="0" indent="0">
              <a:buNone/>
            </a:pPr>
            <a:r>
              <a:rPr lang="en-US" dirty="0"/>
              <a:t> </a:t>
            </a:r>
            <a:r>
              <a:rPr lang="en-US" dirty="0" smtClean="0"/>
              <a:t>                  {“</a:t>
            </a:r>
            <a:r>
              <a:rPr lang="en-US" dirty="0"/>
              <a:t>id” : “</a:t>
            </a:r>
            <a:r>
              <a:rPr lang="en-US" dirty="0" smtClean="0"/>
              <a:t>1002” </a:t>
            </a:r>
            <a:r>
              <a:rPr lang="en-US" dirty="0"/>
              <a:t>“name” : </a:t>
            </a:r>
            <a:r>
              <a:rPr lang="en-US" dirty="0" smtClean="0"/>
              <a:t>“</a:t>
            </a:r>
            <a:r>
              <a:rPr lang="en-US" dirty="0" err="1" smtClean="0"/>
              <a:t>sai</a:t>
            </a:r>
            <a:r>
              <a:rPr lang="en-US" dirty="0" smtClean="0"/>
              <a:t>”, </a:t>
            </a:r>
            <a:r>
              <a:rPr lang="en-US" dirty="0"/>
              <a:t>“age” : “</a:t>
            </a:r>
            <a:r>
              <a:rPr lang="en-US" dirty="0" smtClean="0"/>
              <a:t>27”}</a:t>
            </a:r>
          </a:p>
          <a:p>
            <a:pPr marL="0" indent="0">
              <a:buNone/>
            </a:pPr>
            <a:r>
              <a:rPr lang="en-US" dirty="0"/>
              <a:t> </a:t>
            </a:r>
            <a:r>
              <a:rPr lang="en-US" dirty="0" smtClean="0"/>
              <a:t>                  {“</a:t>
            </a:r>
            <a:r>
              <a:rPr lang="en-US" dirty="0"/>
              <a:t>id” : “</a:t>
            </a:r>
            <a:r>
              <a:rPr lang="en-US" dirty="0" smtClean="0"/>
              <a:t>1003” </a:t>
            </a:r>
            <a:r>
              <a:rPr lang="en-US" dirty="0"/>
              <a:t>“name” : </a:t>
            </a:r>
            <a:r>
              <a:rPr lang="en-US" dirty="0" smtClean="0"/>
              <a:t>“Hari”, </a:t>
            </a:r>
            <a:r>
              <a:rPr lang="en-US" dirty="0"/>
              <a:t>“age” : “</a:t>
            </a:r>
            <a:r>
              <a:rPr lang="en-US" dirty="0" smtClean="0"/>
              <a:t>26”}</a:t>
            </a:r>
          </a:p>
          <a:p>
            <a:pPr marL="0" indent="0">
              <a:buNone/>
            </a:pPr>
            <a:r>
              <a:rPr lang="en-US" dirty="0"/>
              <a:t> </a:t>
            </a:r>
            <a:r>
              <a:rPr lang="en-US" dirty="0" smtClean="0"/>
              <a:t>                  {“</a:t>
            </a:r>
            <a:r>
              <a:rPr lang="en-US" dirty="0"/>
              <a:t>id” : “</a:t>
            </a:r>
            <a:r>
              <a:rPr lang="en-US" dirty="0" smtClean="0"/>
              <a:t>1004” </a:t>
            </a:r>
            <a:r>
              <a:rPr lang="en-US" dirty="0"/>
              <a:t>“name” : </a:t>
            </a:r>
            <a:r>
              <a:rPr lang="en-US" dirty="0" smtClean="0"/>
              <a:t>“</a:t>
            </a:r>
            <a:r>
              <a:rPr lang="en-US" dirty="0" err="1" smtClean="0"/>
              <a:t>prasad</a:t>
            </a:r>
            <a:r>
              <a:rPr lang="en-US" dirty="0" smtClean="0"/>
              <a:t>”, </a:t>
            </a:r>
            <a:r>
              <a:rPr lang="en-US" dirty="0"/>
              <a:t>“age” : </a:t>
            </a:r>
            <a:r>
              <a:rPr lang="en-US" dirty="0" smtClean="0"/>
              <a:t>“28”}</a:t>
            </a:r>
          </a:p>
          <a:p>
            <a:pPr marL="0" indent="0">
              <a:buNone/>
            </a:pPr>
            <a:endParaRPr lang="en-US" dirty="0"/>
          </a:p>
          <a:p>
            <a:pPr marL="0" indent="0">
              <a:buNone/>
            </a:pPr>
            <a:endParaRPr lang="en-US" dirty="0" smtClean="0"/>
          </a:p>
          <a:p>
            <a:pPr marL="0" indent="0">
              <a:buNone/>
            </a:pPr>
            <a:r>
              <a:rPr lang="en-US" dirty="0" smtClean="0"/>
              <a:t>Read JSON data:</a:t>
            </a:r>
          </a:p>
          <a:p>
            <a:pPr marL="0" indent="0">
              <a:buNone/>
            </a:pPr>
            <a:r>
              <a:rPr lang="en-US" dirty="0" smtClean="0"/>
              <a:t> </a:t>
            </a:r>
            <a:r>
              <a:rPr lang="en-US" dirty="0"/>
              <a:t> </a:t>
            </a:r>
            <a:endParaRPr lang="en-US" dirty="0" smtClean="0"/>
          </a:p>
          <a:p>
            <a:pPr marL="0" indent="0">
              <a:buNone/>
            </a:pPr>
            <a:r>
              <a:rPr lang="en-US" dirty="0"/>
              <a:t> </a:t>
            </a: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2926971"/>
              </p:ext>
            </p:extLst>
          </p:nvPr>
        </p:nvGraphicFramePr>
        <p:xfrm>
          <a:off x="646111" y="4969487"/>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99904813"/>
                    </a:ext>
                  </a:extLst>
                </a:gridCol>
              </a:tblGrid>
              <a:tr h="3589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scala</a:t>
                      </a:r>
                      <a:r>
                        <a:rPr lang="en-US" dirty="0" smtClean="0"/>
                        <a:t>&gt; </a:t>
                      </a:r>
                      <a:r>
                        <a:rPr lang="en-US" dirty="0" err="1" smtClean="0"/>
                        <a:t>val</a:t>
                      </a:r>
                      <a:r>
                        <a:rPr lang="en-US" dirty="0" smtClean="0"/>
                        <a:t> </a:t>
                      </a:r>
                      <a:r>
                        <a:rPr lang="en-US" dirty="0" err="1" smtClean="0"/>
                        <a:t>dfs</a:t>
                      </a:r>
                      <a:r>
                        <a:rPr lang="en-US" dirty="0" smtClean="0"/>
                        <a:t> = </a:t>
                      </a:r>
                      <a:r>
                        <a:rPr lang="en-US" dirty="0" err="1" smtClean="0"/>
                        <a:t>sqlcontext.read.json</a:t>
                      </a:r>
                      <a:r>
                        <a:rPr lang="en-US" dirty="0" smtClean="0"/>
                        <a:t>(“directory/</a:t>
                      </a:r>
                      <a:r>
                        <a:rPr lang="en-US" dirty="0" err="1" smtClean="0"/>
                        <a:t>employee.json</a:t>
                      </a:r>
                      <a:r>
                        <a:rPr lang="en-US" dirty="0" smtClean="0"/>
                        <a:t>”)</a:t>
                      </a:r>
                    </a:p>
                    <a:p>
                      <a:endParaRPr lang="en-US" dirty="0"/>
                    </a:p>
                  </a:txBody>
                  <a:tcPr/>
                </a:tc>
                <a:extLst>
                  <a:ext uri="{0D108BD9-81ED-4DB2-BD59-A6C34878D82A}">
                    <a16:rowId xmlns:a16="http://schemas.microsoft.com/office/drawing/2014/main" val="340272020"/>
                  </a:ext>
                </a:extLst>
              </a:tr>
            </a:tbl>
          </a:graphicData>
        </a:graphic>
      </p:graphicFrame>
    </p:spTree>
    <p:extLst>
      <p:ext uri="{BB962C8B-B14F-4D97-AF65-F5344CB8AC3E}">
        <p14:creationId xmlns:p14="http://schemas.microsoft.com/office/powerpoint/2010/main" val="1562789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3303720" cy="433402"/>
          </a:xfrm>
        </p:spPr>
        <p:txBody>
          <a:bodyPr/>
          <a:lstStyle/>
          <a:p>
            <a:r>
              <a:rPr lang="en-US" sz="2000" b="1" dirty="0" smtClean="0"/>
              <a:t>Display the data: </a:t>
            </a:r>
            <a:endParaRPr lang="en-US" sz="2000" b="1" dirty="0"/>
          </a:p>
        </p:txBody>
      </p:sp>
      <p:sp>
        <p:nvSpPr>
          <p:cNvPr id="3" name="Content Placeholder 2"/>
          <p:cNvSpPr>
            <a:spLocks noGrp="1"/>
          </p:cNvSpPr>
          <p:nvPr>
            <p:ph idx="1"/>
          </p:nvPr>
        </p:nvSpPr>
        <p:spPr>
          <a:xfrm>
            <a:off x="0" y="1168923"/>
            <a:ext cx="11915480" cy="5618375"/>
          </a:xfrm>
        </p:spPr>
        <p:txBody>
          <a:bodyPr/>
          <a:lstStyle/>
          <a:p>
            <a:r>
              <a:rPr lang="en-US" dirty="0" smtClean="0"/>
              <a:t>Scala&gt; </a:t>
            </a:r>
            <a:r>
              <a:rPr lang="en-US" dirty="0" err="1" smtClean="0"/>
              <a:t>dfs.show</a:t>
            </a:r>
            <a:r>
              <a:rPr lang="en-US" dirty="0" smtClean="0"/>
              <a:t>();</a:t>
            </a:r>
          </a:p>
          <a:p>
            <a:pPr marL="0" indent="0">
              <a:buNone/>
            </a:pPr>
            <a:r>
              <a:rPr lang="en-US" dirty="0"/>
              <a:t> </a:t>
            </a:r>
            <a:r>
              <a:rPr lang="en-US" dirty="0" smtClean="0"/>
              <a:t>           </a:t>
            </a:r>
          </a:p>
          <a:p>
            <a:pPr marL="0" indent="0">
              <a:buNone/>
            </a:pPr>
            <a:r>
              <a:rPr lang="en-US" dirty="0"/>
              <a:t> </a:t>
            </a:r>
            <a:r>
              <a:rPr lang="en-US" dirty="0" smtClean="0"/>
              <a:t>                    </a:t>
            </a:r>
            <a:r>
              <a:rPr lang="en-US" u="sng" dirty="0" smtClean="0"/>
              <a:t>age</a:t>
            </a:r>
            <a:r>
              <a:rPr lang="en-US" dirty="0" smtClean="0"/>
              <a:t>       </a:t>
            </a:r>
            <a:r>
              <a:rPr lang="en-US" u="sng" dirty="0" smtClean="0"/>
              <a:t>id</a:t>
            </a:r>
            <a:r>
              <a:rPr lang="en-US" dirty="0" smtClean="0"/>
              <a:t>           </a:t>
            </a:r>
            <a:r>
              <a:rPr lang="en-US" u="sng" dirty="0" smtClean="0"/>
              <a:t>name</a:t>
            </a:r>
          </a:p>
          <a:p>
            <a:pPr marL="0" indent="0">
              <a:buNone/>
            </a:pPr>
            <a:r>
              <a:rPr lang="en-US" dirty="0"/>
              <a:t> </a:t>
            </a:r>
            <a:r>
              <a:rPr lang="en-US" dirty="0" smtClean="0"/>
              <a:t>                     25       1001         Pavan</a:t>
            </a:r>
          </a:p>
          <a:p>
            <a:pPr marL="0" indent="0">
              <a:buNone/>
            </a:pPr>
            <a:r>
              <a:rPr lang="en-US" dirty="0"/>
              <a:t> </a:t>
            </a:r>
            <a:r>
              <a:rPr lang="en-US" dirty="0" smtClean="0"/>
              <a:t>                      27      1002         </a:t>
            </a:r>
            <a:r>
              <a:rPr lang="en-US" dirty="0" err="1" smtClean="0"/>
              <a:t>sai</a:t>
            </a:r>
            <a:endParaRPr lang="en-US" dirty="0" smtClean="0"/>
          </a:p>
          <a:p>
            <a:pPr marL="0" indent="0">
              <a:buNone/>
            </a:pPr>
            <a:r>
              <a:rPr lang="en-US" dirty="0"/>
              <a:t>	</a:t>
            </a:r>
            <a:r>
              <a:rPr lang="en-US" dirty="0" smtClean="0"/>
              <a:t>		   26       1003         Hari</a:t>
            </a:r>
          </a:p>
          <a:p>
            <a:pPr marL="0" indent="0">
              <a:buNone/>
            </a:pPr>
            <a:r>
              <a:rPr lang="en-US" dirty="0"/>
              <a:t>	</a:t>
            </a:r>
            <a:r>
              <a:rPr lang="en-US" dirty="0" smtClean="0"/>
              <a:t>		   28        1004        </a:t>
            </a:r>
            <a:r>
              <a:rPr lang="en-US" dirty="0" err="1" smtClean="0"/>
              <a:t>prasad</a:t>
            </a:r>
            <a:endParaRPr lang="en-US" dirty="0"/>
          </a:p>
        </p:txBody>
      </p:sp>
    </p:spTree>
    <p:extLst>
      <p:ext uri="{BB962C8B-B14F-4D97-AF65-F5344CB8AC3E}">
        <p14:creationId xmlns:p14="http://schemas.microsoft.com/office/powerpoint/2010/main" val="1742085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3454549" cy="565377"/>
          </a:xfrm>
        </p:spPr>
        <p:txBody>
          <a:bodyPr/>
          <a:lstStyle/>
          <a:p>
            <a:r>
              <a:rPr lang="en-US" sz="2000" b="1" dirty="0" smtClean="0"/>
              <a:t>Use select method </a:t>
            </a:r>
            <a:r>
              <a:rPr lang="en-US" sz="2000" dirty="0" smtClean="0"/>
              <a:t>: </a:t>
            </a:r>
            <a:endParaRPr lang="en-US" sz="2000" dirty="0"/>
          </a:p>
        </p:txBody>
      </p:sp>
      <p:sp>
        <p:nvSpPr>
          <p:cNvPr id="3" name="Content Placeholder 2"/>
          <p:cNvSpPr>
            <a:spLocks noGrp="1"/>
          </p:cNvSpPr>
          <p:nvPr>
            <p:ph idx="1"/>
          </p:nvPr>
        </p:nvSpPr>
        <p:spPr>
          <a:xfrm>
            <a:off x="0" y="904973"/>
            <a:ext cx="12094590" cy="5854046"/>
          </a:xfrm>
        </p:spPr>
        <p:txBody>
          <a:bodyPr/>
          <a:lstStyle/>
          <a:p>
            <a:r>
              <a:rPr lang="en-US" dirty="0" smtClean="0"/>
              <a:t> Use following command to fetch only name column.</a:t>
            </a:r>
          </a:p>
          <a:p>
            <a:pPr marL="0" indent="0">
              <a:buNone/>
            </a:pPr>
            <a:r>
              <a:rPr lang="en-US" dirty="0"/>
              <a:t> </a:t>
            </a:r>
            <a:r>
              <a:rPr lang="en-US" dirty="0" smtClean="0"/>
              <a:t>     </a:t>
            </a:r>
            <a:r>
              <a:rPr lang="en-US" dirty="0" err="1" smtClean="0"/>
              <a:t>scala</a:t>
            </a:r>
            <a:r>
              <a:rPr lang="en-US" dirty="0" smtClean="0"/>
              <a:t>&gt; </a:t>
            </a:r>
            <a:r>
              <a:rPr lang="en-US" dirty="0" err="1" smtClean="0"/>
              <a:t>dfs.select</a:t>
            </a:r>
            <a:r>
              <a:rPr lang="en-US" dirty="0" smtClean="0"/>
              <a:t>(“name”).show();</a:t>
            </a:r>
          </a:p>
          <a:p>
            <a:pPr marL="0" indent="0">
              <a:buNone/>
            </a:pPr>
            <a:r>
              <a:rPr lang="en-US" dirty="0"/>
              <a:t> </a:t>
            </a:r>
            <a:r>
              <a:rPr lang="en-US" dirty="0" smtClean="0"/>
              <a:t>                  </a:t>
            </a:r>
          </a:p>
          <a:p>
            <a:pPr marL="0" indent="0">
              <a:buNone/>
            </a:pPr>
            <a:r>
              <a:rPr lang="en-US" dirty="0"/>
              <a:t>	</a:t>
            </a:r>
            <a:r>
              <a:rPr lang="en-US" dirty="0" smtClean="0"/>
              <a:t>		</a:t>
            </a:r>
            <a:r>
              <a:rPr lang="en-US" u="sng" dirty="0" smtClean="0"/>
              <a:t>Name</a:t>
            </a:r>
          </a:p>
          <a:p>
            <a:pPr marL="0" indent="0">
              <a:buNone/>
            </a:pPr>
            <a:r>
              <a:rPr lang="en-US" dirty="0"/>
              <a:t> </a:t>
            </a:r>
            <a:r>
              <a:rPr lang="en-US" dirty="0" smtClean="0"/>
              <a:t>                   Pavan</a:t>
            </a:r>
          </a:p>
          <a:p>
            <a:pPr marL="0" indent="0">
              <a:buNone/>
            </a:pPr>
            <a:r>
              <a:rPr lang="en-US" dirty="0"/>
              <a:t> </a:t>
            </a:r>
            <a:r>
              <a:rPr lang="en-US" dirty="0" smtClean="0"/>
              <a:t>                   Sai</a:t>
            </a:r>
          </a:p>
          <a:p>
            <a:pPr marL="0" indent="0">
              <a:buNone/>
            </a:pPr>
            <a:r>
              <a:rPr lang="en-US" dirty="0"/>
              <a:t> </a:t>
            </a:r>
            <a:r>
              <a:rPr lang="en-US" dirty="0" smtClean="0"/>
              <a:t>                    Hari</a:t>
            </a:r>
          </a:p>
          <a:p>
            <a:pPr marL="0" indent="0">
              <a:buNone/>
            </a:pPr>
            <a:r>
              <a:rPr lang="en-US" dirty="0"/>
              <a:t> </a:t>
            </a:r>
            <a:r>
              <a:rPr lang="en-US" dirty="0" smtClean="0"/>
              <a:t>                    Prasad</a:t>
            </a:r>
          </a:p>
        </p:txBody>
      </p:sp>
    </p:spTree>
    <p:extLst>
      <p:ext uri="{BB962C8B-B14F-4D97-AF65-F5344CB8AC3E}">
        <p14:creationId xmlns:p14="http://schemas.microsoft.com/office/powerpoint/2010/main" val="3347132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6414565" cy="471109"/>
          </a:xfrm>
        </p:spPr>
        <p:txBody>
          <a:bodyPr/>
          <a:lstStyle/>
          <a:p>
            <a:r>
              <a:rPr lang="en-US" sz="2000" b="1" dirty="0" smtClean="0"/>
              <a:t>Running SQL </a:t>
            </a:r>
            <a:r>
              <a:rPr lang="en-US" sz="2000" b="1" dirty="0" err="1" smtClean="0"/>
              <a:t>Quries</a:t>
            </a:r>
            <a:r>
              <a:rPr lang="en-US" sz="2000" b="1" dirty="0" smtClean="0"/>
              <a:t>:</a:t>
            </a:r>
            <a:r>
              <a:rPr lang="en-US" sz="2000" dirty="0" smtClean="0"/>
              <a:t> </a:t>
            </a:r>
            <a:endParaRPr lang="en-US" sz="2000" dirty="0"/>
          </a:p>
        </p:txBody>
      </p:sp>
      <p:sp>
        <p:nvSpPr>
          <p:cNvPr id="3" name="Content Placeholder 2"/>
          <p:cNvSpPr>
            <a:spLocks noGrp="1"/>
          </p:cNvSpPr>
          <p:nvPr>
            <p:ph idx="1"/>
          </p:nvPr>
        </p:nvSpPr>
        <p:spPr>
          <a:xfrm>
            <a:off x="0" y="923827"/>
            <a:ext cx="12094590" cy="5750350"/>
          </a:xfrm>
        </p:spPr>
        <p:txBody>
          <a:bodyPr/>
          <a:lstStyle/>
          <a:p>
            <a:r>
              <a:rPr lang="en-US" dirty="0" smtClean="0"/>
              <a:t>Register the </a:t>
            </a:r>
            <a:r>
              <a:rPr lang="en-US" dirty="0" err="1" smtClean="0"/>
              <a:t>dataframe</a:t>
            </a:r>
            <a:r>
              <a:rPr lang="en-US" dirty="0" smtClean="0"/>
              <a:t> as a SQL temporary view.</a:t>
            </a:r>
          </a:p>
          <a:p>
            <a:endParaRPr lang="en-US" dirty="0"/>
          </a:p>
          <a:p>
            <a:pPr marL="0" indent="0">
              <a:buNone/>
            </a:pPr>
            <a:r>
              <a:rPr lang="en-US" dirty="0" smtClean="0"/>
              <a:t>      </a:t>
            </a:r>
            <a:r>
              <a:rPr lang="en-US" dirty="0" err="1" smtClean="0"/>
              <a:t>df.createOrReplaceTempView</a:t>
            </a:r>
            <a:r>
              <a:rPr lang="en-US" dirty="0" smtClean="0"/>
              <a:t>(“Employee”)</a:t>
            </a:r>
          </a:p>
          <a:p>
            <a:pPr marL="0" indent="0">
              <a:buNone/>
            </a:pPr>
            <a:r>
              <a:rPr lang="en-US" dirty="0"/>
              <a:t> </a:t>
            </a:r>
            <a:r>
              <a:rPr lang="en-US" dirty="0" smtClean="0"/>
              <a:t>      </a:t>
            </a:r>
          </a:p>
          <a:p>
            <a:pPr marL="0" indent="0">
              <a:buNone/>
            </a:pPr>
            <a:r>
              <a:rPr lang="en-US" dirty="0"/>
              <a:t> </a:t>
            </a:r>
            <a:r>
              <a:rPr lang="en-US" dirty="0" smtClean="0"/>
              <a:t>     </a:t>
            </a:r>
            <a:r>
              <a:rPr lang="en-US" dirty="0" err="1" smtClean="0"/>
              <a:t>val</a:t>
            </a:r>
            <a:r>
              <a:rPr lang="en-US" dirty="0" smtClean="0"/>
              <a:t> </a:t>
            </a:r>
            <a:r>
              <a:rPr lang="en-US" dirty="0" err="1" smtClean="0"/>
              <a:t>sqlDF</a:t>
            </a:r>
            <a:r>
              <a:rPr lang="en-US" dirty="0" smtClean="0"/>
              <a:t> = </a:t>
            </a:r>
            <a:r>
              <a:rPr lang="en-US" dirty="0" err="1" smtClean="0"/>
              <a:t>spark.sql</a:t>
            </a:r>
            <a:r>
              <a:rPr lang="en-US" dirty="0" smtClean="0"/>
              <a:t>(“select * from employee”);</a:t>
            </a:r>
          </a:p>
          <a:p>
            <a:pPr marL="0" indent="0">
              <a:buNone/>
            </a:pPr>
            <a:endParaRPr lang="en-US" dirty="0"/>
          </a:p>
          <a:p>
            <a:pPr marL="0" indent="0">
              <a:buNone/>
            </a:pPr>
            <a:r>
              <a:rPr lang="en-US" dirty="0" smtClean="0"/>
              <a:t>          </a:t>
            </a:r>
            <a:r>
              <a:rPr lang="en-US" dirty="0" err="1" smtClean="0"/>
              <a:t>scala</a:t>
            </a:r>
            <a:r>
              <a:rPr lang="en-US" dirty="0" smtClean="0"/>
              <a:t>&gt; </a:t>
            </a:r>
            <a:r>
              <a:rPr lang="en-US" dirty="0" err="1" smtClean="0"/>
              <a:t>sqlDF.show</a:t>
            </a:r>
            <a:r>
              <a:rPr lang="en-US" dirty="0" smtClean="0"/>
              <a:t>();</a:t>
            </a:r>
          </a:p>
          <a:p>
            <a:pPr marL="0" indent="0">
              <a:buNone/>
            </a:pPr>
            <a:r>
              <a:rPr lang="en-US" dirty="0" smtClean="0"/>
              <a:t>                      </a:t>
            </a:r>
            <a:r>
              <a:rPr lang="en-US" u="sng" dirty="0" smtClean="0"/>
              <a:t>age</a:t>
            </a:r>
            <a:r>
              <a:rPr lang="en-US" dirty="0" smtClean="0"/>
              <a:t>       </a:t>
            </a:r>
            <a:r>
              <a:rPr lang="en-US" u="sng" dirty="0"/>
              <a:t>id</a:t>
            </a:r>
            <a:r>
              <a:rPr lang="en-US" dirty="0"/>
              <a:t>           </a:t>
            </a:r>
            <a:r>
              <a:rPr lang="en-US" u="sng" dirty="0"/>
              <a:t>name</a:t>
            </a:r>
          </a:p>
          <a:p>
            <a:pPr marL="0" indent="0">
              <a:buNone/>
            </a:pPr>
            <a:r>
              <a:rPr lang="en-US" dirty="0"/>
              <a:t>                      25       1001         Pavan</a:t>
            </a:r>
          </a:p>
          <a:p>
            <a:pPr marL="0" indent="0">
              <a:buNone/>
            </a:pPr>
            <a:r>
              <a:rPr lang="en-US" dirty="0"/>
              <a:t>                       27      1002         </a:t>
            </a:r>
            <a:r>
              <a:rPr lang="en-US" dirty="0" err="1"/>
              <a:t>sai</a:t>
            </a:r>
            <a:endParaRPr lang="en-US" dirty="0"/>
          </a:p>
          <a:p>
            <a:pPr marL="0" indent="0">
              <a:buNone/>
            </a:pPr>
            <a:r>
              <a:rPr lang="en-US" dirty="0"/>
              <a:t>			   26       1003         Hari</a:t>
            </a:r>
          </a:p>
          <a:p>
            <a:pPr marL="0" indent="0">
              <a:buNone/>
            </a:pPr>
            <a:r>
              <a:rPr lang="en-US" dirty="0"/>
              <a:t>			   28        1004        </a:t>
            </a:r>
            <a:r>
              <a:rPr lang="en-US" dirty="0" err="1"/>
              <a:t>prasad</a:t>
            </a:r>
            <a:endParaRPr lang="en-US" dirty="0"/>
          </a:p>
          <a:p>
            <a:pPr marL="0" indent="0">
              <a:buNone/>
            </a:pPr>
            <a:endParaRPr lang="en-US" dirty="0"/>
          </a:p>
        </p:txBody>
      </p:sp>
    </p:spTree>
    <p:extLst>
      <p:ext uri="{BB962C8B-B14F-4D97-AF65-F5344CB8AC3E}">
        <p14:creationId xmlns:p14="http://schemas.microsoft.com/office/powerpoint/2010/main" val="2075279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518" y="2666197"/>
            <a:ext cx="9404723" cy="900347"/>
          </a:xfrm>
        </p:spPr>
        <p:txBody>
          <a:bodyPr/>
          <a:lstStyle/>
          <a:p>
            <a:r>
              <a:rPr lang="en-US" b="1" dirty="0" smtClean="0"/>
              <a:t>SPARK STREAMING</a:t>
            </a:r>
            <a:br>
              <a:rPr lang="en-US" b="1" dirty="0" smtClean="0"/>
            </a:br>
            <a:endParaRPr lang="en-US" b="1" dirty="0"/>
          </a:p>
        </p:txBody>
      </p:sp>
    </p:spTree>
    <p:extLst>
      <p:ext uri="{BB962C8B-B14F-4D97-AF65-F5344CB8AC3E}">
        <p14:creationId xmlns:p14="http://schemas.microsoft.com/office/powerpoint/2010/main" val="4120450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5330483" cy="716206"/>
          </a:xfrm>
        </p:spPr>
        <p:txBody>
          <a:bodyPr/>
          <a:lstStyle/>
          <a:p>
            <a:r>
              <a:rPr lang="en-US" sz="3200" b="1" dirty="0" smtClean="0"/>
              <a:t>Over View :</a:t>
            </a:r>
            <a:endParaRPr lang="en-US" sz="3200" b="1" dirty="0"/>
          </a:p>
        </p:txBody>
      </p:sp>
      <p:sp>
        <p:nvSpPr>
          <p:cNvPr id="3" name="Content Placeholder 2"/>
          <p:cNvSpPr>
            <a:spLocks noGrp="1"/>
          </p:cNvSpPr>
          <p:nvPr>
            <p:ph idx="1"/>
          </p:nvPr>
        </p:nvSpPr>
        <p:spPr>
          <a:xfrm>
            <a:off x="141402" y="1282046"/>
            <a:ext cx="11962614" cy="5467546"/>
          </a:xfrm>
        </p:spPr>
        <p:txBody>
          <a:bodyPr>
            <a:normAutofit fontScale="92500" lnSpcReduction="10000"/>
          </a:bodyPr>
          <a:lstStyle/>
          <a:p>
            <a:r>
              <a:rPr lang="en-US" i="1" dirty="0"/>
              <a:t>Spark Streaming</a:t>
            </a:r>
            <a:r>
              <a:rPr lang="en-US" dirty="0"/>
              <a:t> is used for processing real-time streaming data. It is a useful addition to the core Spark API. Spark Streaming enables high-throughput and fault-tolerant stream processing of live data streams</a:t>
            </a:r>
            <a:r>
              <a:rPr lang="en-US" dirty="0" smtClean="0"/>
              <a:t>.</a:t>
            </a:r>
          </a:p>
          <a:p>
            <a:endParaRPr lang="en-US" dirty="0"/>
          </a:p>
          <a:p>
            <a:r>
              <a:rPr lang="en-US" b="1" dirty="0"/>
              <a:t>Spark Streaming </a:t>
            </a:r>
            <a:r>
              <a:rPr lang="en-US" b="1" dirty="0" smtClean="0"/>
              <a:t>Features: </a:t>
            </a:r>
            <a:endParaRPr lang="en-US" dirty="0"/>
          </a:p>
          <a:p>
            <a:pPr marL="0" indent="0">
              <a:buNone/>
            </a:pPr>
            <a:r>
              <a:rPr lang="en-US" b="1" dirty="0" smtClean="0"/>
              <a:t>  Scaling</a:t>
            </a:r>
            <a:r>
              <a:rPr lang="en-US" b="1" dirty="0"/>
              <a:t>: </a:t>
            </a:r>
            <a:r>
              <a:rPr lang="en-US" dirty="0"/>
              <a:t>Spark Streaming can easily scale to hundreds of nodes.</a:t>
            </a:r>
          </a:p>
          <a:p>
            <a:pPr marL="0" indent="0">
              <a:buNone/>
            </a:pPr>
            <a:r>
              <a:rPr lang="en-US" b="1" dirty="0" smtClean="0"/>
              <a:t> 1)Speed</a:t>
            </a:r>
            <a:r>
              <a:rPr lang="en-US" b="1" dirty="0"/>
              <a:t>: </a:t>
            </a:r>
            <a:r>
              <a:rPr lang="en-US" dirty="0"/>
              <a:t>It achieves low </a:t>
            </a:r>
            <a:r>
              <a:rPr lang="en-US" dirty="0" smtClean="0"/>
              <a:t>latency. </a:t>
            </a:r>
          </a:p>
          <a:p>
            <a:pPr marL="0" indent="0">
              <a:buNone/>
            </a:pPr>
            <a:r>
              <a:rPr lang="en-US" dirty="0"/>
              <a:t> </a:t>
            </a:r>
            <a:r>
              <a:rPr lang="en-US" dirty="0" smtClean="0"/>
              <a:t>2)</a:t>
            </a:r>
            <a:r>
              <a:rPr lang="en-US" b="1" dirty="0" smtClean="0"/>
              <a:t>Fault </a:t>
            </a:r>
            <a:r>
              <a:rPr lang="en-US" b="1" dirty="0"/>
              <a:t>Tolerance: </a:t>
            </a:r>
            <a:r>
              <a:rPr lang="en-US" dirty="0"/>
              <a:t>Spark has the ability to efficiently recover from </a:t>
            </a:r>
            <a:r>
              <a:rPr lang="en-US" dirty="0" smtClean="0"/>
              <a:t>failures.</a:t>
            </a:r>
          </a:p>
          <a:p>
            <a:pPr marL="0" indent="0">
              <a:buNone/>
            </a:pPr>
            <a:r>
              <a:rPr lang="en-US" dirty="0"/>
              <a:t> </a:t>
            </a:r>
            <a:r>
              <a:rPr lang="en-US" dirty="0" smtClean="0"/>
              <a:t>3)</a:t>
            </a:r>
            <a:r>
              <a:rPr lang="en-US" b="1" dirty="0" smtClean="0"/>
              <a:t>Integration</a:t>
            </a:r>
            <a:r>
              <a:rPr lang="en-US" b="1" dirty="0"/>
              <a:t>: </a:t>
            </a:r>
            <a:r>
              <a:rPr lang="en-US" dirty="0"/>
              <a:t>Spark integrates with batch and real-time processing.</a:t>
            </a:r>
          </a:p>
          <a:p>
            <a:pPr marL="0" indent="0">
              <a:buNone/>
            </a:pPr>
            <a:r>
              <a:rPr lang="en-US" b="1" dirty="0" smtClean="0"/>
              <a:t> 4)Business </a:t>
            </a:r>
            <a:r>
              <a:rPr lang="en-US" b="1" dirty="0"/>
              <a:t>Analysis: </a:t>
            </a:r>
            <a:r>
              <a:rPr lang="en-US" b="1" dirty="0" smtClean="0"/>
              <a:t> </a:t>
            </a:r>
          </a:p>
          <a:p>
            <a:pPr marL="0" indent="0">
              <a:buNone/>
            </a:pPr>
            <a:r>
              <a:rPr lang="en-US" dirty="0" smtClean="0"/>
              <a:t>Spark </a:t>
            </a:r>
            <a:r>
              <a:rPr lang="en-US" dirty="0"/>
              <a:t>Streaming is used to track the behavior of customers which can be </a:t>
            </a:r>
            <a:r>
              <a:rPr lang="en-US" dirty="0" smtClean="0"/>
              <a:t>      used </a:t>
            </a:r>
            <a:r>
              <a:rPr lang="en-US" dirty="0"/>
              <a:t>in business analysis.</a:t>
            </a:r>
          </a:p>
          <a:p>
            <a:endParaRPr lang="en-US" dirty="0" smtClean="0"/>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68842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Streams in </a:t>
            </a:r>
            <a:r>
              <a:rPr lang="en-US" sz="2000" b="1" dirty="0" err="1" smtClean="0"/>
              <a:t>sparkstreaming</a:t>
            </a:r>
            <a:r>
              <a:rPr lang="en-US" sz="2000" b="1" dirty="0" smtClean="0"/>
              <a:t>:</a:t>
            </a:r>
            <a:endParaRPr lang="en-US" sz="2000" b="1" dirty="0"/>
          </a:p>
        </p:txBody>
      </p:sp>
      <p:sp>
        <p:nvSpPr>
          <p:cNvPr id="3" name="Content Placeholder 2"/>
          <p:cNvSpPr>
            <a:spLocks noGrp="1"/>
          </p:cNvSpPr>
          <p:nvPr>
            <p:ph idx="1"/>
          </p:nvPr>
        </p:nvSpPr>
        <p:spPr>
          <a:xfrm rot="60000">
            <a:off x="258867" y="7351093"/>
            <a:ext cx="7597392" cy="2669146"/>
          </a:xfrm>
        </p:spPr>
        <p:txBody>
          <a:bodyPr>
            <a:normAutofit/>
          </a:bodyPr>
          <a:lstStyle/>
          <a:p>
            <a:endParaRPr lang="en-US" sz="800" dirty="0"/>
          </a:p>
        </p:txBody>
      </p:sp>
      <p:sp>
        <p:nvSpPr>
          <p:cNvPr id="5" name="Rectangle 3"/>
          <p:cNvSpPr>
            <a:spLocks noChangeArrowheads="1"/>
          </p:cNvSpPr>
          <p:nvPr/>
        </p:nvSpPr>
        <p:spPr bwMode="auto">
          <a:xfrm rot="60000">
            <a:off x="139096" y="2987648"/>
            <a:ext cx="7558430" cy="520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data streams.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600" b="0" i="0" u="none" strike="noStrike" cap="none" normalizeH="0" baseline="0" smtClean="0">
                <a:ln>
                  <a:noFill/>
                </a:ln>
                <a:solidFill>
                  <a:srgbClr val="4A4A4A"/>
                </a:solidFill>
                <a:effectLst/>
                <a:latin typeface="Open Sans"/>
              </a:rPr>
              <a:t/>
            </a:r>
            <a:br>
              <a:rPr kumimoji="0" lang="en-US" altLang="en-US" sz="14600" b="0" i="0" u="none" strike="noStrike" cap="none" normalizeH="0" baseline="0" smtClean="0">
                <a:ln>
                  <a:noFill/>
                </a:ln>
                <a:solidFill>
                  <a:srgbClr val="4A4A4A"/>
                </a:solidFill>
                <a:effectLst/>
                <a:latin typeface="Open Sans"/>
              </a:rPr>
            </a:br>
            <a:endParaRPr kumimoji="0" lang="en-US" altLang="en-US" sz="14600" b="0" i="0" u="none" strike="noStrike" cap="none" normalizeH="0" baseline="0" smtClean="0">
              <a:ln>
                <a:noFill/>
              </a:ln>
              <a:solidFill>
                <a:srgbClr val="4A4A4A"/>
              </a:solidFill>
              <a:effectLst/>
              <a:latin typeface="Open Sans"/>
            </a:endParaRPr>
          </a:p>
        </p:txBody>
      </p:sp>
      <p:pic>
        <p:nvPicPr>
          <p:cNvPr id="2052" name="Picture 4" descr="Spark Streaming Overview - Spark Strea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196724" y="1914225"/>
            <a:ext cx="11872685" cy="300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247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255068" cy="650218"/>
          </a:xfrm>
        </p:spPr>
        <p:txBody>
          <a:bodyPr/>
          <a:lstStyle/>
          <a:p>
            <a:r>
              <a:rPr lang="en-US" sz="2400" b="1" dirty="0" smtClean="0"/>
              <a:t>Spark Streaming Fundamentals:</a:t>
            </a:r>
            <a:endParaRPr lang="en-US" sz="2400" b="1" dirty="0"/>
          </a:p>
        </p:txBody>
      </p:sp>
      <p:sp>
        <p:nvSpPr>
          <p:cNvPr id="3" name="Content Placeholder 2"/>
          <p:cNvSpPr>
            <a:spLocks noGrp="1"/>
          </p:cNvSpPr>
          <p:nvPr>
            <p:ph idx="1"/>
          </p:nvPr>
        </p:nvSpPr>
        <p:spPr>
          <a:xfrm>
            <a:off x="103695" y="914400"/>
            <a:ext cx="12000321" cy="5863472"/>
          </a:xfrm>
        </p:spPr>
        <p:txBody>
          <a:bodyPr/>
          <a:lstStyle/>
          <a:p>
            <a:r>
              <a:rPr lang="en-US" dirty="0" smtClean="0"/>
              <a:t>Streaming </a:t>
            </a:r>
            <a:r>
              <a:rPr lang="en-US" dirty="0"/>
              <a:t>Context</a:t>
            </a:r>
          </a:p>
          <a:p>
            <a:r>
              <a:rPr lang="en-US" dirty="0" err="1"/>
              <a:t>DStream</a:t>
            </a:r>
            <a:endParaRPr lang="en-US" dirty="0"/>
          </a:p>
          <a:p>
            <a:r>
              <a:rPr lang="en-US" dirty="0"/>
              <a:t>Caching</a:t>
            </a:r>
          </a:p>
          <a:p>
            <a:r>
              <a:rPr lang="en-US" dirty="0"/>
              <a:t>Accumulators, Broadcast Variables and </a:t>
            </a:r>
            <a:r>
              <a:rPr lang="en-US" dirty="0" smtClean="0"/>
              <a:t>Checkpoints</a:t>
            </a:r>
          </a:p>
          <a:p>
            <a:pPr marL="0" indent="0">
              <a:buNone/>
            </a:pPr>
            <a:endParaRPr lang="en-US" dirty="0"/>
          </a:p>
          <a:p>
            <a:r>
              <a:rPr lang="en-US" b="1" dirty="0"/>
              <a:t>Streaming Context</a:t>
            </a:r>
            <a:endParaRPr lang="en-US" dirty="0"/>
          </a:p>
          <a:p>
            <a:r>
              <a:rPr lang="en-US" i="1" dirty="0"/>
              <a:t>Streaming Context</a:t>
            </a:r>
            <a:r>
              <a:rPr lang="en-US" dirty="0"/>
              <a:t> consumes a stream of data in Spark. It registers an </a:t>
            </a:r>
            <a:r>
              <a:rPr lang="en-US" i="1" dirty="0"/>
              <a:t>Input </a:t>
            </a:r>
            <a:r>
              <a:rPr lang="en-US" i="1" dirty="0" err="1"/>
              <a:t>DStream</a:t>
            </a:r>
            <a:r>
              <a:rPr lang="en-US" dirty="0"/>
              <a:t> to produce a </a:t>
            </a:r>
            <a:r>
              <a:rPr lang="en-US" i="1" dirty="0"/>
              <a:t>Receiver</a:t>
            </a:r>
            <a:r>
              <a:rPr lang="en-US" dirty="0"/>
              <a:t> object. It is the main entry point for Spark functionality. Spark provides a number of default implementations of sources like Twitter, </a:t>
            </a:r>
            <a:r>
              <a:rPr lang="en-US" dirty="0" err="1"/>
              <a:t>Akka</a:t>
            </a:r>
            <a:r>
              <a:rPr lang="en-US" dirty="0"/>
              <a:t> Actor and </a:t>
            </a:r>
            <a:r>
              <a:rPr lang="en-US" dirty="0" err="1"/>
              <a:t>ZeroMQ</a:t>
            </a:r>
            <a:r>
              <a:rPr lang="en-US" dirty="0"/>
              <a:t> that are accessible from the context</a:t>
            </a:r>
            <a:r>
              <a:rPr lang="en-US" dirty="0" smtClean="0"/>
              <a:t>.</a:t>
            </a:r>
          </a:p>
          <a:p>
            <a:r>
              <a:rPr lang="en-US" dirty="0"/>
              <a:t>A </a:t>
            </a:r>
            <a:r>
              <a:rPr lang="en-US" dirty="0" err="1"/>
              <a:t>StreamingContext</a:t>
            </a:r>
            <a:r>
              <a:rPr lang="en-US" dirty="0"/>
              <a:t> object can be created from a </a:t>
            </a:r>
            <a:r>
              <a:rPr lang="en-US" dirty="0" err="1"/>
              <a:t>SparkContext</a:t>
            </a:r>
            <a:r>
              <a:rPr lang="en-US" dirty="0"/>
              <a:t> object. A </a:t>
            </a:r>
            <a:r>
              <a:rPr lang="en-US" dirty="0" err="1"/>
              <a:t>SparkContext</a:t>
            </a:r>
            <a:r>
              <a:rPr lang="en-US" dirty="0"/>
              <a:t> represents the connection to a Spark cluster and can be used to create RDDs, accumulators and broadcast variables on that cluster</a:t>
            </a:r>
            <a:r>
              <a:rPr lang="en-US" dirty="0" smtClean="0"/>
              <a:t>.</a:t>
            </a:r>
          </a:p>
          <a:p>
            <a:pPr marL="0" indent="0">
              <a:buNone/>
            </a:pPr>
            <a:r>
              <a:rPr lang="en-US" dirty="0"/>
              <a:t> </a:t>
            </a:r>
            <a:r>
              <a:rPr lang="en-US" dirty="0" smtClean="0"/>
              <a:t>   </a:t>
            </a:r>
            <a:r>
              <a:rPr lang="en-US" dirty="0" err="1" smtClean="0"/>
              <a:t>import.org.apache.spark</a:t>
            </a:r>
            <a:r>
              <a:rPr lang="en-US" dirty="0" smtClean="0"/>
              <a:t>._</a:t>
            </a:r>
          </a:p>
          <a:p>
            <a:pPr marL="0" indent="0">
              <a:buNone/>
            </a:pPr>
            <a:r>
              <a:rPr lang="en-US" dirty="0"/>
              <a:t> </a:t>
            </a:r>
            <a:r>
              <a:rPr lang="en-US" dirty="0" smtClean="0"/>
              <a:t>   </a:t>
            </a:r>
            <a:r>
              <a:rPr lang="en-US" dirty="0" err="1" smtClean="0"/>
              <a:t>import.org.apache.spark.streaming</a:t>
            </a:r>
            <a:r>
              <a:rPr lang="en-US" dirty="0" smtClean="0"/>
              <a:t>._</a:t>
            </a:r>
          </a:p>
          <a:p>
            <a:endParaRPr lang="en-US" dirty="0"/>
          </a:p>
          <a:p>
            <a:endParaRPr lang="en-US" dirty="0"/>
          </a:p>
        </p:txBody>
      </p:sp>
    </p:spTree>
    <p:extLst>
      <p:ext uri="{BB962C8B-B14F-4D97-AF65-F5344CB8AC3E}">
        <p14:creationId xmlns:p14="http://schemas.microsoft.com/office/powerpoint/2010/main" val="184655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68" y="1131216"/>
            <a:ext cx="12097732" cy="5524108"/>
          </a:xfrm>
        </p:spPr>
        <p:txBody>
          <a:bodyPr/>
          <a:lstStyle/>
          <a:p>
            <a:r>
              <a:rPr lang="en-US" dirty="0" smtClean="0"/>
              <a:t> </a:t>
            </a:r>
            <a:r>
              <a:rPr lang="en-US" dirty="0" err="1" smtClean="0"/>
              <a:t>val</a:t>
            </a:r>
            <a:r>
              <a:rPr lang="en-US" dirty="0" smtClean="0"/>
              <a:t> </a:t>
            </a:r>
            <a:r>
              <a:rPr lang="en-US" dirty="0" err="1" smtClean="0"/>
              <a:t>conf</a:t>
            </a:r>
            <a:r>
              <a:rPr lang="en-US" dirty="0" smtClean="0"/>
              <a:t> = new </a:t>
            </a:r>
            <a:r>
              <a:rPr lang="en-US" dirty="0" err="1" smtClean="0"/>
              <a:t>SparkConf</a:t>
            </a:r>
            <a:r>
              <a:rPr lang="en-US" dirty="0" smtClean="0"/>
              <a:t>().</a:t>
            </a:r>
            <a:r>
              <a:rPr lang="en-US" dirty="0" err="1" smtClean="0"/>
              <a:t>setAppname</a:t>
            </a:r>
            <a:r>
              <a:rPr lang="en-US" dirty="0" smtClean="0"/>
              <a:t>(</a:t>
            </a:r>
            <a:r>
              <a:rPr lang="en-US" dirty="0" err="1" smtClean="0"/>
              <a:t>appname</a:t>
            </a:r>
            <a:r>
              <a:rPr lang="en-US" dirty="0" smtClean="0"/>
              <a:t>).</a:t>
            </a:r>
            <a:r>
              <a:rPr lang="en-US" dirty="0" err="1" smtClean="0"/>
              <a:t>setMaster</a:t>
            </a:r>
            <a:r>
              <a:rPr lang="en-US" dirty="0" smtClean="0"/>
              <a:t>(master)</a:t>
            </a:r>
          </a:p>
          <a:p>
            <a:r>
              <a:rPr lang="en-US" dirty="0"/>
              <a:t> </a:t>
            </a:r>
            <a:r>
              <a:rPr lang="en-US" dirty="0" err="1" smtClean="0"/>
              <a:t>val</a:t>
            </a:r>
            <a:r>
              <a:rPr lang="en-US" dirty="0" smtClean="0"/>
              <a:t> </a:t>
            </a:r>
            <a:r>
              <a:rPr lang="en-US" dirty="0" err="1" smtClean="0"/>
              <a:t>ssc</a:t>
            </a:r>
            <a:r>
              <a:rPr lang="en-US" dirty="0" smtClean="0"/>
              <a:t> = new  </a:t>
            </a:r>
            <a:r>
              <a:rPr lang="en-US" dirty="0" err="1" smtClean="0"/>
              <a:t>StreamingContext</a:t>
            </a:r>
            <a:r>
              <a:rPr lang="en-US" dirty="0" smtClean="0"/>
              <a:t> ( </a:t>
            </a:r>
            <a:r>
              <a:rPr lang="en-US" dirty="0" err="1" smtClean="0"/>
              <a:t>conf,Seconds</a:t>
            </a:r>
            <a:r>
              <a:rPr lang="en-US" dirty="0" smtClean="0"/>
              <a:t>(1))</a:t>
            </a:r>
          </a:p>
          <a:p>
            <a:endParaRPr lang="en-US" dirty="0"/>
          </a:p>
          <a:p>
            <a:r>
              <a:rPr lang="en-US" b="1" dirty="0" err="1" smtClean="0"/>
              <a:t>Dstream</a:t>
            </a:r>
            <a:r>
              <a:rPr lang="en-US" b="1" dirty="0" smtClean="0"/>
              <a:t> : </a:t>
            </a:r>
            <a:endParaRPr lang="en-US" dirty="0"/>
          </a:p>
          <a:p>
            <a:r>
              <a:rPr lang="en-US" i="1" dirty="0"/>
              <a:t>Discretized Stream</a:t>
            </a:r>
            <a:r>
              <a:rPr lang="en-US" dirty="0"/>
              <a:t> (</a:t>
            </a:r>
            <a:r>
              <a:rPr lang="en-US" dirty="0" err="1"/>
              <a:t>DStream</a:t>
            </a:r>
            <a:r>
              <a:rPr lang="en-US" dirty="0"/>
              <a:t>) is the basic abstraction provided by Spark Streaming. It is a continuous stream of data. It is received from a data source or a processed data stream generated by transforming the input stream.</a:t>
            </a:r>
          </a:p>
          <a:p>
            <a:pPr marL="0" indent="0">
              <a:buNone/>
            </a:pPr>
            <a:endParaRPr lang="en-US" dirty="0"/>
          </a:p>
        </p:txBody>
      </p:sp>
    </p:spTree>
    <p:extLst>
      <p:ext uri="{BB962C8B-B14F-4D97-AF65-F5344CB8AC3E}">
        <p14:creationId xmlns:p14="http://schemas.microsoft.com/office/powerpoint/2010/main" val="1425263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Spark when Hadoop is already there?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first of the many questions everyone asks when it comes to Spark is, “</a:t>
            </a:r>
            <a:r>
              <a:rPr lang="en-US" b="1" i="1" dirty="0"/>
              <a:t>Why Spark when we have Hadoop already?</a:t>
            </a:r>
            <a:r>
              <a:rPr lang="en-US" dirty="0"/>
              <a:t>“. </a:t>
            </a:r>
          </a:p>
          <a:p>
            <a:r>
              <a:rPr lang="en-US" dirty="0"/>
              <a:t>To answer this, we have to look at the concept of batch and real-time processing. </a:t>
            </a:r>
            <a:r>
              <a:rPr lang="en-US" i="1" dirty="0"/>
              <a:t>Hadoop</a:t>
            </a:r>
            <a:r>
              <a:rPr lang="en-US" dirty="0"/>
              <a:t> is based on the concept of </a:t>
            </a:r>
            <a:r>
              <a:rPr lang="en-US" i="1" dirty="0"/>
              <a:t>batch processing</a:t>
            </a:r>
            <a:r>
              <a:rPr lang="en-US" dirty="0"/>
              <a:t> where the processing happens of blocks of data that have already been stored over a period of time. At the time, Hadoop broke all the expectations with the revolutionary </a:t>
            </a:r>
            <a:r>
              <a:rPr lang="en-US" dirty="0" err="1"/>
              <a:t>MapReduce</a:t>
            </a:r>
            <a:r>
              <a:rPr lang="en-US" dirty="0"/>
              <a:t> framework in 2005. Hadoop </a:t>
            </a:r>
            <a:r>
              <a:rPr lang="en-US" dirty="0" err="1"/>
              <a:t>MapReduce</a:t>
            </a:r>
            <a:r>
              <a:rPr lang="en-US" dirty="0"/>
              <a:t> is the best framework for processing data in batches.</a:t>
            </a:r>
          </a:p>
          <a:p>
            <a:r>
              <a:rPr lang="en-US" dirty="0"/>
              <a:t>This went on until 2014, till Spark overtook Hadoop. The USP for Spark was that it could</a:t>
            </a:r>
            <a:r>
              <a:rPr lang="en-US" i="1" dirty="0"/>
              <a:t> process data</a:t>
            </a:r>
            <a:r>
              <a:rPr lang="en-US" dirty="0"/>
              <a:t> in </a:t>
            </a:r>
            <a:r>
              <a:rPr lang="en-US" i="1" dirty="0"/>
              <a:t>real time</a:t>
            </a:r>
            <a:r>
              <a:rPr lang="en-US" dirty="0"/>
              <a:t> and was about 100 times faster than Hadoop </a:t>
            </a:r>
            <a:r>
              <a:rPr lang="en-US" dirty="0" err="1"/>
              <a:t>MapReduce</a:t>
            </a:r>
            <a:r>
              <a:rPr lang="en-US" dirty="0"/>
              <a:t> in batch processing large data sets.</a:t>
            </a:r>
          </a:p>
          <a:p>
            <a:endParaRPr lang="en-US" dirty="0"/>
          </a:p>
        </p:txBody>
      </p:sp>
    </p:spTree>
    <p:extLst>
      <p:ext uri="{BB962C8B-B14F-4D97-AF65-F5344CB8AC3E}">
        <p14:creationId xmlns:p14="http://schemas.microsoft.com/office/powerpoint/2010/main" val="2757630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0" y="283629"/>
            <a:ext cx="7810500" cy="311316"/>
          </a:xfrm>
        </p:spPr>
        <p:txBody>
          <a:bodyPr/>
          <a:lstStyle/>
          <a:p>
            <a:r>
              <a:rPr lang="en-US" sz="2000" b="1" dirty="0" smtClean="0"/>
              <a:t>Extracting words from Input </a:t>
            </a:r>
            <a:r>
              <a:rPr lang="en-US" sz="2000" b="1" dirty="0" err="1" smtClean="0"/>
              <a:t>Dstream</a:t>
            </a:r>
            <a:r>
              <a:rPr lang="en-US" sz="2000" b="1" dirty="0" smtClean="0"/>
              <a:t> :</a:t>
            </a:r>
            <a:endParaRPr lang="en-US" sz="2000" b="1" dirty="0"/>
          </a:p>
        </p:txBody>
      </p:sp>
      <p:sp>
        <p:nvSpPr>
          <p:cNvPr id="3" name="Content Placeholder 2"/>
          <p:cNvSpPr>
            <a:spLocks noGrp="1"/>
          </p:cNvSpPr>
          <p:nvPr>
            <p:ph idx="1"/>
          </p:nvPr>
        </p:nvSpPr>
        <p:spPr>
          <a:xfrm>
            <a:off x="-6134521" y="6983801"/>
            <a:ext cx="10105448" cy="2683912"/>
          </a:xfrm>
        </p:spPr>
        <p:txBody>
          <a:bodyPr/>
          <a:lstStyle/>
          <a:p>
            <a:endParaRPr lang="en-US" dirty="0"/>
          </a:p>
        </p:txBody>
      </p:sp>
      <p:sp>
        <p:nvSpPr>
          <p:cNvPr id="6" name="Rectangle 3"/>
          <p:cNvSpPr>
            <a:spLocks noChangeArrowheads="1"/>
          </p:cNvSpPr>
          <p:nvPr/>
        </p:nvSpPr>
        <p:spPr bwMode="auto">
          <a:xfrm>
            <a:off x="-6214000" y="-2385026"/>
            <a:ext cx="10234701" cy="1130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orming the input stream.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100" b="0" i="0" u="none" strike="noStrike" cap="none" normalizeH="0" baseline="0" smtClean="0">
                <a:ln>
                  <a:noFill/>
                </a:ln>
                <a:solidFill>
                  <a:srgbClr val="4A4A4A"/>
                </a:solidFill>
                <a:effectLst/>
                <a:latin typeface="Open Sans"/>
              </a:rPr>
              <a:t/>
            </a:r>
            <a:br>
              <a:rPr kumimoji="0" lang="en-US" altLang="en-US" sz="33100" b="0" i="0" u="none" strike="noStrike" cap="none" normalizeH="0" baseline="0" smtClean="0">
                <a:ln>
                  <a:noFill/>
                </a:ln>
                <a:solidFill>
                  <a:srgbClr val="4A4A4A"/>
                </a:solidFill>
                <a:effectLst/>
                <a:latin typeface="Open Sans"/>
              </a:rPr>
            </a:br>
            <a:endParaRPr kumimoji="0" lang="en-US" altLang="en-US" sz="33100" b="0" i="0" u="none" strike="noStrike" cap="none" normalizeH="0" baseline="0" smtClean="0">
              <a:ln>
                <a:noFill/>
              </a:ln>
              <a:solidFill>
                <a:srgbClr val="4A4A4A"/>
              </a:solidFill>
              <a:effectLst/>
              <a:latin typeface="Open Sans"/>
            </a:endParaRPr>
          </a:p>
        </p:txBody>
      </p:sp>
      <p:pic>
        <p:nvPicPr>
          <p:cNvPr id="4100" name="Picture 4" descr="DStream Operation - Spark Strea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32166"/>
            <a:ext cx="11553825" cy="235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506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2192000" cy="603084"/>
          </a:xfrm>
        </p:spPr>
        <p:txBody>
          <a:bodyPr/>
          <a:lstStyle/>
          <a:p>
            <a:r>
              <a:rPr lang="en-US" sz="2000" b="1" dirty="0" smtClean="0"/>
              <a:t>Input </a:t>
            </a:r>
            <a:r>
              <a:rPr lang="en-US" sz="2000" b="1" dirty="0" err="1" smtClean="0"/>
              <a:t>Dstreams</a:t>
            </a:r>
            <a:r>
              <a:rPr lang="en-US" sz="2000" b="1" dirty="0" smtClean="0"/>
              <a:t>:  </a:t>
            </a:r>
            <a:endParaRPr lang="en-US" sz="2000" b="1" dirty="0"/>
          </a:p>
        </p:txBody>
      </p:sp>
      <p:sp>
        <p:nvSpPr>
          <p:cNvPr id="3" name="Content Placeholder 2"/>
          <p:cNvSpPr>
            <a:spLocks noGrp="1"/>
          </p:cNvSpPr>
          <p:nvPr>
            <p:ph idx="1"/>
          </p:nvPr>
        </p:nvSpPr>
        <p:spPr>
          <a:xfrm>
            <a:off x="-3792718" y="7275973"/>
            <a:ext cx="11802359" cy="2189469"/>
          </a:xfrm>
        </p:spPr>
        <p:txBody>
          <a:bodyPr/>
          <a:lstStyle/>
          <a:p>
            <a:endParaRPr lang="en-US" dirty="0"/>
          </a:p>
        </p:txBody>
      </p:sp>
      <p:sp>
        <p:nvSpPr>
          <p:cNvPr id="4" name="Rectangle 1"/>
          <p:cNvSpPr>
            <a:spLocks noChangeArrowheads="1"/>
          </p:cNvSpPr>
          <p:nvPr/>
        </p:nvSpPr>
        <p:spPr bwMode="auto">
          <a:xfrm>
            <a:off x="-3962400" y="4686663"/>
            <a:ext cx="12192000" cy="170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sources.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400" b="0" i="0" u="none" strike="noStrike" cap="none" normalizeH="0" baseline="0" smtClean="0">
                <a:ln>
                  <a:noFill/>
                </a:ln>
                <a:solidFill>
                  <a:srgbClr val="4A4A4A"/>
                </a:solidFill>
                <a:effectLst/>
                <a:latin typeface="Open Sans"/>
              </a:rPr>
              <a:t/>
            </a:r>
            <a:br>
              <a:rPr kumimoji="0" lang="en-US" altLang="en-US" sz="35400" b="0" i="0" u="none" strike="noStrike" cap="none" normalizeH="0" baseline="0" smtClean="0">
                <a:ln>
                  <a:noFill/>
                </a:ln>
                <a:solidFill>
                  <a:srgbClr val="4A4A4A"/>
                </a:solidFill>
                <a:effectLst/>
                <a:latin typeface="Open Sans"/>
              </a:rPr>
            </a:br>
            <a:endParaRPr kumimoji="0" lang="en-US" altLang="en-US" sz="35400" b="0" i="0" u="none" strike="noStrike" cap="none" normalizeH="0" baseline="0" smtClean="0">
              <a:ln>
                <a:noFill/>
              </a:ln>
              <a:solidFill>
                <a:srgbClr val="4A4A4A"/>
              </a:solidFill>
              <a:effectLst/>
              <a:latin typeface="Open Sans"/>
            </a:endParaRPr>
          </a:p>
        </p:txBody>
      </p:sp>
      <p:pic>
        <p:nvPicPr>
          <p:cNvPr id="6146" name="Picture 2" descr="Input DStream - Spark Strea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147992"/>
            <a:ext cx="10839450" cy="223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26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74656"/>
            <a:ext cx="12192000" cy="5495826"/>
          </a:xfrm>
        </p:spPr>
        <p:txBody>
          <a:bodyPr/>
          <a:lstStyle/>
          <a:p>
            <a:r>
              <a:rPr lang="en-US" i="1" dirty="0"/>
              <a:t>Input </a:t>
            </a:r>
            <a:r>
              <a:rPr lang="en-US" i="1" dirty="0" err="1"/>
              <a:t>DStreams</a:t>
            </a:r>
            <a:r>
              <a:rPr lang="en-US" dirty="0"/>
              <a:t> are </a:t>
            </a:r>
            <a:r>
              <a:rPr lang="en-US" dirty="0" err="1"/>
              <a:t>DStreams</a:t>
            </a:r>
            <a:r>
              <a:rPr lang="en-US" dirty="0"/>
              <a:t> representing the stream of input data received from streaming sources. </a:t>
            </a:r>
            <a:endParaRPr lang="en-US" dirty="0" smtClean="0"/>
          </a:p>
          <a:p>
            <a:r>
              <a:rPr lang="en-US" dirty="0"/>
              <a:t>Every input </a:t>
            </a:r>
            <a:r>
              <a:rPr lang="en-US" dirty="0" err="1"/>
              <a:t>DStream</a:t>
            </a:r>
            <a:r>
              <a:rPr lang="en-US" dirty="0"/>
              <a:t> is associated with a Receiver object which receives the data from a source and stores it in Spark’s memory for processing</a:t>
            </a:r>
            <a:r>
              <a:rPr lang="en-US" dirty="0" smtClean="0"/>
              <a:t>.</a:t>
            </a:r>
          </a:p>
          <a:p>
            <a:endParaRPr lang="en-US" dirty="0"/>
          </a:p>
          <a:p>
            <a:r>
              <a:rPr lang="en-US" b="1" dirty="0"/>
              <a:t>Transformations on </a:t>
            </a:r>
            <a:r>
              <a:rPr lang="en-US" b="1" dirty="0" err="1"/>
              <a:t>DStreams</a:t>
            </a:r>
            <a:r>
              <a:rPr lang="en-US" b="1" dirty="0"/>
              <a:t>:</a:t>
            </a:r>
            <a:endParaRPr lang="en-US" dirty="0"/>
          </a:p>
          <a:p>
            <a:r>
              <a:rPr lang="en-US" dirty="0"/>
              <a:t>Any operation applied on a </a:t>
            </a:r>
            <a:r>
              <a:rPr lang="en-US" dirty="0" err="1"/>
              <a:t>DStream</a:t>
            </a:r>
            <a:r>
              <a:rPr lang="en-US" dirty="0"/>
              <a:t> translates to operations on the underlying RDDs. Transformations allow the data from the input </a:t>
            </a:r>
            <a:r>
              <a:rPr lang="en-US" dirty="0" err="1"/>
              <a:t>DStream</a:t>
            </a:r>
            <a:r>
              <a:rPr lang="en-US" dirty="0"/>
              <a:t> to be modified similar to RDDs. </a:t>
            </a:r>
            <a:r>
              <a:rPr lang="en-US" dirty="0" err="1"/>
              <a:t>DStreams</a:t>
            </a:r>
            <a:r>
              <a:rPr lang="en-US" dirty="0"/>
              <a:t> support many of the transformations available on normal Spark RDDs. </a:t>
            </a:r>
          </a:p>
          <a:p>
            <a:pPr marL="0" indent="0">
              <a:buNone/>
            </a:pPr>
            <a:endParaRPr lang="en-US" dirty="0"/>
          </a:p>
        </p:txBody>
      </p:sp>
    </p:spTree>
    <p:extLst>
      <p:ext uri="{BB962C8B-B14F-4D97-AF65-F5344CB8AC3E}">
        <p14:creationId xmlns:p14="http://schemas.microsoft.com/office/powerpoint/2010/main" val="2863079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584248" cy="631364"/>
          </a:xfrm>
        </p:spPr>
        <p:txBody>
          <a:bodyPr/>
          <a:lstStyle/>
          <a:p>
            <a:r>
              <a:rPr lang="en-US" sz="2000" b="1" dirty="0" err="1" smtClean="0"/>
              <a:t>Dstream</a:t>
            </a:r>
            <a:r>
              <a:rPr lang="en-US" sz="2000" b="1" dirty="0" smtClean="0"/>
              <a:t> Transformations : </a:t>
            </a:r>
            <a:endParaRPr lang="en-US" sz="2000" b="1" dirty="0"/>
          </a:p>
        </p:txBody>
      </p:sp>
      <p:sp>
        <p:nvSpPr>
          <p:cNvPr id="3" name="Content Placeholder 2"/>
          <p:cNvSpPr>
            <a:spLocks noGrp="1"/>
          </p:cNvSpPr>
          <p:nvPr>
            <p:ph idx="1"/>
          </p:nvPr>
        </p:nvSpPr>
        <p:spPr>
          <a:xfrm>
            <a:off x="-3988361" y="7870826"/>
            <a:ext cx="11783505" cy="3001780"/>
          </a:xfrm>
        </p:spPr>
        <p:txBody>
          <a:bodyPr/>
          <a:lstStyle/>
          <a:p>
            <a:endParaRPr lang="en-US" dirty="0"/>
          </a:p>
        </p:txBody>
      </p:sp>
      <p:sp>
        <p:nvSpPr>
          <p:cNvPr id="4" name="Rectangle 1"/>
          <p:cNvSpPr>
            <a:spLocks noChangeArrowheads="1"/>
          </p:cNvSpPr>
          <p:nvPr/>
        </p:nvSpPr>
        <p:spPr bwMode="auto">
          <a:xfrm>
            <a:off x="-4167470" y="5738149"/>
            <a:ext cx="12192000" cy="239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Spark RDDs.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4A4A4A"/>
                </a:solidFill>
                <a:effectLst/>
                <a:latin typeface="Open Sans"/>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4900" b="1" i="0" u="none" strike="noStrike" cap="none" normalizeH="0" baseline="0" smtClean="0">
                <a:ln>
                  <a:noFill/>
                </a:ln>
                <a:solidFill>
                  <a:srgbClr val="4A4A4A"/>
                </a:solidFill>
                <a:effectLst/>
                <a:latin typeface="Open Sans"/>
              </a:rPr>
              <a:t/>
            </a:r>
            <a:br>
              <a:rPr kumimoji="0" lang="en-US" altLang="en-US" sz="34900" b="1" i="0" u="none" strike="noStrike" cap="none" normalizeH="0" baseline="0" smtClean="0">
                <a:ln>
                  <a:noFill/>
                </a:ln>
                <a:solidFill>
                  <a:srgbClr val="4A4A4A"/>
                </a:solidFill>
                <a:effectLst/>
                <a:latin typeface="Open Sans"/>
              </a:rPr>
            </a:br>
            <a:endParaRPr kumimoji="0" lang="en-US" altLang="en-US" sz="34900" b="1" i="0" u="none" strike="noStrike" cap="none" normalizeH="0" baseline="0" smtClean="0">
              <a:ln>
                <a:noFill/>
              </a:ln>
              <a:solidFill>
                <a:srgbClr val="4A4A4A"/>
              </a:solidFill>
              <a:effectLst/>
              <a:latin typeface="Open Sans"/>
            </a:endParaRPr>
          </a:p>
        </p:txBody>
      </p:sp>
      <p:pic>
        <p:nvPicPr>
          <p:cNvPr id="7170" name="Picture 2" descr="DStream Transformations - Spark Strea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2" y="1862122"/>
            <a:ext cx="10216586" cy="290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71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144223" cy="508816"/>
          </a:xfrm>
        </p:spPr>
        <p:txBody>
          <a:bodyPr/>
          <a:lstStyle/>
          <a:p>
            <a:r>
              <a:rPr lang="en-US" sz="2000" b="1" dirty="0" smtClean="0"/>
              <a:t>Caching :</a:t>
            </a:r>
            <a:endParaRPr lang="en-US" sz="2000" b="1" dirty="0"/>
          </a:p>
        </p:txBody>
      </p:sp>
      <p:sp>
        <p:nvSpPr>
          <p:cNvPr id="3" name="Content Placeholder 2"/>
          <p:cNvSpPr>
            <a:spLocks noGrp="1"/>
          </p:cNvSpPr>
          <p:nvPr>
            <p:ph idx="1"/>
          </p:nvPr>
        </p:nvSpPr>
        <p:spPr>
          <a:xfrm>
            <a:off x="-5506182" y="6959605"/>
            <a:ext cx="16556114" cy="3190724"/>
          </a:xfrm>
        </p:spPr>
        <p:txBody>
          <a:bodyPr/>
          <a:lstStyle/>
          <a:p>
            <a:endParaRPr lang="en-US" dirty="0"/>
          </a:p>
        </p:txBody>
      </p:sp>
      <p:sp>
        <p:nvSpPr>
          <p:cNvPr id="4" name="Rectangle 1"/>
          <p:cNvSpPr>
            <a:spLocks noChangeArrowheads="1"/>
          </p:cNvSpPr>
          <p:nvPr/>
        </p:nvSpPr>
        <p:spPr bwMode="auto">
          <a:xfrm>
            <a:off x="-5652880" y="331262"/>
            <a:ext cx="17034666" cy="871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Stream.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A4A4A"/>
                </a:solidFill>
                <a:effectLst/>
                <a:latin typeface="Open Sans"/>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800" b="0" i="0" u="none" strike="noStrike" cap="none" normalizeH="0" baseline="0" smtClean="0">
                <a:ln>
                  <a:noFill/>
                </a:ln>
                <a:solidFill>
                  <a:srgbClr val="4A4A4A"/>
                </a:solidFill>
                <a:effectLst/>
                <a:latin typeface="Open Sans"/>
              </a:rPr>
              <a:t/>
            </a:r>
            <a:br>
              <a:rPr kumimoji="0" lang="en-US" altLang="en-US" sz="26800" b="0" i="0" u="none" strike="noStrike" cap="none" normalizeH="0" baseline="0" smtClean="0">
                <a:ln>
                  <a:noFill/>
                </a:ln>
                <a:solidFill>
                  <a:srgbClr val="4A4A4A"/>
                </a:solidFill>
                <a:effectLst/>
                <a:latin typeface="Open Sans"/>
              </a:rPr>
            </a:br>
            <a:endParaRPr kumimoji="0" lang="en-US" altLang="en-US" sz="26800" b="0" i="0" u="none" strike="noStrike" cap="none" normalizeH="0" baseline="0" smtClean="0">
              <a:ln>
                <a:noFill/>
              </a:ln>
              <a:solidFill>
                <a:srgbClr val="4A4A4A"/>
              </a:solidFill>
              <a:effectLst/>
              <a:latin typeface="Open Sans"/>
            </a:endParaRPr>
          </a:p>
        </p:txBody>
      </p:sp>
      <p:pic>
        <p:nvPicPr>
          <p:cNvPr id="8194" name="Picture 2" descr="Caching - Spark Stream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6" y="1895026"/>
            <a:ext cx="10696574" cy="252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57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231" y="1338606"/>
            <a:ext cx="11566689" cy="4909793"/>
          </a:xfrm>
        </p:spPr>
        <p:txBody>
          <a:bodyPr>
            <a:normAutofit/>
          </a:bodyPr>
          <a:lstStyle/>
          <a:p>
            <a:r>
              <a:rPr lang="en-US" i="1" dirty="0" err="1"/>
              <a:t>DStreams</a:t>
            </a:r>
            <a:r>
              <a:rPr lang="en-US" dirty="0"/>
              <a:t> allow developers to cache/ persist the stream’s data in memory. This is useful if the data in the </a:t>
            </a:r>
            <a:r>
              <a:rPr lang="en-US" dirty="0" err="1"/>
              <a:t>DStream</a:t>
            </a:r>
            <a:r>
              <a:rPr lang="en-US" dirty="0"/>
              <a:t> will be computed multiple times. This can be done using the </a:t>
            </a:r>
            <a:r>
              <a:rPr lang="en-US" i="1" dirty="0"/>
              <a:t>persist()</a:t>
            </a:r>
            <a:r>
              <a:rPr lang="en-US" dirty="0"/>
              <a:t> method on a </a:t>
            </a:r>
            <a:r>
              <a:rPr lang="en-US" dirty="0" err="1"/>
              <a:t>DStream</a:t>
            </a:r>
            <a:r>
              <a:rPr lang="en-US" dirty="0" smtClean="0"/>
              <a:t>.</a:t>
            </a:r>
            <a:r>
              <a:rPr lang="en-US" dirty="0"/>
              <a:t> For input streams that receive data over the network (such as Kafka, Flume, Sockets, etc.), the default persistence level is set to replicate the data to two nodes for fault-tolerance</a:t>
            </a:r>
            <a:r>
              <a:rPr lang="en-US" dirty="0" smtClean="0"/>
              <a:t>.</a:t>
            </a:r>
          </a:p>
        </p:txBody>
      </p:sp>
    </p:spTree>
    <p:extLst>
      <p:ext uri="{BB962C8B-B14F-4D97-AF65-F5344CB8AC3E}">
        <p14:creationId xmlns:p14="http://schemas.microsoft.com/office/powerpoint/2010/main" val="2860093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52932" cy="810474"/>
          </a:xfrm>
        </p:spPr>
        <p:txBody>
          <a:bodyPr/>
          <a:lstStyle/>
          <a:p>
            <a:r>
              <a:rPr lang="en-US" b="1" dirty="0"/>
              <a:t>Accumulators, Broadcast Variables and Checkpoints </a:t>
            </a:r>
            <a:r>
              <a:rPr lang="en-US" b="1" dirty="0" smtClean="0"/>
              <a:t>:</a:t>
            </a:r>
            <a:br>
              <a:rPr lang="en-US" b="1" dirty="0" smtClean="0"/>
            </a:br>
            <a:endParaRPr lang="en-US" dirty="0"/>
          </a:p>
        </p:txBody>
      </p:sp>
      <p:sp>
        <p:nvSpPr>
          <p:cNvPr id="3" name="Content Placeholder 2"/>
          <p:cNvSpPr>
            <a:spLocks noGrp="1"/>
          </p:cNvSpPr>
          <p:nvPr>
            <p:ph idx="1"/>
          </p:nvPr>
        </p:nvSpPr>
        <p:spPr>
          <a:xfrm>
            <a:off x="65988" y="1853248"/>
            <a:ext cx="11877773" cy="4868063"/>
          </a:xfrm>
        </p:spPr>
        <p:txBody>
          <a:bodyPr/>
          <a:lstStyle/>
          <a:p>
            <a:r>
              <a:rPr lang="en-US" b="1" dirty="0" smtClean="0"/>
              <a:t>Accumulators</a:t>
            </a:r>
            <a:r>
              <a:rPr lang="en-US" b="1" dirty="0"/>
              <a:t>:</a:t>
            </a:r>
            <a:r>
              <a:rPr lang="en-US" dirty="0"/>
              <a:t> </a:t>
            </a:r>
            <a:r>
              <a:rPr lang="en-US" i="1" dirty="0"/>
              <a:t>Accumulators</a:t>
            </a:r>
            <a:r>
              <a:rPr lang="en-US" dirty="0"/>
              <a:t> are variables that are only added through an associative and commutative operation. They are used to implement counters or sums. Tracking accumulators in the UI can be useful for understanding the progress of running stages. Spark natively supports numeric accumulators. We can create named or unnamed accumulators.</a:t>
            </a:r>
          </a:p>
          <a:p>
            <a:r>
              <a:rPr lang="en-US" b="1" dirty="0"/>
              <a:t>Broadcast Variables:</a:t>
            </a:r>
            <a:r>
              <a:rPr lang="en-US" dirty="0"/>
              <a:t> </a:t>
            </a:r>
            <a:r>
              <a:rPr lang="en-US" i="1" dirty="0"/>
              <a:t>Broadcast variables</a:t>
            </a:r>
            <a:r>
              <a:rPr lang="en-US" dirty="0"/>
              <a:t> allow the programmer to keep a read-only variable cached on each machine rather than shipping a copy of it with tasks. They can be used to give every node a copy of a large input dataset in an efficient manner. Spark also attempts to distribute broadcast variables using efficient broadcast algorithms to reduce communication cost.</a:t>
            </a:r>
          </a:p>
          <a:p>
            <a:r>
              <a:rPr lang="en-US" b="1" dirty="0"/>
              <a:t>Checkpoints:</a:t>
            </a:r>
            <a:r>
              <a:rPr lang="en-US" dirty="0"/>
              <a:t> </a:t>
            </a:r>
            <a:r>
              <a:rPr lang="en-US" i="1" dirty="0"/>
              <a:t>Checkpoints</a:t>
            </a:r>
            <a:r>
              <a:rPr lang="en-US" dirty="0"/>
              <a:t> are similar to checkpoints in gaming. They make it run 24/7 and make it resilient to failures unrelated to the application logic.</a:t>
            </a:r>
          </a:p>
          <a:p>
            <a:pPr marL="0" indent="0">
              <a:buNone/>
            </a:pPr>
            <a:endParaRPr lang="en-US" dirty="0"/>
          </a:p>
          <a:p>
            <a:endParaRPr lang="en-US" dirty="0"/>
          </a:p>
        </p:txBody>
      </p:sp>
    </p:spTree>
    <p:extLst>
      <p:ext uri="{BB962C8B-B14F-4D97-AF65-F5344CB8AC3E}">
        <p14:creationId xmlns:p14="http://schemas.microsoft.com/office/powerpoint/2010/main" val="707159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75385"/>
            <a:ext cx="10732042" cy="1477863"/>
          </a:xfrm>
        </p:spPr>
        <p:txBody>
          <a:bodyPr/>
          <a:lstStyle/>
          <a:p>
            <a:r>
              <a:rPr lang="en-US" b="1" dirty="0"/>
              <a:t>Spark Streaming Transformation </a:t>
            </a:r>
            <a:r>
              <a:rPr lang="en-US" b="1" dirty="0" smtClean="0"/>
              <a:t>Operations :</a:t>
            </a:r>
            <a:r>
              <a:rPr lang="en-US" dirty="0"/>
              <a:t/>
            </a:r>
            <a:br>
              <a:rPr lang="en-US" dirty="0"/>
            </a:br>
            <a:endParaRPr lang="en-US" sz="1800" dirty="0"/>
          </a:p>
        </p:txBody>
      </p:sp>
      <p:sp>
        <p:nvSpPr>
          <p:cNvPr id="3" name="Content Placeholder 2"/>
          <p:cNvSpPr>
            <a:spLocks noGrp="1"/>
          </p:cNvSpPr>
          <p:nvPr>
            <p:ph idx="1"/>
          </p:nvPr>
        </p:nvSpPr>
        <p:spPr>
          <a:xfrm>
            <a:off x="84841" y="1853248"/>
            <a:ext cx="11849493" cy="5004752"/>
          </a:xfrm>
        </p:spPr>
        <p:txBody>
          <a:bodyPr/>
          <a:lstStyle/>
          <a:p>
            <a:pPr fontAlgn="base"/>
            <a:r>
              <a:rPr lang="en-US" b="1" dirty="0" smtClean="0"/>
              <a:t>map() :</a:t>
            </a:r>
            <a:endParaRPr lang="en-US" b="1" dirty="0"/>
          </a:p>
          <a:p>
            <a:pPr fontAlgn="base"/>
            <a:r>
              <a:rPr lang="en-US" dirty="0"/>
              <a:t>Map function in Spark passes each element of the source </a:t>
            </a:r>
            <a:r>
              <a:rPr lang="en-US" dirty="0" err="1"/>
              <a:t>DStream</a:t>
            </a:r>
            <a:r>
              <a:rPr lang="en-US" dirty="0"/>
              <a:t> through a function and returns a new </a:t>
            </a:r>
            <a:r>
              <a:rPr lang="en-US" dirty="0" err="1"/>
              <a:t>DStream</a:t>
            </a:r>
            <a:r>
              <a:rPr lang="en-US" dirty="0" smtClean="0"/>
              <a:t>.</a:t>
            </a:r>
          </a:p>
          <a:p>
            <a:pPr marL="0" indent="0" fontAlgn="base">
              <a:buNone/>
            </a:pPr>
            <a:r>
              <a:rPr lang="en-US" dirty="0"/>
              <a:t> </a:t>
            </a:r>
            <a:r>
              <a:rPr lang="en-US" dirty="0" smtClean="0"/>
              <a:t>    Example:</a:t>
            </a:r>
          </a:p>
          <a:p>
            <a:pPr marL="0" indent="0" fontAlgn="base">
              <a:buNone/>
            </a:pPr>
            <a:r>
              <a:rPr lang="en-US" dirty="0"/>
              <a:t> </a:t>
            </a:r>
            <a:r>
              <a:rPr lang="en-US" dirty="0" smtClean="0"/>
              <a:t>               </a:t>
            </a:r>
            <a:r>
              <a:rPr lang="en-US" dirty="0" err="1" smtClean="0"/>
              <a:t>val</a:t>
            </a:r>
            <a:r>
              <a:rPr lang="en-US" dirty="0" smtClean="0"/>
              <a:t> </a:t>
            </a:r>
            <a:r>
              <a:rPr lang="en-US" dirty="0" err="1"/>
              <a:t>conf</a:t>
            </a:r>
            <a:r>
              <a:rPr lang="en-US" dirty="0"/>
              <a:t> = new </a:t>
            </a:r>
            <a:r>
              <a:rPr lang="en-US" dirty="0" err="1"/>
              <a:t>SparkConf</a:t>
            </a:r>
            <a:r>
              <a:rPr lang="en-US" dirty="0"/>
              <a:t>().</a:t>
            </a:r>
            <a:r>
              <a:rPr lang="en-US" dirty="0" err="1"/>
              <a:t>setMaster</a:t>
            </a:r>
            <a:r>
              <a:rPr lang="en-US" dirty="0"/>
              <a:t>("local[2]") .</a:t>
            </a:r>
            <a:r>
              <a:rPr lang="en-US" dirty="0" err="1"/>
              <a:t>setAppName</a:t>
            </a:r>
            <a:r>
              <a:rPr lang="en-US" dirty="0"/>
              <a:t>("</a:t>
            </a:r>
            <a:r>
              <a:rPr lang="en-US" dirty="0" err="1"/>
              <a:t>MapOpTest</a:t>
            </a:r>
            <a:r>
              <a:rPr lang="en-US" dirty="0"/>
              <a:t>")</a:t>
            </a:r>
          </a:p>
          <a:p>
            <a:pPr marL="0" indent="0" fontAlgn="base">
              <a:buNone/>
            </a:pPr>
            <a:r>
              <a:rPr lang="en-US" dirty="0" smtClean="0"/>
              <a:t>                </a:t>
            </a:r>
            <a:r>
              <a:rPr lang="en-US" dirty="0" err="1" smtClean="0"/>
              <a:t>val</a:t>
            </a:r>
            <a:r>
              <a:rPr lang="en-US" dirty="0" smtClean="0"/>
              <a:t> </a:t>
            </a:r>
            <a:r>
              <a:rPr lang="en-US" dirty="0" err="1"/>
              <a:t>ssc</a:t>
            </a:r>
            <a:r>
              <a:rPr lang="en-US" dirty="0"/>
              <a:t> = new </a:t>
            </a:r>
            <a:r>
              <a:rPr lang="en-US" dirty="0" err="1"/>
              <a:t>StreamingContext</a:t>
            </a:r>
            <a:r>
              <a:rPr lang="en-US" dirty="0"/>
              <a:t>(</a:t>
            </a:r>
            <a:r>
              <a:rPr lang="en-US" dirty="0" err="1"/>
              <a:t>conf</a:t>
            </a:r>
            <a:r>
              <a:rPr lang="en-US" dirty="0"/>
              <a:t> , Seconds(1))</a:t>
            </a:r>
          </a:p>
          <a:p>
            <a:pPr marL="0" indent="0" fontAlgn="base">
              <a:buNone/>
            </a:pPr>
            <a:r>
              <a:rPr lang="en-US" dirty="0" smtClean="0"/>
              <a:t>                </a:t>
            </a:r>
            <a:r>
              <a:rPr lang="en-US" dirty="0" err="1" smtClean="0"/>
              <a:t>val</a:t>
            </a:r>
            <a:r>
              <a:rPr lang="en-US" dirty="0" smtClean="0"/>
              <a:t> </a:t>
            </a:r>
            <a:r>
              <a:rPr lang="en-US" dirty="0"/>
              <a:t>words = </a:t>
            </a:r>
            <a:r>
              <a:rPr lang="en-US" dirty="0" err="1"/>
              <a:t>ssc.socketTextStream</a:t>
            </a:r>
            <a:r>
              <a:rPr lang="en-US" dirty="0"/>
              <a:t>("localhost", 9999)</a:t>
            </a:r>
          </a:p>
          <a:p>
            <a:pPr marL="0" indent="0">
              <a:buNone/>
            </a:pPr>
            <a:r>
              <a:rPr lang="en-US" dirty="0" smtClean="0"/>
              <a:t>                </a:t>
            </a:r>
            <a:r>
              <a:rPr lang="en-US" dirty="0" err="1" smtClean="0"/>
              <a:t>val</a:t>
            </a:r>
            <a:r>
              <a:rPr lang="en-US" dirty="0" smtClean="0"/>
              <a:t> </a:t>
            </a:r>
            <a:r>
              <a:rPr lang="en-US" dirty="0" err="1"/>
              <a:t>ans</a:t>
            </a:r>
            <a:r>
              <a:rPr lang="en-US" dirty="0"/>
              <a:t> = </a:t>
            </a:r>
            <a:r>
              <a:rPr lang="en-US" dirty="0" err="1"/>
              <a:t>words.map</a:t>
            </a:r>
            <a:r>
              <a:rPr lang="en-US" dirty="0"/>
              <a:t> { word =&gt; ("hello" ,word ) } // map hello with each </a:t>
            </a:r>
            <a:r>
              <a:rPr lang="en-US" dirty="0" err="1" smtClean="0"/>
              <a:t>lineans.print</a:t>
            </a:r>
            <a:r>
              <a:rPr lang="en-US" dirty="0"/>
              <a:t>()</a:t>
            </a:r>
          </a:p>
          <a:p>
            <a:pPr marL="0" indent="0">
              <a:buNone/>
            </a:pPr>
            <a:r>
              <a:rPr lang="en-US" dirty="0" smtClean="0"/>
              <a:t>                </a:t>
            </a:r>
            <a:r>
              <a:rPr lang="en-US" dirty="0" err="1" smtClean="0"/>
              <a:t>ssc.start</a:t>
            </a:r>
            <a:r>
              <a:rPr lang="en-US" dirty="0"/>
              <a:t>() // Start the computation</a:t>
            </a:r>
          </a:p>
          <a:p>
            <a:pPr marL="0" indent="0">
              <a:buNone/>
            </a:pPr>
            <a:r>
              <a:rPr lang="en-US" dirty="0" smtClean="0"/>
              <a:t>                 </a:t>
            </a:r>
            <a:r>
              <a:rPr lang="en-US" dirty="0" err="1" smtClean="0"/>
              <a:t>ssc.awaitTermination</a:t>
            </a:r>
            <a:r>
              <a:rPr lang="en-US" dirty="0"/>
              <a:t>() // Wait for termination</a:t>
            </a:r>
          </a:p>
          <a:p>
            <a:r>
              <a:rPr lang="en-US" dirty="0"/>
              <a:t>}</a:t>
            </a:r>
          </a:p>
        </p:txBody>
      </p:sp>
    </p:spTree>
    <p:extLst>
      <p:ext uri="{BB962C8B-B14F-4D97-AF65-F5344CB8AC3E}">
        <p14:creationId xmlns:p14="http://schemas.microsoft.com/office/powerpoint/2010/main" val="4276001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68445"/>
          </a:xfrm>
        </p:spPr>
        <p:txBody>
          <a:bodyPr/>
          <a:lstStyle/>
          <a:p>
            <a:pPr marL="0" indent="0">
              <a:buNone/>
            </a:pPr>
            <a:r>
              <a:rPr lang="en-US" dirty="0" smtClean="0"/>
              <a:t> </a:t>
            </a:r>
            <a:r>
              <a:rPr lang="en-US" b="1" dirty="0" err="1"/>
              <a:t>flatMap</a:t>
            </a:r>
            <a:r>
              <a:rPr lang="en-US" b="1" dirty="0" smtClean="0"/>
              <a:t>() : </a:t>
            </a:r>
          </a:p>
          <a:p>
            <a:pPr marL="0" indent="0">
              <a:buNone/>
            </a:pPr>
            <a:endParaRPr lang="en-US" b="1" dirty="0"/>
          </a:p>
          <a:p>
            <a:r>
              <a:rPr lang="en-US" dirty="0" err="1"/>
              <a:t>FlatMap</a:t>
            </a:r>
            <a:r>
              <a:rPr lang="en-US" dirty="0"/>
              <a:t> function in Spark is similar to Spark map function, but in </a:t>
            </a:r>
            <a:r>
              <a:rPr lang="en-US" dirty="0" err="1"/>
              <a:t>flatmap</a:t>
            </a:r>
            <a:r>
              <a:rPr lang="en-US" dirty="0"/>
              <a:t>, input item can be mapped to 0 or more output items. This creates difference between map and </a:t>
            </a:r>
            <a:r>
              <a:rPr lang="en-US" dirty="0" err="1"/>
              <a:t>flatmap</a:t>
            </a:r>
            <a:r>
              <a:rPr lang="en-US" dirty="0"/>
              <a:t> operations in spark.</a:t>
            </a:r>
          </a:p>
          <a:p>
            <a:r>
              <a:rPr lang="en-US" b="1" dirty="0"/>
              <a:t>Spark </a:t>
            </a:r>
            <a:r>
              <a:rPr lang="en-US" b="1" dirty="0" err="1"/>
              <a:t>FlatMap</a:t>
            </a:r>
            <a:r>
              <a:rPr lang="en-US" b="1" dirty="0"/>
              <a:t> Example</a:t>
            </a:r>
          </a:p>
          <a:p>
            <a:endParaRPr lang="en-US" dirty="0"/>
          </a:p>
          <a:p>
            <a:pPr marL="0" indent="0">
              <a:buNone/>
            </a:pPr>
            <a:r>
              <a:rPr lang="en-US" dirty="0" smtClean="0"/>
              <a:t>      </a:t>
            </a:r>
            <a:r>
              <a:rPr lang="en-US" dirty="0" err="1" smtClean="0"/>
              <a:t>val</a:t>
            </a:r>
            <a:r>
              <a:rPr lang="en-US" dirty="0" smtClean="0"/>
              <a:t> </a:t>
            </a:r>
            <a:r>
              <a:rPr lang="en-US" dirty="0"/>
              <a:t>lines = </a:t>
            </a:r>
            <a:r>
              <a:rPr lang="en-US" dirty="0" err="1"/>
              <a:t>ssc.socketTextStream</a:t>
            </a:r>
            <a:r>
              <a:rPr lang="en-US" dirty="0"/>
              <a:t>("localhost", </a:t>
            </a:r>
            <a:r>
              <a:rPr lang="en-US" dirty="0" smtClean="0"/>
              <a:t>9999)</a:t>
            </a:r>
          </a:p>
          <a:p>
            <a:pPr marL="0" indent="0">
              <a:buNone/>
            </a:pPr>
            <a:r>
              <a:rPr lang="en-US" dirty="0"/>
              <a:t>	</a:t>
            </a:r>
            <a:r>
              <a:rPr lang="en-US" dirty="0" err="1" smtClean="0"/>
              <a:t>val</a:t>
            </a:r>
            <a:r>
              <a:rPr lang="en-US" dirty="0" smtClean="0"/>
              <a:t> </a:t>
            </a:r>
            <a:r>
              <a:rPr lang="en-US" dirty="0"/>
              <a:t>words = </a:t>
            </a:r>
            <a:r>
              <a:rPr lang="en-US" dirty="0" err="1"/>
              <a:t>lines.flatMap</a:t>
            </a:r>
            <a:r>
              <a:rPr lang="en-US" dirty="0"/>
              <a:t>(_.split(" ")) // for each line it split the words by space</a:t>
            </a:r>
          </a:p>
          <a:p>
            <a:pPr marL="0" indent="0">
              <a:buNone/>
            </a:pPr>
            <a:r>
              <a:rPr lang="en-US" dirty="0" smtClean="0"/>
              <a:t>	</a:t>
            </a:r>
            <a:r>
              <a:rPr lang="en-US" dirty="0" err="1" smtClean="0"/>
              <a:t>val</a:t>
            </a:r>
            <a:r>
              <a:rPr lang="en-US" dirty="0" smtClean="0"/>
              <a:t> </a:t>
            </a:r>
            <a:r>
              <a:rPr lang="en-US" dirty="0"/>
              <a:t>pairs = </a:t>
            </a:r>
            <a:r>
              <a:rPr lang="en-US" dirty="0" err="1"/>
              <a:t>words.map</a:t>
            </a:r>
            <a:r>
              <a:rPr lang="en-US" dirty="0"/>
              <a:t>(word =&gt; (word, 1))</a:t>
            </a:r>
          </a:p>
          <a:p>
            <a:pPr marL="0" indent="0">
              <a:buNone/>
            </a:pPr>
            <a:r>
              <a:rPr lang="en-US" dirty="0" smtClean="0"/>
              <a:t>	</a:t>
            </a:r>
            <a:r>
              <a:rPr lang="en-US" dirty="0" err="1" smtClean="0"/>
              <a:t>val</a:t>
            </a:r>
            <a:r>
              <a:rPr lang="en-US" dirty="0" smtClean="0"/>
              <a:t> </a:t>
            </a:r>
            <a:r>
              <a:rPr lang="en-US" dirty="0" err="1"/>
              <a:t>wordCounts</a:t>
            </a:r>
            <a:r>
              <a:rPr lang="en-US" dirty="0"/>
              <a:t> = </a:t>
            </a:r>
            <a:r>
              <a:rPr lang="en-US" dirty="0" err="1"/>
              <a:t>pairs.reduceByKey</a:t>
            </a:r>
            <a:r>
              <a:rPr lang="en-US" dirty="0"/>
              <a:t>(_ + _)</a:t>
            </a:r>
          </a:p>
          <a:p>
            <a:pPr marL="0" indent="0">
              <a:buNone/>
            </a:pPr>
            <a:r>
              <a:rPr lang="en-US" dirty="0" smtClean="0"/>
              <a:t>	</a:t>
            </a:r>
            <a:r>
              <a:rPr lang="en-US" dirty="0" err="1" smtClean="0"/>
              <a:t>wordCounts.print</a:t>
            </a:r>
            <a:r>
              <a:rPr lang="en-US" dirty="0"/>
              <a:t>()</a:t>
            </a:r>
          </a:p>
        </p:txBody>
      </p:sp>
    </p:spTree>
    <p:extLst>
      <p:ext uri="{BB962C8B-B14F-4D97-AF65-F5344CB8AC3E}">
        <p14:creationId xmlns:p14="http://schemas.microsoft.com/office/powerpoint/2010/main" val="27508636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444363" cy="499389"/>
          </a:xfrm>
        </p:spPr>
        <p:txBody>
          <a:bodyPr/>
          <a:lstStyle/>
          <a:p>
            <a:r>
              <a:rPr lang="en-US" sz="2000" b="1" dirty="0"/>
              <a:t>filter</a:t>
            </a:r>
            <a:r>
              <a:rPr lang="en-US" sz="2000" b="1" dirty="0" smtClean="0"/>
              <a:t>() :</a:t>
            </a:r>
            <a:r>
              <a:rPr lang="en-US" sz="2000" dirty="0"/>
              <a:t/>
            </a:r>
            <a:br>
              <a:rPr lang="en-US" sz="2000" dirty="0"/>
            </a:br>
            <a:endParaRPr lang="en-US" sz="2000" dirty="0"/>
          </a:p>
        </p:txBody>
      </p:sp>
      <p:sp>
        <p:nvSpPr>
          <p:cNvPr id="3" name="Content Placeholder 2"/>
          <p:cNvSpPr>
            <a:spLocks noGrp="1"/>
          </p:cNvSpPr>
          <p:nvPr>
            <p:ph idx="1"/>
          </p:nvPr>
        </p:nvSpPr>
        <p:spPr>
          <a:xfrm>
            <a:off x="226243" y="1187778"/>
            <a:ext cx="11538409" cy="5458120"/>
          </a:xfrm>
        </p:spPr>
        <p:txBody>
          <a:bodyPr/>
          <a:lstStyle/>
          <a:p>
            <a:pPr marL="0" indent="0">
              <a:buNone/>
            </a:pPr>
            <a:endParaRPr lang="en-US" dirty="0"/>
          </a:p>
          <a:p>
            <a:r>
              <a:rPr lang="en-US" dirty="0"/>
              <a:t>Filter function in Apache Spark returns selects only those records of the source </a:t>
            </a:r>
            <a:r>
              <a:rPr lang="en-US" dirty="0" err="1"/>
              <a:t>DStream</a:t>
            </a:r>
            <a:r>
              <a:rPr lang="en-US" dirty="0"/>
              <a:t> on which </a:t>
            </a:r>
            <a:r>
              <a:rPr lang="en-US" dirty="0" err="1"/>
              <a:t>func</a:t>
            </a:r>
            <a:r>
              <a:rPr lang="en-US" dirty="0"/>
              <a:t> returns true and returns a new </a:t>
            </a:r>
            <a:r>
              <a:rPr lang="en-US" dirty="0" err="1"/>
              <a:t>DStream</a:t>
            </a:r>
            <a:r>
              <a:rPr lang="en-US" dirty="0"/>
              <a:t> of those records.</a:t>
            </a:r>
          </a:p>
          <a:p>
            <a:r>
              <a:rPr lang="en-US" b="1" dirty="0"/>
              <a:t>Spark Filter function </a:t>
            </a:r>
            <a:r>
              <a:rPr lang="en-US" b="1" dirty="0" smtClean="0"/>
              <a:t>example:</a:t>
            </a:r>
            <a:endParaRPr lang="en-US" b="1" dirty="0"/>
          </a:p>
          <a:p>
            <a:endParaRPr lang="en-US" dirty="0"/>
          </a:p>
          <a:p>
            <a:pPr marL="0" indent="0">
              <a:buNone/>
            </a:pPr>
            <a:r>
              <a:rPr lang="en-US" dirty="0" smtClean="0"/>
              <a:t>	</a:t>
            </a:r>
            <a:r>
              <a:rPr lang="en-US" dirty="0" err="1" smtClean="0"/>
              <a:t>val</a:t>
            </a:r>
            <a:r>
              <a:rPr lang="en-US" dirty="0" smtClean="0"/>
              <a:t> </a:t>
            </a:r>
            <a:r>
              <a:rPr lang="en-US" dirty="0"/>
              <a:t>lines = </a:t>
            </a:r>
            <a:r>
              <a:rPr lang="en-US" dirty="0" err="1"/>
              <a:t>ssc.socketTextStream</a:t>
            </a:r>
            <a:r>
              <a:rPr lang="en-US" dirty="0"/>
              <a:t>("localhost", 9999)</a:t>
            </a:r>
          </a:p>
          <a:p>
            <a:pPr marL="0" indent="0">
              <a:buNone/>
            </a:pPr>
            <a:r>
              <a:rPr lang="en-US" dirty="0" smtClean="0"/>
              <a:t>	</a:t>
            </a:r>
            <a:r>
              <a:rPr lang="en-US" dirty="0" err="1" smtClean="0"/>
              <a:t>val</a:t>
            </a:r>
            <a:r>
              <a:rPr lang="en-US" dirty="0" smtClean="0"/>
              <a:t> </a:t>
            </a:r>
            <a:r>
              <a:rPr lang="en-US" dirty="0"/>
              <a:t>words = </a:t>
            </a:r>
            <a:r>
              <a:rPr lang="en-US" dirty="0" err="1"/>
              <a:t>lines.flatMap</a:t>
            </a:r>
            <a:r>
              <a:rPr lang="en-US" dirty="0"/>
              <a:t>(_.split(" "))</a:t>
            </a:r>
          </a:p>
          <a:p>
            <a:pPr marL="0" indent="0">
              <a:buNone/>
            </a:pPr>
            <a:r>
              <a:rPr lang="en-US" dirty="0" smtClean="0"/>
              <a:t>	</a:t>
            </a:r>
            <a:r>
              <a:rPr lang="en-US" dirty="0" err="1" smtClean="0"/>
              <a:t>val</a:t>
            </a:r>
            <a:r>
              <a:rPr lang="en-US" dirty="0" smtClean="0"/>
              <a:t> </a:t>
            </a:r>
            <a:r>
              <a:rPr lang="en-US" dirty="0"/>
              <a:t>output = </a:t>
            </a:r>
            <a:r>
              <a:rPr lang="en-US" dirty="0" err="1"/>
              <a:t>words.filter</a:t>
            </a:r>
            <a:r>
              <a:rPr lang="en-US" dirty="0"/>
              <a:t> { word =&gt; </a:t>
            </a:r>
            <a:r>
              <a:rPr lang="en-US" dirty="0" err="1"/>
              <a:t>word.startsWith</a:t>
            </a:r>
            <a:r>
              <a:rPr lang="en-US" dirty="0"/>
              <a:t>("s") } // filter the words starts with </a:t>
            </a:r>
            <a:r>
              <a:rPr lang="en-US" dirty="0" smtClean="0"/>
              <a:t>      	</a:t>
            </a:r>
            <a:r>
              <a:rPr lang="en-US" dirty="0" err="1" smtClean="0"/>
              <a:t>letter“s</a:t>
            </a:r>
            <a:r>
              <a:rPr lang="en-US" dirty="0"/>
              <a:t>”</a:t>
            </a:r>
          </a:p>
          <a:p>
            <a:pPr marL="0" indent="0">
              <a:buNone/>
            </a:pPr>
            <a:r>
              <a:rPr lang="en-US" dirty="0" smtClean="0"/>
              <a:t>	</a:t>
            </a:r>
            <a:r>
              <a:rPr lang="en-US" dirty="0" err="1" smtClean="0"/>
              <a:t>output.print</a:t>
            </a:r>
            <a:r>
              <a:rPr lang="en-US" dirty="0"/>
              <a:t>()</a:t>
            </a:r>
          </a:p>
        </p:txBody>
      </p:sp>
    </p:spTree>
    <p:extLst>
      <p:ext uri="{BB962C8B-B14F-4D97-AF65-F5344CB8AC3E}">
        <p14:creationId xmlns:p14="http://schemas.microsoft.com/office/powerpoint/2010/main" val="231985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538" y="0"/>
            <a:ext cx="7462924" cy="6858000"/>
          </a:xfrm>
          <a:prstGeom prst="rect">
            <a:avLst/>
          </a:prstGeom>
        </p:spPr>
      </p:pic>
    </p:spTree>
    <p:extLst>
      <p:ext uri="{BB962C8B-B14F-4D97-AF65-F5344CB8AC3E}">
        <p14:creationId xmlns:p14="http://schemas.microsoft.com/office/powerpoint/2010/main" val="2078187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70" y="103695"/>
            <a:ext cx="4694550" cy="593889"/>
          </a:xfrm>
        </p:spPr>
        <p:txBody>
          <a:bodyPr/>
          <a:lstStyle/>
          <a:p>
            <a:r>
              <a:rPr lang="en-US" sz="2000" dirty="0" err="1"/>
              <a:t>reduceByKey</a:t>
            </a:r>
            <a:r>
              <a:rPr lang="en-US" sz="2000" dirty="0"/>
              <a:t>(</a:t>
            </a:r>
            <a:r>
              <a:rPr lang="en-US" sz="2000" dirty="0" err="1"/>
              <a:t>func</a:t>
            </a:r>
            <a:r>
              <a:rPr lang="en-US" sz="2000" dirty="0"/>
              <a:t>, [</a:t>
            </a:r>
            <a:r>
              <a:rPr lang="en-US" sz="2000" dirty="0" err="1"/>
              <a:t>numTasks</a:t>
            </a:r>
            <a:r>
              <a:rPr lang="en-US" sz="2000" dirty="0"/>
              <a:t>])</a:t>
            </a:r>
            <a:br>
              <a:rPr lang="en-US" sz="2000" dirty="0"/>
            </a:br>
            <a:endParaRPr lang="en-US" sz="2000" dirty="0"/>
          </a:p>
        </p:txBody>
      </p:sp>
      <p:sp>
        <p:nvSpPr>
          <p:cNvPr id="3" name="Content Placeholder 2"/>
          <p:cNvSpPr>
            <a:spLocks noGrp="1"/>
          </p:cNvSpPr>
          <p:nvPr>
            <p:ph idx="1"/>
          </p:nvPr>
        </p:nvSpPr>
        <p:spPr>
          <a:xfrm>
            <a:off x="65989" y="867266"/>
            <a:ext cx="11972040" cy="5910606"/>
          </a:xfrm>
        </p:spPr>
        <p:txBody>
          <a:bodyPr>
            <a:normAutofit fontScale="85000" lnSpcReduction="10000"/>
          </a:bodyPr>
          <a:lstStyle/>
          <a:p>
            <a:r>
              <a:rPr lang="en-US" dirty="0" smtClean="0"/>
              <a:t>When </a:t>
            </a:r>
            <a:r>
              <a:rPr lang="en-US" dirty="0"/>
              <a:t>called on a </a:t>
            </a:r>
            <a:r>
              <a:rPr lang="en-US" dirty="0" err="1"/>
              <a:t>DStream</a:t>
            </a:r>
            <a:r>
              <a:rPr lang="en-US" dirty="0"/>
              <a:t> of (K, V) pairs, </a:t>
            </a:r>
            <a:r>
              <a:rPr lang="en-US" dirty="0" err="1"/>
              <a:t>ReduceByKey</a:t>
            </a:r>
            <a:r>
              <a:rPr lang="en-US" dirty="0"/>
              <a:t> function in Spark returns a new </a:t>
            </a:r>
            <a:r>
              <a:rPr lang="en-US" dirty="0" err="1"/>
              <a:t>DStream</a:t>
            </a:r>
            <a:r>
              <a:rPr lang="en-US" dirty="0"/>
              <a:t> of (K, V) pairs where the values for each key are aggregated using the given reduce function.</a:t>
            </a:r>
          </a:p>
          <a:p>
            <a:pPr marL="0" indent="0">
              <a:buNone/>
            </a:pPr>
            <a:r>
              <a:rPr lang="en-US" b="1" dirty="0" smtClean="0"/>
              <a:t>	Spark </a:t>
            </a:r>
            <a:r>
              <a:rPr lang="en-US" b="1" dirty="0" err="1"/>
              <a:t>reduceByKey</a:t>
            </a:r>
            <a:r>
              <a:rPr lang="en-US" b="1" dirty="0"/>
              <a:t> </a:t>
            </a:r>
            <a:r>
              <a:rPr lang="en-US" b="1" dirty="0" smtClean="0"/>
              <a:t>example : </a:t>
            </a:r>
            <a:endParaRPr lang="en-US" b="1" dirty="0"/>
          </a:p>
          <a:p>
            <a:endParaRPr lang="en-US" dirty="0"/>
          </a:p>
          <a:p>
            <a:pPr marL="0" indent="0">
              <a:buNone/>
            </a:pPr>
            <a:r>
              <a:rPr lang="en-US" dirty="0" smtClean="0"/>
              <a:t>	</a:t>
            </a:r>
            <a:r>
              <a:rPr lang="en-US" dirty="0" err="1" smtClean="0"/>
              <a:t>val</a:t>
            </a:r>
            <a:r>
              <a:rPr lang="en-US" dirty="0" smtClean="0"/>
              <a:t> </a:t>
            </a:r>
            <a:r>
              <a:rPr lang="en-US" dirty="0"/>
              <a:t>lines = </a:t>
            </a:r>
            <a:r>
              <a:rPr lang="en-US" dirty="0" err="1"/>
              <a:t>ssc.socketTextStream</a:t>
            </a:r>
            <a:r>
              <a:rPr lang="en-US" dirty="0"/>
              <a:t>("localhost", 9999)</a:t>
            </a:r>
          </a:p>
          <a:p>
            <a:pPr marL="0" indent="0">
              <a:buNone/>
            </a:pPr>
            <a:r>
              <a:rPr lang="en-US" dirty="0" smtClean="0"/>
              <a:t>	</a:t>
            </a:r>
            <a:r>
              <a:rPr lang="en-US" dirty="0" err="1" smtClean="0"/>
              <a:t>val</a:t>
            </a:r>
            <a:r>
              <a:rPr lang="en-US" dirty="0" smtClean="0"/>
              <a:t> </a:t>
            </a:r>
            <a:r>
              <a:rPr lang="en-US" dirty="0"/>
              <a:t>words = </a:t>
            </a:r>
            <a:r>
              <a:rPr lang="en-US" dirty="0" err="1"/>
              <a:t>lines.flatMap</a:t>
            </a:r>
            <a:r>
              <a:rPr lang="en-US" dirty="0"/>
              <a:t>(_.split(" "))</a:t>
            </a:r>
          </a:p>
          <a:p>
            <a:pPr marL="0" indent="0">
              <a:buNone/>
            </a:pPr>
            <a:r>
              <a:rPr lang="en-US" dirty="0" smtClean="0"/>
              <a:t>	</a:t>
            </a:r>
            <a:r>
              <a:rPr lang="en-US" dirty="0" err="1" smtClean="0"/>
              <a:t>val</a:t>
            </a:r>
            <a:r>
              <a:rPr lang="en-US" dirty="0" smtClean="0"/>
              <a:t> </a:t>
            </a:r>
            <a:r>
              <a:rPr lang="en-US" dirty="0"/>
              <a:t>pairs = </a:t>
            </a:r>
            <a:r>
              <a:rPr lang="en-US" dirty="0" err="1"/>
              <a:t>words.map</a:t>
            </a:r>
            <a:r>
              <a:rPr lang="en-US" dirty="0"/>
              <a:t>(word =&gt; (word, 1))</a:t>
            </a:r>
          </a:p>
          <a:p>
            <a:pPr marL="0" indent="0">
              <a:buNone/>
            </a:pPr>
            <a:r>
              <a:rPr lang="en-US" dirty="0" smtClean="0"/>
              <a:t>	</a:t>
            </a:r>
            <a:r>
              <a:rPr lang="en-US" dirty="0" err="1" smtClean="0"/>
              <a:t>val</a:t>
            </a:r>
            <a:r>
              <a:rPr lang="en-US" dirty="0" smtClean="0"/>
              <a:t> </a:t>
            </a:r>
            <a:r>
              <a:rPr lang="en-US" dirty="0" err="1"/>
              <a:t>wordCounts</a:t>
            </a:r>
            <a:r>
              <a:rPr lang="en-US" dirty="0"/>
              <a:t> = </a:t>
            </a:r>
            <a:r>
              <a:rPr lang="en-US" dirty="0" err="1"/>
              <a:t>pairs.reduceByKey</a:t>
            </a:r>
            <a:r>
              <a:rPr lang="en-US" dirty="0"/>
              <a:t>(_ + _)</a:t>
            </a:r>
          </a:p>
          <a:p>
            <a:pPr marL="0" indent="0">
              <a:buNone/>
            </a:pPr>
            <a:r>
              <a:rPr lang="en-US" dirty="0" smtClean="0"/>
              <a:t>	</a:t>
            </a:r>
            <a:r>
              <a:rPr lang="en-US" dirty="0" err="1" smtClean="0"/>
              <a:t>wordCounts.print</a:t>
            </a:r>
            <a:r>
              <a:rPr lang="en-US" dirty="0"/>
              <a:t>()</a:t>
            </a:r>
          </a:p>
          <a:p>
            <a:pPr marL="0" indent="0">
              <a:buNone/>
            </a:pPr>
            <a:r>
              <a:rPr lang="en-US" dirty="0" smtClean="0"/>
              <a:t>	e</a:t>
            </a:r>
            <a:r>
              <a:rPr lang="en-US" dirty="0"/>
              <a:t>. </a:t>
            </a:r>
            <a:r>
              <a:rPr lang="en-US" b="1" dirty="0" err="1"/>
              <a:t>countByValue</a:t>
            </a:r>
            <a:r>
              <a:rPr lang="en-US" b="1" dirty="0" smtClean="0"/>
              <a:t>() : </a:t>
            </a:r>
            <a:endParaRPr lang="en-US" b="1" dirty="0"/>
          </a:p>
          <a:p>
            <a:r>
              <a:rPr lang="en-US" dirty="0" err="1"/>
              <a:t>CountByValue</a:t>
            </a:r>
            <a:r>
              <a:rPr lang="en-US" dirty="0"/>
              <a:t> function in Spark is called on a </a:t>
            </a:r>
            <a:r>
              <a:rPr lang="en-US" dirty="0" err="1"/>
              <a:t>DStream</a:t>
            </a:r>
            <a:r>
              <a:rPr lang="en-US" dirty="0"/>
              <a:t> of elements of type K and it returns a new </a:t>
            </a:r>
            <a:r>
              <a:rPr lang="en-US" dirty="0" err="1"/>
              <a:t>DStream</a:t>
            </a:r>
            <a:r>
              <a:rPr lang="en-US" dirty="0"/>
              <a:t> of (K, Long) pairs where the value of each key is its frequency in each Spark RDD of the source </a:t>
            </a:r>
            <a:r>
              <a:rPr lang="en-US" dirty="0" err="1"/>
              <a:t>DStream</a:t>
            </a:r>
            <a:r>
              <a:rPr lang="en-US" dirty="0"/>
              <a:t>.</a:t>
            </a:r>
          </a:p>
          <a:p>
            <a:pPr marL="0" indent="0">
              <a:buNone/>
            </a:pPr>
            <a:r>
              <a:rPr lang="en-US" dirty="0" smtClean="0"/>
              <a:t> 	Spark </a:t>
            </a:r>
            <a:r>
              <a:rPr lang="en-US" dirty="0" err="1"/>
              <a:t>CountByValue</a:t>
            </a:r>
            <a:r>
              <a:rPr lang="en-US" dirty="0"/>
              <a:t> function example</a:t>
            </a:r>
          </a:p>
          <a:p>
            <a:endParaRPr lang="en-US" dirty="0"/>
          </a:p>
          <a:p>
            <a:pPr marL="0" indent="0">
              <a:buNone/>
            </a:pPr>
            <a:r>
              <a:rPr lang="en-US" dirty="0" smtClean="0"/>
              <a:t>	</a:t>
            </a:r>
            <a:r>
              <a:rPr lang="en-US" dirty="0" err="1" smtClean="0"/>
              <a:t>val</a:t>
            </a:r>
            <a:r>
              <a:rPr lang="en-US" dirty="0" smtClean="0"/>
              <a:t> </a:t>
            </a:r>
            <a:r>
              <a:rPr lang="en-US" dirty="0"/>
              <a:t>line = </a:t>
            </a:r>
            <a:r>
              <a:rPr lang="en-US" dirty="0" err="1"/>
              <a:t>ssc.socketTextStream</a:t>
            </a:r>
            <a:r>
              <a:rPr lang="en-US" dirty="0"/>
              <a:t>("localhost", 9999)</a:t>
            </a:r>
          </a:p>
          <a:p>
            <a:pPr marL="0" indent="0">
              <a:buNone/>
            </a:pPr>
            <a:r>
              <a:rPr lang="en-US" dirty="0" smtClean="0"/>
              <a:t>	</a:t>
            </a:r>
            <a:r>
              <a:rPr lang="en-US" dirty="0" err="1" smtClean="0"/>
              <a:t>val</a:t>
            </a:r>
            <a:r>
              <a:rPr lang="en-US" dirty="0" smtClean="0"/>
              <a:t> </a:t>
            </a:r>
            <a:r>
              <a:rPr lang="en-US" dirty="0"/>
              <a:t>words = </a:t>
            </a:r>
            <a:r>
              <a:rPr lang="en-US" dirty="0" err="1"/>
              <a:t>line.flatMap</a:t>
            </a:r>
            <a:r>
              <a:rPr lang="en-US" dirty="0"/>
              <a:t>(_.split(" "))</a:t>
            </a:r>
          </a:p>
          <a:p>
            <a:pPr marL="0" indent="0">
              <a:buNone/>
            </a:pPr>
            <a:r>
              <a:rPr lang="en-US" dirty="0" smtClean="0"/>
              <a:t>	</a:t>
            </a:r>
            <a:r>
              <a:rPr lang="en-US" dirty="0" err="1" smtClean="0"/>
              <a:t>words.countByValue</a:t>
            </a:r>
            <a:r>
              <a:rPr lang="en-US" dirty="0"/>
              <a:t>().print()</a:t>
            </a:r>
          </a:p>
        </p:txBody>
      </p:sp>
    </p:spTree>
    <p:extLst>
      <p:ext uri="{BB962C8B-B14F-4D97-AF65-F5344CB8AC3E}">
        <p14:creationId xmlns:p14="http://schemas.microsoft.com/office/powerpoint/2010/main" val="3917777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spark.apache.org/docs/latest/rdd-programming-guide.html</a:t>
            </a:r>
            <a:endParaRPr lang="en-US" dirty="0" smtClean="0"/>
          </a:p>
          <a:p>
            <a:r>
              <a:rPr lang="en-US" dirty="0">
                <a:hlinkClick r:id="rId3"/>
              </a:rPr>
              <a:t>https://</a:t>
            </a:r>
            <a:r>
              <a:rPr lang="en-US" dirty="0" smtClean="0">
                <a:hlinkClick r:id="rId3"/>
              </a:rPr>
              <a:t>spark.apache.org/docs/latest/streaming-programming-guide.html</a:t>
            </a:r>
            <a:endParaRPr lang="en-US" dirty="0" smtClean="0"/>
          </a:p>
          <a:p>
            <a:r>
              <a:rPr lang="en-US">
                <a:hlinkClick r:id="rId4"/>
              </a:rPr>
              <a:t>http://allaboutscala.com/big-data/spark/#</a:t>
            </a:r>
            <a:r>
              <a:rPr lang="en-US" smtClean="0">
                <a:hlinkClick r:id="rId4"/>
              </a:rPr>
              <a:t>dataframe-introduction</a:t>
            </a:r>
            <a:endParaRPr lang="en-US" smtClean="0"/>
          </a:p>
          <a:p>
            <a:pPr marL="0" indent="0">
              <a:buNone/>
            </a:pPr>
            <a:endParaRPr lang="en-US"/>
          </a:p>
        </p:txBody>
      </p:sp>
    </p:spTree>
    <p:extLst>
      <p:ext uri="{BB962C8B-B14F-4D97-AF65-F5344CB8AC3E}">
        <p14:creationId xmlns:p14="http://schemas.microsoft.com/office/powerpoint/2010/main" val="264026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Apache Spark</a:t>
            </a:r>
            <a:r>
              <a:rPr lang="en-US" dirty="0"/>
              <a:t/>
            </a:r>
            <a:br>
              <a:rPr lang="en-US" dirty="0"/>
            </a:b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982876859"/>
              </p:ext>
            </p:extLst>
          </p:nvPr>
        </p:nvGraphicFramePr>
        <p:xfrm>
          <a:off x="1312985" y="3569677"/>
          <a:ext cx="10515600" cy="2175053"/>
        </p:xfrm>
        <a:graphic>
          <a:graphicData uri="http://schemas.openxmlformats.org/drawingml/2006/table">
            <a:tbl>
              <a:tblPr/>
              <a:tblGrid>
                <a:gridCol w="3359346">
                  <a:extLst>
                    <a:ext uri="{9D8B030D-6E8A-4147-A177-3AD203B41FA5}">
                      <a16:colId xmlns:a16="http://schemas.microsoft.com/office/drawing/2014/main" val="3951151357"/>
                    </a:ext>
                  </a:extLst>
                </a:gridCol>
                <a:gridCol w="7156254">
                  <a:extLst>
                    <a:ext uri="{9D8B030D-6E8A-4147-A177-3AD203B41FA5}">
                      <a16:colId xmlns:a16="http://schemas.microsoft.com/office/drawing/2014/main" val="1599237423"/>
                    </a:ext>
                  </a:extLst>
                </a:gridCol>
              </a:tblGrid>
              <a:tr h="2175053">
                <a:tc>
                  <a:txBody>
                    <a:bodyPr/>
                    <a:lstStyle/>
                    <a:p>
                      <a:endParaRPr lang="en-US" b="0" dirty="0">
                        <a:effectLst/>
                        <a:latin typeface="inherit"/>
                      </a:endParaRPr>
                    </a:p>
                  </a:txBody>
                  <a:tcPr marL="47625" anchor="ctr">
                    <a:lnL>
                      <a:noFill/>
                    </a:lnL>
                    <a:lnR>
                      <a:noFill/>
                    </a:lnR>
                    <a:lnT>
                      <a:noFill/>
                    </a:lnT>
                    <a:lnB>
                      <a:noFill/>
                    </a:lnB>
                    <a:noFill/>
                  </a:tcPr>
                </a:tc>
                <a:tc>
                  <a:txBody>
                    <a:bodyPr/>
                    <a:lstStyle/>
                    <a:p>
                      <a:pPr algn="just"/>
                      <a:r>
                        <a:rPr lang="en-US" b="1" dirty="0">
                          <a:effectLst/>
                        </a:rPr>
                        <a:t>Speed</a:t>
                      </a:r>
                      <a:r>
                        <a:rPr lang="en-US" dirty="0">
                          <a:effectLst/>
                        </a:rPr>
                        <a:t>:</a:t>
                      </a:r>
                    </a:p>
                    <a:p>
                      <a:pPr algn="just"/>
                      <a:r>
                        <a:rPr lang="en-US" dirty="0">
                          <a:effectLst/>
                        </a:rPr>
                        <a:t>Spark runs up to 100 times faster than Hadoop </a:t>
                      </a:r>
                      <a:r>
                        <a:rPr lang="en-US" dirty="0" err="1">
                          <a:effectLst/>
                        </a:rPr>
                        <a:t>MapReduce</a:t>
                      </a:r>
                      <a:r>
                        <a:rPr lang="en-US" dirty="0">
                          <a:effectLst/>
                        </a:rPr>
                        <a:t> for large-scale data processing. Spark is able to achieve this speed through controlled partitioning. It manages data using partitions that help parallelize distributed data processing with minimal network traffic.</a:t>
                      </a:r>
                    </a:p>
                  </a:txBody>
                  <a:tcPr marL="47625" anchor="ctr">
                    <a:lnL>
                      <a:noFill/>
                    </a:lnL>
                    <a:lnR>
                      <a:noFill/>
                    </a:lnR>
                    <a:lnT>
                      <a:noFill/>
                    </a:lnT>
                    <a:lnB>
                      <a:noFill/>
                    </a:lnB>
                    <a:solidFill>
                      <a:srgbClr val="C00000"/>
                    </a:solidFill>
                  </a:tcPr>
                </a:tc>
                <a:extLst>
                  <a:ext uri="{0D108BD9-81ED-4DB2-BD59-A6C34878D82A}">
                    <a16:rowId xmlns:a16="http://schemas.microsoft.com/office/drawing/2014/main" val="2620911361"/>
                  </a:ext>
                </a:extLst>
              </a:tr>
            </a:tbl>
          </a:graphicData>
        </a:graphic>
      </p:graphicFrame>
      <p:pic>
        <p:nvPicPr>
          <p:cNvPr id="1030" name="Picture 6" descr="Spark Features 1 - Spark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11130"/>
            <a:ext cx="42862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09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58793501"/>
              </p:ext>
            </p:extLst>
          </p:nvPr>
        </p:nvGraphicFramePr>
        <p:xfrm>
          <a:off x="510139" y="3166712"/>
          <a:ext cx="10843661" cy="2036637"/>
        </p:xfrm>
        <a:graphic>
          <a:graphicData uri="http://schemas.openxmlformats.org/drawingml/2006/table">
            <a:tbl>
              <a:tblPr/>
              <a:tblGrid>
                <a:gridCol w="3507815">
                  <a:extLst>
                    <a:ext uri="{9D8B030D-6E8A-4147-A177-3AD203B41FA5}">
                      <a16:colId xmlns:a16="http://schemas.microsoft.com/office/drawing/2014/main" val="86812651"/>
                    </a:ext>
                  </a:extLst>
                </a:gridCol>
                <a:gridCol w="7335846">
                  <a:extLst>
                    <a:ext uri="{9D8B030D-6E8A-4147-A177-3AD203B41FA5}">
                      <a16:colId xmlns:a16="http://schemas.microsoft.com/office/drawing/2014/main" val="1793078139"/>
                    </a:ext>
                  </a:extLst>
                </a:gridCol>
              </a:tblGrid>
              <a:tr h="2036637">
                <a:tc>
                  <a:txBody>
                    <a:bodyPr/>
                    <a:lstStyle/>
                    <a:p>
                      <a:endParaRPr lang="en-US" dirty="0">
                        <a:effectLst/>
                      </a:endParaRPr>
                    </a:p>
                  </a:txBody>
                  <a:tcPr marL="47625" anchor="ctr">
                    <a:lnL>
                      <a:noFill/>
                    </a:lnL>
                    <a:lnR>
                      <a:noFill/>
                    </a:lnR>
                    <a:lnT>
                      <a:noFill/>
                    </a:lnT>
                    <a:lnB>
                      <a:noFill/>
                    </a:lnB>
                    <a:solidFill>
                      <a:srgbClr val="C00000"/>
                    </a:solidFill>
                  </a:tcPr>
                </a:tc>
                <a:tc>
                  <a:txBody>
                    <a:bodyPr/>
                    <a:lstStyle/>
                    <a:p>
                      <a:r>
                        <a:rPr lang="en-US" b="1" dirty="0">
                          <a:effectLst/>
                        </a:rPr>
                        <a:t>Lazy Evaluation</a:t>
                      </a:r>
                      <a:r>
                        <a:rPr lang="en-US" dirty="0">
                          <a:effectLst/>
                        </a:rPr>
                        <a:t>:</a:t>
                      </a:r>
                    </a:p>
                    <a:p>
                      <a:pPr algn="just"/>
                      <a:r>
                        <a:rPr lang="en-US" dirty="0">
                          <a:effectLst/>
                        </a:rPr>
                        <a:t>Apache Spark delays its evaluation till it is absolutely necessary. This is one of the key factors contributing to its speed. For transformations, Spark adds them to a DAG (Directed Acyclic Graph) of computation and only when the driver requests some data, does this DAG actually gets executed.</a:t>
                      </a:r>
                    </a:p>
                  </a:txBody>
                  <a:tcPr marL="47625" anchor="ctr">
                    <a:lnL>
                      <a:noFill/>
                    </a:lnL>
                    <a:lnR>
                      <a:noFill/>
                    </a:lnR>
                    <a:lnT>
                      <a:noFill/>
                    </a:lnT>
                    <a:lnB>
                      <a:noFill/>
                    </a:lnB>
                    <a:solidFill>
                      <a:srgbClr val="C00000"/>
                    </a:solidFill>
                  </a:tcPr>
                </a:tc>
                <a:extLst>
                  <a:ext uri="{0D108BD9-81ED-4DB2-BD59-A6C34878D82A}">
                    <a16:rowId xmlns:a16="http://schemas.microsoft.com/office/drawing/2014/main" val="3689685370"/>
                  </a:ext>
                </a:extLst>
              </a:tr>
            </a:tbl>
          </a:graphicData>
        </a:graphic>
      </p:graphicFrame>
      <p:pic>
        <p:nvPicPr>
          <p:cNvPr id="2049" name="Picture 1" descr="Spark Features 3 - Spark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2" y="2986885"/>
            <a:ext cx="3368842" cy="20886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87927" y="237391"/>
            <a:ext cx="8756073" cy="1754326"/>
          </a:xfrm>
          <a:prstGeom prst="rect">
            <a:avLst/>
          </a:prstGeom>
          <a:solidFill>
            <a:schemeClr val="accent1"/>
          </a:solidFill>
        </p:spPr>
        <p:txBody>
          <a:bodyPr wrap="square">
            <a:spAutoFit/>
          </a:bodyPr>
          <a:lstStyle/>
          <a:p>
            <a:r>
              <a:rPr lang="en-US" b="1" dirty="0"/>
              <a:t>Multiple Formats:</a:t>
            </a:r>
          </a:p>
          <a:p>
            <a:r>
              <a:rPr lang="en-US" dirty="0"/>
              <a:t>Spark supports multiple data sources such as Parquet, JSON, Hive and Cassandra apart from the usual formats such as text files, CSV and RDBMS tables. The Data Source API provides a pluggable mechanism for accessing structured data though Spark SQL. Data sources can be more than just </a:t>
            </a:r>
            <a:endParaRPr lang="en-US" dirty="0" smtClean="0"/>
          </a:p>
          <a:p>
            <a:r>
              <a:rPr lang="en-US" dirty="0" smtClean="0"/>
              <a:t>simple </a:t>
            </a:r>
            <a:r>
              <a:rPr lang="en-US" dirty="0"/>
              <a:t>pipes that convert data and pull it into Spark</a:t>
            </a:r>
            <a:r>
              <a:rPr lang="en-US" dirty="0" smtClean="0"/>
              <a:t>.   </a:t>
            </a:r>
            <a:endParaRPr lang="en-US" dirty="0"/>
          </a:p>
        </p:txBody>
      </p:sp>
      <p:pic>
        <p:nvPicPr>
          <p:cNvPr id="5" name="Picture 4"/>
          <p:cNvPicPr>
            <a:picLocks noChangeAspect="1"/>
          </p:cNvPicPr>
          <p:nvPr/>
        </p:nvPicPr>
        <p:blipFill>
          <a:blip r:embed="rId3"/>
          <a:stretch>
            <a:fillRect/>
          </a:stretch>
        </p:blipFill>
        <p:spPr>
          <a:xfrm>
            <a:off x="9033164" y="237392"/>
            <a:ext cx="2974110" cy="1934152"/>
          </a:xfrm>
          <a:prstGeom prst="rect">
            <a:avLst/>
          </a:prstGeom>
        </p:spPr>
      </p:pic>
    </p:spTree>
    <p:extLst>
      <p:ext uri="{BB962C8B-B14F-4D97-AF65-F5344CB8AC3E}">
        <p14:creationId xmlns:p14="http://schemas.microsoft.com/office/powerpoint/2010/main" val="2266566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382" y="858982"/>
            <a:ext cx="11028218" cy="2299853"/>
          </a:xfrm>
          <a:solidFill>
            <a:schemeClr val="accent1"/>
          </a:solidFill>
        </p:spPr>
        <p:txBody>
          <a:bodyPr>
            <a:noAutofit/>
          </a:bodyPr>
          <a:lstStyle/>
          <a:p>
            <a:pPr algn="l"/>
            <a:r>
              <a:rPr lang="en-US" sz="2000" b="1" dirty="0" smtClean="0"/>
              <a:t>Real Time Computation:</a:t>
            </a:r>
            <a:r>
              <a:rPr lang="en-US" sz="2000" dirty="0" smtClean="0"/>
              <a:t/>
            </a:r>
            <a:br>
              <a:rPr lang="en-US" sz="2000" dirty="0" smtClean="0"/>
            </a:br>
            <a:r>
              <a:rPr lang="en-US" sz="2000" dirty="0" smtClean="0"/>
              <a:t>Spark’s computation is real-time and has low latency because of its</a:t>
            </a:r>
            <a:br>
              <a:rPr lang="en-US" sz="2000" dirty="0" smtClean="0"/>
            </a:br>
            <a:r>
              <a:rPr lang="en-US" sz="2000" dirty="0" smtClean="0"/>
              <a:t> in-memory computation. Spark is designed for massive scalability</a:t>
            </a:r>
            <a:br>
              <a:rPr lang="en-US" sz="2000" dirty="0" smtClean="0"/>
            </a:br>
            <a:r>
              <a:rPr lang="en-US" sz="2000" dirty="0" smtClean="0"/>
              <a:t> and the Spark team has documented users of the system running </a:t>
            </a:r>
            <a:br>
              <a:rPr lang="en-US" sz="2000" dirty="0" smtClean="0"/>
            </a:br>
            <a:r>
              <a:rPr lang="en-US" sz="2000" dirty="0" smtClean="0"/>
              <a:t>production clusters with thousands of nodes and supports several </a:t>
            </a:r>
            <a:br>
              <a:rPr lang="en-US" sz="2000" dirty="0" smtClean="0"/>
            </a:br>
            <a:r>
              <a:rPr lang="en-US" sz="2000" dirty="0" smtClean="0"/>
              <a:t>computational models.</a:t>
            </a:r>
            <a:endParaRPr lang="en-US" sz="2000" dirty="0"/>
          </a:p>
        </p:txBody>
      </p:sp>
      <p:sp>
        <p:nvSpPr>
          <p:cNvPr id="3" name="Subtitle 2"/>
          <p:cNvSpPr>
            <a:spLocks noGrp="1"/>
          </p:cNvSpPr>
          <p:nvPr>
            <p:ph type="subTitle" idx="1"/>
          </p:nvPr>
        </p:nvSpPr>
        <p:spPr>
          <a:xfrm>
            <a:off x="757382" y="3602037"/>
            <a:ext cx="11028218" cy="1976727"/>
          </a:xfrm>
          <a:solidFill>
            <a:schemeClr val="accent1"/>
          </a:solidFill>
        </p:spPr>
        <p:txBody>
          <a:bodyPr>
            <a:normAutofit/>
          </a:bodyPr>
          <a:lstStyle/>
          <a:p>
            <a:pPr algn="l">
              <a:spcBef>
                <a:spcPct val="0"/>
              </a:spcBef>
            </a:pPr>
            <a:r>
              <a:rPr lang="en-US" b="1" cap="none" dirty="0" smtClean="0">
                <a:solidFill>
                  <a:schemeClr val="tx2"/>
                </a:solidFill>
              </a:rPr>
              <a:t>Hadoop integration:</a:t>
            </a:r>
          </a:p>
          <a:p>
            <a:pPr algn="l">
              <a:spcBef>
                <a:spcPct val="0"/>
              </a:spcBef>
            </a:pPr>
            <a:r>
              <a:rPr lang="en-US" cap="none" dirty="0" smtClean="0">
                <a:solidFill>
                  <a:schemeClr val="tx2"/>
                </a:solidFill>
              </a:rPr>
              <a:t>Apache spark provides smooth compatibility with </a:t>
            </a:r>
            <a:r>
              <a:rPr lang="en-US" cap="none" dirty="0" err="1" smtClean="0">
                <a:solidFill>
                  <a:schemeClr val="tx2"/>
                </a:solidFill>
              </a:rPr>
              <a:t>hadoop</a:t>
            </a:r>
            <a:r>
              <a:rPr lang="en-US" cap="none" dirty="0" smtClean="0">
                <a:solidFill>
                  <a:schemeClr val="tx2"/>
                </a:solidFill>
              </a:rPr>
              <a:t>. This is a boon</a:t>
            </a:r>
          </a:p>
          <a:p>
            <a:pPr algn="l">
              <a:spcBef>
                <a:spcPct val="0"/>
              </a:spcBef>
            </a:pPr>
            <a:r>
              <a:rPr lang="en-US" cap="none" dirty="0" smtClean="0">
                <a:solidFill>
                  <a:schemeClr val="tx2"/>
                </a:solidFill>
              </a:rPr>
              <a:t> for all the Big data engineers who started their careers with </a:t>
            </a:r>
            <a:r>
              <a:rPr lang="en-US" cap="none" dirty="0" err="1" smtClean="0">
                <a:solidFill>
                  <a:schemeClr val="tx2"/>
                </a:solidFill>
              </a:rPr>
              <a:t>hadoop</a:t>
            </a:r>
            <a:r>
              <a:rPr lang="en-US" cap="none" dirty="0" smtClean="0">
                <a:solidFill>
                  <a:schemeClr val="tx2"/>
                </a:solidFill>
              </a:rPr>
              <a:t>. </a:t>
            </a:r>
          </a:p>
          <a:p>
            <a:pPr algn="l">
              <a:spcBef>
                <a:spcPct val="0"/>
              </a:spcBef>
            </a:pPr>
            <a:r>
              <a:rPr lang="en-US" cap="none" dirty="0" smtClean="0">
                <a:solidFill>
                  <a:schemeClr val="tx2"/>
                </a:solidFill>
              </a:rPr>
              <a:t>Spark is a potential Replacement for the </a:t>
            </a:r>
            <a:r>
              <a:rPr lang="en-US" cap="none" dirty="0" err="1" smtClean="0">
                <a:solidFill>
                  <a:schemeClr val="tx2"/>
                </a:solidFill>
              </a:rPr>
              <a:t>mapreduce</a:t>
            </a:r>
            <a:r>
              <a:rPr lang="en-US" cap="none" dirty="0" smtClean="0">
                <a:solidFill>
                  <a:schemeClr val="tx2"/>
                </a:solidFill>
              </a:rPr>
              <a:t> functions of </a:t>
            </a:r>
          </a:p>
          <a:p>
            <a:pPr algn="l">
              <a:spcBef>
                <a:spcPct val="0"/>
              </a:spcBef>
            </a:pPr>
            <a:r>
              <a:rPr lang="en-US" cap="none" dirty="0" err="1" smtClean="0">
                <a:solidFill>
                  <a:schemeClr val="tx2"/>
                </a:solidFill>
              </a:rPr>
              <a:t>hadoop</a:t>
            </a:r>
            <a:r>
              <a:rPr lang="en-US" cap="none" dirty="0" smtClean="0">
                <a:solidFill>
                  <a:schemeClr val="tx2"/>
                </a:solidFill>
              </a:rPr>
              <a:t>, while spark has the ability To run on top of an existing </a:t>
            </a:r>
            <a:r>
              <a:rPr lang="en-US" cap="none" dirty="0" err="1" smtClean="0">
                <a:solidFill>
                  <a:schemeClr val="tx2"/>
                </a:solidFill>
              </a:rPr>
              <a:t>hadoop</a:t>
            </a:r>
            <a:r>
              <a:rPr lang="en-US" cap="none" dirty="0" smtClean="0">
                <a:solidFill>
                  <a:schemeClr val="tx2"/>
                </a:solidFill>
              </a:rPr>
              <a:t> </a:t>
            </a:r>
          </a:p>
          <a:p>
            <a:pPr algn="l">
              <a:spcBef>
                <a:spcPct val="0"/>
              </a:spcBef>
            </a:pPr>
            <a:r>
              <a:rPr lang="en-US" cap="none" dirty="0" smtClean="0">
                <a:solidFill>
                  <a:schemeClr val="tx2"/>
                </a:solidFill>
              </a:rPr>
              <a:t>cluster using YARN for resource scheduling.</a:t>
            </a:r>
            <a:r>
              <a:rPr lang="en-US" cap="none" dirty="0" smtClean="0"/>
              <a:t> </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805" y="1118031"/>
            <a:ext cx="3018863" cy="204066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993" y="3914125"/>
            <a:ext cx="2380486" cy="1352549"/>
          </a:xfrm>
          <a:prstGeom prst="rect">
            <a:avLst/>
          </a:prstGeom>
        </p:spPr>
      </p:pic>
    </p:spTree>
    <p:extLst>
      <p:ext uri="{BB962C8B-B14F-4D97-AF65-F5344CB8AC3E}">
        <p14:creationId xmlns:p14="http://schemas.microsoft.com/office/powerpoint/2010/main" val="1855840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46" y="1268028"/>
            <a:ext cx="9226417" cy="4427442"/>
          </a:xfrm>
          <a:prstGeom prst="rect">
            <a:avLst/>
          </a:prstGeom>
        </p:spPr>
      </p:pic>
      <p:sp>
        <p:nvSpPr>
          <p:cNvPr id="3" name="Rectangle 2"/>
          <p:cNvSpPr/>
          <p:nvPr/>
        </p:nvSpPr>
        <p:spPr>
          <a:xfrm>
            <a:off x="3599848" y="510138"/>
            <a:ext cx="5236144" cy="523220"/>
          </a:xfrm>
          <a:prstGeom prst="rect">
            <a:avLst/>
          </a:prstGeom>
        </p:spPr>
        <p:txBody>
          <a:bodyPr wrap="square">
            <a:spAutoFit/>
          </a:bodyPr>
          <a:lstStyle/>
          <a:p>
            <a:pPr algn="ctr"/>
            <a:r>
              <a:rPr lang="en-US" sz="2800" b="1" dirty="0"/>
              <a:t>Spark Architecture</a:t>
            </a:r>
            <a:endParaRPr lang="en-US" sz="2800" dirty="0"/>
          </a:p>
        </p:txBody>
      </p:sp>
    </p:spTree>
    <p:extLst>
      <p:ext uri="{BB962C8B-B14F-4D97-AF65-F5344CB8AC3E}">
        <p14:creationId xmlns:p14="http://schemas.microsoft.com/office/powerpoint/2010/main" val="99473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solidFill>
                  <a:srgbClr val="444444"/>
                </a:solidFill>
                <a:latin typeface="Georgia" panose="02040502050405020303" pitchFamily="18" charset="0"/>
              </a:rPr>
              <a:t> </a:t>
            </a:r>
            <a:r>
              <a:rPr lang="en-US" sz="2700" b="1" dirty="0">
                <a:latin typeface="+mn-lt"/>
                <a:ea typeface="+mn-ea"/>
                <a:cs typeface="+mn-cs"/>
              </a:rPr>
              <a:t>Components of Spark Run-time Architecture</a:t>
            </a:r>
            <a:r>
              <a:rPr lang="en-US" dirty="0">
                <a:solidFill>
                  <a:srgbClr val="444444"/>
                </a:solidFill>
                <a:latin typeface="Georgia" panose="02040502050405020303" pitchFamily="18" charset="0"/>
              </a:rPr>
              <a:t/>
            </a:r>
            <a:br>
              <a:rPr lang="en-US" dirty="0">
                <a:solidFill>
                  <a:srgbClr val="444444"/>
                </a:solidFill>
                <a:latin typeface="Georgia" panose="02040502050405020303" pitchFamily="18" charset="0"/>
              </a:rPr>
            </a:br>
            <a:endParaRPr lang="en-US"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sz="2100" b="1" dirty="0"/>
              <a:t>Apache Spark Driver</a:t>
            </a:r>
          </a:p>
          <a:p>
            <a:pPr fontAlgn="base"/>
            <a:r>
              <a:rPr lang="en-US" sz="2600" dirty="0"/>
              <a:t>The main() method of the program runs in the driver. The driver is the process that runs the user code that </a:t>
            </a:r>
            <a:r>
              <a:rPr lang="en-US" sz="2600" dirty="0">
                <a:hlinkClick r:id="rId2"/>
              </a:rPr>
              <a:t>creates RDDs</a:t>
            </a:r>
            <a:r>
              <a:rPr lang="en-US" sz="2600" dirty="0"/>
              <a:t>, and performs </a:t>
            </a:r>
            <a:r>
              <a:rPr lang="en-US" sz="2600" dirty="0">
                <a:hlinkClick r:id="rId3"/>
              </a:rPr>
              <a:t>transformation and action</a:t>
            </a:r>
            <a:r>
              <a:rPr lang="en-US" sz="2600" dirty="0"/>
              <a:t>, and also creates </a:t>
            </a:r>
            <a:r>
              <a:rPr lang="en-US" sz="2600" dirty="0" err="1"/>
              <a:t>SparkContext</a:t>
            </a:r>
            <a:r>
              <a:rPr lang="en-US" sz="2600" dirty="0"/>
              <a:t>. When the Spark Shell is launched, this signifies that we have created a driver program. On the termination of the driver, the application is finished.</a:t>
            </a:r>
            <a:br>
              <a:rPr lang="en-US" sz="2600" dirty="0"/>
            </a:br>
            <a:r>
              <a:rPr lang="en-US" sz="2600" dirty="0"/>
              <a:t>The driver program splits the Spark application into the task and schedules them to run on the executor. The task scheduler resides in the driver and distributes task among workers. The two main key roles of drivers are:</a:t>
            </a:r>
          </a:p>
          <a:p>
            <a:pPr fontAlgn="base"/>
            <a:r>
              <a:rPr lang="en-US" sz="2600" dirty="0"/>
              <a:t>Converting user program into the task.</a:t>
            </a:r>
          </a:p>
          <a:p>
            <a:pPr fontAlgn="base"/>
            <a:r>
              <a:rPr lang="en-US" sz="2600" dirty="0"/>
              <a:t>Scheduling task on the executor.</a:t>
            </a:r>
          </a:p>
          <a:p>
            <a:pPr fontAlgn="base"/>
            <a:r>
              <a:rPr lang="en-US" sz="2600" dirty="0"/>
              <a:t>The structure of Spark program at a higher level is: RDDs consist of some input data, derive new RDD from existing using various transformations, and then after it performs an action to compute data. In Spark Program, the </a:t>
            </a:r>
            <a:r>
              <a:rPr lang="en-US" sz="2600" dirty="0">
                <a:hlinkClick r:id="rId4"/>
              </a:rPr>
              <a:t>DAG (directed acyclic graph)</a:t>
            </a:r>
            <a:r>
              <a:rPr lang="en-US" sz="2600" dirty="0"/>
              <a:t> of operations create implicitly. And when the driver runs, it converts that Spark DAG into a physical execution plan.</a:t>
            </a:r>
          </a:p>
          <a:p>
            <a:endParaRPr lang="en-US" dirty="0"/>
          </a:p>
        </p:txBody>
      </p:sp>
    </p:spTree>
    <p:extLst>
      <p:ext uri="{BB962C8B-B14F-4D97-AF65-F5344CB8AC3E}">
        <p14:creationId xmlns:p14="http://schemas.microsoft.com/office/powerpoint/2010/main" val="11253368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6271</TotalTime>
  <Words>1243</Words>
  <Application>Microsoft Office PowerPoint</Application>
  <PresentationFormat>Widescreen</PresentationFormat>
  <Paragraphs>318</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Century Gothic</vt:lpstr>
      <vt:lpstr>Georgia</vt:lpstr>
      <vt:lpstr>inherit</vt:lpstr>
      <vt:lpstr>Open Sans</vt:lpstr>
      <vt:lpstr>Wingdings</vt:lpstr>
      <vt:lpstr>Wingdings 3</vt:lpstr>
      <vt:lpstr>Ion</vt:lpstr>
      <vt:lpstr>Spark for Beginners</vt:lpstr>
      <vt:lpstr> What is Apache Spark? </vt:lpstr>
      <vt:lpstr>Why Spark when Hadoop is already there? </vt:lpstr>
      <vt:lpstr>PowerPoint Presentation</vt:lpstr>
      <vt:lpstr>Features of Apache Spark </vt:lpstr>
      <vt:lpstr>PowerPoint Presentation</vt:lpstr>
      <vt:lpstr>Real Time Computation: Spark’s computation is real-time and has low latency because of its  in-memory computation. Spark is designed for massive scalability  and the Spark team has documented users of the system running  production clusters with thousands of nodes and supports several  computational models.</vt:lpstr>
      <vt:lpstr>PowerPoint Presentation</vt:lpstr>
      <vt:lpstr>  Components of Spark Run-time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SPARK SQL</vt:lpstr>
      <vt:lpstr>Spark sql architecture</vt:lpstr>
      <vt:lpstr>Description: </vt:lpstr>
      <vt:lpstr>Spark Sql Dataframes:</vt:lpstr>
      <vt:lpstr>Dataframe Example</vt:lpstr>
      <vt:lpstr>Display the data: </vt:lpstr>
      <vt:lpstr>Use select method : </vt:lpstr>
      <vt:lpstr>Running SQL Quries: </vt:lpstr>
      <vt:lpstr>SPARK STREAMING </vt:lpstr>
      <vt:lpstr>Over View :</vt:lpstr>
      <vt:lpstr>Streams in sparkstreaming:</vt:lpstr>
      <vt:lpstr>Spark Streaming Fundamentals:</vt:lpstr>
      <vt:lpstr>PowerPoint Presentation</vt:lpstr>
      <vt:lpstr>Extracting words from Input Dstream :</vt:lpstr>
      <vt:lpstr>Input Dstreams:  </vt:lpstr>
      <vt:lpstr>PowerPoint Presentation</vt:lpstr>
      <vt:lpstr>Dstream Transformations : </vt:lpstr>
      <vt:lpstr>Caching :</vt:lpstr>
      <vt:lpstr>PowerPoint Presentation</vt:lpstr>
      <vt:lpstr>Accumulators, Broadcast Variables and Checkpoints : </vt:lpstr>
      <vt:lpstr>Spark Streaming Transformation Operations : </vt:lpstr>
      <vt:lpstr>PowerPoint Presentation</vt:lpstr>
      <vt:lpstr>filter() : </vt:lpstr>
      <vt:lpstr>reduceByKey(func, [numTasks]) </vt:lpstr>
      <vt:lpstr>REFERENCES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for Beginners</dc:title>
  <dc:creator>V, Renga Rajan (Cognizant)</dc:creator>
  <cp:lastModifiedBy>V, Renga Rajan (Cognizant)</cp:lastModifiedBy>
  <cp:revision>83</cp:revision>
  <dcterms:created xsi:type="dcterms:W3CDTF">2019-06-28T08:08:08Z</dcterms:created>
  <dcterms:modified xsi:type="dcterms:W3CDTF">2019-07-05T13:31:37Z</dcterms:modified>
</cp:coreProperties>
</file>