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rchitects Daughter"/>
      <p:regular r:id="rId19"/>
    </p:embeddedFont>
    <p:embeddedFont>
      <p:font typeface="Roboto"/>
      <p:regular r:id="rId20"/>
      <p:bold r:id="rId21"/>
      <p:italic r:id="rId22"/>
      <p:boldItalic r:id="rId23"/>
    </p:embeddedFont>
    <p:embeddedFont>
      <p:font typeface="Noto Serif Gujarati"/>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otoSerifGujarati-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otoSerifGujarati-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chitectsDaughter-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7338a02d52_3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7338a02d52_3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338a02d52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37338a02d52_3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338a02d52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g37338a02d52_3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7338a02d52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37338a02d52_3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7338a02d52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37338a02d52_3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33dd24a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33dd24a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338a02d52_3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37338a02d52_3_2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7338a02d52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37338a02d52_3_1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338a02d52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37338a02d52_3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338a02d52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37338a02d52_3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7338a02d52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37338a02d52_3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7338a02d52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37338a02d52_3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content.redhat.com/us/en/sales-enablement/sales-plays-overview/sales-play-virtualization.html"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app.diagrams.net/?page-id=r6USu92R5jHLeTaTbELm&amp;scale=auto#G1S2TFykTfMu2gHx5titgxNXoUoPwF0YV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app.diagrams.net/?page-id=O_nR99ft1WYKvsy9nxb7&amp;scale=auto#G1mFFsBLHP5jFxN2MfyZlHgHq_Zh-0vI5c"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app.diagrams.net/?page-id=31b32b95-0358-9bc7-6ba0-a27c054ed1a7&amp;scale=auto#G1mFFsBLHP5jFxN2MfyZlHgHq_Zh-0vI5c"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0" y="-875"/>
            <a:ext cx="9144000" cy="5145229"/>
            <a:chOff x="0" y="0"/>
            <a:chExt cx="12192000" cy="6860305"/>
          </a:xfrm>
        </p:grpSpPr>
        <p:cxnSp>
          <p:nvCxnSpPr>
            <p:cNvPr id="55" name="Google Shape;55;p13"/>
            <p:cNvCxnSpPr/>
            <p:nvPr/>
          </p:nvCxnSpPr>
          <p:spPr>
            <a:xfrm>
              <a:off x="1423263" y="2305"/>
              <a:ext cx="0" cy="6858000"/>
            </a:xfrm>
            <a:prstGeom prst="straightConnector1">
              <a:avLst/>
            </a:prstGeom>
            <a:noFill/>
            <a:ln cap="flat" cmpd="sng" w="14300">
              <a:solidFill>
                <a:srgbClr val="000000"/>
              </a:solidFill>
              <a:prstDash val="solid"/>
              <a:miter lim="800000"/>
              <a:headEnd len="sm" w="sm" type="none"/>
              <a:tailEnd len="sm" w="sm" type="none"/>
            </a:ln>
          </p:spPr>
        </p:cxnSp>
        <p:cxnSp>
          <p:nvCxnSpPr>
            <p:cNvPr id="56" name="Google Shape;56;p13"/>
            <p:cNvCxnSpPr/>
            <p:nvPr/>
          </p:nvCxnSpPr>
          <p:spPr>
            <a:xfrm>
              <a:off x="10016837" y="2305"/>
              <a:ext cx="0" cy="6858000"/>
            </a:xfrm>
            <a:prstGeom prst="straightConnector1">
              <a:avLst/>
            </a:prstGeom>
            <a:noFill/>
            <a:ln cap="flat" cmpd="sng" w="14300">
              <a:solidFill>
                <a:srgbClr val="000000"/>
              </a:solidFill>
              <a:prstDash val="solid"/>
              <a:miter lim="800000"/>
              <a:headEnd len="sm" w="sm" type="none"/>
              <a:tailEnd len="sm" w="sm" type="none"/>
            </a:ln>
          </p:spPr>
        </p:cxnSp>
        <p:cxnSp>
          <p:nvCxnSpPr>
            <p:cNvPr id="57" name="Google Shape;57;p13"/>
            <p:cNvCxnSpPr/>
            <p:nvPr/>
          </p:nvCxnSpPr>
          <p:spPr>
            <a:xfrm>
              <a:off x="12192000" y="0"/>
              <a:ext cx="0" cy="6858000"/>
            </a:xfrm>
            <a:prstGeom prst="straightConnector1">
              <a:avLst/>
            </a:prstGeom>
            <a:noFill/>
            <a:ln cap="flat" cmpd="sng" w="14300">
              <a:solidFill>
                <a:srgbClr val="000000"/>
              </a:solidFill>
              <a:prstDash val="solid"/>
              <a:miter lim="800000"/>
              <a:headEnd len="sm" w="sm" type="none"/>
              <a:tailEnd len="sm" w="sm" type="none"/>
            </a:ln>
          </p:spPr>
        </p:cxnSp>
        <p:cxnSp>
          <p:nvCxnSpPr>
            <p:cNvPr id="58" name="Google Shape;58;p13"/>
            <p:cNvCxnSpPr/>
            <p:nvPr/>
          </p:nvCxnSpPr>
          <p:spPr>
            <a:xfrm>
              <a:off x="0" y="2305"/>
              <a:ext cx="0" cy="6858000"/>
            </a:xfrm>
            <a:prstGeom prst="straightConnector1">
              <a:avLst/>
            </a:prstGeom>
            <a:noFill/>
            <a:ln cap="flat" cmpd="sng" w="14300">
              <a:solidFill>
                <a:srgbClr val="000000"/>
              </a:solidFill>
              <a:prstDash val="solid"/>
              <a:miter lim="800000"/>
              <a:headEnd len="sm" w="sm" type="none"/>
              <a:tailEnd len="sm" w="sm" type="none"/>
            </a:ln>
          </p:spPr>
        </p:cxnSp>
        <p:cxnSp>
          <p:nvCxnSpPr>
            <p:cNvPr id="59" name="Google Shape;59;p13"/>
            <p:cNvCxnSpPr/>
            <p:nvPr/>
          </p:nvCxnSpPr>
          <p:spPr>
            <a:xfrm>
              <a:off x="0" y="0"/>
              <a:ext cx="12192000" cy="0"/>
            </a:xfrm>
            <a:prstGeom prst="straightConnector1">
              <a:avLst/>
            </a:prstGeom>
            <a:noFill/>
            <a:ln cap="flat" cmpd="sng" w="14300">
              <a:solidFill>
                <a:srgbClr val="000000"/>
              </a:solidFill>
              <a:prstDash val="solid"/>
              <a:miter lim="800000"/>
              <a:headEnd len="sm" w="sm" type="none"/>
              <a:tailEnd len="sm" w="sm" type="none"/>
            </a:ln>
          </p:spPr>
        </p:cxnSp>
        <p:cxnSp>
          <p:nvCxnSpPr>
            <p:cNvPr id="60" name="Google Shape;60;p13"/>
            <p:cNvCxnSpPr/>
            <p:nvPr/>
          </p:nvCxnSpPr>
          <p:spPr>
            <a:xfrm>
              <a:off x="0" y="6858000"/>
              <a:ext cx="12192000" cy="0"/>
            </a:xfrm>
            <a:prstGeom prst="straightConnector1">
              <a:avLst/>
            </a:prstGeom>
            <a:noFill/>
            <a:ln cap="flat" cmpd="sng" w="28575">
              <a:solidFill>
                <a:srgbClr val="4472C4"/>
              </a:solidFill>
              <a:prstDash val="solid"/>
              <a:miter lim="800000"/>
              <a:headEnd len="sm" w="sm" type="none"/>
              <a:tailEnd len="sm" w="sm" type="none"/>
            </a:ln>
          </p:spPr>
        </p:cxnSp>
        <p:cxnSp>
          <p:nvCxnSpPr>
            <p:cNvPr id="61" name="Google Shape;61;p13"/>
            <p:cNvCxnSpPr/>
            <p:nvPr/>
          </p:nvCxnSpPr>
          <p:spPr>
            <a:xfrm>
              <a:off x="0" y="6857999"/>
              <a:ext cx="12192000" cy="0"/>
            </a:xfrm>
            <a:prstGeom prst="straightConnector1">
              <a:avLst/>
            </a:prstGeom>
            <a:noFill/>
            <a:ln cap="flat" cmpd="sng" w="14300">
              <a:solidFill>
                <a:srgbClr val="000000"/>
              </a:solidFill>
              <a:prstDash val="solid"/>
              <a:miter lim="800000"/>
              <a:headEnd len="sm" w="sm" type="none"/>
              <a:tailEnd len="sm" w="sm" type="none"/>
            </a:ln>
          </p:spPr>
        </p:cxnSp>
        <p:cxnSp>
          <p:nvCxnSpPr>
            <p:cNvPr id="62" name="Google Shape;62;p13"/>
            <p:cNvCxnSpPr/>
            <p:nvPr/>
          </p:nvCxnSpPr>
          <p:spPr>
            <a:xfrm>
              <a:off x="0" y="2796310"/>
              <a:ext cx="12192000" cy="0"/>
            </a:xfrm>
            <a:prstGeom prst="straightConnector1">
              <a:avLst/>
            </a:prstGeom>
            <a:noFill/>
            <a:ln cap="flat" cmpd="sng" w="14300">
              <a:solidFill>
                <a:srgbClr val="000000"/>
              </a:solidFill>
              <a:prstDash val="solid"/>
              <a:miter lim="800000"/>
              <a:headEnd len="sm" w="sm" type="none"/>
              <a:tailEnd len="sm" w="sm" type="none"/>
            </a:ln>
          </p:spPr>
        </p:cxnSp>
        <p:sp>
          <p:nvSpPr>
            <p:cNvPr id="63" name="Google Shape;63;p13"/>
            <p:cNvSpPr txBox="1"/>
            <p:nvPr/>
          </p:nvSpPr>
          <p:spPr>
            <a:xfrm>
              <a:off x="1594371" y="82217"/>
              <a:ext cx="2598900" cy="31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1" i="0" lang="en" sz="1100" u="none" cap="none" strike="noStrike">
                  <a:solidFill>
                    <a:srgbClr val="000000"/>
                  </a:solidFill>
                  <a:latin typeface="Calibri"/>
                  <a:ea typeface="Calibri"/>
                  <a:cs typeface="Calibri"/>
                  <a:sym typeface="Calibri"/>
                </a:rPr>
                <a:t>Current</a:t>
              </a:r>
              <a:r>
                <a:rPr b="1" lang="en" sz="1100">
                  <a:latin typeface="Calibri"/>
                  <a:ea typeface="Calibri"/>
                  <a:cs typeface="Calibri"/>
                  <a:sym typeface="Calibri"/>
                </a:rPr>
                <a:t> </a:t>
              </a:r>
              <a:r>
                <a:rPr b="1" i="0" lang="en" sz="1100" u="none" cap="none" strike="noStrike">
                  <a:solidFill>
                    <a:srgbClr val="000000"/>
                  </a:solidFill>
                  <a:latin typeface="Calibri"/>
                  <a:ea typeface="Calibri"/>
                  <a:cs typeface="Calibri"/>
                  <a:sym typeface="Calibri"/>
                </a:rPr>
                <a:t>Architecture</a:t>
              </a:r>
              <a:endParaRPr b="1" i="0" sz="1100" u="none" cap="none" strike="noStrike">
                <a:solidFill>
                  <a:srgbClr val="000000"/>
                </a:solidFill>
                <a:latin typeface="Calibri"/>
                <a:ea typeface="Calibri"/>
                <a:cs typeface="Calibri"/>
                <a:sym typeface="Calibri"/>
              </a:endParaRPr>
            </a:p>
          </p:txBody>
        </p:sp>
        <p:sp>
          <p:nvSpPr>
            <p:cNvPr id="64" name="Google Shape;64;p13"/>
            <p:cNvSpPr txBox="1"/>
            <p:nvPr/>
          </p:nvSpPr>
          <p:spPr>
            <a:xfrm>
              <a:off x="1498700" y="2813267"/>
              <a:ext cx="2946300" cy="31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1" i="0" lang="en" sz="1100" u="none" cap="none" strike="noStrike">
                  <a:solidFill>
                    <a:srgbClr val="000000"/>
                  </a:solidFill>
                  <a:latin typeface="Noto Serif Gujarati"/>
                  <a:ea typeface="Noto Serif Gujarati"/>
                  <a:cs typeface="Noto Serif Gujarati"/>
                  <a:sym typeface="Noto Serif Gujarati"/>
                </a:rPr>
                <a:t>Proposed</a:t>
              </a:r>
              <a:r>
                <a:rPr b="1" lang="en" sz="1100">
                  <a:latin typeface="Noto Serif Gujarati"/>
                  <a:ea typeface="Noto Serif Gujarati"/>
                  <a:cs typeface="Noto Serif Gujarati"/>
                  <a:sym typeface="Noto Serif Gujarati"/>
                </a:rPr>
                <a:t> </a:t>
              </a:r>
              <a:r>
                <a:rPr b="1" i="0" lang="en" sz="1100" u="none" cap="none" strike="noStrike">
                  <a:solidFill>
                    <a:srgbClr val="000000"/>
                  </a:solidFill>
                  <a:latin typeface="Noto Serif Gujarati"/>
                  <a:ea typeface="Noto Serif Gujarati"/>
                  <a:cs typeface="Noto Serif Gujarati"/>
                  <a:sym typeface="Noto Serif Gujarati"/>
                </a:rPr>
                <a:t>Architecture</a:t>
              </a:r>
              <a:endParaRPr b="1" i="0" sz="1100" u="none" cap="none" strike="noStrike">
                <a:solidFill>
                  <a:srgbClr val="000000"/>
                </a:solidFill>
                <a:latin typeface="Noto Serif Gujarati"/>
                <a:ea typeface="Noto Serif Gujarati"/>
                <a:cs typeface="Noto Serif Gujarati"/>
                <a:sym typeface="Noto Serif Gujarati"/>
              </a:endParaRPr>
            </a:p>
          </p:txBody>
        </p:sp>
        <p:sp>
          <p:nvSpPr>
            <p:cNvPr id="65" name="Google Shape;65;p13"/>
            <p:cNvSpPr txBox="1"/>
            <p:nvPr/>
          </p:nvSpPr>
          <p:spPr>
            <a:xfrm>
              <a:off x="9143999" y="0"/>
              <a:ext cx="184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66" name="Google Shape;66;p13"/>
            <p:cNvSpPr txBox="1"/>
            <p:nvPr/>
          </p:nvSpPr>
          <p:spPr>
            <a:xfrm>
              <a:off x="0" y="20550"/>
              <a:ext cx="1365600" cy="441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rPr b="1" i="0" lang="en" sz="900" u="none" cap="none" strike="noStrike">
                  <a:solidFill>
                    <a:srgbClr val="000000"/>
                  </a:solidFill>
                  <a:highlight>
                    <a:schemeClr val="lt1"/>
                  </a:highlight>
                  <a:latin typeface="Noto Serif Gujarati"/>
                  <a:ea typeface="Noto Serif Gujarati"/>
                  <a:cs typeface="Noto Serif Gujarati"/>
                  <a:sym typeface="Noto Serif Gujarati"/>
                </a:rPr>
                <a:t>Business Goals</a:t>
              </a:r>
              <a:endParaRPr b="1" sz="900">
                <a:highlight>
                  <a:schemeClr val="lt1"/>
                </a:highlight>
                <a:latin typeface="Noto Serif Gujarati"/>
                <a:ea typeface="Noto Serif Gujarati"/>
                <a:cs typeface="Noto Serif Gujarati"/>
                <a:sym typeface="Noto Serif Gujarati"/>
              </a:endParaRPr>
            </a:p>
            <a:p>
              <a:pPr indent="0" lvl="0" marL="0" marR="0" rtl="0" algn="l">
                <a:lnSpc>
                  <a:spcPct val="100000"/>
                </a:lnSpc>
                <a:spcBef>
                  <a:spcPts val="0"/>
                </a:spcBef>
                <a:spcAft>
                  <a:spcPts val="0"/>
                </a:spcAft>
                <a:buClr>
                  <a:srgbClr val="000000"/>
                </a:buClr>
                <a:buSzPts val="900"/>
                <a:buFont typeface="Calibri"/>
                <a:buNone/>
              </a:pPr>
              <a:r>
                <a:rPr b="1" lang="en" sz="800" u="sng">
                  <a:solidFill>
                    <a:srgbClr val="EE0000"/>
                  </a:solidFill>
                  <a:highlight>
                    <a:schemeClr val="lt1"/>
                  </a:highlight>
                  <a:latin typeface="Noto Serif Gujarati"/>
                  <a:ea typeface="Noto Serif Gujarati"/>
                  <a:cs typeface="Noto Serif Gujarati"/>
                  <a:sym typeface="Noto Serif Gujarati"/>
                  <a:hlinkClick r:id="rId3">
                    <a:extLst>
                      <a:ext uri="{A12FA001-AC4F-418D-AE19-62706E023703}">
                        <ahyp:hlinkClr val="tx"/>
                      </a:ext>
                    </a:extLst>
                  </a:hlinkClick>
                </a:rPr>
                <a:t>Virtualization</a:t>
              </a:r>
              <a:endParaRPr b="1" sz="800">
                <a:solidFill>
                  <a:srgbClr val="EE0000"/>
                </a:solidFill>
                <a:highlight>
                  <a:schemeClr val="lt1"/>
                </a:highlight>
                <a:latin typeface="Noto Serif Gujarati"/>
                <a:ea typeface="Noto Serif Gujarati"/>
                <a:cs typeface="Noto Serif Gujarati"/>
                <a:sym typeface="Noto Serif Gujarati"/>
              </a:endParaRPr>
            </a:p>
          </p:txBody>
        </p:sp>
        <p:sp>
          <p:nvSpPr>
            <p:cNvPr id="67" name="Google Shape;67;p13"/>
            <p:cNvSpPr txBox="1"/>
            <p:nvPr/>
          </p:nvSpPr>
          <p:spPr>
            <a:xfrm>
              <a:off x="10362953" y="2756804"/>
              <a:ext cx="1482900" cy="543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Calibri"/>
                <a:buNone/>
              </a:pPr>
              <a:r>
                <a:rPr b="1" i="0" lang="en" sz="1100" u="none" cap="none" strike="noStrike">
                  <a:solidFill>
                    <a:srgbClr val="000000"/>
                  </a:solidFill>
                  <a:latin typeface="Noto Serif Gujarati"/>
                  <a:ea typeface="Noto Serif Gujarati"/>
                  <a:cs typeface="Noto Serif Gujarati"/>
                  <a:sym typeface="Noto Serif Gujarati"/>
                </a:rPr>
                <a:t>Next Steps / </a:t>
              </a:r>
              <a:endParaRPr i="0" sz="1100" u="none" cap="none" strike="noStrike">
                <a:solidFill>
                  <a:srgbClr val="000000"/>
                </a:solidFill>
                <a:latin typeface="Noto Serif Gujarati"/>
                <a:ea typeface="Noto Serif Gujarati"/>
                <a:cs typeface="Noto Serif Gujarati"/>
                <a:sym typeface="Noto Serif Gujarati"/>
              </a:endParaRPr>
            </a:p>
            <a:p>
              <a:pPr indent="0" lvl="0" marL="0" marR="0" rtl="0" algn="ctr">
                <a:lnSpc>
                  <a:spcPct val="100000"/>
                </a:lnSpc>
                <a:spcBef>
                  <a:spcPts val="0"/>
                </a:spcBef>
                <a:spcAft>
                  <a:spcPts val="0"/>
                </a:spcAft>
                <a:buClr>
                  <a:srgbClr val="000000"/>
                </a:buClr>
                <a:buSzPts val="1100"/>
                <a:buFont typeface="Calibri"/>
                <a:buNone/>
              </a:pPr>
              <a:r>
                <a:rPr b="1" i="0" lang="en" sz="1100" u="none" cap="none" strike="noStrike">
                  <a:solidFill>
                    <a:srgbClr val="000000"/>
                  </a:solidFill>
                  <a:latin typeface="Noto Serif Gujarati"/>
                  <a:ea typeface="Noto Serif Gujarati"/>
                  <a:cs typeface="Noto Serif Gujarati"/>
                  <a:sym typeface="Noto Serif Gujarati"/>
                </a:rPr>
                <a:t>Actions</a:t>
              </a:r>
              <a:endParaRPr b="1" i="0" sz="1100" u="none" cap="none" strike="noStrike">
                <a:solidFill>
                  <a:srgbClr val="000000"/>
                </a:solidFill>
                <a:latin typeface="Noto Serif Gujarati"/>
                <a:ea typeface="Noto Serif Gujarati"/>
                <a:cs typeface="Noto Serif Gujarati"/>
                <a:sym typeface="Noto Serif Gujarati"/>
              </a:endParaRPr>
            </a:p>
          </p:txBody>
        </p:sp>
        <p:sp>
          <p:nvSpPr>
            <p:cNvPr id="68" name="Google Shape;68;p13"/>
            <p:cNvSpPr txBox="1"/>
            <p:nvPr/>
          </p:nvSpPr>
          <p:spPr>
            <a:xfrm>
              <a:off x="10557110" y="114936"/>
              <a:ext cx="10164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1" i="0" lang="en" sz="1100" u="none" cap="none" strike="noStrike">
                  <a:solidFill>
                    <a:srgbClr val="000000"/>
                  </a:solidFill>
                  <a:latin typeface="Noto Serif Gujarati"/>
                  <a:ea typeface="Noto Serif Gujarati"/>
                  <a:cs typeface="Noto Serif Gujarati"/>
                  <a:sym typeface="Noto Serif Gujarati"/>
                </a:rPr>
                <a:t>Parking Lot</a:t>
              </a:r>
              <a:endParaRPr i="0" sz="1100" u="none" cap="none" strike="noStrike">
                <a:solidFill>
                  <a:srgbClr val="000000"/>
                </a:solidFill>
                <a:latin typeface="Noto Serif Gujarati"/>
                <a:ea typeface="Noto Serif Gujarati"/>
                <a:cs typeface="Noto Serif Gujarati"/>
                <a:sym typeface="Noto Serif Gujarati"/>
              </a:endParaRPr>
            </a:p>
          </p:txBody>
        </p:sp>
        <p:cxnSp>
          <p:nvCxnSpPr>
            <p:cNvPr id="69" name="Google Shape;69;p13"/>
            <p:cNvCxnSpPr/>
            <p:nvPr/>
          </p:nvCxnSpPr>
          <p:spPr>
            <a:xfrm>
              <a:off x="8013468" y="2305"/>
              <a:ext cx="0" cy="5473200"/>
            </a:xfrm>
            <a:prstGeom prst="straightConnector1">
              <a:avLst/>
            </a:prstGeom>
            <a:noFill/>
            <a:ln cap="flat" cmpd="sng" w="14300">
              <a:solidFill>
                <a:srgbClr val="000000"/>
              </a:solidFill>
              <a:prstDash val="solid"/>
              <a:miter lim="800000"/>
              <a:headEnd len="sm" w="sm" type="none"/>
              <a:tailEnd len="sm" w="sm" type="none"/>
            </a:ln>
          </p:spPr>
        </p:cxnSp>
        <p:sp>
          <p:nvSpPr>
            <p:cNvPr id="70" name="Google Shape;70;p13"/>
            <p:cNvSpPr txBox="1"/>
            <p:nvPr/>
          </p:nvSpPr>
          <p:spPr>
            <a:xfrm>
              <a:off x="8370604" y="2756800"/>
              <a:ext cx="13959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1" i="0" lang="en" sz="1400" u="none" cap="none" strike="noStrike">
                  <a:solidFill>
                    <a:srgbClr val="000000"/>
                  </a:solidFill>
                  <a:latin typeface="Noto Serif Gujarati"/>
                  <a:ea typeface="Noto Serif Gujarati"/>
                  <a:cs typeface="Noto Serif Gujarati"/>
                  <a:sym typeface="Noto Serif Gujarati"/>
                </a:rPr>
                <a:t>Decisions</a:t>
              </a:r>
              <a:endParaRPr b="1" i="0" sz="1400" u="none" cap="none" strike="noStrike">
                <a:solidFill>
                  <a:srgbClr val="000000"/>
                </a:solidFill>
                <a:latin typeface="Noto Serif Gujarati"/>
                <a:ea typeface="Noto Serif Gujarati"/>
                <a:cs typeface="Noto Serif Gujarati"/>
                <a:sym typeface="Noto Serif Gujarati"/>
              </a:endParaRPr>
            </a:p>
          </p:txBody>
        </p:sp>
        <p:sp>
          <p:nvSpPr>
            <p:cNvPr id="71" name="Google Shape;71;p13"/>
            <p:cNvSpPr txBox="1"/>
            <p:nvPr/>
          </p:nvSpPr>
          <p:spPr>
            <a:xfrm>
              <a:off x="8142532" y="68617"/>
              <a:ext cx="1395900" cy="338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1" i="0" lang="en" sz="1200" u="none" cap="none" strike="noStrike">
                  <a:solidFill>
                    <a:srgbClr val="000000"/>
                  </a:solidFill>
                  <a:latin typeface="Noto Serif Gujarati"/>
                  <a:ea typeface="Noto Serif Gujarati"/>
                  <a:cs typeface="Noto Serif Gujarati"/>
                  <a:sym typeface="Noto Serif Gujarati"/>
                </a:rPr>
                <a:t>Limitations</a:t>
              </a:r>
              <a:endParaRPr b="1" i="0" sz="1200" u="none" cap="none" strike="noStrike">
                <a:solidFill>
                  <a:srgbClr val="000000"/>
                </a:solidFill>
                <a:latin typeface="Noto Serif Gujarati"/>
                <a:ea typeface="Noto Serif Gujarati"/>
                <a:cs typeface="Noto Serif Gujarati"/>
                <a:sym typeface="Noto Serif Gujarati"/>
              </a:endParaRPr>
            </a:p>
          </p:txBody>
        </p:sp>
        <p:cxnSp>
          <p:nvCxnSpPr>
            <p:cNvPr id="72" name="Google Shape;72;p13"/>
            <p:cNvCxnSpPr/>
            <p:nvPr/>
          </p:nvCxnSpPr>
          <p:spPr>
            <a:xfrm>
              <a:off x="1423263" y="5475600"/>
              <a:ext cx="8601300" cy="0"/>
            </a:xfrm>
            <a:prstGeom prst="straightConnector1">
              <a:avLst/>
            </a:prstGeom>
            <a:noFill/>
            <a:ln cap="flat" cmpd="sng" w="14300">
              <a:solidFill>
                <a:srgbClr val="000000"/>
              </a:solidFill>
              <a:prstDash val="solid"/>
              <a:miter lim="800000"/>
              <a:headEnd len="sm" w="sm" type="none"/>
              <a:tailEnd len="sm" w="sm" type="none"/>
            </a:ln>
          </p:spPr>
        </p:cxnSp>
        <p:sp>
          <p:nvSpPr>
            <p:cNvPr id="73" name="Google Shape;73;p13"/>
            <p:cNvSpPr txBox="1"/>
            <p:nvPr/>
          </p:nvSpPr>
          <p:spPr>
            <a:xfrm>
              <a:off x="4695121" y="5455920"/>
              <a:ext cx="1100100" cy="359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300"/>
                <a:buFont typeface="Calibri"/>
                <a:buNone/>
              </a:pPr>
              <a:r>
                <a:rPr b="1" i="0" lang="en" sz="1300" u="none" cap="none" strike="noStrike">
                  <a:solidFill>
                    <a:srgbClr val="000000"/>
                  </a:solidFill>
                  <a:latin typeface="Calibri"/>
                  <a:ea typeface="Calibri"/>
                  <a:cs typeface="Calibri"/>
                  <a:sym typeface="Calibri"/>
                </a:rPr>
                <a:t>Timelines</a:t>
              </a:r>
              <a:endParaRPr b="1" i="0" sz="1300" u="none" cap="none" strike="noStrike">
                <a:solidFill>
                  <a:srgbClr val="000000"/>
                </a:solidFill>
                <a:latin typeface="Calibri"/>
                <a:ea typeface="Calibri"/>
                <a:cs typeface="Calibri"/>
                <a:sym typeface="Calibri"/>
              </a:endParaRPr>
            </a:p>
          </p:txBody>
        </p:sp>
      </p:grpSp>
      <p:sp>
        <p:nvSpPr>
          <p:cNvPr id="74" name="Google Shape;74;p13"/>
          <p:cNvSpPr txBox="1"/>
          <p:nvPr/>
        </p:nvSpPr>
        <p:spPr>
          <a:xfrm>
            <a:off x="51225" y="250200"/>
            <a:ext cx="998100" cy="156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None/>
            </a:pPr>
            <a:r>
              <a:t/>
            </a:r>
            <a:endParaRPr sz="700">
              <a:latin typeface="Noto Serif Gujarati"/>
              <a:ea typeface="Noto Serif Gujarati"/>
              <a:cs typeface="Noto Serif Gujarati"/>
              <a:sym typeface="Noto Serif Gujarati"/>
            </a:endParaRPr>
          </a:p>
          <a:p>
            <a:pPr indent="-38100" lvl="0" marL="0" marR="0" rtl="0" algn="l">
              <a:lnSpc>
                <a:spcPct val="100000"/>
              </a:lnSpc>
              <a:spcBef>
                <a:spcPts val="0"/>
              </a:spcBef>
              <a:spcAft>
                <a:spcPts val="0"/>
              </a:spcAft>
              <a:buClr>
                <a:srgbClr val="000000"/>
              </a:buClr>
              <a:buSzPts val="600"/>
              <a:buFont typeface="Noto Serif Gujarati"/>
              <a:buChar char="●"/>
            </a:pPr>
            <a:r>
              <a:rPr lang="en" sz="600">
                <a:solidFill>
                  <a:schemeClr val="dk1"/>
                </a:solidFill>
                <a:latin typeface="Noto Serif Gujarati"/>
                <a:ea typeface="Noto Serif Gujarati"/>
                <a:cs typeface="Noto Serif Gujarati"/>
                <a:sym typeface="Noto Serif Gujarati"/>
              </a:rPr>
              <a:t>Find a cost effective solution to replacing VMWARE </a:t>
            </a:r>
            <a:endParaRPr sz="600">
              <a:solidFill>
                <a:schemeClr val="dk1"/>
              </a:solidFill>
              <a:latin typeface="Noto Serif Gujarati"/>
              <a:ea typeface="Noto Serif Gujarati"/>
              <a:cs typeface="Noto Serif Gujarati"/>
              <a:sym typeface="Noto Serif Gujarati"/>
            </a:endParaRPr>
          </a:p>
          <a:p>
            <a:pPr indent="-38100" lvl="0" marL="0" marR="0" rtl="0" algn="l">
              <a:lnSpc>
                <a:spcPct val="100000"/>
              </a:lnSpc>
              <a:spcBef>
                <a:spcPts val="0"/>
              </a:spcBef>
              <a:spcAft>
                <a:spcPts val="0"/>
              </a:spcAft>
              <a:buSzPts val="600"/>
              <a:buFont typeface="Noto Serif Gujarati"/>
              <a:buChar char="●"/>
            </a:pPr>
            <a:r>
              <a:rPr lang="en" sz="600">
                <a:latin typeface="Noto Serif Gujarati"/>
                <a:ea typeface="Noto Serif Gujarati"/>
                <a:cs typeface="Noto Serif Gujarati"/>
                <a:sym typeface="Noto Serif Gujarati"/>
              </a:rPr>
              <a:t>Simplify the management of VMs, containers, and serverless under a single pane of glass</a:t>
            </a:r>
            <a:endParaRPr sz="600">
              <a:latin typeface="Noto Serif Gujarati"/>
              <a:ea typeface="Noto Serif Gujarati"/>
              <a:cs typeface="Noto Serif Gujarati"/>
              <a:sym typeface="Noto Serif Gujarati"/>
            </a:endParaRPr>
          </a:p>
          <a:p>
            <a:pPr indent="-38100" lvl="0" marL="0" marR="0" rtl="0" algn="l">
              <a:lnSpc>
                <a:spcPct val="100000"/>
              </a:lnSpc>
              <a:spcBef>
                <a:spcPts val="0"/>
              </a:spcBef>
              <a:spcAft>
                <a:spcPts val="0"/>
              </a:spcAft>
              <a:buSzPts val="600"/>
              <a:buFont typeface="Noto Serif Gujarati"/>
              <a:buChar char="●"/>
            </a:pPr>
            <a:r>
              <a:rPr lang="en" sz="600">
                <a:latin typeface="Noto Serif Gujarati"/>
                <a:ea typeface="Noto Serif Gujarati"/>
                <a:cs typeface="Noto Serif Gujarati"/>
                <a:sym typeface="Noto Serif Gujarati"/>
              </a:rPr>
              <a:t>Modernize traditional applications to accelerate innovation.</a:t>
            </a:r>
            <a:endParaRPr sz="600">
              <a:latin typeface="Noto Serif Gujarati"/>
              <a:ea typeface="Noto Serif Gujarati"/>
              <a:cs typeface="Noto Serif Gujarati"/>
              <a:sym typeface="Noto Serif Gujarati"/>
            </a:endParaRPr>
          </a:p>
          <a:p>
            <a:pPr indent="-38100" lvl="0" marL="0" marR="0" rtl="0" algn="l">
              <a:lnSpc>
                <a:spcPct val="100000"/>
              </a:lnSpc>
              <a:spcBef>
                <a:spcPts val="0"/>
              </a:spcBef>
              <a:spcAft>
                <a:spcPts val="0"/>
              </a:spcAft>
              <a:buSzPts val="600"/>
              <a:buFont typeface="Noto Serif Gujarati"/>
              <a:buChar char="●"/>
            </a:pPr>
            <a:r>
              <a:rPr lang="en" sz="600">
                <a:latin typeface="Noto Serif Gujarati"/>
                <a:ea typeface="Noto Serif Gujarati"/>
                <a:cs typeface="Noto Serif Gujarati"/>
                <a:sym typeface="Noto Serif Gujarati"/>
              </a:rPr>
              <a:t>Improve the experience of developers to maximize productivity.</a:t>
            </a:r>
            <a:endParaRPr sz="700">
              <a:latin typeface="Noto Serif Gujarati"/>
              <a:ea typeface="Noto Serif Gujarati"/>
              <a:cs typeface="Noto Serif Gujarati"/>
              <a:sym typeface="Noto Serif Gujarati"/>
            </a:endParaRPr>
          </a:p>
        </p:txBody>
      </p:sp>
      <p:sp>
        <p:nvSpPr>
          <p:cNvPr id="75" name="Google Shape;75;p13"/>
          <p:cNvSpPr txBox="1"/>
          <p:nvPr/>
        </p:nvSpPr>
        <p:spPr>
          <a:xfrm>
            <a:off x="-64875" y="2097225"/>
            <a:ext cx="1197300" cy="4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Calibri"/>
              <a:buNone/>
            </a:pPr>
            <a:r>
              <a:rPr b="1" i="0" lang="en" sz="800" u="none" cap="none" strike="noStrike">
                <a:solidFill>
                  <a:srgbClr val="000000"/>
                </a:solidFill>
                <a:latin typeface="Noto Serif Gujarati"/>
                <a:ea typeface="Noto Serif Gujarati"/>
                <a:cs typeface="Noto Serif Gujarati"/>
                <a:sym typeface="Noto Serif Gujarati"/>
              </a:rPr>
              <a:t>Solution</a:t>
            </a:r>
            <a:r>
              <a:rPr b="1" lang="en" sz="900">
                <a:latin typeface="Noto Serif Gujarati"/>
                <a:ea typeface="Noto Serif Gujarati"/>
                <a:cs typeface="Noto Serif Gujarati"/>
                <a:sym typeface="Noto Serif Gujarati"/>
              </a:rPr>
              <a:t> </a:t>
            </a:r>
            <a:r>
              <a:rPr b="1" i="0" lang="en" sz="800" u="none" cap="none" strike="noStrike">
                <a:solidFill>
                  <a:srgbClr val="000000"/>
                </a:solidFill>
                <a:latin typeface="Noto Serif Gujarati"/>
                <a:ea typeface="Noto Serif Gujarati"/>
                <a:cs typeface="Noto Serif Gujarati"/>
                <a:sym typeface="Noto Serif Gujarati"/>
              </a:rPr>
              <a:t>Levers Mapped to Business</a:t>
            </a:r>
            <a:r>
              <a:rPr b="1" lang="en" sz="900">
                <a:latin typeface="Noto Serif Gujarati"/>
                <a:ea typeface="Noto Serif Gujarati"/>
                <a:cs typeface="Noto Serif Gujarati"/>
                <a:sym typeface="Noto Serif Gujarati"/>
              </a:rPr>
              <a:t> </a:t>
            </a:r>
            <a:r>
              <a:rPr b="1" i="0" lang="en" sz="800" u="none" cap="none" strike="noStrike">
                <a:solidFill>
                  <a:srgbClr val="000000"/>
                </a:solidFill>
                <a:latin typeface="Noto Serif Gujarati"/>
                <a:ea typeface="Noto Serif Gujarati"/>
                <a:cs typeface="Noto Serif Gujarati"/>
                <a:sym typeface="Noto Serif Gujarati"/>
              </a:rPr>
              <a:t>Goals</a:t>
            </a:r>
            <a:endParaRPr b="1" i="0" sz="800" u="none" cap="none" strike="noStrike">
              <a:solidFill>
                <a:srgbClr val="000000"/>
              </a:solidFill>
              <a:latin typeface="Noto Serif Gujarati"/>
              <a:ea typeface="Noto Serif Gujarati"/>
              <a:cs typeface="Noto Serif Gujarati"/>
              <a:sym typeface="Noto Serif Gujarati"/>
            </a:endParaRPr>
          </a:p>
        </p:txBody>
      </p:sp>
      <p:sp>
        <p:nvSpPr>
          <p:cNvPr id="76" name="Google Shape;76;p13"/>
          <p:cNvSpPr txBox="1"/>
          <p:nvPr/>
        </p:nvSpPr>
        <p:spPr>
          <a:xfrm>
            <a:off x="25575" y="2596475"/>
            <a:ext cx="1106700" cy="2224200"/>
          </a:xfrm>
          <a:prstGeom prst="rect">
            <a:avLst/>
          </a:prstGeom>
          <a:noFill/>
          <a:ln>
            <a:noFill/>
          </a:ln>
        </p:spPr>
        <p:txBody>
          <a:bodyPr anchorCtr="0" anchor="t" bIns="34275" lIns="68575" spcFirstLastPara="1" rIns="68575" wrap="square" tIns="34275">
            <a:spAutoFit/>
          </a:bodyPr>
          <a:lstStyle/>
          <a:p>
            <a:pPr indent="-44450" lvl="0" marL="0" rtl="0" algn="l">
              <a:spcBef>
                <a:spcPts val="0"/>
              </a:spcBef>
              <a:spcAft>
                <a:spcPts val="0"/>
              </a:spcAft>
              <a:buClr>
                <a:schemeClr val="dk1"/>
              </a:buClr>
              <a:buSzPts val="700"/>
              <a:buFont typeface="Noto Serif Gujarati"/>
              <a:buChar char="●"/>
            </a:pPr>
            <a:r>
              <a:rPr lang="en" sz="700">
                <a:solidFill>
                  <a:schemeClr val="dk1"/>
                </a:solidFill>
                <a:latin typeface="Noto Serif Gujarati"/>
                <a:ea typeface="Noto Serif Gujarati"/>
                <a:cs typeface="Noto Serif Gujarati"/>
                <a:sym typeface="Noto Serif Gujarati"/>
              </a:rPr>
              <a:t>Reduce infra costs by simplify the management of VMs, containers, and serverless under a single pane of glass</a:t>
            </a:r>
            <a:endParaRPr sz="700">
              <a:solidFill>
                <a:schemeClr val="dk2"/>
              </a:solidFill>
              <a:highlight>
                <a:schemeClr val="lt1"/>
              </a:highlight>
              <a:latin typeface="Noto Serif Gujarati"/>
              <a:ea typeface="Noto Serif Gujarati"/>
              <a:cs typeface="Noto Serif Gujarati"/>
              <a:sym typeface="Noto Serif Gujarati"/>
            </a:endParaRPr>
          </a:p>
          <a:p>
            <a:pPr indent="-44450" lvl="0" marL="0" rtl="0" algn="l">
              <a:spcBef>
                <a:spcPts val="0"/>
              </a:spcBef>
              <a:spcAft>
                <a:spcPts val="0"/>
              </a:spcAft>
              <a:buClr>
                <a:schemeClr val="dk1"/>
              </a:buClr>
              <a:buSzPts val="700"/>
              <a:buFont typeface="Noto Serif Gujarati"/>
              <a:buChar char="●"/>
            </a:pPr>
            <a:r>
              <a:rPr lang="en" sz="700">
                <a:solidFill>
                  <a:schemeClr val="dk1"/>
                </a:solidFill>
                <a:latin typeface="Noto Serif Gujarati"/>
                <a:ea typeface="Noto Serif Gujarati"/>
                <a:cs typeface="Noto Serif Gujarati"/>
                <a:sym typeface="Noto Serif Gujarati"/>
              </a:rPr>
              <a:t>Increase IT agility by streamlined management across virtualization and containerized environments that reduces operational complexity </a:t>
            </a:r>
            <a:endParaRPr sz="700">
              <a:solidFill>
                <a:schemeClr val="dk1"/>
              </a:solidFill>
              <a:latin typeface="Noto Serif Gujarati"/>
              <a:ea typeface="Noto Serif Gujarati"/>
              <a:cs typeface="Noto Serif Gujarati"/>
              <a:sym typeface="Noto Serif Gujarati"/>
            </a:endParaRPr>
          </a:p>
          <a:p>
            <a:pPr indent="-44450" lvl="0" marL="0" rtl="0" algn="l">
              <a:spcBef>
                <a:spcPts val="0"/>
              </a:spcBef>
              <a:spcAft>
                <a:spcPts val="0"/>
              </a:spcAft>
              <a:buClr>
                <a:schemeClr val="dk1"/>
              </a:buClr>
              <a:buSzPts val="700"/>
              <a:buFont typeface="Noto Serif Gujarati"/>
              <a:buChar char="●"/>
            </a:pPr>
            <a:r>
              <a:rPr lang="en" sz="700">
                <a:solidFill>
                  <a:schemeClr val="dk1"/>
                </a:solidFill>
                <a:latin typeface="Noto Serif Gujarati"/>
                <a:ea typeface="Noto Serif Gujarati"/>
                <a:cs typeface="Noto Serif Gujarati"/>
                <a:sym typeface="Noto Serif Gujarati"/>
              </a:rPr>
              <a:t>Streamline application delivery with a platform that enables self-service options and integrations with CI/CD pipelines.</a:t>
            </a:r>
            <a:endParaRPr sz="700">
              <a:solidFill>
                <a:schemeClr val="dk1"/>
              </a:solidFill>
              <a:latin typeface="Noto Serif Gujarati"/>
              <a:ea typeface="Noto Serif Gujarati"/>
              <a:cs typeface="Noto Serif Gujarati"/>
              <a:sym typeface="Noto Serif Gujarati"/>
            </a:endParaRPr>
          </a:p>
        </p:txBody>
      </p:sp>
      <p:pic>
        <p:nvPicPr>
          <p:cNvPr id="77" name="Google Shape;77;p13"/>
          <p:cNvPicPr preferRelativeResize="0"/>
          <p:nvPr/>
        </p:nvPicPr>
        <p:blipFill>
          <a:blip r:embed="rId4">
            <a:alphaModFix/>
          </a:blip>
          <a:stretch>
            <a:fillRect/>
          </a:stretch>
        </p:blipFill>
        <p:spPr>
          <a:xfrm>
            <a:off x="1567677" y="2330300"/>
            <a:ext cx="4214825" cy="1736950"/>
          </a:xfrm>
          <a:prstGeom prst="rect">
            <a:avLst/>
          </a:prstGeom>
          <a:noFill/>
          <a:ln>
            <a:noFill/>
          </a:ln>
        </p:spPr>
      </p:pic>
      <p:sp>
        <p:nvSpPr>
          <p:cNvPr id="78" name="Google Shape;78;p13"/>
          <p:cNvSpPr txBox="1"/>
          <p:nvPr/>
        </p:nvSpPr>
        <p:spPr>
          <a:xfrm>
            <a:off x="6044344" y="250200"/>
            <a:ext cx="1403700" cy="1793100"/>
          </a:xfrm>
          <a:prstGeom prst="rect">
            <a:avLst/>
          </a:prstGeom>
          <a:noFill/>
          <a:ln>
            <a:noFill/>
          </a:ln>
        </p:spPr>
        <p:txBody>
          <a:bodyPr anchorCtr="0" anchor="t" bIns="34275" lIns="68575" spcFirstLastPara="1" rIns="68575" wrap="square" tIns="34275">
            <a:spAutoFit/>
          </a:bodyPr>
          <a:lstStyle/>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Due to recent changes by broadcom, vmware prices have sky rocket, hence making our vdc subs not very cost effective </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Vendor lock-in, and difficult migrate to cloud </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Doesn’t have native integration to GitOps, and managing multiple VMs across clusters through single dashboard </a:t>
            </a:r>
            <a:endParaRPr i="0" sz="800" u="none" cap="none" strike="noStrike">
              <a:solidFill>
                <a:srgbClr val="000000"/>
              </a:solidFill>
              <a:latin typeface="Noto Serif Gujarati"/>
              <a:ea typeface="Noto Serif Gujarati"/>
              <a:cs typeface="Noto Serif Gujarati"/>
              <a:sym typeface="Noto Serif Gujarati"/>
            </a:endParaRPr>
          </a:p>
          <a:p>
            <a:pPr indent="0" lvl="0" marL="342900" marR="0" rtl="0" algn="l">
              <a:lnSpc>
                <a:spcPct val="100000"/>
              </a:lnSpc>
              <a:spcBef>
                <a:spcPts val="0"/>
              </a:spcBef>
              <a:spcAft>
                <a:spcPts val="0"/>
              </a:spcAft>
              <a:buNone/>
            </a:pPr>
            <a:r>
              <a:t/>
            </a:r>
            <a:endParaRPr i="0" sz="800" u="none" cap="none" strike="noStrike">
              <a:solidFill>
                <a:srgbClr val="000000"/>
              </a:solidFill>
              <a:latin typeface="Noto Serif Gujarati"/>
              <a:ea typeface="Noto Serif Gujarati"/>
              <a:cs typeface="Noto Serif Gujarati"/>
              <a:sym typeface="Noto Serif Gujarati"/>
            </a:endParaRPr>
          </a:p>
        </p:txBody>
      </p:sp>
      <p:sp>
        <p:nvSpPr>
          <p:cNvPr id="79" name="Google Shape;79;p13"/>
          <p:cNvSpPr txBox="1"/>
          <p:nvPr/>
        </p:nvSpPr>
        <p:spPr>
          <a:xfrm>
            <a:off x="6044344" y="2357184"/>
            <a:ext cx="1403700" cy="1177500"/>
          </a:xfrm>
          <a:prstGeom prst="rect">
            <a:avLst/>
          </a:prstGeom>
          <a:noFill/>
          <a:ln>
            <a:noFill/>
          </a:ln>
        </p:spPr>
        <p:txBody>
          <a:bodyPr anchorCtr="0" anchor="t" bIns="34275" lIns="68575" spcFirstLastPara="1" rIns="68575" wrap="square" tIns="34275">
            <a:spAutoFit/>
          </a:bodyPr>
          <a:lstStyle/>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 Migrate from current hypervisor to OpenShift Virtualization</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SzPts val="800"/>
              <a:buFont typeface="Noto Serif Gujarati"/>
              <a:buChar char="●"/>
            </a:pPr>
            <a:r>
              <a:rPr lang="en" sz="800">
                <a:latin typeface="Noto Serif Gujarati"/>
                <a:ea typeface="Noto Serif Gujarati"/>
                <a:cs typeface="Noto Serif Gujarati"/>
                <a:sym typeface="Noto Serif Gujarati"/>
              </a:rPr>
              <a:t>Select the workloads to be migrated to OpenShift Virtualization</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SzPts val="800"/>
              <a:buFont typeface="Noto Serif Gujarati"/>
              <a:buChar char="●"/>
            </a:pPr>
            <a:r>
              <a:rPr lang="en" sz="800">
                <a:latin typeface="Noto Serif Gujarati"/>
                <a:ea typeface="Noto Serif Gujarati"/>
                <a:cs typeface="Noto Serif Gujarati"/>
                <a:sym typeface="Noto Serif Gujarati"/>
              </a:rPr>
              <a:t>Chose an Storge ISV that integrates with OCP for Disaster Recovery</a:t>
            </a:r>
            <a:endParaRPr i="0" sz="800" u="none" cap="none" strike="noStrike">
              <a:solidFill>
                <a:srgbClr val="000000"/>
              </a:solidFill>
              <a:latin typeface="Noto Serif Gujarati"/>
              <a:ea typeface="Noto Serif Gujarati"/>
              <a:cs typeface="Noto Serif Gujarati"/>
              <a:sym typeface="Noto Serif Gujarati"/>
            </a:endParaRPr>
          </a:p>
        </p:txBody>
      </p:sp>
      <p:sp>
        <p:nvSpPr>
          <p:cNvPr id="80" name="Google Shape;80;p13"/>
          <p:cNvSpPr txBox="1"/>
          <p:nvPr/>
        </p:nvSpPr>
        <p:spPr>
          <a:xfrm>
            <a:off x="7643250" y="2656163"/>
            <a:ext cx="1403700" cy="1793100"/>
          </a:xfrm>
          <a:prstGeom prst="rect">
            <a:avLst/>
          </a:prstGeom>
          <a:noFill/>
          <a:ln>
            <a:noFill/>
          </a:ln>
        </p:spPr>
        <p:txBody>
          <a:bodyPr anchorCtr="0" anchor="t" bIns="34275" lIns="68575" spcFirstLastPara="1" rIns="68575" wrap="square" tIns="34275">
            <a:spAutoFit/>
          </a:bodyPr>
          <a:lstStyle/>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Partner led discovery </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Identify any potential compatibility challenges in migrating workloads</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SzPts val="800"/>
              <a:buFont typeface="Noto Serif Gujarati"/>
              <a:buChar char="●"/>
            </a:pPr>
            <a:r>
              <a:rPr lang="en" sz="800">
                <a:latin typeface="Noto Serif Gujarati"/>
                <a:ea typeface="Noto Serif Gujarati"/>
                <a:cs typeface="Noto Serif Gujarati"/>
                <a:sym typeface="Noto Serif Gujarati"/>
              </a:rPr>
              <a:t> Assess customer readiness and skill gaps for managing OpenShift Virtualization</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SzPts val="800"/>
              <a:buFont typeface="Noto Serif Gujarati"/>
              <a:buChar char="●"/>
            </a:pPr>
            <a:r>
              <a:rPr lang="en" sz="800">
                <a:latin typeface="Noto Serif Gujarati"/>
                <a:ea typeface="Noto Serif Gujarati"/>
                <a:cs typeface="Noto Serif Gujarati"/>
                <a:sym typeface="Noto Serif Gujarati"/>
              </a:rPr>
              <a:t> Identify cost-comparison scenarios between VMware and OpenShift Virtualization for different workloads</a:t>
            </a:r>
            <a:endParaRPr sz="800">
              <a:latin typeface="Noto Serif Gujarati"/>
              <a:ea typeface="Noto Serif Gujarati"/>
              <a:cs typeface="Noto Serif Gujarati"/>
              <a:sym typeface="Noto Serif Gujarati"/>
            </a:endParaRPr>
          </a:p>
          <a:p>
            <a:pPr indent="0" lvl="0" marL="342900" marR="0" rtl="0" algn="l">
              <a:lnSpc>
                <a:spcPct val="100000"/>
              </a:lnSpc>
              <a:spcBef>
                <a:spcPts val="0"/>
              </a:spcBef>
              <a:spcAft>
                <a:spcPts val="0"/>
              </a:spcAft>
              <a:buNone/>
            </a:pPr>
            <a:r>
              <a:t/>
            </a:r>
            <a:endParaRPr i="0" sz="800" u="none" cap="none" strike="noStrike">
              <a:solidFill>
                <a:srgbClr val="000000"/>
              </a:solidFill>
              <a:latin typeface="Noto Serif Gujarati"/>
              <a:ea typeface="Noto Serif Gujarati"/>
              <a:cs typeface="Noto Serif Gujarati"/>
              <a:sym typeface="Noto Serif Gujarati"/>
            </a:endParaRPr>
          </a:p>
        </p:txBody>
      </p:sp>
      <p:sp>
        <p:nvSpPr>
          <p:cNvPr id="81" name="Google Shape;81;p13"/>
          <p:cNvSpPr txBox="1"/>
          <p:nvPr/>
        </p:nvSpPr>
        <p:spPr>
          <a:xfrm>
            <a:off x="1195763" y="4337269"/>
            <a:ext cx="6265800" cy="808200"/>
          </a:xfrm>
          <a:prstGeom prst="rect">
            <a:avLst/>
          </a:prstGeom>
          <a:noFill/>
          <a:ln>
            <a:noFill/>
          </a:ln>
        </p:spPr>
        <p:txBody>
          <a:bodyPr anchorCtr="0" anchor="t" bIns="34275" lIns="68575" spcFirstLastPara="1" rIns="68575" wrap="square" tIns="34275">
            <a:spAutoFit/>
          </a:bodyPr>
          <a:lstStyle/>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 Week 1-4: Assess VMware workloads, plan migration strategy, and finalize architecture.</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 Week 5-8: Set up POC, test VM migration, and validate  DR integration.</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 Week 9-12: Pilot deployment with non-production workloads and team training.</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 Week 13-20: Full-scale migration, performance optimization, and governance setup.</a:t>
            </a:r>
            <a:endParaRPr sz="800">
              <a:latin typeface="Noto Serif Gujarati"/>
              <a:ea typeface="Noto Serif Gujarati"/>
              <a:cs typeface="Noto Serif Gujarati"/>
              <a:sym typeface="Noto Serif Gujarati"/>
            </a:endParaRPr>
          </a:p>
          <a:p>
            <a:pPr indent="-50800" lvl="0" marL="0" marR="0" rtl="0" algn="l">
              <a:lnSpc>
                <a:spcPct val="100000"/>
              </a:lnSpc>
              <a:spcBef>
                <a:spcPts val="0"/>
              </a:spcBef>
              <a:spcAft>
                <a:spcPts val="0"/>
              </a:spcAft>
              <a:buClr>
                <a:srgbClr val="000000"/>
              </a:buClr>
              <a:buSzPts val="800"/>
              <a:buFont typeface="Noto Serif Gujarati"/>
              <a:buChar char="●"/>
            </a:pPr>
            <a:r>
              <a:rPr lang="en" sz="800">
                <a:latin typeface="Noto Serif Gujarati"/>
                <a:ea typeface="Noto Serif Gujarati"/>
                <a:cs typeface="Noto Serif Gujarati"/>
                <a:sym typeface="Noto Serif Gujarati"/>
              </a:rPr>
              <a:t> Week 21+: Post-migration review, automation enhancements, and continuous improvement.</a:t>
            </a:r>
            <a:endParaRPr sz="800">
              <a:latin typeface="Noto Serif Gujarati"/>
              <a:ea typeface="Noto Serif Gujarati"/>
              <a:cs typeface="Noto Serif Gujarati"/>
              <a:sym typeface="Noto Serif Gujarati"/>
            </a:endParaRPr>
          </a:p>
          <a:p>
            <a:pPr indent="0" lvl="0" marL="342900" marR="0" rtl="0" algn="l">
              <a:lnSpc>
                <a:spcPct val="100000"/>
              </a:lnSpc>
              <a:spcBef>
                <a:spcPts val="0"/>
              </a:spcBef>
              <a:spcAft>
                <a:spcPts val="0"/>
              </a:spcAft>
              <a:buNone/>
            </a:pPr>
            <a:r>
              <a:t/>
            </a:r>
            <a:endParaRPr sz="800">
              <a:latin typeface="Noto Serif Gujarati"/>
              <a:ea typeface="Noto Serif Gujarati"/>
              <a:cs typeface="Noto Serif Gujarati"/>
              <a:sym typeface="Noto Serif Gujarati"/>
            </a:endParaRPr>
          </a:p>
        </p:txBody>
      </p:sp>
      <p:sp>
        <p:nvSpPr>
          <p:cNvPr id="82" name="Google Shape;82;p13"/>
          <p:cNvSpPr txBox="1"/>
          <p:nvPr/>
        </p:nvSpPr>
        <p:spPr>
          <a:xfrm>
            <a:off x="7612856" y="373200"/>
            <a:ext cx="1403700" cy="315600"/>
          </a:xfrm>
          <a:prstGeom prst="rect">
            <a:avLst/>
          </a:prstGeom>
          <a:noFill/>
          <a:ln>
            <a:noFill/>
          </a:ln>
        </p:spPr>
        <p:txBody>
          <a:bodyPr anchorCtr="0" anchor="t" bIns="34275" lIns="68575" spcFirstLastPara="1" rIns="68575" wrap="square" tIns="34275">
            <a:spAutoFit/>
          </a:bodyPr>
          <a:lstStyle/>
          <a:p>
            <a:pPr indent="0" lvl="0" marL="342900" marR="0" rtl="0" algn="l">
              <a:lnSpc>
                <a:spcPct val="100000"/>
              </a:lnSpc>
              <a:spcBef>
                <a:spcPts val="0"/>
              </a:spcBef>
              <a:spcAft>
                <a:spcPts val="0"/>
              </a:spcAft>
              <a:buNone/>
            </a:pPr>
            <a:r>
              <a:t/>
            </a:r>
            <a:endParaRPr b="0" i="0" sz="800" u="none" cap="none" strike="noStrike">
              <a:solidFill>
                <a:srgbClr val="000000"/>
              </a:solidFill>
              <a:latin typeface="Architects Daughter"/>
              <a:ea typeface="Architects Daughter"/>
              <a:cs typeface="Architects Daughter"/>
              <a:sym typeface="Architects Daughter"/>
            </a:endParaRPr>
          </a:p>
          <a:p>
            <a:pPr indent="0" lvl="0" marL="34290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p:txBody>
      </p:sp>
      <p:pic>
        <p:nvPicPr>
          <p:cNvPr id="83" name="Google Shape;83;p13"/>
          <p:cNvPicPr preferRelativeResize="0"/>
          <p:nvPr/>
        </p:nvPicPr>
        <p:blipFill rotWithShape="1">
          <a:blip r:embed="rId5">
            <a:alphaModFix/>
          </a:blip>
          <a:srcRect b="0" l="0" r="29918" t="1458"/>
          <a:stretch/>
        </p:blipFill>
        <p:spPr>
          <a:xfrm>
            <a:off x="2027613" y="305366"/>
            <a:ext cx="2620368" cy="1736971"/>
          </a:xfrm>
          <a:prstGeom prst="rect">
            <a:avLst/>
          </a:prstGeom>
          <a:noFill/>
          <a:ln>
            <a:noFill/>
          </a:ln>
        </p:spPr>
      </p:pic>
      <p:sp>
        <p:nvSpPr>
          <p:cNvPr id="84" name="Google Shape;84;p13"/>
          <p:cNvSpPr txBox="1"/>
          <p:nvPr/>
        </p:nvSpPr>
        <p:spPr>
          <a:xfrm>
            <a:off x="7587138" y="461844"/>
            <a:ext cx="1515900" cy="1369800"/>
          </a:xfrm>
          <a:prstGeom prst="rect">
            <a:avLst/>
          </a:prstGeom>
          <a:noFill/>
          <a:ln>
            <a:noFill/>
          </a:ln>
        </p:spPr>
        <p:txBody>
          <a:bodyPr anchorCtr="0" anchor="t" bIns="68575" lIns="68575" spcFirstLastPara="1" rIns="68575" wrap="square" tIns="68575">
            <a:spAutoFit/>
          </a:bodyPr>
          <a:lstStyle/>
          <a:p>
            <a:pPr indent="0" lvl="0" marL="0" rtl="0" algn="l">
              <a:spcBef>
                <a:spcPts val="0"/>
              </a:spcBef>
              <a:spcAft>
                <a:spcPts val="0"/>
              </a:spcAft>
              <a:buNone/>
            </a:pPr>
            <a:r>
              <a:t/>
            </a:r>
            <a:endParaRPr sz="800">
              <a:solidFill>
                <a:schemeClr val="dk1"/>
              </a:solidFill>
              <a:latin typeface="Architects Daughter"/>
              <a:ea typeface="Architects Daughter"/>
              <a:cs typeface="Architects Daughter"/>
              <a:sym typeface="Architects Daughter"/>
            </a:endParaRPr>
          </a:p>
          <a:p>
            <a:pPr indent="-50800" lvl="0" marL="0" rtl="0" algn="l">
              <a:spcBef>
                <a:spcPts val="0"/>
              </a:spcBef>
              <a:spcAft>
                <a:spcPts val="0"/>
              </a:spcAft>
              <a:buClr>
                <a:schemeClr val="dk1"/>
              </a:buClr>
              <a:buSzPts val="800"/>
              <a:buFont typeface="Noto Serif Gujarati"/>
              <a:buChar char="●"/>
            </a:pPr>
            <a:r>
              <a:rPr lang="en" sz="800">
                <a:solidFill>
                  <a:schemeClr val="dk1"/>
                </a:solidFill>
                <a:latin typeface="Noto Serif Gujarati"/>
                <a:ea typeface="Noto Serif Gujarati"/>
                <a:cs typeface="Noto Serif Gujarati"/>
                <a:sym typeface="Noto Serif Gujarati"/>
              </a:rPr>
              <a:t>OpenShift Platform Plus is too expensive and we only have VMs. So, we want to use OVE, but we need DR capabilities, thus we want to use Red Hat’s storage solution (ODF)</a:t>
            </a:r>
            <a:endParaRPr sz="800">
              <a:solidFill>
                <a:schemeClr val="dk1"/>
              </a:solidFill>
              <a:latin typeface="Noto Serif Gujarati"/>
              <a:ea typeface="Noto Serif Gujarati"/>
              <a:cs typeface="Noto Serif Gujarati"/>
              <a:sym typeface="Noto Serif Gujarati"/>
            </a:endParaRPr>
          </a:p>
          <a:p>
            <a:pPr indent="0" lvl="0" marL="0" rtl="0" algn="l">
              <a:spcBef>
                <a:spcPts val="0"/>
              </a:spcBef>
              <a:spcAft>
                <a:spcPts val="0"/>
              </a:spcAft>
              <a:buNone/>
            </a:pPr>
            <a:r>
              <a:t/>
            </a:r>
            <a:endParaRPr sz="800">
              <a:solidFill>
                <a:schemeClr val="dk1"/>
              </a:solidFill>
              <a:latin typeface="Architects Daughter"/>
              <a:ea typeface="Architects Daughter"/>
              <a:cs typeface="Architects Daughter"/>
              <a:sym typeface="Architects Daughter"/>
            </a:endParaRPr>
          </a:p>
          <a:p>
            <a:pPr indent="0" lvl="0" marL="342900" rtl="0" algn="l">
              <a:spcBef>
                <a:spcPts val="0"/>
              </a:spcBef>
              <a:spcAft>
                <a:spcPts val="0"/>
              </a:spcAft>
              <a:buNone/>
            </a:pPr>
            <a:r>
              <a:t/>
            </a:r>
            <a:endParaRPr sz="800">
              <a:solidFill>
                <a:schemeClr val="dk1"/>
              </a:solidFill>
              <a:latin typeface="Architects Daughter"/>
              <a:ea typeface="Architects Daughter"/>
              <a:cs typeface="Architects Daughter"/>
              <a:sym typeface="Architects Daughter"/>
            </a:endParaRPr>
          </a:p>
        </p:txBody>
      </p:sp>
      <p:cxnSp>
        <p:nvCxnSpPr>
          <p:cNvPr id="85" name="Google Shape;85;p13"/>
          <p:cNvCxnSpPr/>
          <p:nvPr/>
        </p:nvCxnSpPr>
        <p:spPr>
          <a:xfrm>
            <a:off x="6017456" y="4104769"/>
            <a:ext cx="0" cy="1017300"/>
          </a:xfrm>
          <a:prstGeom prst="straightConnector1">
            <a:avLst/>
          </a:prstGeom>
          <a:noFill/>
          <a:ln cap="flat" cmpd="sng" w="7150">
            <a:solidFill>
              <a:schemeClr val="dk2"/>
            </a:solidFill>
            <a:prstDash val="solid"/>
            <a:round/>
            <a:headEnd len="med" w="med" type="none"/>
            <a:tailEnd len="med" w="med" type="none"/>
          </a:ln>
        </p:spPr>
      </p:cxnSp>
      <p:sp>
        <p:nvSpPr>
          <p:cNvPr id="86" name="Google Shape;86;p13"/>
          <p:cNvSpPr txBox="1"/>
          <p:nvPr/>
        </p:nvSpPr>
        <p:spPr>
          <a:xfrm>
            <a:off x="6291945" y="4266528"/>
            <a:ext cx="8130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1" lang="en" sz="1400">
                <a:latin typeface="Noto Serif Gujarati"/>
                <a:ea typeface="Noto Serif Gujarati"/>
                <a:cs typeface="Noto Serif Gujarati"/>
                <a:sym typeface="Noto Serif Gujarati"/>
              </a:rPr>
              <a:t>Budget</a:t>
            </a:r>
            <a:endParaRPr b="1" i="0" sz="1400" u="none" cap="none" strike="noStrike">
              <a:solidFill>
                <a:srgbClr val="000000"/>
              </a:solidFill>
              <a:latin typeface="Noto Serif Gujarati"/>
              <a:ea typeface="Noto Serif Gujarati"/>
              <a:cs typeface="Noto Serif Gujarati"/>
              <a:sym typeface="Noto Serif Gujarat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37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a:t>
            </a:r>
            <a:endParaRPr/>
          </a:p>
        </p:txBody>
      </p:sp>
      <p:sp>
        <p:nvSpPr>
          <p:cNvPr id="146" name="Google Shape;14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Migrate from current hypervisor to OpenShift Virtualization</a:t>
            </a:r>
            <a:endParaRPr/>
          </a:p>
          <a:p>
            <a:pPr indent="-342900" lvl="0" marL="457200" rtl="0" algn="l">
              <a:spcBef>
                <a:spcPts val="0"/>
              </a:spcBef>
              <a:spcAft>
                <a:spcPts val="0"/>
              </a:spcAft>
              <a:buSzPts val="1800"/>
              <a:buChar char="●"/>
            </a:pPr>
            <a:r>
              <a:rPr lang="en"/>
              <a:t>Select the workloads to be migrated to OpenShift Virtualization</a:t>
            </a:r>
            <a:endParaRPr/>
          </a:p>
          <a:p>
            <a:pPr indent="-342900" lvl="0" marL="457200" rtl="0" algn="l">
              <a:spcBef>
                <a:spcPts val="0"/>
              </a:spcBef>
              <a:spcAft>
                <a:spcPts val="0"/>
              </a:spcAft>
              <a:buSzPts val="1800"/>
              <a:buChar char="●"/>
            </a:pPr>
            <a:r>
              <a:rPr lang="en"/>
              <a:t>Chose an Storge ISV that integrates with OCP for Disaster Recovery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 / Actions</a:t>
            </a:r>
            <a:endParaRPr/>
          </a:p>
        </p:txBody>
      </p:sp>
      <p:sp>
        <p:nvSpPr>
          <p:cNvPr id="152" name="Google Shape;15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Partner led discovery </a:t>
            </a:r>
            <a:endParaRPr/>
          </a:p>
          <a:p>
            <a:pPr indent="-342900" lvl="0" marL="457200" rtl="0" algn="l">
              <a:spcBef>
                <a:spcPts val="0"/>
              </a:spcBef>
              <a:spcAft>
                <a:spcPts val="0"/>
              </a:spcAft>
              <a:buSzPts val="1800"/>
              <a:buChar char="●"/>
            </a:pPr>
            <a:r>
              <a:rPr lang="en"/>
              <a:t>Identify any potential compatibility challenges in migrating workloads</a:t>
            </a:r>
            <a:endParaRPr/>
          </a:p>
          <a:p>
            <a:pPr indent="-342900" lvl="0" marL="457200" rtl="0" algn="l">
              <a:spcBef>
                <a:spcPts val="0"/>
              </a:spcBef>
              <a:spcAft>
                <a:spcPts val="0"/>
              </a:spcAft>
              <a:buSzPts val="1800"/>
              <a:buChar char="●"/>
            </a:pPr>
            <a:r>
              <a:rPr lang="en"/>
              <a:t> Assess customer readiness and skill gaps for managing OpenShift Virtualization</a:t>
            </a:r>
            <a:endParaRPr/>
          </a:p>
          <a:p>
            <a:pPr indent="-342900" lvl="0" marL="457200" rtl="0" algn="l">
              <a:spcBef>
                <a:spcPts val="0"/>
              </a:spcBef>
              <a:spcAft>
                <a:spcPts val="0"/>
              </a:spcAft>
              <a:buSzPts val="1800"/>
              <a:buChar char="●"/>
            </a:pPr>
            <a:r>
              <a:rPr lang="en"/>
              <a:t> Identify cost-comparison scenarios between VMware and OpenShift Virtualization for different workloads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p:nvPr/>
        </p:nvSpPr>
        <p:spPr>
          <a:xfrm>
            <a:off x="1723913" y="3470613"/>
            <a:ext cx="594300" cy="36900"/>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24"/>
          <p:cNvGrpSpPr/>
          <p:nvPr/>
        </p:nvGrpSpPr>
        <p:grpSpPr>
          <a:xfrm>
            <a:off x="369672" y="3179650"/>
            <a:ext cx="1578303" cy="1897975"/>
            <a:chOff x="369672" y="1960450"/>
            <a:chExt cx="1578303" cy="1897975"/>
          </a:xfrm>
        </p:grpSpPr>
        <p:sp>
          <p:nvSpPr>
            <p:cNvPr id="159" name="Google Shape;159;p24"/>
            <p:cNvSpPr/>
            <p:nvPr/>
          </p:nvSpPr>
          <p:spPr>
            <a:xfrm>
              <a:off x="861672" y="19604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nvSpPr>
          <p:spPr>
            <a:xfrm>
              <a:off x="940422"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A7291E"/>
                </a:solidFill>
                <a:latin typeface="Roboto"/>
                <a:ea typeface="Roboto"/>
                <a:cs typeface="Roboto"/>
                <a:sym typeface="Roboto"/>
              </a:endParaRPr>
            </a:p>
          </p:txBody>
        </p:sp>
        <p:sp>
          <p:nvSpPr>
            <p:cNvPr id="161" name="Google Shape;161;p24"/>
            <p:cNvSpPr txBox="1"/>
            <p:nvPr/>
          </p:nvSpPr>
          <p:spPr>
            <a:xfrm>
              <a:off x="369675" y="2664225"/>
              <a:ext cx="15783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A7291E"/>
                  </a:solidFill>
                  <a:latin typeface="Roboto"/>
                  <a:ea typeface="Roboto"/>
                  <a:cs typeface="Roboto"/>
                  <a:sym typeface="Roboto"/>
                </a:rPr>
                <a:t>Week 1-4</a:t>
              </a:r>
              <a:endParaRPr b="1" sz="1000">
                <a:solidFill>
                  <a:srgbClr val="A7291E"/>
                </a:solidFill>
                <a:latin typeface="Roboto"/>
                <a:ea typeface="Roboto"/>
                <a:cs typeface="Roboto"/>
                <a:sym typeface="Roboto"/>
              </a:endParaRPr>
            </a:p>
          </p:txBody>
        </p:sp>
        <p:sp>
          <p:nvSpPr>
            <p:cNvPr id="162" name="Google Shape;162;p24"/>
            <p:cNvSpPr txBox="1"/>
            <p:nvPr/>
          </p:nvSpPr>
          <p:spPr>
            <a:xfrm>
              <a:off x="369672" y="3121025"/>
              <a:ext cx="15783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A7291E"/>
                  </a:solidFill>
                  <a:latin typeface="Roboto"/>
                  <a:ea typeface="Roboto"/>
                  <a:cs typeface="Roboto"/>
                  <a:sym typeface="Roboto"/>
                </a:rPr>
                <a:t>Assess VMware workloads, plan migration strategy, and finalize architecture.</a:t>
              </a:r>
              <a:endParaRPr sz="800">
                <a:solidFill>
                  <a:srgbClr val="A7291E"/>
                </a:solidFill>
                <a:latin typeface="Roboto"/>
                <a:ea typeface="Roboto"/>
                <a:cs typeface="Roboto"/>
                <a:sym typeface="Roboto"/>
              </a:endParaRPr>
            </a:p>
          </p:txBody>
        </p:sp>
      </p:grpSp>
      <p:grpSp>
        <p:nvGrpSpPr>
          <p:cNvPr id="163" name="Google Shape;163;p24"/>
          <p:cNvGrpSpPr/>
          <p:nvPr/>
        </p:nvGrpSpPr>
        <p:grpSpPr>
          <a:xfrm>
            <a:off x="2114712" y="3179650"/>
            <a:ext cx="1537206" cy="1897975"/>
            <a:chOff x="2114712" y="1960450"/>
            <a:chExt cx="1537206" cy="1897975"/>
          </a:xfrm>
        </p:grpSpPr>
        <p:sp>
          <p:nvSpPr>
            <p:cNvPr id="164" name="Google Shape;164;p24"/>
            <p:cNvSpPr/>
            <p:nvPr/>
          </p:nvSpPr>
          <p:spPr>
            <a:xfrm>
              <a:off x="2586168" y="1960450"/>
              <a:ext cx="594300" cy="594300"/>
            </a:xfrm>
            <a:prstGeom prst="ellipse">
              <a:avLst/>
            </a:prstGeom>
            <a:noFill/>
            <a:ln cap="flat" cmpd="sng" w="38100">
              <a:solidFill>
                <a:srgbClr val="A7291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txBox="1"/>
            <p:nvPr/>
          </p:nvSpPr>
          <p:spPr>
            <a:xfrm>
              <a:off x="2114712"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A7291E"/>
                  </a:solidFill>
                  <a:latin typeface="Roboto"/>
                  <a:ea typeface="Roboto"/>
                  <a:cs typeface="Roboto"/>
                  <a:sym typeface="Roboto"/>
                </a:rPr>
                <a:t>Week 5-8</a:t>
              </a:r>
              <a:endParaRPr b="1" sz="1000">
                <a:solidFill>
                  <a:srgbClr val="A7291E"/>
                </a:solidFill>
                <a:latin typeface="Roboto"/>
                <a:ea typeface="Roboto"/>
                <a:cs typeface="Roboto"/>
                <a:sym typeface="Roboto"/>
              </a:endParaRPr>
            </a:p>
          </p:txBody>
        </p:sp>
        <p:sp>
          <p:nvSpPr>
            <p:cNvPr id="166" name="Google Shape;166;p24"/>
            <p:cNvSpPr txBox="1"/>
            <p:nvPr/>
          </p:nvSpPr>
          <p:spPr>
            <a:xfrm>
              <a:off x="2114718" y="3121025"/>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A7291E"/>
                  </a:solidFill>
                  <a:latin typeface="Roboto"/>
                  <a:ea typeface="Roboto"/>
                  <a:cs typeface="Roboto"/>
                  <a:sym typeface="Roboto"/>
                </a:rPr>
                <a:t>Set up POC, test VM migration, and validate  DR integration.</a:t>
              </a:r>
              <a:endParaRPr sz="800">
                <a:solidFill>
                  <a:srgbClr val="A7291E"/>
                </a:solidFill>
                <a:latin typeface="Roboto"/>
                <a:ea typeface="Roboto"/>
                <a:cs typeface="Roboto"/>
                <a:sym typeface="Roboto"/>
              </a:endParaRPr>
            </a:p>
          </p:txBody>
        </p:sp>
        <p:sp>
          <p:nvSpPr>
            <p:cNvPr id="167" name="Google Shape;167;p24"/>
            <p:cNvSpPr txBox="1"/>
            <p:nvPr/>
          </p:nvSpPr>
          <p:spPr>
            <a:xfrm>
              <a:off x="2664918"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A7291E"/>
                </a:solidFill>
                <a:latin typeface="Roboto"/>
                <a:ea typeface="Roboto"/>
                <a:cs typeface="Roboto"/>
                <a:sym typeface="Roboto"/>
              </a:endParaRPr>
            </a:p>
          </p:txBody>
        </p:sp>
      </p:grpSp>
      <p:grpSp>
        <p:nvGrpSpPr>
          <p:cNvPr id="168" name="Google Shape;168;p24"/>
          <p:cNvGrpSpPr/>
          <p:nvPr/>
        </p:nvGrpSpPr>
        <p:grpSpPr>
          <a:xfrm>
            <a:off x="3818650" y="3179650"/>
            <a:ext cx="1537202" cy="1897973"/>
            <a:chOff x="3818650" y="1960450"/>
            <a:chExt cx="1537202" cy="1897973"/>
          </a:xfrm>
        </p:grpSpPr>
        <p:sp>
          <p:nvSpPr>
            <p:cNvPr id="169" name="Google Shape;169;p24"/>
            <p:cNvSpPr/>
            <p:nvPr/>
          </p:nvSpPr>
          <p:spPr>
            <a:xfrm>
              <a:off x="4290102"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txBox="1"/>
            <p:nvPr/>
          </p:nvSpPr>
          <p:spPr>
            <a:xfrm>
              <a:off x="3818650"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Roboto"/>
                  <a:ea typeface="Roboto"/>
                  <a:cs typeface="Roboto"/>
                  <a:sym typeface="Roboto"/>
                </a:rPr>
                <a:t>Week 9-12</a:t>
              </a:r>
              <a:endParaRPr b="1" sz="1000">
                <a:solidFill>
                  <a:srgbClr val="858585"/>
                </a:solidFill>
                <a:latin typeface="Roboto"/>
                <a:ea typeface="Roboto"/>
                <a:cs typeface="Roboto"/>
                <a:sym typeface="Roboto"/>
              </a:endParaRPr>
            </a:p>
          </p:txBody>
        </p:sp>
        <p:sp>
          <p:nvSpPr>
            <p:cNvPr id="171" name="Google Shape;171;p24"/>
            <p:cNvSpPr txBox="1"/>
            <p:nvPr/>
          </p:nvSpPr>
          <p:spPr>
            <a:xfrm>
              <a:off x="3818652" y="3121023"/>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858585"/>
                  </a:solidFill>
                  <a:latin typeface="Roboto"/>
                  <a:ea typeface="Roboto"/>
                  <a:cs typeface="Roboto"/>
                  <a:sym typeface="Roboto"/>
                </a:rPr>
                <a:t>Pilot deployment with non-production workloads and team training.</a:t>
              </a:r>
              <a:endParaRPr sz="800">
                <a:solidFill>
                  <a:srgbClr val="858585"/>
                </a:solidFill>
                <a:latin typeface="Roboto"/>
                <a:ea typeface="Roboto"/>
                <a:cs typeface="Roboto"/>
                <a:sym typeface="Roboto"/>
              </a:endParaRPr>
            </a:p>
          </p:txBody>
        </p:sp>
        <p:sp>
          <p:nvSpPr>
            <p:cNvPr id="172" name="Google Shape;172;p24"/>
            <p:cNvSpPr txBox="1"/>
            <p:nvPr/>
          </p:nvSpPr>
          <p:spPr>
            <a:xfrm>
              <a:off x="4368852"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858585"/>
                </a:solidFill>
                <a:latin typeface="Roboto"/>
                <a:ea typeface="Roboto"/>
                <a:cs typeface="Roboto"/>
                <a:sym typeface="Roboto"/>
              </a:endParaRPr>
            </a:p>
          </p:txBody>
        </p:sp>
      </p:grpSp>
      <p:grpSp>
        <p:nvGrpSpPr>
          <p:cNvPr id="173" name="Google Shape;173;p24"/>
          <p:cNvGrpSpPr/>
          <p:nvPr/>
        </p:nvGrpSpPr>
        <p:grpSpPr>
          <a:xfrm>
            <a:off x="5527887" y="3179650"/>
            <a:ext cx="1537203" cy="1897975"/>
            <a:chOff x="5527887" y="1960450"/>
            <a:chExt cx="1537203" cy="1897975"/>
          </a:xfrm>
        </p:grpSpPr>
        <p:sp>
          <p:nvSpPr>
            <p:cNvPr id="174" name="Google Shape;174;p24"/>
            <p:cNvSpPr/>
            <p:nvPr/>
          </p:nvSpPr>
          <p:spPr>
            <a:xfrm>
              <a:off x="5999340"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txBox="1"/>
            <p:nvPr/>
          </p:nvSpPr>
          <p:spPr>
            <a:xfrm>
              <a:off x="552788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Roboto"/>
                  <a:ea typeface="Roboto"/>
                  <a:cs typeface="Roboto"/>
                  <a:sym typeface="Roboto"/>
                </a:rPr>
                <a:t>Week 13-20</a:t>
              </a:r>
              <a:endParaRPr b="1" sz="1000">
                <a:solidFill>
                  <a:srgbClr val="858585"/>
                </a:solidFill>
                <a:latin typeface="Roboto"/>
                <a:ea typeface="Roboto"/>
                <a:cs typeface="Roboto"/>
                <a:sym typeface="Roboto"/>
              </a:endParaRPr>
            </a:p>
          </p:txBody>
        </p:sp>
        <p:sp>
          <p:nvSpPr>
            <p:cNvPr id="176" name="Google Shape;176;p24"/>
            <p:cNvSpPr txBox="1"/>
            <p:nvPr/>
          </p:nvSpPr>
          <p:spPr>
            <a:xfrm>
              <a:off x="5527890" y="3121025"/>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858585"/>
                  </a:solidFill>
                  <a:latin typeface="Roboto"/>
                  <a:ea typeface="Roboto"/>
                  <a:cs typeface="Roboto"/>
                  <a:sym typeface="Roboto"/>
                </a:rPr>
                <a:t>Full-scale migration, performance optimization, and governance setup.</a:t>
              </a:r>
              <a:endParaRPr sz="800">
                <a:solidFill>
                  <a:srgbClr val="858585"/>
                </a:solidFill>
                <a:latin typeface="Roboto"/>
                <a:ea typeface="Roboto"/>
                <a:cs typeface="Roboto"/>
                <a:sym typeface="Roboto"/>
              </a:endParaRPr>
            </a:p>
          </p:txBody>
        </p:sp>
        <p:sp>
          <p:nvSpPr>
            <p:cNvPr id="177" name="Google Shape;177;p24"/>
            <p:cNvSpPr txBox="1"/>
            <p:nvPr/>
          </p:nvSpPr>
          <p:spPr>
            <a:xfrm>
              <a:off x="6078090"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858585"/>
                </a:solidFill>
                <a:latin typeface="Roboto"/>
                <a:ea typeface="Roboto"/>
                <a:cs typeface="Roboto"/>
                <a:sym typeface="Roboto"/>
              </a:endParaRPr>
            </a:p>
          </p:txBody>
        </p:sp>
      </p:grpSp>
      <p:grpSp>
        <p:nvGrpSpPr>
          <p:cNvPr id="178" name="Google Shape;178;p24"/>
          <p:cNvGrpSpPr/>
          <p:nvPr/>
        </p:nvGrpSpPr>
        <p:grpSpPr>
          <a:xfrm>
            <a:off x="7237137" y="3179650"/>
            <a:ext cx="1537206" cy="1897975"/>
            <a:chOff x="7237137" y="1960450"/>
            <a:chExt cx="1537206" cy="1897975"/>
          </a:xfrm>
        </p:grpSpPr>
        <p:sp>
          <p:nvSpPr>
            <p:cNvPr id="179" name="Google Shape;179;p24"/>
            <p:cNvSpPr/>
            <p:nvPr/>
          </p:nvSpPr>
          <p:spPr>
            <a:xfrm>
              <a:off x="7708593" y="19604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nvSpPr>
          <p:spPr>
            <a:xfrm>
              <a:off x="7237137" y="2664225"/>
              <a:ext cx="1537200" cy="446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en" sz="1000">
                  <a:solidFill>
                    <a:srgbClr val="858585"/>
                  </a:solidFill>
                  <a:latin typeface="Roboto"/>
                  <a:ea typeface="Roboto"/>
                  <a:cs typeface="Roboto"/>
                  <a:sym typeface="Roboto"/>
                </a:rPr>
                <a:t>Week 21+</a:t>
              </a:r>
              <a:endParaRPr b="1" sz="1000">
                <a:solidFill>
                  <a:srgbClr val="858585"/>
                </a:solidFill>
                <a:latin typeface="Roboto"/>
                <a:ea typeface="Roboto"/>
                <a:cs typeface="Roboto"/>
                <a:sym typeface="Roboto"/>
              </a:endParaRPr>
            </a:p>
          </p:txBody>
        </p:sp>
        <p:sp>
          <p:nvSpPr>
            <p:cNvPr id="181" name="Google Shape;181;p24"/>
            <p:cNvSpPr txBox="1"/>
            <p:nvPr/>
          </p:nvSpPr>
          <p:spPr>
            <a:xfrm>
              <a:off x="7237143" y="3121025"/>
              <a:ext cx="1537200" cy="73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800">
                  <a:solidFill>
                    <a:srgbClr val="858585"/>
                  </a:solidFill>
                  <a:latin typeface="Roboto"/>
                  <a:ea typeface="Roboto"/>
                  <a:cs typeface="Roboto"/>
                  <a:sym typeface="Roboto"/>
                </a:rPr>
                <a:t>Post-migration review, automation enhancements, and continuous improvement.</a:t>
              </a:r>
              <a:endParaRPr sz="800">
                <a:solidFill>
                  <a:srgbClr val="858585"/>
                </a:solidFill>
                <a:latin typeface="Roboto"/>
                <a:ea typeface="Roboto"/>
                <a:cs typeface="Roboto"/>
                <a:sym typeface="Roboto"/>
              </a:endParaRPr>
            </a:p>
          </p:txBody>
        </p:sp>
        <p:sp>
          <p:nvSpPr>
            <p:cNvPr id="182" name="Google Shape;182;p24"/>
            <p:cNvSpPr txBox="1"/>
            <p:nvPr/>
          </p:nvSpPr>
          <p:spPr>
            <a:xfrm>
              <a:off x="7787343" y="2121624"/>
              <a:ext cx="436800" cy="321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800">
                <a:solidFill>
                  <a:srgbClr val="858585"/>
                </a:solidFill>
                <a:latin typeface="Roboto"/>
                <a:ea typeface="Roboto"/>
                <a:cs typeface="Roboto"/>
                <a:sym typeface="Roboto"/>
              </a:endParaRPr>
            </a:p>
          </p:txBody>
        </p:sp>
      </p:grpSp>
      <p:sp>
        <p:nvSpPr>
          <p:cNvPr id="183" name="Google Shape;183;p24"/>
          <p:cNvSpPr/>
          <p:nvPr/>
        </p:nvSpPr>
        <p:spPr>
          <a:xfrm>
            <a:off x="3438138" y="34706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5184088" y="34706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6853963" y="3470613"/>
            <a:ext cx="594300" cy="36900"/>
          </a:xfrm>
          <a:prstGeom prst="roundRect">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txBox="1"/>
          <p:nvPr>
            <p:ph type="title"/>
          </p:nvPr>
        </p:nvSpPr>
        <p:spPr>
          <a:xfrm>
            <a:off x="552175" y="437450"/>
            <a:ext cx="8718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Timelines</a:t>
            </a:r>
            <a:endParaRPr/>
          </a:p>
        </p:txBody>
      </p:sp>
      <p:sp>
        <p:nvSpPr>
          <p:cNvPr id="187" name="Google Shape;187;p24"/>
          <p:cNvSpPr txBox="1"/>
          <p:nvPr>
            <p:ph idx="1" type="body"/>
          </p:nvPr>
        </p:nvSpPr>
        <p:spPr>
          <a:xfrm>
            <a:off x="211800" y="972900"/>
            <a:ext cx="8932200" cy="20706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
              <a:t> </a:t>
            </a:r>
            <a:r>
              <a:rPr b="1" lang="en"/>
              <a:t>Week 1-4:</a:t>
            </a:r>
            <a:r>
              <a:rPr lang="en"/>
              <a:t> Assess VMware workloads, plan migration strategy, and finalize architecture.</a:t>
            </a:r>
            <a:endParaRPr/>
          </a:p>
          <a:p>
            <a:pPr indent="-334327" lvl="0" marL="457200" rtl="0" algn="l">
              <a:spcBef>
                <a:spcPts val="0"/>
              </a:spcBef>
              <a:spcAft>
                <a:spcPts val="0"/>
              </a:spcAft>
              <a:buSzPct val="100000"/>
              <a:buChar char="●"/>
            </a:pPr>
            <a:r>
              <a:rPr lang="en"/>
              <a:t> </a:t>
            </a:r>
            <a:r>
              <a:rPr b="1" lang="en"/>
              <a:t>Week 5-8: </a:t>
            </a:r>
            <a:r>
              <a:rPr lang="en"/>
              <a:t>Set up POC, test VM migration, and validate  DR integration.</a:t>
            </a:r>
            <a:endParaRPr/>
          </a:p>
          <a:p>
            <a:pPr indent="-334327" lvl="0" marL="457200" rtl="0" algn="l">
              <a:spcBef>
                <a:spcPts val="0"/>
              </a:spcBef>
              <a:spcAft>
                <a:spcPts val="0"/>
              </a:spcAft>
              <a:buSzPct val="100000"/>
              <a:buChar char="●"/>
            </a:pPr>
            <a:r>
              <a:rPr lang="en"/>
              <a:t> </a:t>
            </a:r>
            <a:r>
              <a:rPr b="1" lang="en"/>
              <a:t>Week 9-12:</a:t>
            </a:r>
            <a:r>
              <a:rPr lang="en"/>
              <a:t> Pilot deployment with non-production workloads and team training.</a:t>
            </a:r>
            <a:endParaRPr/>
          </a:p>
          <a:p>
            <a:pPr indent="-334327" lvl="0" marL="457200" rtl="0" algn="l">
              <a:spcBef>
                <a:spcPts val="0"/>
              </a:spcBef>
              <a:spcAft>
                <a:spcPts val="0"/>
              </a:spcAft>
              <a:buSzPct val="100000"/>
              <a:buChar char="●"/>
            </a:pPr>
            <a:r>
              <a:rPr lang="en"/>
              <a:t> </a:t>
            </a:r>
            <a:r>
              <a:rPr b="1" lang="en"/>
              <a:t>Week 13-20:</a:t>
            </a:r>
            <a:r>
              <a:rPr lang="en"/>
              <a:t> Full-scale migration, performance optimization, and governance setup.</a:t>
            </a:r>
            <a:endParaRPr/>
          </a:p>
          <a:p>
            <a:pPr indent="-334327" lvl="0" marL="457200" rtl="0" algn="l">
              <a:spcBef>
                <a:spcPts val="0"/>
              </a:spcBef>
              <a:spcAft>
                <a:spcPts val="0"/>
              </a:spcAft>
              <a:buSzPct val="100000"/>
              <a:buChar char="●"/>
            </a:pPr>
            <a:r>
              <a:rPr lang="en"/>
              <a:t> </a:t>
            </a:r>
            <a:r>
              <a:rPr b="1" lang="en"/>
              <a:t>Week 21+:</a:t>
            </a:r>
            <a:r>
              <a:rPr lang="en"/>
              <a:t> Post-migration review, automation enhancements, and continuous improvement.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Budget</a:t>
            </a:r>
            <a:endParaRPr/>
          </a:p>
        </p:txBody>
      </p:sp>
      <p:sp>
        <p:nvSpPr>
          <p:cNvPr id="193" name="Google Shape;19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250,000 Eu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Agenda Tracking</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2" name="Google Shape;92;p14"/>
          <p:cNvSpPr txBox="1"/>
          <p:nvPr>
            <p:ph idx="1" type="body"/>
          </p:nvPr>
        </p:nvSpPr>
        <p:spPr>
          <a:xfrm>
            <a:off x="4572000" y="1302125"/>
            <a:ext cx="4164300" cy="3501000"/>
          </a:xfrm>
          <a:prstGeom prst="rect">
            <a:avLst/>
          </a:prstGeom>
        </p:spPr>
        <p:txBody>
          <a:bodyPr anchorCtr="0" anchor="t" bIns="91425" lIns="91425" spcFirstLastPara="1" rIns="91425" wrap="square" tIns="91425">
            <a:normAutofit lnSpcReduction="20000"/>
          </a:bodyPr>
          <a:lstStyle/>
          <a:p>
            <a:pPr indent="-342900" lvl="0" marL="457200" marR="0" rtl="0" algn="l">
              <a:spcBef>
                <a:spcPts val="0"/>
              </a:spcBef>
              <a:spcAft>
                <a:spcPts val="0"/>
              </a:spcAft>
              <a:buSzPts val="1800"/>
              <a:buAutoNum type="arabicPeriod"/>
            </a:pPr>
            <a:r>
              <a:rPr lang="en"/>
              <a:t>Business Goals</a:t>
            </a:r>
            <a:endParaRPr/>
          </a:p>
          <a:p>
            <a:pPr indent="-342900" lvl="0" marL="457200" marR="0" rtl="0" algn="l">
              <a:spcBef>
                <a:spcPts val="0"/>
              </a:spcBef>
              <a:spcAft>
                <a:spcPts val="0"/>
              </a:spcAft>
              <a:buSzPts val="1800"/>
              <a:buAutoNum type="arabicPeriod"/>
            </a:pPr>
            <a:r>
              <a:rPr lang="en"/>
              <a:t>Current Architecture</a:t>
            </a:r>
            <a:endParaRPr/>
          </a:p>
          <a:p>
            <a:pPr indent="-342900" lvl="0" marL="457200" marR="0" rtl="0" algn="l">
              <a:spcBef>
                <a:spcPts val="0"/>
              </a:spcBef>
              <a:spcAft>
                <a:spcPts val="0"/>
              </a:spcAft>
              <a:buSzPts val="1800"/>
              <a:buAutoNum type="arabicPeriod"/>
            </a:pPr>
            <a:r>
              <a:rPr lang="en"/>
              <a:t>Limitation</a:t>
            </a:r>
            <a:endParaRPr/>
          </a:p>
          <a:p>
            <a:pPr indent="-342900" lvl="0" marL="457200" marR="0" rtl="0" algn="l">
              <a:spcBef>
                <a:spcPts val="0"/>
              </a:spcBef>
              <a:spcAft>
                <a:spcPts val="0"/>
              </a:spcAft>
              <a:buSzPts val="1800"/>
              <a:buAutoNum type="arabicPeriod"/>
            </a:pPr>
            <a:r>
              <a:rPr lang="en"/>
              <a:t>Parking lot</a:t>
            </a:r>
            <a:endParaRPr/>
          </a:p>
          <a:p>
            <a:pPr indent="-342900" lvl="0" marL="457200" marR="0" rtl="0" algn="l">
              <a:spcBef>
                <a:spcPts val="0"/>
              </a:spcBef>
              <a:spcAft>
                <a:spcPts val="0"/>
              </a:spcAft>
              <a:buSzPts val="1800"/>
              <a:buAutoNum type="arabicPeriod"/>
            </a:pPr>
            <a:r>
              <a:rPr lang="en"/>
              <a:t>Solution Levers Mapped to</a:t>
            </a:r>
            <a:endParaRPr/>
          </a:p>
          <a:p>
            <a:pPr indent="-342900" lvl="0" marL="457200" marR="0" rtl="0" algn="l">
              <a:spcBef>
                <a:spcPts val="0"/>
              </a:spcBef>
              <a:spcAft>
                <a:spcPts val="0"/>
              </a:spcAft>
              <a:buSzPts val="1800"/>
              <a:buAutoNum type="arabicPeriod"/>
            </a:pPr>
            <a:r>
              <a:rPr lang="en"/>
              <a:t>Business Goals</a:t>
            </a:r>
            <a:endParaRPr/>
          </a:p>
          <a:p>
            <a:pPr indent="-342900" lvl="0" marL="457200" marR="0" rtl="0" algn="l">
              <a:spcBef>
                <a:spcPts val="0"/>
              </a:spcBef>
              <a:spcAft>
                <a:spcPts val="0"/>
              </a:spcAft>
              <a:buSzPts val="1800"/>
              <a:buAutoNum type="arabicPeriod"/>
            </a:pPr>
            <a:r>
              <a:rPr lang="en"/>
              <a:t>Proposed Architecture</a:t>
            </a:r>
            <a:endParaRPr/>
          </a:p>
          <a:p>
            <a:pPr indent="-342900" lvl="0" marL="457200" marR="0" rtl="0" algn="l">
              <a:spcBef>
                <a:spcPts val="0"/>
              </a:spcBef>
              <a:spcAft>
                <a:spcPts val="0"/>
              </a:spcAft>
              <a:buSzPts val="1800"/>
              <a:buAutoNum type="arabicPeriod"/>
            </a:pPr>
            <a:r>
              <a:rPr lang="en"/>
              <a:t>Decisions</a:t>
            </a:r>
            <a:endParaRPr/>
          </a:p>
          <a:p>
            <a:pPr indent="-342900" lvl="0" marL="457200" marR="0" rtl="0" algn="l">
              <a:spcBef>
                <a:spcPts val="0"/>
              </a:spcBef>
              <a:spcAft>
                <a:spcPts val="0"/>
              </a:spcAft>
              <a:buSzPts val="1800"/>
              <a:buAutoNum type="arabicPeriod"/>
            </a:pPr>
            <a:r>
              <a:rPr lang="en"/>
              <a:t>Next Steps / Actions</a:t>
            </a:r>
            <a:endParaRPr/>
          </a:p>
          <a:p>
            <a:pPr indent="-342900" lvl="0" marL="457200" marR="0" rtl="0" algn="l">
              <a:spcBef>
                <a:spcPts val="0"/>
              </a:spcBef>
              <a:spcAft>
                <a:spcPts val="0"/>
              </a:spcAft>
              <a:buSzPts val="1800"/>
              <a:buAutoNum type="arabicPeriod"/>
            </a:pPr>
            <a:r>
              <a:rPr lang="en"/>
              <a:t>Decisions</a:t>
            </a:r>
            <a:endParaRPr/>
          </a:p>
          <a:p>
            <a:pPr indent="-342900" lvl="0" marL="457200" marR="0" rtl="0" algn="l">
              <a:spcBef>
                <a:spcPts val="0"/>
              </a:spcBef>
              <a:spcAft>
                <a:spcPts val="0"/>
              </a:spcAft>
              <a:buSzPts val="1800"/>
              <a:buAutoNum type="arabicPeriod"/>
            </a:pPr>
            <a:r>
              <a:rPr lang="en"/>
              <a:t>Timelines</a:t>
            </a:r>
            <a:endParaRPr/>
          </a:p>
          <a:p>
            <a:pPr indent="-342900" lvl="0" marL="457200" marR="0" rtl="0" algn="l">
              <a:spcBef>
                <a:spcPts val="0"/>
              </a:spcBef>
              <a:spcAft>
                <a:spcPts val="0"/>
              </a:spcAft>
              <a:buSzPts val="1800"/>
              <a:buAutoNum type="arabicPeriod"/>
            </a:pPr>
            <a:r>
              <a:rPr lang="en"/>
              <a:t>Budget</a:t>
            </a:r>
            <a:endParaRPr/>
          </a:p>
        </p:txBody>
      </p:sp>
      <p:sp>
        <p:nvSpPr>
          <p:cNvPr id="93" name="Google Shape;93;p14"/>
          <p:cNvSpPr txBox="1"/>
          <p:nvPr>
            <p:ph idx="1" type="body"/>
          </p:nvPr>
        </p:nvSpPr>
        <p:spPr>
          <a:xfrm>
            <a:off x="405000" y="1302125"/>
            <a:ext cx="3861000" cy="2110500"/>
          </a:xfrm>
          <a:prstGeom prst="rect">
            <a:avLst/>
          </a:prstGeom>
        </p:spPr>
        <p:txBody>
          <a:bodyPr anchorCtr="0" anchor="t" bIns="91425" lIns="91425" spcFirstLastPara="1" rIns="91425" wrap="square" tIns="91425">
            <a:normAutofit/>
          </a:bodyPr>
          <a:lstStyle/>
          <a:p>
            <a:pPr indent="-342900" lvl="0" marL="457200" marR="0" rtl="0" algn="l">
              <a:spcBef>
                <a:spcPts val="0"/>
              </a:spcBef>
              <a:spcAft>
                <a:spcPts val="0"/>
              </a:spcAft>
              <a:buSzPts val="1800"/>
              <a:buAutoNum type="arabicPeriod"/>
            </a:pPr>
            <a:r>
              <a:rPr lang="en"/>
              <a:t>Client Company Name: </a:t>
            </a:r>
            <a:endParaRPr/>
          </a:p>
          <a:p>
            <a:pPr indent="-342900" lvl="0" marL="457200" marR="0" rtl="0" algn="l">
              <a:spcBef>
                <a:spcPts val="0"/>
              </a:spcBef>
              <a:spcAft>
                <a:spcPts val="0"/>
              </a:spcAft>
              <a:buSzPts val="1800"/>
              <a:buAutoNum type="arabicPeriod"/>
            </a:pPr>
            <a:r>
              <a:rPr lang="en"/>
              <a:t>Details: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7612856" y="373200"/>
            <a:ext cx="1403700" cy="315600"/>
          </a:xfrm>
          <a:prstGeom prst="rect">
            <a:avLst/>
          </a:prstGeom>
          <a:noFill/>
          <a:ln>
            <a:noFill/>
          </a:ln>
        </p:spPr>
        <p:txBody>
          <a:bodyPr anchorCtr="0" anchor="t" bIns="34275" lIns="68575" spcFirstLastPara="1" rIns="68575" wrap="square" tIns="34275">
            <a:spAutoFit/>
          </a:bodyPr>
          <a:lstStyle/>
          <a:p>
            <a:pPr indent="0" lvl="0" marL="3429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chitects Daughter"/>
              <a:ea typeface="Architects Daughter"/>
              <a:cs typeface="Architects Daughter"/>
              <a:sym typeface="Architects Daughter"/>
            </a:endParaRPr>
          </a:p>
          <a:p>
            <a:pPr indent="0" lvl="0" marL="3429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99" name="Google Shape;99;p15"/>
          <p:cNvSpPr txBox="1"/>
          <p:nvPr/>
        </p:nvSpPr>
        <p:spPr>
          <a:xfrm>
            <a:off x="6857999" y="-862"/>
            <a:ext cx="138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00" name="Google Shape;100;p15"/>
          <p:cNvSpPr txBox="1"/>
          <p:nvPr/>
        </p:nvSpPr>
        <p:spPr>
          <a:xfrm>
            <a:off x="185306" y="472538"/>
            <a:ext cx="1024200" cy="192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t/>
            </a:r>
            <a:endParaRPr b="1" i="0" sz="800" u="none" cap="none" strike="noStrike">
              <a:solidFill>
                <a:srgbClr val="EE0000"/>
              </a:solidFill>
              <a:highlight>
                <a:schemeClr val="lt1"/>
              </a:highlight>
              <a:latin typeface="Noto Serif Gujarati"/>
              <a:ea typeface="Noto Serif Gujarati"/>
              <a:cs typeface="Noto Serif Gujarati"/>
              <a:sym typeface="Noto Serif Gujarati"/>
            </a:endParaRPr>
          </a:p>
        </p:txBody>
      </p:sp>
      <p:sp>
        <p:nvSpPr>
          <p:cNvPr id="101" name="Google Shape;101;p15"/>
          <p:cNvSpPr txBox="1"/>
          <p:nvPr>
            <p:ph type="title"/>
          </p:nvPr>
        </p:nvSpPr>
        <p:spPr>
          <a:xfrm>
            <a:off x="311700" y="472550"/>
            <a:ext cx="9418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Goals: Virtualization</a:t>
            </a:r>
            <a:endParaRPr/>
          </a:p>
        </p:txBody>
      </p:sp>
      <p:sp>
        <p:nvSpPr>
          <p:cNvPr id="102" name="Google Shape;10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a cost effective solution to replacing VMWARE </a:t>
            </a:r>
            <a:endParaRPr/>
          </a:p>
          <a:p>
            <a:pPr indent="-342900" lvl="0" marL="457200" rtl="0" algn="l">
              <a:spcBef>
                <a:spcPts val="0"/>
              </a:spcBef>
              <a:spcAft>
                <a:spcPts val="0"/>
              </a:spcAft>
              <a:buSzPts val="1800"/>
              <a:buChar char="●"/>
            </a:pPr>
            <a:r>
              <a:rPr lang="en"/>
              <a:t>Simplify the management of VMs, containers, and serverless under a single pane of glass</a:t>
            </a:r>
            <a:endParaRPr/>
          </a:p>
          <a:p>
            <a:pPr indent="-342900" lvl="0" marL="457200" rtl="0" algn="l">
              <a:spcBef>
                <a:spcPts val="0"/>
              </a:spcBef>
              <a:spcAft>
                <a:spcPts val="0"/>
              </a:spcAft>
              <a:buSzPts val="1800"/>
              <a:buChar char="●"/>
            </a:pPr>
            <a:r>
              <a:rPr lang="en"/>
              <a:t>Modernize traditional applications to accelerate innovation.</a:t>
            </a:r>
            <a:endParaRPr/>
          </a:p>
          <a:p>
            <a:pPr indent="-342900" lvl="0" marL="457200" rtl="0" algn="l">
              <a:spcBef>
                <a:spcPts val="0"/>
              </a:spcBef>
              <a:spcAft>
                <a:spcPts val="0"/>
              </a:spcAft>
              <a:buSzPts val="1800"/>
              <a:buChar char="●"/>
            </a:pPr>
            <a:r>
              <a:rPr lang="en"/>
              <a:t>Improve the experience of developers to maximize productivity.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Current Architecture</a:t>
            </a:r>
            <a:endParaRPr/>
          </a:p>
        </p:txBody>
      </p:sp>
      <p:pic>
        <p:nvPicPr>
          <p:cNvPr id="108" name="Google Shape;108;p16">
            <a:hlinkClick r:id="rId3"/>
          </p:cNvPr>
          <p:cNvPicPr preferRelativeResize="0"/>
          <p:nvPr/>
        </p:nvPicPr>
        <p:blipFill>
          <a:blip r:embed="rId4">
            <a:alphaModFix/>
          </a:blip>
          <a:stretch>
            <a:fillRect/>
          </a:stretch>
        </p:blipFill>
        <p:spPr>
          <a:xfrm>
            <a:off x="3806250" y="186925"/>
            <a:ext cx="4431515" cy="46354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87325" y="339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14" name="Google Shape;114;p17"/>
          <p:cNvSpPr txBox="1"/>
          <p:nvPr>
            <p:ph idx="1" type="body"/>
          </p:nvPr>
        </p:nvSpPr>
        <p:spPr>
          <a:xfrm>
            <a:off x="387325"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Due to recent changes by broadcom, vmware prices have sky rocket, hence making our vdc subs not very cost effective </a:t>
            </a:r>
            <a:endParaRPr/>
          </a:p>
          <a:p>
            <a:pPr indent="-342900" lvl="0" marL="457200" rtl="0" algn="l">
              <a:spcBef>
                <a:spcPts val="0"/>
              </a:spcBef>
              <a:spcAft>
                <a:spcPts val="0"/>
              </a:spcAft>
              <a:buSzPts val="1800"/>
              <a:buChar char="●"/>
            </a:pPr>
            <a:r>
              <a:rPr lang="en"/>
              <a:t>Vendor lock-in, and difficult migrate to cloud </a:t>
            </a:r>
            <a:endParaRPr/>
          </a:p>
          <a:p>
            <a:pPr indent="-342900" lvl="0" marL="457200" rtl="0" algn="l">
              <a:spcBef>
                <a:spcPts val="0"/>
              </a:spcBef>
              <a:spcAft>
                <a:spcPts val="0"/>
              </a:spcAft>
              <a:buSzPts val="1800"/>
              <a:buChar char="●"/>
            </a:pPr>
            <a:r>
              <a:rPr lang="en"/>
              <a:t>Doesn’t have native integration to GitOps, and managing multiple VMs across clusters through single dashboard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2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Parking Lot</a:t>
            </a:r>
            <a:endParaRPr/>
          </a:p>
        </p:txBody>
      </p:sp>
      <p:sp>
        <p:nvSpPr>
          <p:cNvPr id="120" name="Google Shape;12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OpenShift Platform Plus is too expensive and we only have VMs. So, we want to use OVE, but we need DR capabilities, thus we want to use Red Hat’s storage solution (ODF)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3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Levers Mapped to Business Goals</a:t>
            </a:r>
            <a:endParaRPr/>
          </a:p>
        </p:txBody>
      </p:sp>
      <p:sp>
        <p:nvSpPr>
          <p:cNvPr id="126" name="Google Shape;12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Reduce infra costs by simplify the management of VMs, containers, and serverless under a single pane of glass</a:t>
            </a:r>
            <a:endParaRPr/>
          </a:p>
          <a:p>
            <a:pPr indent="-342900" lvl="0" marL="457200" rtl="0" algn="l">
              <a:spcBef>
                <a:spcPts val="0"/>
              </a:spcBef>
              <a:spcAft>
                <a:spcPts val="0"/>
              </a:spcAft>
              <a:buSzPts val="1800"/>
              <a:buChar char="●"/>
            </a:pPr>
            <a:r>
              <a:rPr lang="en"/>
              <a:t>Increase IT agility by streamlined management across virtualization and containerized environments that reduces operational complexity </a:t>
            </a:r>
            <a:endParaRPr/>
          </a:p>
          <a:p>
            <a:pPr indent="-342900" lvl="0" marL="457200" rtl="0" algn="l">
              <a:spcBef>
                <a:spcPts val="0"/>
              </a:spcBef>
              <a:spcAft>
                <a:spcPts val="0"/>
              </a:spcAft>
              <a:buSzPts val="1800"/>
              <a:buChar char="●"/>
            </a:pPr>
            <a:r>
              <a:rPr lang="en"/>
              <a:t>Streamline application delivery with a platform that enables self-service options and integrations with CI/CD pipelines.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a:hlinkClick r:id="rId3"/>
          </p:cNvPr>
          <p:cNvPicPr preferRelativeResize="0"/>
          <p:nvPr/>
        </p:nvPicPr>
        <p:blipFill>
          <a:blip r:embed="rId4">
            <a:alphaModFix/>
          </a:blip>
          <a:stretch>
            <a:fillRect/>
          </a:stretch>
        </p:blipFill>
        <p:spPr>
          <a:xfrm>
            <a:off x="2897123" y="254000"/>
            <a:ext cx="5711797" cy="3770023"/>
          </a:xfrm>
          <a:prstGeom prst="rect">
            <a:avLst/>
          </a:prstGeom>
          <a:noFill/>
          <a:ln>
            <a:noFill/>
          </a:ln>
        </p:spPr>
      </p:pic>
      <p:sp>
        <p:nvSpPr>
          <p:cNvPr id="132" name="Google Shape;132;p20"/>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Proposed Architecture</a:t>
            </a:r>
            <a:endParaRPr/>
          </a:p>
        </p:txBody>
      </p:sp>
      <p:sp>
        <p:nvSpPr>
          <p:cNvPr id="133" name="Google Shape;133;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Proposed Architecture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1">
            <a:hlinkClick r:id="rId3"/>
          </p:cNvPr>
          <p:cNvPicPr preferRelativeResize="0"/>
          <p:nvPr/>
        </p:nvPicPr>
        <p:blipFill>
          <a:blip r:embed="rId4">
            <a:alphaModFix/>
          </a:blip>
          <a:stretch>
            <a:fillRect/>
          </a:stretch>
        </p:blipFill>
        <p:spPr>
          <a:xfrm>
            <a:off x="3785402" y="78926"/>
            <a:ext cx="3501577" cy="4796625"/>
          </a:xfrm>
          <a:prstGeom prst="rect">
            <a:avLst/>
          </a:prstGeom>
          <a:noFill/>
          <a:ln>
            <a:noFill/>
          </a:ln>
        </p:spPr>
      </p:pic>
      <p:sp>
        <p:nvSpPr>
          <p:cNvPr id="139" name="Google Shape;139;p2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Proposed Architecture</a:t>
            </a:r>
            <a:endParaRPr/>
          </a:p>
        </p:txBody>
      </p:sp>
      <p:sp>
        <p:nvSpPr>
          <p:cNvPr id="140" name="Google Shape;140;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Proposed Architecture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