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5" r:id="rId4"/>
    <p:sldId id="266" r:id="rId5"/>
    <p:sldId id="267" r:id="rId6"/>
    <p:sldId id="268" r:id="rId7"/>
    <p:sldId id="269" r:id="rId8"/>
    <p:sldId id="257" r:id="rId9"/>
    <p:sldId id="258" r:id="rId10"/>
    <p:sldId id="259" r:id="rId11"/>
    <p:sldId id="261" r:id="rId12"/>
    <p:sldId id="262"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3" d="100"/>
          <a:sy n="103" d="100"/>
        </p:scale>
        <p:origin x="12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C4DA7-B525-449E-BC00-32F70BB105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0843BC-1F8F-D220-CE8E-3E1F772751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220039-771A-EDC4-A828-EB2F9FFB8211}"/>
              </a:ext>
            </a:extLst>
          </p:cNvPr>
          <p:cNvSpPr>
            <a:spLocks noGrp="1"/>
          </p:cNvSpPr>
          <p:nvPr>
            <p:ph type="dt" sz="half" idx="10"/>
          </p:nvPr>
        </p:nvSpPr>
        <p:spPr/>
        <p:txBody>
          <a:bodyPr/>
          <a:lstStyle/>
          <a:p>
            <a:fld id="{102B776D-23DF-496E-B170-7B83AB7AFBE9}" type="datetimeFigureOut">
              <a:rPr lang="en-US" smtClean="0"/>
              <a:t>9/24/2024</a:t>
            </a:fld>
            <a:endParaRPr lang="en-US"/>
          </a:p>
        </p:txBody>
      </p:sp>
      <p:sp>
        <p:nvSpPr>
          <p:cNvPr id="5" name="Footer Placeholder 4">
            <a:extLst>
              <a:ext uri="{FF2B5EF4-FFF2-40B4-BE49-F238E27FC236}">
                <a16:creationId xmlns:a16="http://schemas.microsoft.com/office/drawing/2014/main" id="{C73EAE1A-E609-0443-7BA1-8320CB7B32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6EF69E-6967-B411-2BC0-FF6AEB7E5079}"/>
              </a:ext>
            </a:extLst>
          </p:cNvPr>
          <p:cNvSpPr>
            <a:spLocks noGrp="1"/>
          </p:cNvSpPr>
          <p:nvPr>
            <p:ph type="sldNum" sz="quarter" idx="12"/>
          </p:nvPr>
        </p:nvSpPr>
        <p:spPr/>
        <p:txBody>
          <a:bodyPr/>
          <a:lstStyle/>
          <a:p>
            <a:fld id="{A3ED3FF6-F115-457C-B52E-37BF9FC539E5}" type="slidenum">
              <a:rPr lang="en-US" smtClean="0"/>
              <a:t>‹#›</a:t>
            </a:fld>
            <a:endParaRPr lang="en-US"/>
          </a:p>
        </p:txBody>
      </p:sp>
    </p:spTree>
    <p:extLst>
      <p:ext uri="{BB962C8B-B14F-4D97-AF65-F5344CB8AC3E}">
        <p14:creationId xmlns:p14="http://schemas.microsoft.com/office/powerpoint/2010/main" val="668905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EC0D2-0305-9FEC-B12E-EB19E1352E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135B3F-AC17-104B-E24D-A9AD2B8A01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6B2C28-E774-9DA0-4860-E183135B07CF}"/>
              </a:ext>
            </a:extLst>
          </p:cNvPr>
          <p:cNvSpPr>
            <a:spLocks noGrp="1"/>
          </p:cNvSpPr>
          <p:nvPr>
            <p:ph type="dt" sz="half" idx="10"/>
          </p:nvPr>
        </p:nvSpPr>
        <p:spPr/>
        <p:txBody>
          <a:bodyPr/>
          <a:lstStyle/>
          <a:p>
            <a:fld id="{102B776D-23DF-496E-B170-7B83AB7AFBE9}" type="datetimeFigureOut">
              <a:rPr lang="en-US" smtClean="0"/>
              <a:t>9/24/2024</a:t>
            </a:fld>
            <a:endParaRPr lang="en-US"/>
          </a:p>
        </p:txBody>
      </p:sp>
      <p:sp>
        <p:nvSpPr>
          <p:cNvPr id="5" name="Footer Placeholder 4">
            <a:extLst>
              <a:ext uri="{FF2B5EF4-FFF2-40B4-BE49-F238E27FC236}">
                <a16:creationId xmlns:a16="http://schemas.microsoft.com/office/drawing/2014/main" id="{FE61DC79-1BC5-DCAD-1859-9A09847606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8F09E-37AF-9CD8-0A01-21766A86F71F}"/>
              </a:ext>
            </a:extLst>
          </p:cNvPr>
          <p:cNvSpPr>
            <a:spLocks noGrp="1"/>
          </p:cNvSpPr>
          <p:nvPr>
            <p:ph type="sldNum" sz="quarter" idx="12"/>
          </p:nvPr>
        </p:nvSpPr>
        <p:spPr/>
        <p:txBody>
          <a:bodyPr/>
          <a:lstStyle/>
          <a:p>
            <a:fld id="{A3ED3FF6-F115-457C-B52E-37BF9FC539E5}" type="slidenum">
              <a:rPr lang="en-US" smtClean="0"/>
              <a:t>‹#›</a:t>
            </a:fld>
            <a:endParaRPr lang="en-US"/>
          </a:p>
        </p:txBody>
      </p:sp>
    </p:spTree>
    <p:extLst>
      <p:ext uri="{BB962C8B-B14F-4D97-AF65-F5344CB8AC3E}">
        <p14:creationId xmlns:p14="http://schemas.microsoft.com/office/powerpoint/2010/main" val="4106091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3134C7-8C92-B1B7-1827-10506978CE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CEF1E5-FE9D-FD40-6CEA-212080D029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C3A6B3-09C4-7E5C-0F00-F98F2786EB96}"/>
              </a:ext>
            </a:extLst>
          </p:cNvPr>
          <p:cNvSpPr>
            <a:spLocks noGrp="1"/>
          </p:cNvSpPr>
          <p:nvPr>
            <p:ph type="dt" sz="half" idx="10"/>
          </p:nvPr>
        </p:nvSpPr>
        <p:spPr/>
        <p:txBody>
          <a:bodyPr/>
          <a:lstStyle/>
          <a:p>
            <a:fld id="{102B776D-23DF-496E-B170-7B83AB7AFBE9}" type="datetimeFigureOut">
              <a:rPr lang="en-US" smtClean="0"/>
              <a:t>9/24/2024</a:t>
            </a:fld>
            <a:endParaRPr lang="en-US"/>
          </a:p>
        </p:txBody>
      </p:sp>
      <p:sp>
        <p:nvSpPr>
          <p:cNvPr id="5" name="Footer Placeholder 4">
            <a:extLst>
              <a:ext uri="{FF2B5EF4-FFF2-40B4-BE49-F238E27FC236}">
                <a16:creationId xmlns:a16="http://schemas.microsoft.com/office/drawing/2014/main" id="{7EF5DCEA-3210-0F9F-D125-7A2962398F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31465-646E-0982-A86B-B95293FC2B45}"/>
              </a:ext>
            </a:extLst>
          </p:cNvPr>
          <p:cNvSpPr>
            <a:spLocks noGrp="1"/>
          </p:cNvSpPr>
          <p:nvPr>
            <p:ph type="sldNum" sz="quarter" idx="12"/>
          </p:nvPr>
        </p:nvSpPr>
        <p:spPr/>
        <p:txBody>
          <a:bodyPr/>
          <a:lstStyle/>
          <a:p>
            <a:fld id="{A3ED3FF6-F115-457C-B52E-37BF9FC539E5}" type="slidenum">
              <a:rPr lang="en-US" smtClean="0"/>
              <a:t>‹#›</a:t>
            </a:fld>
            <a:endParaRPr lang="en-US"/>
          </a:p>
        </p:txBody>
      </p:sp>
    </p:spTree>
    <p:extLst>
      <p:ext uri="{BB962C8B-B14F-4D97-AF65-F5344CB8AC3E}">
        <p14:creationId xmlns:p14="http://schemas.microsoft.com/office/powerpoint/2010/main" val="56800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1CDB-447B-8D00-AFA7-E11009347A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AB1A39-8AFF-A471-2691-5492BBE215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7557DE-E8A3-CD68-730B-5D56EC6B973D}"/>
              </a:ext>
            </a:extLst>
          </p:cNvPr>
          <p:cNvSpPr>
            <a:spLocks noGrp="1"/>
          </p:cNvSpPr>
          <p:nvPr>
            <p:ph type="dt" sz="half" idx="10"/>
          </p:nvPr>
        </p:nvSpPr>
        <p:spPr/>
        <p:txBody>
          <a:bodyPr/>
          <a:lstStyle/>
          <a:p>
            <a:fld id="{102B776D-23DF-496E-B170-7B83AB7AFBE9}" type="datetimeFigureOut">
              <a:rPr lang="en-US" smtClean="0"/>
              <a:t>9/24/2024</a:t>
            </a:fld>
            <a:endParaRPr lang="en-US"/>
          </a:p>
        </p:txBody>
      </p:sp>
      <p:sp>
        <p:nvSpPr>
          <p:cNvPr id="5" name="Footer Placeholder 4">
            <a:extLst>
              <a:ext uri="{FF2B5EF4-FFF2-40B4-BE49-F238E27FC236}">
                <a16:creationId xmlns:a16="http://schemas.microsoft.com/office/drawing/2014/main" id="{F7251A0F-E3EC-5B94-8859-E324709756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E1DAB6-6690-BDC9-4336-A293F0C96A3D}"/>
              </a:ext>
            </a:extLst>
          </p:cNvPr>
          <p:cNvSpPr>
            <a:spLocks noGrp="1"/>
          </p:cNvSpPr>
          <p:nvPr>
            <p:ph type="sldNum" sz="quarter" idx="12"/>
          </p:nvPr>
        </p:nvSpPr>
        <p:spPr/>
        <p:txBody>
          <a:bodyPr/>
          <a:lstStyle/>
          <a:p>
            <a:fld id="{A3ED3FF6-F115-457C-B52E-37BF9FC539E5}" type="slidenum">
              <a:rPr lang="en-US" smtClean="0"/>
              <a:t>‹#›</a:t>
            </a:fld>
            <a:endParaRPr lang="en-US"/>
          </a:p>
        </p:txBody>
      </p:sp>
    </p:spTree>
    <p:extLst>
      <p:ext uri="{BB962C8B-B14F-4D97-AF65-F5344CB8AC3E}">
        <p14:creationId xmlns:p14="http://schemas.microsoft.com/office/powerpoint/2010/main" val="2319807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9194-CDFA-E86C-F713-F06669039C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A7C4A8-3C42-53B1-7682-9AF36FB37B3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8EFF9-ADEF-7241-4098-679235DC9F8C}"/>
              </a:ext>
            </a:extLst>
          </p:cNvPr>
          <p:cNvSpPr>
            <a:spLocks noGrp="1"/>
          </p:cNvSpPr>
          <p:nvPr>
            <p:ph type="dt" sz="half" idx="10"/>
          </p:nvPr>
        </p:nvSpPr>
        <p:spPr/>
        <p:txBody>
          <a:bodyPr/>
          <a:lstStyle/>
          <a:p>
            <a:fld id="{102B776D-23DF-496E-B170-7B83AB7AFBE9}" type="datetimeFigureOut">
              <a:rPr lang="en-US" smtClean="0"/>
              <a:t>9/24/2024</a:t>
            </a:fld>
            <a:endParaRPr lang="en-US"/>
          </a:p>
        </p:txBody>
      </p:sp>
      <p:sp>
        <p:nvSpPr>
          <p:cNvPr id="5" name="Footer Placeholder 4">
            <a:extLst>
              <a:ext uri="{FF2B5EF4-FFF2-40B4-BE49-F238E27FC236}">
                <a16:creationId xmlns:a16="http://schemas.microsoft.com/office/drawing/2014/main" id="{D1A1A9DF-AD5A-C48D-9DBD-898144F75B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7A4825-D7FD-F3A8-C5E1-56D2C7A5E60E}"/>
              </a:ext>
            </a:extLst>
          </p:cNvPr>
          <p:cNvSpPr>
            <a:spLocks noGrp="1"/>
          </p:cNvSpPr>
          <p:nvPr>
            <p:ph type="sldNum" sz="quarter" idx="12"/>
          </p:nvPr>
        </p:nvSpPr>
        <p:spPr/>
        <p:txBody>
          <a:bodyPr/>
          <a:lstStyle/>
          <a:p>
            <a:fld id="{A3ED3FF6-F115-457C-B52E-37BF9FC539E5}" type="slidenum">
              <a:rPr lang="en-US" smtClean="0"/>
              <a:t>‹#›</a:t>
            </a:fld>
            <a:endParaRPr lang="en-US"/>
          </a:p>
        </p:txBody>
      </p:sp>
    </p:spTree>
    <p:extLst>
      <p:ext uri="{BB962C8B-B14F-4D97-AF65-F5344CB8AC3E}">
        <p14:creationId xmlns:p14="http://schemas.microsoft.com/office/powerpoint/2010/main" val="1401787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091C2-AA74-9F86-65A9-52EAAC9035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C914AE-5118-05AD-A831-20CF641F76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8E30B0-8BD5-7B75-0074-D31530AAB5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4E963F-C913-4711-504B-C895E2D5601D}"/>
              </a:ext>
            </a:extLst>
          </p:cNvPr>
          <p:cNvSpPr>
            <a:spLocks noGrp="1"/>
          </p:cNvSpPr>
          <p:nvPr>
            <p:ph type="dt" sz="half" idx="10"/>
          </p:nvPr>
        </p:nvSpPr>
        <p:spPr/>
        <p:txBody>
          <a:bodyPr/>
          <a:lstStyle/>
          <a:p>
            <a:fld id="{102B776D-23DF-496E-B170-7B83AB7AFBE9}" type="datetimeFigureOut">
              <a:rPr lang="en-US" smtClean="0"/>
              <a:t>9/24/2024</a:t>
            </a:fld>
            <a:endParaRPr lang="en-US"/>
          </a:p>
        </p:txBody>
      </p:sp>
      <p:sp>
        <p:nvSpPr>
          <p:cNvPr id="6" name="Footer Placeholder 5">
            <a:extLst>
              <a:ext uri="{FF2B5EF4-FFF2-40B4-BE49-F238E27FC236}">
                <a16:creationId xmlns:a16="http://schemas.microsoft.com/office/drawing/2014/main" id="{3CDA148B-DAE9-DA9F-7DB4-222952AB6A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B82678-33F8-DAC0-3AC6-B20BDE438DA7}"/>
              </a:ext>
            </a:extLst>
          </p:cNvPr>
          <p:cNvSpPr>
            <a:spLocks noGrp="1"/>
          </p:cNvSpPr>
          <p:nvPr>
            <p:ph type="sldNum" sz="quarter" idx="12"/>
          </p:nvPr>
        </p:nvSpPr>
        <p:spPr/>
        <p:txBody>
          <a:bodyPr/>
          <a:lstStyle/>
          <a:p>
            <a:fld id="{A3ED3FF6-F115-457C-B52E-37BF9FC539E5}" type="slidenum">
              <a:rPr lang="en-US" smtClean="0"/>
              <a:t>‹#›</a:t>
            </a:fld>
            <a:endParaRPr lang="en-US"/>
          </a:p>
        </p:txBody>
      </p:sp>
    </p:spTree>
    <p:extLst>
      <p:ext uri="{BB962C8B-B14F-4D97-AF65-F5344CB8AC3E}">
        <p14:creationId xmlns:p14="http://schemas.microsoft.com/office/powerpoint/2010/main" val="4199161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42ACC-F47A-6D5D-5AE5-678EF83A85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6E81F7-2F1D-CEE2-1AA2-7B80DF79B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9ED736-3260-5DC3-919D-EFC277CB5C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583A1B-E8D6-CEBE-1213-D92BCD86A9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8FC9DF-007D-FD4F-2A66-9786A85612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8E8504-D2EA-F5FB-16C3-7A58C24B95C3}"/>
              </a:ext>
            </a:extLst>
          </p:cNvPr>
          <p:cNvSpPr>
            <a:spLocks noGrp="1"/>
          </p:cNvSpPr>
          <p:nvPr>
            <p:ph type="dt" sz="half" idx="10"/>
          </p:nvPr>
        </p:nvSpPr>
        <p:spPr/>
        <p:txBody>
          <a:bodyPr/>
          <a:lstStyle/>
          <a:p>
            <a:fld id="{102B776D-23DF-496E-B170-7B83AB7AFBE9}" type="datetimeFigureOut">
              <a:rPr lang="en-US" smtClean="0"/>
              <a:t>9/24/2024</a:t>
            </a:fld>
            <a:endParaRPr lang="en-US"/>
          </a:p>
        </p:txBody>
      </p:sp>
      <p:sp>
        <p:nvSpPr>
          <p:cNvPr id="8" name="Footer Placeholder 7">
            <a:extLst>
              <a:ext uri="{FF2B5EF4-FFF2-40B4-BE49-F238E27FC236}">
                <a16:creationId xmlns:a16="http://schemas.microsoft.com/office/drawing/2014/main" id="{704F772B-F184-A057-1120-C6975DB211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12A683-C557-A582-8F9A-BF9F8243D60C}"/>
              </a:ext>
            </a:extLst>
          </p:cNvPr>
          <p:cNvSpPr>
            <a:spLocks noGrp="1"/>
          </p:cNvSpPr>
          <p:nvPr>
            <p:ph type="sldNum" sz="quarter" idx="12"/>
          </p:nvPr>
        </p:nvSpPr>
        <p:spPr/>
        <p:txBody>
          <a:bodyPr/>
          <a:lstStyle/>
          <a:p>
            <a:fld id="{A3ED3FF6-F115-457C-B52E-37BF9FC539E5}" type="slidenum">
              <a:rPr lang="en-US" smtClean="0"/>
              <a:t>‹#›</a:t>
            </a:fld>
            <a:endParaRPr lang="en-US"/>
          </a:p>
        </p:txBody>
      </p:sp>
    </p:spTree>
    <p:extLst>
      <p:ext uri="{BB962C8B-B14F-4D97-AF65-F5344CB8AC3E}">
        <p14:creationId xmlns:p14="http://schemas.microsoft.com/office/powerpoint/2010/main" val="53324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E615-AB98-30E0-0C0F-CB2E82F613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7AE035-8984-3D00-A818-F6B4DAE6164A}"/>
              </a:ext>
            </a:extLst>
          </p:cNvPr>
          <p:cNvSpPr>
            <a:spLocks noGrp="1"/>
          </p:cNvSpPr>
          <p:nvPr>
            <p:ph type="dt" sz="half" idx="10"/>
          </p:nvPr>
        </p:nvSpPr>
        <p:spPr/>
        <p:txBody>
          <a:bodyPr/>
          <a:lstStyle/>
          <a:p>
            <a:fld id="{102B776D-23DF-496E-B170-7B83AB7AFBE9}" type="datetimeFigureOut">
              <a:rPr lang="en-US" smtClean="0"/>
              <a:t>9/24/2024</a:t>
            </a:fld>
            <a:endParaRPr lang="en-US"/>
          </a:p>
        </p:txBody>
      </p:sp>
      <p:sp>
        <p:nvSpPr>
          <p:cNvPr id="4" name="Footer Placeholder 3">
            <a:extLst>
              <a:ext uri="{FF2B5EF4-FFF2-40B4-BE49-F238E27FC236}">
                <a16:creationId xmlns:a16="http://schemas.microsoft.com/office/drawing/2014/main" id="{FD2183DB-4286-8532-9707-D64C43EB82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22934A-DF4C-8F3F-BEF2-72DF66B21540}"/>
              </a:ext>
            </a:extLst>
          </p:cNvPr>
          <p:cNvSpPr>
            <a:spLocks noGrp="1"/>
          </p:cNvSpPr>
          <p:nvPr>
            <p:ph type="sldNum" sz="quarter" idx="12"/>
          </p:nvPr>
        </p:nvSpPr>
        <p:spPr/>
        <p:txBody>
          <a:bodyPr/>
          <a:lstStyle/>
          <a:p>
            <a:fld id="{A3ED3FF6-F115-457C-B52E-37BF9FC539E5}" type="slidenum">
              <a:rPr lang="en-US" smtClean="0"/>
              <a:t>‹#›</a:t>
            </a:fld>
            <a:endParaRPr lang="en-US"/>
          </a:p>
        </p:txBody>
      </p:sp>
    </p:spTree>
    <p:extLst>
      <p:ext uri="{BB962C8B-B14F-4D97-AF65-F5344CB8AC3E}">
        <p14:creationId xmlns:p14="http://schemas.microsoft.com/office/powerpoint/2010/main" val="153385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BF09A1-5160-71FB-888D-8AAA1F27105F}"/>
              </a:ext>
            </a:extLst>
          </p:cNvPr>
          <p:cNvSpPr>
            <a:spLocks noGrp="1"/>
          </p:cNvSpPr>
          <p:nvPr>
            <p:ph type="dt" sz="half" idx="10"/>
          </p:nvPr>
        </p:nvSpPr>
        <p:spPr/>
        <p:txBody>
          <a:bodyPr/>
          <a:lstStyle/>
          <a:p>
            <a:fld id="{102B776D-23DF-496E-B170-7B83AB7AFBE9}" type="datetimeFigureOut">
              <a:rPr lang="en-US" smtClean="0"/>
              <a:t>9/24/2024</a:t>
            </a:fld>
            <a:endParaRPr lang="en-US"/>
          </a:p>
        </p:txBody>
      </p:sp>
      <p:sp>
        <p:nvSpPr>
          <p:cNvPr id="3" name="Footer Placeholder 2">
            <a:extLst>
              <a:ext uri="{FF2B5EF4-FFF2-40B4-BE49-F238E27FC236}">
                <a16:creationId xmlns:a16="http://schemas.microsoft.com/office/drawing/2014/main" id="{9007DC1B-850C-036F-8025-F62EFBC278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95E5F9-5C92-0C85-307E-8D28307A1262}"/>
              </a:ext>
            </a:extLst>
          </p:cNvPr>
          <p:cNvSpPr>
            <a:spLocks noGrp="1"/>
          </p:cNvSpPr>
          <p:nvPr>
            <p:ph type="sldNum" sz="quarter" idx="12"/>
          </p:nvPr>
        </p:nvSpPr>
        <p:spPr/>
        <p:txBody>
          <a:bodyPr/>
          <a:lstStyle/>
          <a:p>
            <a:fld id="{A3ED3FF6-F115-457C-B52E-37BF9FC539E5}" type="slidenum">
              <a:rPr lang="en-US" smtClean="0"/>
              <a:t>‹#›</a:t>
            </a:fld>
            <a:endParaRPr lang="en-US"/>
          </a:p>
        </p:txBody>
      </p:sp>
    </p:spTree>
    <p:extLst>
      <p:ext uri="{BB962C8B-B14F-4D97-AF65-F5344CB8AC3E}">
        <p14:creationId xmlns:p14="http://schemas.microsoft.com/office/powerpoint/2010/main" val="3338366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A9C6E-CF42-6205-2619-B431252268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3C5A4C-A7A9-B449-289C-93E771B66C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B36727-031A-F585-7ABF-A4D01E6F29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8A22C3-0E3B-80CD-4384-431E664150A7}"/>
              </a:ext>
            </a:extLst>
          </p:cNvPr>
          <p:cNvSpPr>
            <a:spLocks noGrp="1"/>
          </p:cNvSpPr>
          <p:nvPr>
            <p:ph type="dt" sz="half" idx="10"/>
          </p:nvPr>
        </p:nvSpPr>
        <p:spPr/>
        <p:txBody>
          <a:bodyPr/>
          <a:lstStyle/>
          <a:p>
            <a:fld id="{102B776D-23DF-496E-B170-7B83AB7AFBE9}" type="datetimeFigureOut">
              <a:rPr lang="en-US" smtClean="0"/>
              <a:t>9/24/2024</a:t>
            </a:fld>
            <a:endParaRPr lang="en-US"/>
          </a:p>
        </p:txBody>
      </p:sp>
      <p:sp>
        <p:nvSpPr>
          <p:cNvPr id="6" name="Footer Placeholder 5">
            <a:extLst>
              <a:ext uri="{FF2B5EF4-FFF2-40B4-BE49-F238E27FC236}">
                <a16:creationId xmlns:a16="http://schemas.microsoft.com/office/drawing/2014/main" id="{115A54FF-CD36-A26B-DCAC-81B732D171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EF3F9B-0C2B-71B0-6BCC-73763861F6FB}"/>
              </a:ext>
            </a:extLst>
          </p:cNvPr>
          <p:cNvSpPr>
            <a:spLocks noGrp="1"/>
          </p:cNvSpPr>
          <p:nvPr>
            <p:ph type="sldNum" sz="quarter" idx="12"/>
          </p:nvPr>
        </p:nvSpPr>
        <p:spPr/>
        <p:txBody>
          <a:bodyPr/>
          <a:lstStyle/>
          <a:p>
            <a:fld id="{A3ED3FF6-F115-457C-B52E-37BF9FC539E5}" type="slidenum">
              <a:rPr lang="en-US" smtClean="0"/>
              <a:t>‹#›</a:t>
            </a:fld>
            <a:endParaRPr lang="en-US"/>
          </a:p>
        </p:txBody>
      </p:sp>
    </p:spTree>
    <p:extLst>
      <p:ext uri="{BB962C8B-B14F-4D97-AF65-F5344CB8AC3E}">
        <p14:creationId xmlns:p14="http://schemas.microsoft.com/office/powerpoint/2010/main" val="3669295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7AE54-5FF7-2A9B-B279-580C968063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AD3914-AC4E-7CF3-2A0C-4AF32ABD97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E48D35-D649-F8D9-B63F-538A8527CA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5CF1D4-5324-B873-50C5-38ACABB25304}"/>
              </a:ext>
            </a:extLst>
          </p:cNvPr>
          <p:cNvSpPr>
            <a:spLocks noGrp="1"/>
          </p:cNvSpPr>
          <p:nvPr>
            <p:ph type="dt" sz="half" idx="10"/>
          </p:nvPr>
        </p:nvSpPr>
        <p:spPr/>
        <p:txBody>
          <a:bodyPr/>
          <a:lstStyle/>
          <a:p>
            <a:fld id="{102B776D-23DF-496E-B170-7B83AB7AFBE9}" type="datetimeFigureOut">
              <a:rPr lang="en-US" smtClean="0"/>
              <a:t>9/24/2024</a:t>
            </a:fld>
            <a:endParaRPr lang="en-US"/>
          </a:p>
        </p:txBody>
      </p:sp>
      <p:sp>
        <p:nvSpPr>
          <p:cNvPr id="6" name="Footer Placeholder 5">
            <a:extLst>
              <a:ext uri="{FF2B5EF4-FFF2-40B4-BE49-F238E27FC236}">
                <a16:creationId xmlns:a16="http://schemas.microsoft.com/office/drawing/2014/main" id="{EBC52EA6-5294-9E33-BA06-C059EBBF96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BB3A07-6BAC-9C80-0CC5-4FD8512D21C4}"/>
              </a:ext>
            </a:extLst>
          </p:cNvPr>
          <p:cNvSpPr>
            <a:spLocks noGrp="1"/>
          </p:cNvSpPr>
          <p:nvPr>
            <p:ph type="sldNum" sz="quarter" idx="12"/>
          </p:nvPr>
        </p:nvSpPr>
        <p:spPr/>
        <p:txBody>
          <a:bodyPr/>
          <a:lstStyle/>
          <a:p>
            <a:fld id="{A3ED3FF6-F115-457C-B52E-37BF9FC539E5}" type="slidenum">
              <a:rPr lang="en-US" smtClean="0"/>
              <a:t>‹#›</a:t>
            </a:fld>
            <a:endParaRPr lang="en-US"/>
          </a:p>
        </p:txBody>
      </p:sp>
    </p:spTree>
    <p:extLst>
      <p:ext uri="{BB962C8B-B14F-4D97-AF65-F5344CB8AC3E}">
        <p14:creationId xmlns:p14="http://schemas.microsoft.com/office/powerpoint/2010/main" val="3459250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71CA94-898E-77ED-48E0-4208FA0770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9261BF-4DE6-5D68-2BE1-7FCD137E28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02D4E8-D82D-F2DE-3583-A4CD11F10F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02B776D-23DF-496E-B170-7B83AB7AFBE9}" type="datetimeFigureOut">
              <a:rPr lang="en-US" smtClean="0"/>
              <a:t>9/24/2024</a:t>
            </a:fld>
            <a:endParaRPr lang="en-US"/>
          </a:p>
        </p:txBody>
      </p:sp>
      <p:sp>
        <p:nvSpPr>
          <p:cNvPr id="5" name="Footer Placeholder 4">
            <a:extLst>
              <a:ext uri="{FF2B5EF4-FFF2-40B4-BE49-F238E27FC236}">
                <a16:creationId xmlns:a16="http://schemas.microsoft.com/office/drawing/2014/main" id="{8691A4D3-4843-CEA5-76FB-C14214189D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A3B1CC0-F1D3-3630-99C2-E0568F7B21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3ED3FF6-F115-457C-B52E-37BF9FC539E5}" type="slidenum">
              <a:rPr lang="en-US" smtClean="0"/>
              <a:t>‹#›</a:t>
            </a:fld>
            <a:endParaRPr lang="en-US"/>
          </a:p>
        </p:txBody>
      </p:sp>
    </p:spTree>
    <p:extLst>
      <p:ext uri="{BB962C8B-B14F-4D97-AF65-F5344CB8AC3E}">
        <p14:creationId xmlns:p14="http://schemas.microsoft.com/office/powerpoint/2010/main" val="3668920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DA1C-6018-3FD3-96B2-EE59F8D1CBB3}"/>
              </a:ext>
            </a:extLst>
          </p:cNvPr>
          <p:cNvSpPr>
            <a:spLocks noGrp="1"/>
          </p:cNvSpPr>
          <p:nvPr>
            <p:ph type="ctrTitle"/>
          </p:nvPr>
        </p:nvSpPr>
        <p:spPr/>
        <p:txBody>
          <a:bodyPr/>
          <a:lstStyle/>
          <a:p>
            <a:r>
              <a:rPr lang="en-IN" dirty="0" err="1"/>
              <a:t>LendingClubCaseStudy</a:t>
            </a:r>
            <a:endParaRPr lang="en-US" dirty="0"/>
          </a:p>
        </p:txBody>
      </p:sp>
      <p:sp>
        <p:nvSpPr>
          <p:cNvPr id="3" name="Subtitle 2">
            <a:extLst>
              <a:ext uri="{FF2B5EF4-FFF2-40B4-BE49-F238E27FC236}">
                <a16:creationId xmlns:a16="http://schemas.microsoft.com/office/drawing/2014/main" id="{F321C186-A04C-E509-BEF3-878C819763DC}"/>
              </a:ext>
            </a:extLst>
          </p:cNvPr>
          <p:cNvSpPr>
            <a:spLocks noGrp="1"/>
          </p:cNvSpPr>
          <p:nvPr>
            <p:ph type="subTitle" idx="1"/>
          </p:nvPr>
        </p:nvSpPr>
        <p:spPr/>
        <p:txBody>
          <a:bodyPr/>
          <a:lstStyle/>
          <a:p>
            <a:r>
              <a:rPr lang="en-IN" dirty="0"/>
              <a:t>Renganayaki S </a:t>
            </a:r>
          </a:p>
          <a:p>
            <a:r>
              <a:rPr lang="en-IN" dirty="0"/>
              <a:t>Executive PG Diploma in AI/ML</a:t>
            </a:r>
          </a:p>
        </p:txBody>
      </p:sp>
    </p:spTree>
    <p:extLst>
      <p:ext uri="{BB962C8B-B14F-4D97-AF65-F5344CB8AC3E}">
        <p14:creationId xmlns:p14="http://schemas.microsoft.com/office/powerpoint/2010/main" val="3669158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230C9-DC20-037E-45F0-BEA7E5BD8B35}"/>
              </a:ext>
            </a:extLst>
          </p:cNvPr>
          <p:cNvSpPr>
            <a:spLocks noGrp="1"/>
          </p:cNvSpPr>
          <p:nvPr>
            <p:ph type="title"/>
          </p:nvPr>
        </p:nvSpPr>
        <p:spPr/>
        <p:txBody>
          <a:bodyPr/>
          <a:lstStyle/>
          <a:p>
            <a:r>
              <a:rPr lang="en-US" dirty="0"/>
              <a:t>Distribution of annual income </a:t>
            </a:r>
          </a:p>
        </p:txBody>
      </p:sp>
      <p:sp>
        <p:nvSpPr>
          <p:cNvPr id="7" name="Content Placeholder 6">
            <a:extLst>
              <a:ext uri="{FF2B5EF4-FFF2-40B4-BE49-F238E27FC236}">
                <a16:creationId xmlns:a16="http://schemas.microsoft.com/office/drawing/2014/main" id="{C5D849D2-54F7-FE03-9F32-D6643A4C5F87}"/>
              </a:ext>
            </a:extLst>
          </p:cNvPr>
          <p:cNvSpPr>
            <a:spLocks noGrp="1"/>
          </p:cNvSpPr>
          <p:nvPr>
            <p:ph idx="1"/>
          </p:nvPr>
        </p:nvSpPr>
        <p:spPr/>
        <p:txBody>
          <a:bodyPr/>
          <a:lstStyle/>
          <a:p>
            <a:endParaRPr lang="en-US" dirty="0"/>
          </a:p>
        </p:txBody>
      </p:sp>
      <p:pic>
        <p:nvPicPr>
          <p:cNvPr id="9" name="Picture 8">
            <a:extLst>
              <a:ext uri="{FF2B5EF4-FFF2-40B4-BE49-F238E27FC236}">
                <a16:creationId xmlns:a16="http://schemas.microsoft.com/office/drawing/2014/main" id="{A8D5E00C-6FB5-6EE6-F389-65F63510B2F3}"/>
              </a:ext>
            </a:extLst>
          </p:cNvPr>
          <p:cNvPicPr>
            <a:picLocks noChangeAspect="1"/>
          </p:cNvPicPr>
          <p:nvPr/>
        </p:nvPicPr>
        <p:blipFill>
          <a:blip r:embed="rId2"/>
          <a:stretch>
            <a:fillRect/>
          </a:stretch>
        </p:blipFill>
        <p:spPr>
          <a:xfrm>
            <a:off x="838200" y="1541471"/>
            <a:ext cx="8861651" cy="5017950"/>
          </a:xfrm>
          <a:prstGeom prst="rect">
            <a:avLst/>
          </a:prstGeom>
        </p:spPr>
      </p:pic>
    </p:spTree>
    <p:extLst>
      <p:ext uri="{BB962C8B-B14F-4D97-AF65-F5344CB8AC3E}">
        <p14:creationId xmlns:p14="http://schemas.microsoft.com/office/powerpoint/2010/main" val="774089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66ABA-F181-07FC-2D64-41661A9D22E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F2E1FB8-1A92-D918-1674-8188CB5DCC5C}"/>
              </a:ext>
            </a:extLst>
          </p:cNvPr>
          <p:cNvPicPr>
            <a:picLocks noGrp="1" noChangeAspect="1"/>
          </p:cNvPicPr>
          <p:nvPr>
            <p:ph idx="1"/>
          </p:nvPr>
        </p:nvPicPr>
        <p:blipFill>
          <a:blip r:embed="rId2"/>
          <a:stretch>
            <a:fillRect/>
          </a:stretch>
        </p:blipFill>
        <p:spPr>
          <a:xfrm>
            <a:off x="913036" y="1825625"/>
            <a:ext cx="10365928" cy="4351338"/>
          </a:xfrm>
        </p:spPr>
      </p:pic>
    </p:spTree>
    <p:extLst>
      <p:ext uri="{BB962C8B-B14F-4D97-AF65-F5344CB8AC3E}">
        <p14:creationId xmlns:p14="http://schemas.microsoft.com/office/powerpoint/2010/main" val="3561165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D8BDF-A056-4677-E20C-28723360323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2940A0B-8133-AF81-E7D8-A2537C3DA86C}"/>
              </a:ext>
            </a:extLst>
          </p:cNvPr>
          <p:cNvPicPr>
            <a:picLocks noGrp="1" noChangeAspect="1"/>
          </p:cNvPicPr>
          <p:nvPr>
            <p:ph idx="1"/>
          </p:nvPr>
        </p:nvPicPr>
        <p:blipFill>
          <a:blip r:embed="rId2"/>
          <a:stretch>
            <a:fillRect/>
          </a:stretch>
        </p:blipFill>
        <p:spPr>
          <a:xfrm>
            <a:off x="2292700" y="1825625"/>
            <a:ext cx="7606600" cy="4351338"/>
          </a:xfrm>
        </p:spPr>
      </p:pic>
    </p:spTree>
    <p:extLst>
      <p:ext uri="{BB962C8B-B14F-4D97-AF65-F5344CB8AC3E}">
        <p14:creationId xmlns:p14="http://schemas.microsoft.com/office/powerpoint/2010/main" val="1421968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6FC1D-85A8-5321-A155-860FA9A4FF2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98CF01E-2F5F-1182-52EA-6F6DF22668F6}"/>
              </a:ext>
            </a:extLst>
          </p:cNvPr>
          <p:cNvPicPr>
            <a:picLocks noGrp="1" noChangeAspect="1"/>
          </p:cNvPicPr>
          <p:nvPr>
            <p:ph idx="1"/>
          </p:nvPr>
        </p:nvPicPr>
        <p:blipFill>
          <a:blip r:embed="rId2"/>
          <a:stretch>
            <a:fillRect/>
          </a:stretch>
        </p:blipFill>
        <p:spPr>
          <a:xfrm>
            <a:off x="2817846" y="1825625"/>
            <a:ext cx="6556308" cy="4351338"/>
          </a:xfrm>
        </p:spPr>
      </p:pic>
    </p:spTree>
    <p:extLst>
      <p:ext uri="{BB962C8B-B14F-4D97-AF65-F5344CB8AC3E}">
        <p14:creationId xmlns:p14="http://schemas.microsoft.com/office/powerpoint/2010/main" val="3833282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6A0A-153F-35E4-32FA-CE7D4B132DE2}"/>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DEA4D25-1498-C8B7-3094-EEB1BA26E4CA}"/>
              </a:ext>
            </a:extLst>
          </p:cNvPr>
          <p:cNvSpPr>
            <a:spLocks noGrp="1"/>
          </p:cNvSpPr>
          <p:nvPr>
            <p:ph idx="1"/>
          </p:nvPr>
        </p:nvSpPr>
        <p:spPr/>
        <p:txBody>
          <a:bodyPr>
            <a:normAutofit fontScale="62500" lnSpcReduction="20000"/>
          </a:bodyPr>
          <a:lstStyle/>
          <a:p>
            <a:pPr algn="l"/>
            <a:r>
              <a:rPr lang="en-US" b="0" i="0" dirty="0">
                <a:solidFill>
                  <a:srgbClr val="091E42"/>
                </a:solidFill>
                <a:effectLst/>
                <a:highlight>
                  <a:srgbClr val="F4F5F7"/>
                </a:highlight>
                <a:latin typeface="freight-text-pro"/>
              </a:rPr>
              <a:t>This company is the largest online loan marketplace, facilitating personal loans, business loans, and financing of medical procedures. Borrowers can easily access lower interest rate loans through a fast online interface. </a:t>
            </a:r>
          </a:p>
          <a:p>
            <a:pPr algn="l"/>
            <a:r>
              <a:rPr lang="en-US" b="0" i="0" dirty="0">
                <a:solidFill>
                  <a:srgbClr val="091E42"/>
                </a:solidFill>
                <a:effectLst/>
                <a:highlight>
                  <a:srgbClr val="F4F5F7"/>
                </a:highlight>
                <a:latin typeface="freight-text-pro"/>
              </a:rPr>
              <a:t> </a:t>
            </a:r>
          </a:p>
          <a:p>
            <a:pPr algn="l" rtl="0"/>
            <a:r>
              <a:rPr lang="en-US" b="0" i="0" dirty="0">
                <a:solidFill>
                  <a:srgbClr val="091E42"/>
                </a:solidFill>
                <a:effectLst/>
                <a:highlight>
                  <a:srgbClr val="F4F5F7"/>
                </a:highlight>
                <a:latin typeface="freight-text-pro"/>
              </a:rPr>
              <a:t>Like most other lending companies, lending loans to ‘risky’ applicants is the largest source of financial loss (called credit loss). Credit loss is the amount of money lost by the lender when the borrower refuses to pay or runs away with the money owed. In other words, borrowers who </a:t>
            </a:r>
            <a:r>
              <a:rPr lang="en-US" b="1" i="0" dirty="0">
                <a:solidFill>
                  <a:srgbClr val="091E42"/>
                </a:solidFill>
                <a:effectLst/>
                <a:highlight>
                  <a:srgbClr val="F4F5F7"/>
                </a:highlight>
                <a:latin typeface="freight-text-pro"/>
              </a:rPr>
              <a:t>default</a:t>
            </a:r>
            <a:r>
              <a:rPr lang="en-US" b="0" i="0" dirty="0">
                <a:solidFill>
                  <a:srgbClr val="091E42"/>
                </a:solidFill>
                <a:effectLst/>
                <a:highlight>
                  <a:srgbClr val="F4F5F7"/>
                </a:highlight>
                <a:latin typeface="freight-text-pro"/>
              </a:rPr>
              <a:t> cause the largest amount of loss to the lenders. In this case, the customers labelled as 'charged-off' are the 'defaulters'. </a:t>
            </a:r>
          </a:p>
          <a:p>
            <a:pPr algn="l" rtl="0"/>
            <a:r>
              <a:rPr lang="en-US" b="0" i="0" dirty="0">
                <a:solidFill>
                  <a:srgbClr val="091E42"/>
                </a:solidFill>
                <a:effectLst/>
                <a:highlight>
                  <a:srgbClr val="F4F5F7"/>
                </a:highlight>
                <a:latin typeface="freight-text-pro"/>
              </a:rPr>
              <a:t> </a:t>
            </a:r>
          </a:p>
          <a:p>
            <a:pPr algn="l" rtl="0"/>
            <a:r>
              <a:rPr lang="en-US" b="0" i="0" dirty="0">
                <a:solidFill>
                  <a:srgbClr val="091E42"/>
                </a:solidFill>
                <a:effectLst/>
                <a:highlight>
                  <a:srgbClr val="F4F5F7"/>
                </a:highlight>
                <a:latin typeface="freight-text-pro"/>
              </a:rPr>
              <a:t>If one is able to identify these risky loan applicants, then such loans can be reduced thereby cutting down the amount of credit loss. Identification of such applicants using EDA is the aim of this case study.</a:t>
            </a:r>
          </a:p>
          <a:p>
            <a:pPr algn="l" rtl="0"/>
            <a:r>
              <a:rPr lang="en-US" b="0" i="0" dirty="0">
                <a:solidFill>
                  <a:srgbClr val="091E42"/>
                </a:solidFill>
                <a:effectLst/>
                <a:highlight>
                  <a:srgbClr val="F4F5F7"/>
                </a:highlight>
                <a:latin typeface="freight-text-pro"/>
              </a:rPr>
              <a:t> </a:t>
            </a:r>
          </a:p>
          <a:p>
            <a:pPr algn="l" rtl="0"/>
            <a:r>
              <a:rPr lang="en-US" b="0" i="0" dirty="0">
                <a:solidFill>
                  <a:srgbClr val="091E42"/>
                </a:solidFill>
                <a:effectLst/>
                <a:highlight>
                  <a:srgbClr val="F4F5F7"/>
                </a:highlight>
                <a:latin typeface="freight-text-pro"/>
              </a:rPr>
              <a:t>In other words, the company wants to understand the </a:t>
            </a:r>
            <a:r>
              <a:rPr lang="en-US" b="1" i="0" dirty="0">
                <a:solidFill>
                  <a:srgbClr val="091E42"/>
                </a:solidFill>
                <a:effectLst/>
                <a:highlight>
                  <a:srgbClr val="F4F5F7"/>
                </a:highlight>
                <a:latin typeface="freight-text-pro"/>
              </a:rPr>
              <a:t>driving factors (or driver variables) </a:t>
            </a:r>
            <a:r>
              <a:rPr lang="en-US" b="0" i="0" dirty="0">
                <a:solidFill>
                  <a:srgbClr val="091E42"/>
                </a:solidFill>
                <a:effectLst/>
                <a:highlight>
                  <a:srgbClr val="F4F5F7"/>
                </a:highlight>
                <a:latin typeface="freight-text-pro"/>
              </a:rPr>
              <a:t>behind loan default, i.e. the variables which are strong indicators of default.  The company can </a:t>
            </a:r>
            <a:r>
              <a:rPr lang="en-US" b="0" i="0" dirty="0" err="1">
                <a:solidFill>
                  <a:srgbClr val="091E42"/>
                </a:solidFill>
                <a:effectLst/>
                <a:highlight>
                  <a:srgbClr val="F4F5F7"/>
                </a:highlight>
                <a:latin typeface="freight-text-pro"/>
              </a:rPr>
              <a:t>utilise</a:t>
            </a:r>
            <a:r>
              <a:rPr lang="en-US" b="0" i="0" dirty="0">
                <a:solidFill>
                  <a:srgbClr val="091E42"/>
                </a:solidFill>
                <a:effectLst/>
                <a:highlight>
                  <a:srgbClr val="F4F5F7"/>
                </a:highlight>
                <a:latin typeface="freight-text-pro"/>
              </a:rPr>
              <a:t> this knowledge for its portfolio and risk assessment. </a:t>
            </a:r>
          </a:p>
          <a:p>
            <a:endParaRPr lang="en-US" dirty="0"/>
          </a:p>
        </p:txBody>
      </p:sp>
    </p:spTree>
    <p:extLst>
      <p:ext uri="{BB962C8B-B14F-4D97-AF65-F5344CB8AC3E}">
        <p14:creationId xmlns:p14="http://schemas.microsoft.com/office/powerpoint/2010/main" val="115813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8AF73-2A24-7C48-6213-5FBEB50C096A}"/>
              </a:ext>
            </a:extLst>
          </p:cNvPr>
          <p:cNvSpPr>
            <a:spLocks noGrp="1"/>
          </p:cNvSpPr>
          <p:nvPr>
            <p:ph type="title"/>
          </p:nvPr>
        </p:nvSpPr>
        <p:spPr/>
        <p:txBody>
          <a:bodyPr/>
          <a:lstStyle/>
          <a:p>
            <a:r>
              <a:rPr lang="en-US" dirty="0"/>
              <a:t>Exploratory Data Analysis </a:t>
            </a:r>
          </a:p>
        </p:txBody>
      </p:sp>
      <p:sp>
        <p:nvSpPr>
          <p:cNvPr id="3" name="Content Placeholder 2">
            <a:extLst>
              <a:ext uri="{FF2B5EF4-FFF2-40B4-BE49-F238E27FC236}">
                <a16:creationId xmlns:a16="http://schemas.microsoft.com/office/drawing/2014/main" id="{C2C3B1C3-740E-79A3-AAB8-43433C84BE5C}"/>
              </a:ext>
            </a:extLst>
          </p:cNvPr>
          <p:cNvSpPr>
            <a:spLocks noGrp="1"/>
          </p:cNvSpPr>
          <p:nvPr>
            <p:ph idx="1"/>
          </p:nvPr>
        </p:nvSpPr>
        <p:spPr/>
        <p:txBody>
          <a:bodyPr/>
          <a:lstStyle/>
          <a:p>
            <a:r>
              <a:rPr lang="en-US" dirty="0"/>
              <a:t>By looking at the dataset , it has (39717, 111) as shape </a:t>
            </a:r>
          </a:p>
          <a:p>
            <a:r>
              <a:rPr lang="en-US" dirty="0"/>
              <a:t>Since there are too many parameters , look for columns that add value to the problem statement </a:t>
            </a:r>
          </a:p>
          <a:p>
            <a:r>
              <a:rPr lang="en-US" dirty="0"/>
              <a:t>Clean the data by dropping the columns that has only </a:t>
            </a:r>
            <a:r>
              <a:rPr lang="en-US" dirty="0" err="1"/>
              <a:t>NaN</a:t>
            </a:r>
            <a:r>
              <a:rPr lang="en-US" dirty="0"/>
              <a:t> values </a:t>
            </a:r>
          </a:p>
          <a:p>
            <a:r>
              <a:rPr lang="en-US" dirty="0"/>
              <a:t>After cleaning some columns the shape is now 47 columns </a:t>
            </a:r>
          </a:p>
          <a:p>
            <a:endParaRPr lang="en-US" dirty="0"/>
          </a:p>
        </p:txBody>
      </p:sp>
      <p:pic>
        <p:nvPicPr>
          <p:cNvPr id="8" name="Picture 7">
            <a:extLst>
              <a:ext uri="{FF2B5EF4-FFF2-40B4-BE49-F238E27FC236}">
                <a16:creationId xmlns:a16="http://schemas.microsoft.com/office/drawing/2014/main" id="{58C0E67E-35B7-35A9-76D7-D512321F796B}"/>
              </a:ext>
            </a:extLst>
          </p:cNvPr>
          <p:cNvPicPr>
            <a:picLocks noChangeAspect="1"/>
          </p:cNvPicPr>
          <p:nvPr/>
        </p:nvPicPr>
        <p:blipFill>
          <a:blip r:embed="rId2"/>
          <a:stretch>
            <a:fillRect/>
          </a:stretch>
        </p:blipFill>
        <p:spPr>
          <a:xfrm>
            <a:off x="425573" y="4267200"/>
            <a:ext cx="11163300" cy="2590800"/>
          </a:xfrm>
          <a:prstGeom prst="rect">
            <a:avLst/>
          </a:prstGeom>
        </p:spPr>
      </p:pic>
    </p:spTree>
    <p:extLst>
      <p:ext uri="{BB962C8B-B14F-4D97-AF65-F5344CB8AC3E}">
        <p14:creationId xmlns:p14="http://schemas.microsoft.com/office/powerpoint/2010/main" val="3238124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C4D71-69B2-F03F-ED5B-9FEF5EF3CCC1}"/>
              </a:ext>
            </a:extLst>
          </p:cNvPr>
          <p:cNvSpPr>
            <a:spLocks noGrp="1"/>
          </p:cNvSpPr>
          <p:nvPr>
            <p:ph type="title"/>
          </p:nvPr>
        </p:nvSpPr>
        <p:spPr/>
        <p:txBody>
          <a:bodyPr/>
          <a:lstStyle/>
          <a:p>
            <a:r>
              <a:rPr lang="en-US" dirty="0"/>
              <a:t>Exploratory Data Analysis </a:t>
            </a:r>
          </a:p>
        </p:txBody>
      </p:sp>
      <p:sp>
        <p:nvSpPr>
          <p:cNvPr id="3" name="Content Placeholder 2">
            <a:extLst>
              <a:ext uri="{FF2B5EF4-FFF2-40B4-BE49-F238E27FC236}">
                <a16:creationId xmlns:a16="http://schemas.microsoft.com/office/drawing/2014/main" id="{CE1823A1-0C8E-215A-EF96-318A25029B85}"/>
              </a:ext>
            </a:extLst>
          </p:cNvPr>
          <p:cNvSpPr>
            <a:spLocks noGrp="1"/>
          </p:cNvSpPr>
          <p:nvPr>
            <p:ph idx="1"/>
          </p:nvPr>
        </p:nvSpPr>
        <p:spPr/>
        <p:txBody>
          <a:bodyPr>
            <a:normAutofit/>
          </a:bodyPr>
          <a:lstStyle/>
          <a:p>
            <a:r>
              <a:rPr lang="en-US" sz="2400" dirty="0"/>
              <a:t>Check for data sanity and datatype checks </a:t>
            </a:r>
          </a:p>
          <a:p>
            <a:r>
              <a:rPr lang="en-US" sz="2400" dirty="0"/>
              <a:t>Drop the rows with employment length as null. Convert term , interest rate and emp length as int for better analysis . Impute missing values in </a:t>
            </a:r>
            <a:r>
              <a:rPr lang="en-US" sz="2400" dirty="0" err="1"/>
              <a:t>revol_util</a:t>
            </a:r>
            <a:endParaRPr lang="en-US" sz="2400" dirty="0"/>
          </a:p>
          <a:p>
            <a:endParaRPr lang="en-US" sz="2400" dirty="0"/>
          </a:p>
        </p:txBody>
      </p:sp>
      <p:pic>
        <p:nvPicPr>
          <p:cNvPr id="5" name="Picture 4">
            <a:extLst>
              <a:ext uri="{FF2B5EF4-FFF2-40B4-BE49-F238E27FC236}">
                <a16:creationId xmlns:a16="http://schemas.microsoft.com/office/drawing/2014/main" id="{F99F4296-EBDF-74CB-E176-BD35A5A4F28D}"/>
              </a:ext>
            </a:extLst>
          </p:cNvPr>
          <p:cNvPicPr>
            <a:picLocks noChangeAspect="1"/>
          </p:cNvPicPr>
          <p:nvPr/>
        </p:nvPicPr>
        <p:blipFill>
          <a:blip r:embed="rId2"/>
          <a:stretch>
            <a:fillRect/>
          </a:stretch>
        </p:blipFill>
        <p:spPr>
          <a:xfrm>
            <a:off x="1106232" y="3200401"/>
            <a:ext cx="4989768" cy="3573624"/>
          </a:xfrm>
          <a:prstGeom prst="rect">
            <a:avLst/>
          </a:prstGeom>
        </p:spPr>
      </p:pic>
    </p:spTree>
    <p:extLst>
      <p:ext uri="{BB962C8B-B14F-4D97-AF65-F5344CB8AC3E}">
        <p14:creationId xmlns:p14="http://schemas.microsoft.com/office/powerpoint/2010/main" val="423682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15D2-FDFB-AB4B-964B-BDF86FCEA0D8}"/>
              </a:ext>
            </a:extLst>
          </p:cNvPr>
          <p:cNvSpPr>
            <a:spLocks noGrp="1"/>
          </p:cNvSpPr>
          <p:nvPr>
            <p:ph type="title"/>
          </p:nvPr>
        </p:nvSpPr>
        <p:spPr/>
        <p:txBody>
          <a:bodyPr/>
          <a:lstStyle/>
          <a:p>
            <a:r>
              <a:rPr lang="en-US" dirty="0"/>
              <a:t>Outlier analysis using box plots </a:t>
            </a:r>
          </a:p>
        </p:txBody>
      </p:sp>
      <p:sp>
        <p:nvSpPr>
          <p:cNvPr id="3" name="Content Placeholder 2">
            <a:extLst>
              <a:ext uri="{FF2B5EF4-FFF2-40B4-BE49-F238E27FC236}">
                <a16:creationId xmlns:a16="http://schemas.microsoft.com/office/drawing/2014/main" id="{4B25FAD0-6FAF-8F93-1B4A-1DBC9F2B524A}"/>
              </a:ext>
            </a:extLst>
          </p:cNvPr>
          <p:cNvSpPr>
            <a:spLocks noGrp="1"/>
          </p:cNvSpPr>
          <p:nvPr>
            <p:ph idx="1"/>
          </p:nvPr>
        </p:nvSpPr>
        <p:spPr/>
        <p:txBody>
          <a:bodyPr/>
          <a:lstStyle/>
          <a:p>
            <a:r>
              <a:rPr lang="en-US" dirty="0"/>
              <a:t>Annual income has outliers . So, clean the </a:t>
            </a:r>
            <a:r>
              <a:rPr lang="en-US"/>
              <a:t>data using IQR range  </a:t>
            </a:r>
            <a:r>
              <a:rPr lang="en-US" dirty="0"/>
              <a:t>and visualize using box plots . </a:t>
            </a:r>
          </a:p>
          <a:p>
            <a:r>
              <a:rPr lang="en-US" dirty="0"/>
              <a:t>Drop the rows without a proper </a:t>
            </a:r>
            <a:r>
              <a:rPr lang="en-US" dirty="0" err="1"/>
              <a:t>home_ownership</a:t>
            </a:r>
            <a:endParaRPr lang="en-US" dirty="0"/>
          </a:p>
          <a:p>
            <a:endParaRPr lang="en-US" dirty="0"/>
          </a:p>
        </p:txBody>
      </p:sp>
      <p:pic>
        <p:nvPicPr>
          <p:cNvPr id="5" name="Picture 4">
            <a:extLst>
              <a:ext uri="{FF2B5EF4-FFF2-40B4-BE49-F238E27FC236}">
                <a16:creationId xmlns:a16="http://schemas.microsoft.com/office/drawing/2014/main" id="{4DDBEE33-CBE4-87EF-73CC-D43BEDEADE49}"/>
              </a:ext>
            </a:extLst>
          </p:cNvPr>
          <p:cNvPicPr>
            <a:picLocks noChangeAspect="1"/>
          </p:cNvPicPr>
          <p:nvPr/>
        </p:nvPicPr>
        <p:blipFill>
          <a:blip r:embed="rId2"/>
          <a:stretch>
            <a:fillRect/>
          </a:stretch>
        </p:blipFill>
        <p:spPr>
          <a:xfrm>
            <a:off x="1007706" y="3243870"/>
            <a:ext cx="4164660" cy="3614130"/>
          </a:xfrm>
          <a:prstGeom prst="rect">
            <a:avLst/>
          </a:prstGeom>
        </p:spPr>
      </p:pic>
    </p:spTree>
    <p:extLst>
      <p:ext uri="{BB962C8B-B14F-4D97-AF65-F5344CB8AC3E}">
        <p14:creationId xmlns:p14="http://schemas.microsoft.com/office/powerpoint/2010/main" val="1519215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50E3D-E17C-912E-123E-5554E20A9A3D}"/>
              </a:ext>
            </a:extLst>
          </p:cNvPr>
          <p:cNvSpPr>
            <a:spLocks noGrp="1"/>
          </p:cNvSpPr>
          <p:nvPr>
            <p:ph type="title"/>
          </p:nvPr>
        </p:nvSpPr>
        <p:spPr/>
        <p:txBody>
          <a:bodyPr/>
          <a:lstStyle/>
          <a:p>
            <a:r>
              <a:rPr lang="en-US" dirty="0"/>
              <a:t>Visualizing data – Check loan amount and the trend </a:t>
            </a:r>
          </a:p>
        </p:txBody>
      </p:sp>
      <p:pic>
        <p:nvPicPr>
          <p:cNvPr id="5" name="Content Placeholder 4">
            <a:extLst>
              <a:ext uri="{FF2B5EF4-FFF2-40B4-BE49-F238E27FC236}">
                <a16:creationId xmlns:a16="http://schemas.microsoft.com/office/drawing/2014/main" id="{8EA067AF-8E12-CB62-201A-C80EEB9D63DF}"/>
              </a:ext>
            </a:extLst>
          </p:cNvPr>
          <p:cNvPicPr>
            <a:picLocks noGrp="1" noChangeAspect="1"/>
          </p:cNvPicPr>
          <p:nvPr>
            <p:ph idx="1"/>
          </p:nvPr>
        </p:nvPicPr>
        <p:blipFill>
          <a:blip r:embed="rId2"/>
          <a:stretch>
            <a:fillRect/>
          </a:stretch>
        </p:blipFill>
        <p:spPr>
          <a:xfrm>
            <a:off x="963113" y="1967668"/>
            <a:ext cx="5809184" cy="4351338"/>
          </a:xfrm>
        </p:spPr>
      </p:pic>
    </p:spTree>
    <p:extLst>
      <p:ext uri="{BB962C8B-B14F-4D97-AF65-F5344CB8AC3E}">
        <p14:creationId xmlns:p14="http://schemas.microsoft.com/office/powerpoint/2010/main" val="2956072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FA206-323A-B8F4-503E-858D9B2DF860}"/>
              </a:ext>
            </a:extLst>
          </p:cNvPr>
          <p:cNvSpPr>
            <a:spLocks noGrp="1"/>
          </p:cNvSpPr>
          <p:nvPr>
            <p:ph type="title"/>
          </p:nvPr>
        </p:nvSpPr>
        <p:spPr/>
        <p:txBody>
          <a:bodyPr/>
          <a:lstStyle/>
          <a:p>
            <a:r>
              <a:rPr lang="en-US" dirty="0"/>
              <a:t>Loans and Grade </a:t>
            </a:r>
          </a:p>
        </p:txBody>
      </p:sp>
      <p:pic>
        <p:nvPicPr>
          <p:cNvPr id="5" name="Content Placeholder 4">
            <a:extLst>
              <a:ext uri="{FF2B5EF4-FFF2-40B4-BE49-F238E27FC236}">
                <a16:creationId xmlns:a16="http://schemas.microsoft.com/office/drawing/2014/main" id="{E6FB3045-2912-4F6D-5A30-6AD0E93253CE}"/>
              </a:ext>
            </a:extLst>
          </p:cNvPr>
          <p:cNvPicPr>
            <a:picLocks noGrp="1" noChangeAspect="1"/>
          </p:cNvPicPr>
          <p:nvPr>
            <p:ph idx="1"/>
          </p:nvPr>
        </p:nvPicPr>
        <p:blipFill>
          <a:blip r:embed="rId2"/>
          <a:stretch>
            <a:fillRect/>
          </a:stretch>
        </p:blipFill>
        <p:spPr>
          <a:xfrm>
            <a:off x="1054359" y="1769641"/>
            <a:ext cx="5895636" cy="4351338"/>
          </a:xfrm>
        </p:spPr>
      </p:pic>
      <p:sp>
        <p:nvSpPr>
          <p:cNvPr id="6" name="TextBox 5">
            <a:extLst>
              <a:ext uri="{FF2B5EF4-FFF2-40B4-BE49-F238E27FC236}">
                <a16:creationId xmlns:a16="http://schemas.microsoft.com/office/drawing/2014/main" id="{4DAFEE63-F64B-3FB8-A595-2745BB9F3CBC}"/>
              </a:ext>
            </a:extLst>
          </p:cNvPr>
          <p:cNvSpPr txBox="1"/>
          <p:nvPr/>
        </p:nvSpPr>
        <p:spPr>
          <a:xfrm>
            <a:off x="7352523" y="1769641"/>
            <a:ext cx="4096139" cy="646331"/>
          </a:xfrm>
          <a:prstGeom prst="rect">
            <a:avLst/>
          </a:prstGeom>
          <a:noFill/>
        </p:spPr>
        <p:txBody>
          <a:bodyPr wrap="square" rtlCol="0">
            <a:spAutoFit/>
          </a:bodyPr>
          <a:lstStyle/>
          <a:p>
            <a:r>
              <a:rPr lang="en-US" dirty="0"/>
              <a:t>Inference : Higher number of loans have been given to Grade A and Grade  B </a:t>
            </a:r>
          </a:p>
        </p:txBody>
      </p:sp>
    </p:spTree>
    <p:extLst>
      <p:ext uri="{BB962C8B-B14F-4D97-AF65-F5344CB8AC3E}">
        <p14:creationId xmlns:p14="http://schemas.microsoft.com/office/powerpoint/2010/main" val="2412183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49792-5BCD-2B0D-0BD1-229A3B182F68}"/>
              </a:ext>
            </a:extLst>
          </p:cNvPr>
          <p:cNvSpPr>
            <a:spLocks noGrp="1"/>
          </p:cNvSpPr>
          <p:nvPr>
            <p:ph type="title"/>
          </p:nvPr>
        </p:nvSpPr>
        <p:spPr>
          <a:xfrm>
            <a:off x="838200" y="365125"/>
            <a:ext cx="10515600" cy="931474"/>
          </a:xfrm>
        </p:spPr>
        <p:txBody>
          <a:bodyPr>
            <a:normAutofit fontScale="90000"/>
          </a:bodyPr>
          <a:lstStyle/>
          <a:p>
            <a:r>
              <a:rPr lang="en-US" sz="3200" dirty="0"/>
              <a:t>Visualizing data to understand correlation of Grade with defaulters </a:t>
            </a:r>
          </a:p>
        </p:txBody>
      </p:sp>
      <p:pic>
        <p:nvPicPr>
          <p:cNvPr id="5" name="Content Placeholder 4">
            <a:extLst>
              <a:ext uri="{FF2B5EF4-FFF2-40B4-BE49-F238E27FC236}">
                <a16:creationId xmlns:a16="http://schemas.microsoft.com/office/drawing/2014/main" id="{71F9636F-B5E3-F8D8-6096-3891162B6E34}"/>
              </a:ext>
            </a:extLst>
          </p:cNvPr>
          <p:cNvPicPr>
            <a:picLocks noGrp="1" noChangeAspect="1"/>
          </p:cNvPicPr>
          <p:nvPr>
            <p:ph idx="1"/>
          </p:nvPr>
        </p:nvPicPr>
        <p:blipFill>
          <a:blip r:embed="rId2"/>
          <a:stretch>
            <a:fillRect/>
          </a:stretch>
        </p:blipFill>
        <p:spPr>
          <a:xfrm>
            <a:off x="838200" y="1687217"/>
            <a:ext cx="7839885" cy="4899025"/>
          </a:xfrm>
        </p:spPr>
      </p:pic>
      <p:sp>
        <p:nvSpPr>
          <p:cNvPr id="4" name="TextBox 3">
            <a:extLst>
              <a:ext uri="{FF2B5EF4-FFF2-40B4-BE49-F238E27FC236}">
                <a16:creationId xmlns:a16="http://schemas.microsoft.com/office/drawing/2014/main" id="{66707C56-5ACA-E24B-0562-D5913D0014CB}"/>
              </a:ext>
            </a:extLst>
          </p:cNvPr>
          <p:cNvSpPr txBox="1"/>
          <p:nvPr/>
        </p:nvSpPr>
        <p:spPr>
          <a:xfrm>
            <a:off x="9050694" y="1670180"/>
            <a:ext cx="2407298" cy="1200329"/>
          </a:xfrm>
          <a:prstGeom prst="rect">
            <a:avLst/>
          </a:prstGeom>
          <a:noFill/>
        </p:spPr>
        <p:txBody>
          <a:bodyPr wrap="square" rtlCol="0">
            <a:spAutoFit/>
          </a:bodyPr>
          <a:lstStyle/>
          <a:p>
            <a:r>
              <a:rPr lang="en-US" dirty="0"/>
              <a:t>Inference : The percentage of defaulters increases with grade A to G </a:t>
            </a:r>
          </a:p>
        </p:txBody>
      </p:sp>
      <p:pic>
        <p:nvPicPr>
          <p:cNvPr id="7" name="Picture 6">
            <a:extLst>
              <a:ext uri="{FF2B5EF4-FFF2-40B4-BE49-F238E27FC236}">
                <a16:creationId xmlns:a16="http://schemas.microsoft.com/office/drawing/2014/main" id="{C1307275-CC1D-5EB0-EBDB-DB170A6D0FBD}"/>
              </a:ext>
            </a:extLst>
          </p:cNvPr>
          <p:cNvPicPr>
            <a:picLocks noChangeAspect="1"/>
          </p:cNvPicPr>
          <p:nvPr/>
        </p:nvPicPr>
        <p:blipFill>
          <a:blip r:embed="rId3"/>
          <a:stretch>
            <a:fillRect/>
          </a:stretch>
        </p:blipFill>
        <p:spPr>
          <a:xfrm>
            <a:off x="3844115" y="2696061"/>
            <a:ext cx="5343525" cy="3705225"/>
          </a:xfrm>
          <a:prstGeom prst="rect">
            <a:avLst/>
          </a:prstGeom>
        </p:spPr>
      </p:pic>
    </p:spTree>
    <p:extLst>
      <p:ext uri="{BB962C8B-B14F-4D97-AF65-F5344CB8AC3E}">
        <p14:creationId xmlns:p14="http://schemas.microsoft.com/office/powerpoint/2010/main" val="1102153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A61D-EF01-A44F-A3E6-AA7561EC0433}"/>
              </a:ext>
            </a:extLst>
          </p:cNvPr>
          <p:cNvSpPr>
            <a:spLocks noGrp="1"/>
          </p:cNvSpPr>
          <p:nvPr>
            <p:ph type="title"/>
          </p:nvPr>
        </p:nvSpPr>
        <p:spPr/>
        <p:txBody>
          <a:bodyPr/>
          <a:lstStyle/>
          <a:p>
            <a:r>
              <a:rPr lang="en-US" dirty="0"/>
              <a:t>Interest rates and Grade</a:t>
            </a:r>
          </a:p>
        </p:txBody>
      </p:sp>
      <p:pic>
        <p:nvPicPr>
          <p:cNvPr id="5" name="Content Placeholder 4">
            <a:extLst>
              <a:ext uri="{FF2B5EF4-FFF2-40B4-BE49-F238E27FC236}">
                <a16:creationId xmlns:a16="http://schemas.microsoft.com/office/drawing/2014/main" id="{79847EEC-52C8-C3E1-248D-A607C359AB86}"/>
              </a:ext>
            </a:extLst>
          </p:cNvPr>
          <p:cNvPicPr>
            <a:picLocks noGrp="1" noChangeAspect="1"/>
          </p:cNvPicPr>
          <p:nvPr>
            <p:ph idx="1"/>
          </p:nvPr>
        </p:nvPicPr>
        <p:blipFill>
          <a:blip r:embed="rId2"/>
          <a:stretch>
            <a:fillRect/>
          </a:stretch>
        </p:blipFill>
        <p:spPr>
          <a:xfrm>
            <a:off x="838200" y="1928261"/>
            <a:ext cx="7535112" cy="4351338"/>
          </a:xfrm>
        </p:spPr>
      </p:pic>
      <p:sp>
        <p:nvSpPr>
          <p:cNvPr id="3" name="TextBox 2">
            <a:extLst>
              <a:ext uri="{FF2B5EF4-FFF2-40B4-BE49-F238E27FC236}">
                <a16:creationId xmlns:a16="http://schemas.microsoft.com/office/drawing/2014/main" id="{5DFAB9F7-7AF5-A689-C80A-A41991E29D03}"/>
              </a:ext>
            </a:extLst>
          </p:cNvPr>
          <p:cNvSpPr txBox="1"/>
          <p:nvPr/>
        </p:nvSpPr>
        <p:spPr>
          <a:xfrm>
            <a:off x="8649477" y="1937592"/>
            <a:ext cx="2920481" cy="923330"/>
          </a:xfrm>
          <a:prstGeom prst="rect">
            <a:avLst/>
          </a:prstGeom>
          <a:noFill/>
        </p:spPr>
        <p:txBody>
          <a:bodyPr wrap="square" rtlCol="0">
            <a:spAutoFit/>
          </a:bodyPr>
          <a:lstStyle/>
          <a:p>
            <a:r>
              <a:rPr lang="en-US" dirty="0"/>
              <a:t>Grades A and B have lower interest rates comparted to other grades </a:t>
            </a:r>
          </a:p>
        </p:txBody>
      </p:sp>
    </p:spTree>
    <p:extLst>
      <p:ext uri="{BB962C8B-B14F-4D97-AF65-F5344CB8AC3E}">
        <p14:creationId xmlns:p14="http://schemas.microsoft.com/office/powerpoint/2010/main" val="636942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820</TotalTime>
  <Words>417</Words>
  <Application>Microsoft Office PowerPoint</Application>
  <PresentationFormat>Widescreen</PresentationFormat>
  <Paragraphs>30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freight-text-pro</vt:lpstr>
      <vt:lpstr>Office Theme</vt:lpstr>
      <vt:lpstr>LendingClubCaseStudy</vt:lpstr>
      <vt:lpstr>Problem Statement</vt:lpstr>
      <vt:lpstr>Exploratory Data Analysis </vt:lpstr>
      <vt:lpstr>Exploratory Data Analysis </vt:lpstr>
      <vt:lpstr>Outlier analysis using box plots </vt:lpstr>
      <vt:lpstr>Visualizing data – Check loan amount and the trend </vt:lpstr>
      <vt:lpstr>Loans and Grade </vt:lpstr>
      <vt:lpstr>Visualizing data to understand correlation of Grade with defaulters </vt:lpstr>
      <vt:lpstr>Interest rates and Grade</vt:lpstr>
      <vt:lpstr>Distribution of annual income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Renganayaki S (Nokia)</dc:creator>
  <cp:lastModifiedBy>Renganayaki S (Nokia)</cp:lastModifiedBy>
  <cp:revision>11</cp:revision>
  <dcterms:created xsi:type="dcterms:W3CDTF">2024-09-23T09:37:52Z</dcterms:created>
  <dcterms:modified xsi:type="dcterms:W3CDTF">2024-09-24T15:15:12Z</dcterms:modified>
</cp:coreProperties>
</file>