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72" r:id="rId9"/>
    <p:sldId id="273" r:id="rId10"/>
    <p:sldId id="274" r:id="rId11"/>
    <p:sldId id="260" r:id="rId12"/>
    <p:sldId id="26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4" d="100"/>
          <a:sy n="104" d="100"/>
        </p:scale>
        <p:origin x="21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6E8B-4F0C-46E7-9B2B-B01818589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161D78-87F0-4713-A2C3-7EAEB5E06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65F6B3-0446-4850-9DAE-53A593EEDFE2}"/>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5" name="Footer Placeholder 4">
            <a:extLst>
              <a:ext uri="{FF2B5EF4-FFF2-40B4-BE49-F238E27FC236}">
                <a16:creationId xmlns:a16="http://schemas.microsoft.com/office/drawing/2014/main" id="{A8ECE873-6EB0-4ABA-8AB4-9EDD13D1F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06AA3-E7FC-408A-8DD5-7D7F7533D9D1}"/>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259344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779D-6C2E-4322-A3AF-1E24A17692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9B56F9-6398-49B7-B06E-851DE64C10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59234-C686-419A-A72E-041CD7136784}"/>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5" name="Footer Placeholder 4">
            <a:extLst>
              <a:ext uri="{FF2B5EF4-FFF2-40B4-BE49-F238E27FC236}">
                <a16:creationId xmlns:a16="http://schemas.microsoft.com/office/drawing/2014/main" id="{8D8134A4-E05A-48A8-8A31-139D0AF39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E47A-45C3-4644-8603-3D41E42F7C71}"/>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262004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8B216-87AD-4CAC-B9C4-6FF76D1C12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6DE4B-31C7-4C8B-B4CC-37A23D2A8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23A5B-27F3-4610-921A-9C1DBB9D0E49}"/>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5" name="Footer Placeholder 4">
            <a:extLst>
              <a:ext uri="{FF2B5EF4-FFF2-40B4-BE49-F238E27FC236}">
                <a16:creationId xmlns:a16="http://schemas.microsoft.com/office/drawing/2014/main" id="{BFD565D9-07A9-40B4-8E41-A64E79C56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F59ED-97FD-4224-BCB9-E2157CF5E49F}"/>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36178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0B11-AA86-4964-A6C3-6E953E2F85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7B22C-81C2-495E-93B1-A968CF11E1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4BD3F-0EE3-4333-B886-C0FD34002E54}"/>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5" name="Footer Placeholder 4">
            <a:extLst>
              <a:ext uri="{FF2B5EF4-FFF2-40B4-BE49-F238E27FC236}">
                <a16:creationId xmlns:a16="http://schemas.microsoft.com/office/drawing/2014/main" id="{C0C313F8-6C6A-445C-8E2D-B4B80AF2A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D679A-4CFB-426F-9833-03C7DAC15B4D}"/>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228673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EACA-0F2F-4DFF-9B75-DC695DD2B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9EDAC-0BD7-4637-A7C5-2E456B37E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8BEB47-4276-4551-8929-2C0AD7B79DE9}"/>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5" name="Footer Placeholder 4">
            <a:extLst>
              <a:ext uri="{FF2B5EF4-FFF2-40B4-BE49-F238E27FC236}">
                <a16:creationId xmlns:a16="http://schemas.microsoft.com/office/drawing/2014/main" id="{918BB3DD-739F-4F5D-92DE-C53ACCF4D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B14D5-2D02-48CC-814C-0EDE4F340847}"/>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156195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40D0-2E86-4B40-88F1-AE4C4CA1EC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B0F8C-C15B-4277-9EFA-9DF0A0F10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BC90A6-26F5-4285-85BD-BB85C72B6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4D5DCE-D8A0-4E0C-825F-15C86ADBB874}"/>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6" name="Footer Placeholder 5">
            <a:extLst>
              <a:ext uri="{FF2B5EF4-FFF2-40B4-BE49-F238E27FC236}">
                <a16:creationId xmlns:a16="http://schemas.microsoft.com/office/drawing/2014/main" id="{0A209FC7-9F11-4043-821D-D8A2E7AFE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AB93B-BA5B-4F60-9D2E-E6BA7EFEDF1C}"/>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4274842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DD999-7A5E-437A-8CBC-E3DEB2FD18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26E240-23A8-4C8C-9322-889ACEF9B1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140F10-9156-492E-A644-E669E14E70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1E5580-3FE4-4D80-B6C7-E89A310C7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44027E-378B-4645-BC7E-AAB74B156E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F0C3F3-F030-476B-A520-3DAF5C5CCD7A}"/>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8" name="Footer Placeholder 7">
            <a:extLst>
              <a:ext uri="{FF2B5EF4-FFF2-40B4-BE49-F238E27FC236}">
                <a16:creationId xmlns:a16="http://schemas.microsoft.com/office/drawing/2014/main" id="{4922FD96-599D-433F-B37E-C210E1CEEB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028114-BD0B-4820-95D3-6F7CCC9B2837}"/>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262500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038E-8018-46A4-973B-58F7E96CC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0221EE-E5DB-48D8-BB07-15DEC82238DE}"/>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4" name="Footer Placeholder 3">
            <a:extLst>
              <a:ext uri="{FF2B5EF4-FFF2-40B4-BE49-F238E27FC236}">
                <a16:creationId xmlns:a16="http://schemas.microsoft.com/office/drawing/2014/main" id="{0E80AD0C-B967-427D-9717-1A36D5AB0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BA7548-4F14-4BC2-B4D0-4B12C19570B0}"/>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301100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5CF71-EB55-4B16-A206-99107F0DBA0B}"/>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3" name="Footer Placeholder 2">
            <a:extLst>
              <a:ext uri="{FF2B5EF4-FFF2-40B4-BE49-F238E27FC236}">
                <a16:creationId xmlns:a16="http://schemas.microsoft.com/office/drawing/2014/main" id="{CF5002AF-9347-4479-B9F3-273CB7AA65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B7968-6E7B-4356-B4FB-D1A25EFE8F75}"/>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403182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B21C-8024-41CB-B2AA-AF0806E85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22A422-715A-49EF-9E35-8C8F892F76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D724CA-773E-4DB8-B763-EA99E605E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4127C-07BC-435F-9C59-1393615BB47A}"/>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6" name="Footer Placeholder 5">
            <a:extLst>
              <a:ext uri="{FF2B5EF4-FFF2-40B4-BE49-F238E27FC236}">
                <a16:creationId xmlns:a16="http://schemas.microsoft.com/office/drawing/2014/main" id="{4DC75641-E1E1-405E-ACA3-716F9CCDF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1BF63-E873-4ADE-8829-882D287C938C}"/>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5850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7FD8-674E-4919-AC8D-9DF206495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26666E-CF66-4319-BE56-6EAC40B65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DD3E0E-DF29-42D8-9E3B-9BF835D80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DAB347-AE5E-4260-BF6C-FB3604126D8D}"/>
              </a:ext>
            </a:extLst>
          </p:cNvPr>
          <p:cNvSpPr>
            <a:spLocks noGrp="1"/>
          </p:cNvSpPr>
          <p:nvPr>
            <p:ph type="dt" sz="half" idx="10"/>
          </p:nvPr>
        </p:nvSpPr>
        <p:spPr/>
        <p:txBody>
          <a:bodyPr/>
          <a:lstStyle/>
          <a:p>
            <a:fld id="{1AD5ADE8-609D-4304-82C2-44C71BC98626}" type="datetimeFigureOut">
              <a:rPr lang="en-US" smtClean="0"/>
              <a:t>2/15/2022</a:t>
            </a:fld>
            <a:endParaRPr lang="en-US"/>
          </a:p>
        </p:txBody>
      </p:sp>
      <p:sp>
        <p:nvSpPr>
          <p:cNvPr id="6" name="Footer Placeholder 5">
            <a:extLst>
              <a:ext uri="{FF2B5EF4-FFF2-40B4-BE49-F238E27FC236}">
                <a16:creationId xmlns:a16="http://schemas.microsoft.com/office/drawing/2014/main" id="{D47EC47D-13A0-449B-880F-8F2B8FB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15136-453E-4C3D-966C-23504C9EA6BC}"/>
              </a:ext>
            </a:extLst>
          </p:cNvPr>
          <p:cNvSpPr>
            <a:spLocks noGrp="1"/>
          </p:cNvSpPr>
          <p:nvPr>
            <p:ph type="sldNum" sz="quarter" idx="12"/>
          </p:nvPr>
        </p:nvSpPr>
        <p:spPr/>
        <p:txBody>
          <a:bodyPr/>
          <a:lstStyle/>
          <a:p>
            <a:fld id="{D61BA683-7AFA-49B5-95F7-C4F3786A7C97}" type="slidenum">
              <a:rPr lang="en-US" smtClean="0"/>
              <a:t>‹#›</a:t>
            </a:fld>
            <a:endParaRPr lang="en-US"/>
          </a:p>
        </p:txBody>
      </p:sp>
    </p:spTree>
    <p:extLst>
      <p:ext uri="{BB962C8B-B14F-4D97-AF65-F5344CB8AC3E}">
        <p14:creationId xmlns:p14="http://schemas.microsoft.com/office/powerpoint/2010/main" val="289439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8D9DE-7196-4791-801B-CFCA937CA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3138B5-0A57-4E6E-B2F6-A736255A8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1A529-E4DC-4512-B162-A62C4C1F45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5ADE8-609D-4304-82C2-44C71BC98626}" type="datetimeFigureOut">
              <a:rPr lang="en-US" smtClean="0"/>
              <a:t>2/15/2022</a:t>
            </a:fld>
            <a:endParaRPr lang="en-US"/>
          </a:p>
        </p:txBody>
      </p:sp>
      <p:sp>
        <p:nvSpPr>
          <p:cNvPr id="5" name="Footer Placeholder 4">
            <a:extLst>
              <a:ext uri="{FF2B5EF4-FFF2-40B4-BE49-F238E27FC236}">
                <a16:creationId xmlns:a16="http://schemas.microsoft.com/office/drawing/2014/main" id="{3BEAB032-26D0-46C8-A976-CFC133E17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FD6841-A7E4-4E63-BA7A-2A5B6BA7C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BA683-7AFA-49B5-95F7-C4F3786A7C97}" type="slidenum">
              <a:rPr lang="en-US" smtClean="0"/>
              <a:t>‹#›</a:t>
            </a:fld>
            <a:endParaRPr lang="en-US"/>
          </a:p>
        </p:txBody>
      </p:sp>
    </p:spTree>
    <p:extLst>
      <p:ext uri="{BB962C8B-B14F-4D97-AF65-F5344CB8AC3E}">
        <p14:creationId xmlns:p14="http://schemas.microsoft.com/office/powerpoint/2010/main" val="98580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yalantis.com/blog/predictive-algorithm-for-house-price/" TargetMode="External"/><Relationship Id="rId3" Type="http://schemas.openxmlformats.org/officeDocument/2006/relationships/hyperlink" Target="https://www.kaggle.com/zillow/zecon" TargetMode="External"/><Relationship Id="rId7" Type="http://schemas.openxmlformats.org/officeDocument/2006/relationships/hyperlink" Target="https://www.section.io/engineering-education/house-price-prediction/"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towardsdatascience.com/house-price-prediction-with-zillow-economics-dataset-18709abff896" TargetMode="External"/><Relationship Id="rId5" Type="http://schemas.openxmlformats.org/officeDocument/2006/relationships/hyperlink" Target="https://finance.yahoo.com/news/housing-index-shows-renting-beats-193900999.html" TargetMode="External"/><Relationship Id="rId10" Type="http://schemas.openxmlformats.org/officeDocument/2006/relationships/hyperlink" Target="https://rpubs.com/nweissm/670674" TargetMode="External"/><Relationship Id="rId4" Type="http://schemas.openxmlformats.org/officeDocument/2006/relationships/hyperlink" Target="https://www.kaggle.com/c/house-prices-advanced-regression-techniques/data" TargetMode="External"/><Relationship Id="rId9" Type="http://schemas.openxmlformats.org/officeDocument/2006/relationships/hyperlink" Target="https://www.kaggle.com/erick5/predicting-house-prices-with-machine-learning/dat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zillow/zecon"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kaggle.com/carlosaguayo/usa-public-schools" TargetMode="External"/><Relationship Id="rId5" Type="http://schemas.openxmlformats.org/officeDocument/2006/relationships/hyperlink" Target="https://www.kaggle.com/mikejohnsonjr/united-states-crime-rates-by-county" TargetMode="External"/><Relationship Id="rId4" Type="http://schemas.openxmlformats.org/officeDocument/2006/relationships/hyperlink" Target="https://www.census.gov/programs-surveys/a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E273B7-16E6-4F1F-851F-F5A24C57127D}"/>
              </a:ext>
            </a:extLst>
          </p:cNvPr>
          <p:cNvSpPr>
            <a:spLocks noGrp="1"/>
          </p:cNvSpPr>
          <p:nvPr>
            <p:ph type="subTitle" idx="1"/>
          </p:nvPr>
        </p:nvSpPr>
        <p:spPr>
          <a:xfrm>
            <a:off x="9172179" y="2966937"/>
            <a:ext cx="2595715" cy="1147863"/>
          </a:xfrm>
        </p:spPr>
        <p:txBody>
          <a:bodyPr anchor="t">
            <a:normAutofit/>
          </a:bodyPr>
          <a:lstStyle/>
          <a:p>
            <a:pPr algn="l"/>
            <a:r>
              <a:rPr lang="en-US" sz="1500" b="1" dirty="0"/>
              <a:t>Sri R Sankaranarayanan</a:t>
            </a:r>
            <a:br>
              <a:rPr lang="en-US" sz="1500" b="1" dirty="0"/>
            </a:br>
            <a:br>
              <a:rPr lang="en-US" sz="1500" b="1" dirty="0"/>
            </a:br>
            <a:r>
              <a:rPr lang="en-US" sz="1500" b="1" dirty="0"/>
              <a:t>Bellevue University </a:t>
            </a:r>
            <a:br>
              <a:rPr lang="en-US" sz="1500" b="1" dirty="0"/>
            </a:br>
            <a:r>
              <a:rPr lang="en-US" sz="1500" b="1" dirty="0"/>
              <a:t>DSC630 Predictive Analysis</a:t>
            </a:r>
            <a:endParaRPr lang="en-US" sz="1500" dirty="0"/>
          </a:p>
        </p:txBody>
      </p:sp>
      <p:sp>
        <p:nvSpPr>
          <p:cNvPr id="15" name="Freeform: Shape 1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ounded Rectangle 10">
            <a:extLst>
              <a:ext uri="{FF2B5EF4-FFF2-40B4-BE49-F238E27FC236}">
                <a16:creationId xmlns:a16="http://schemas.microsoft.com/office/drawing/2014/main" id="{E570FF3B-B6F9-4F1F-AF9F-B863DB48C4E5}"/>
              </a:ext>
            </a:extLst>
          </p:cNvPr>
          <p:cNvSpPr>
            <a:spLocks noGrp="1"/>
          </p:cNvSpPr>
          <p:nvPr>
            <p:ph type="ctrTitle"/>
          </p:nvPr>
        </p:nvSpPr>
        <p:spPr>
          <a:xfrm>
            <a:off x="8748074" y="199390"/>
            <a:ext cx="3443926" cy="2889250"/>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91422" tIns="45711" rIns="91422" bIns="45711" rtlCol="0" anchor="ctr">
            <a:normAutofit/>
          </a:bodyPr>
          <a:lstStyle/>
          <a:p>
            <a:r>
              <a:rPr lang="en-US" sz="1800" b="1"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Housing Market Prediction Analysis – Milestone 4</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2000" b="1" dirty="0">
                <a:solidFill>
                  <a:schemeClr val="accent6">
                    <a:lumMod val="60000"/>
                    <a:lumOff val="40000"/>
                  </a:schemeClr>
                </a:solidFill>
              </a:rPr>
            </a:br>
            <a:endParaRPr lang="en-US" sz="2000" b="1" dirty="0">
              <a:solidFill>
                <a:schemeClr val="accent6">
                  <a:lumMod val="60000"/>
                  <a:lumOff val="40000"/>
                </a:schemeClr>
              </a:solidFill>
            </a:endParaRPr>
          </a:p>
        </p:txBody>
      </p:sp>
      <p:pic>
        <p:nvPicPr>
          <p:cNvPr id="4" name="Picture 3">
            <a:extLst>
              <a:ext uri="{FF2B5EF4-FFF2-40B4-BE49-F238E27FC236}">
                <a16:creationId xmlns:a16="http://schemas.microsoft.com/office/drawing/2014/main" id="{27AD096F-B69D-4ED3-A558-ED2EBFDB973B}"/>
              </a:ext>
            </a:extLst>
          </p:cNvPr>
          <p:cNvPicPr>
            <a:picLocks noChangeAspect="1"/>
          </p:cNvPicPr>
          <p:nvPr/>
        </p:nvPicPr>
        <p:blipFill>
          <a:blip r:embed="rId2"/>
          <a:stretch>
            <a:fillRect/>
          </a:stretch>
        </p:blipFill>
        <p:spPr>
          <a:xfrm>
            <a:off x="0" y="0"/>
            <a:ext cx="9154803" cy="6858000"/>
          </a:xfrm>
          <a:prstGeom prst="rect">
            <a:avLst/>
          </a:prstGeom>
        </p:spPr>
      </p:pic>
    </p:spTree>
    <p:extLst>
      <p:ext uri="{BB962C8B-B14F-4D97-AF65-F5344CB8AC3E}">
        <p14:creationId xmlns:p14="http://schemas.microsoft.com/office/powerpoint/2010/main" val="31287129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james-owen-MuIvHRJbjA8-unsplash.jpg">
            <a:extLst>
              <a:ext uri="{FF2B5EF4-FFF2-40B4-BE49-F238E27FC236}">
                <a16:creationId xmlns:a16="http://schemas.microsoft.com/office/drawing/2014/main" id="{51FBA4F3-E0D5-4FFC-B7DB-EEBE58F51EB1}"/>
              </a:ext>
            </a:extLst>
          </p:cNvPr>
          <p:cNvPicPr>
            <a:picLocks noChangeAspect="1"/>
          </p:cNvPicPr>
          <p:nvPr/>
        </p:nvPicPr>
        <p:blipFill>
          <a:blip r:embed="rId2" cstate="print">
            <a:duotone>
              <a:schemeClr val="bg2">
                <a:shade val="45000"/>
                <a:satMod val="135000"/>
              </a:schemeClr>
              <a:prstClr val="white"/>
            </a:duotone>
            <a:lum bright="-1000" contrast="3000"/>
            <a:alphaModFix amt="18000"/>
          </a:blip>
          <a:stretch>
            <a:fillRect/>
          </a:stretch>
        </p:blipFill>
        <p:spPr>
          <a:xfrm>
            <a:off x="0" y="0"/>
            <a:ext cx="12192000" cy="6858000"/>
          </a:xfrm>
          <a:prstGeom prst="rect">
            <a:avLst/>
          </a:prstGeom>
          <a:noFill/>
          <a:ln>
            <a:noFill/>
          </a:ln>
        </p:spPr>
      </p:pic>
      <p:sp>
        <p:nvSpPr>
          <p:cNvPr id="6" name="Title 1">
            <a:extLst>
              <a:ext uri="{FF2B5EF4-FFF2-40B4-BE49-F238E27FC236}">
                <a16:creationId xmlns:a16="http://schemas.microsoft.com/office/drawing/2014/main" id="{D95CC507-95BC-4253-851D-F38E570F5AE2}"/>
              </a:ext>
            </a:extLst>
          </p:cNvPr>
          <p:cNvSpPr>
            <a:spLocks noGrp="1"/>
          </p:cNvSpPr>
          <p:nvPr>
            <p:ph type="title"/>
          </p:nvPr>
        </p:nvSpPr>
        <p:spPr>
          <a:xfrm>
            <a:off x="278674" y="2546350"/>
            <a:ext cx="10515600" cy="1325563"/>
          </a:xfrm>
        </p:spPr>
        <p:txBody>
          <a:bodyPr>
            <a:normAutofit fontScale="90000"/>
          </a:bodyPr>
          <a:lstStyle/>
          <a:p>
            <a:pPr marL="0" marR="0">
              <a:spcBef>
                <a:spcPts val="0"/>
              </a:spcBef>
              <a:spcAft>
                <a:spcPts val="0"/>
              </a:spcAft>
            </a:pPr>
            <a:r>
              <a:rPr lang="en-US" sz="1800" b="1"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Reference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https://www.kaggle.com/zillow/zecon</a:t>
            </a:r>
            <a:r>
              <a:rPr lang="en-US" sz="1800"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https://www.kaggle.com/c/house-prices-advanced-regression-techniques/data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https://finance.yahoo.com/news/housing-index-shows-renting-beats-193900999.html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https://towardsdatascience.com/house-price-prediction-with-zillow-economics-dataset-18709abff896</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https://www.section.io/engineering-education/house-price-prediction/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https://yalantis.com/blog/predictive-algorithm-for-house-price/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https://www.kaggle.com/erick5/predicting-house-prices-with-machine-learning/data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0"/>
              </a:rPr>
              <a:t>https://rpubs.com/nweissm/670674</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dirty="0">
                <a:effectLst/>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3AA4EABD-77F0-430D-86FD-38F529E0958C}"/>
              </a:ext>
            </a:extLst>
          </p:cNvPr>
          <p:cNvSpPr txBox="1"/>
          <p:nvPr/>
        </p:nvSpPr>
        <p:spPr>
          <a:xfrm>
            <a:off x="95794" y="1900019"/>
            <a:ext cx="11817532" cy="646331"/>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5928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james-owen-MuIvHRJbjA8-unsplash.jpg">
            <a:extLst>
              <a:ext uri="{FF2B5EF4-FFF2-40B4-BE49-F238E27FC236}">
                <a16:creationId xmlns:a16="http://schemas.microsoft.com/office/drawing/2014/main" id="{BF801098-7E14-4AC6-BA25-DD12B354B660}"/>
              </a:ext>
            </a:extLst>
          </p:cNvPr>
          <p:cNvPicPr>
            <a:picLocks noChangeAspect="1"/>
          </p:cNvPicPr>
          <p:nvPr/>
        </p:nvPicPr>
        <p:blipFill>
          <a:blip r:embed="rId2" cstate="print">
            <a:duotone>
              <a:schemeClr val="bg2">
                <a:shade val="45000"/>
                <a:satMod val="135000"/>
              </a:schemeClr>
              <a:prstClr val="white"/>
            </a:duotone>
            <a:lum bright="-1000" contrast="3000"/>
            <a:alphaModFix amt="18000"/>
          </a:blip>
          <a:stretch>
            <a:fillRect/>
          </a:stretch>
        </p:blipFill>
        <p:spPr>
          <a:xfrm>
            <a:off x="0" y="0"/>
            <a:ext cx="12192000" cy="6858000"/>
          </a:xfrm>
          <a:prstGeom prst="rect">
            <a:avLst/>
          </a:prstGeom>
          <a:noFill/>
          <a:ln>
            <a:noFill/>
          </a:ln>
        </p:spPr>
      </p:pic>
      <p:sp>
        <p:nvSpPr>
          <p:cNvPr id="6" name="TextBox 5">
            <a:extLst>
              <a:ext uri="{FF2B5EF4-FFF2-40B4-BE49-F238E27FC236}">
                <a16:creationId xmlns:a16="http://schemas.microsoft.com/office/drawing/2014/main" id="{43DFADB8-F9EF-47FB-B929-DF737AF89E54}"/>
              </a:ext>
            </a:extLst>
          </p:cNvPr>
          <p:cNvSpPr txBox="1"/>
          <p:nvPr/>
        </p:nvSpPr>
        <p:spPr>
          <a:xfrm>
            <a:off x="-2" y="904277"/>
            <a:ext cx="11249297" cy="1107996"/>
          </a:xfrm>
          <a:prstGeom prst="rect">
            <a:avLst/>
          </a:prstGeom>
          <a:noFill/>
        </p:spPr>
        <p:txBody>
          <a:bodyPr wrap="square">
            <a:spAutoFit/>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Purchasing a house is a big decision in a person’s life and needs a considerable amount of thought and research. The goal of this Milestone 4 is to present my progress, work ahead to completing this analysis and present any challenges or roadblocks </a:t>
            </a:r>
          </a:p>
          <a:p>
            <a:r>
              <a:rPr lang="en-US" sz="1600" dirty="0">
                <a:effectLst/>
                <a:latin typeface="Calibri" panose="020F0502020204030204" pitchFamily="34" charset="0"/>
                <a:ea typeface="Calibri" panose="020F0502020204030204" pitchFamily="34" charset="0"/>
                <a:cs typeface="Times New Roman" panose="02020603050405020304" pitchFamily="18" charset="0"/>
              </a:rPr>
              <a:t>to obtain feedback from peers. </a:t>
            </a:r>
          </a:p>
          <a:p>
            <a:r>
              <a:rPr lang="en-US" b="0" i="0" dirty="0">
                <a:effectLst/>
              </a:rPr>
              <a:t>. </a:t>
            </a:r>
            <a:endParaRPr lang="en-US" dirty="0"/>
          </a:p>
        </p:txBody>
      </p:sp>
      <p:sp>
        <p:nvSpPr>
          <p:cNvPr id="9" name="Title 1">
            <a:extLst>
              <a:ext uri="{FF2B5EF4-FFF2-40B4-BE49-F238E27FC236}">
                <a16:creationId xmlns:a16="http://schemas.microsoft.com/office/drawing/2014/main" id="{D3627832-51B1-4BF5-9641-3327A65BF964}"/>
              </a:ext>
            </a:extLst>
          </p:cNvPr>
          <p:cNvSpPr>
            <a:spLocks noGrp="1"/>
          </p:cNvSpPr>
          <p:nvPr>
            <p:ph type="title"/>
          </p:nvPr>
        </p:nvSpPr>
        <p:spPr>
          <a:xfrm>
            <a:off x="0" y="0"/>
            <a:ext cx="10515600" cy="1325563"/>
          </a:xfrm>
        </p:spPr>
        <p:txBody>
          <a:bodyPr/>
          <a:lstStyle/>
          <a:p>
            <a:r>
              <a:rPr lang="en-US" dirty="0"/>
              <a:t>Introduction</a:t>
            </a:r>
          </a:p>
        </p:txBody>
      </p:sp>
      <p:sp>
        <p:nvSpPr>
          <p:cNvPr id="10" name="TextBox 9">
            <a:extLst>
              <a:ext uri="{FF2B5EF4-FFF2-40B4-BE49-F238E27FC236}">
                <a16:creationId xmlns:a16="http://schemas.microsoft.com/office/drawing/2014/main" id="{B4147E9B-5C6A-440C-A390-3806555FADB8}"/>
              </a:ext>
            </a:extLst>
          </p:cNvPr>
          <p:cNvSpPr txBox="1"/>
          <p:nvPr/>
        </p:nvSpPr>
        <p:spPr>
          <a:xfrm>
            <a:off x="-1" y="2228671"/>
            <a:ext cx="11249297" cy="3693319"/>
          </a:xfrm>
          <a:prstGeom prst="rect">
            <a:avLst/>
          </a:prstGeom>
          <a:noFill/>
        </p:spPr>
        <p:txBody>
          <a:bodyPr wrap="square">
            <a:spAutoFit/>
          </a:bodyPr>
          <a:lstStyle/>
          <a:p>
            <a:r>
              <a:rPr lang="en-US" b="0" i="0" u="sng" dirty="0">
                <a:effectLst/>
                <a:cs typeface="Arial" panose="020B0604020202020204" pitchFamily="34" charset="0"/>
              </a:rPr>
              <a:t>Problem Statement</a:t>
            </a:r>
          </a:p>
          <a:p>
            <a:endParaRPr lang="en-US" u="sng" dirty="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are aiming to predict the housing price based on the historical Sale Price, Median Income, Number of Schools and their Rating, Crime Rate, Unemployment Rate, Number of Hospitals and their ratings</a:t>
            </a:r>
          </a:p>
          <a:p>
            <a:endParaRPr lang="en-US" u="sng" dirty="0">
              <a:cs typeface="Arial" panose="020B0604020202020204" pitchFamily="34" charset="0"/>
            </a:endParaRPr>
          </a:p>
          <a:p>
            <a:r>
              <a:rPr lang="en-US" u="sng" dirty="0">
                <a:cs typeface="Arial" panose="020B0604020202020204" pitchFamily="34" charset="0"/>
              </a:rPr>
              <a:t>Project Scope</a:t>
            </a:r>
          </a:p>
          <a:p>
            <a:endParaRPr lang="en-US" u="sng" dirty="0">
              <a:cs typeface="Arial" panose="020B0604020202020204" pitchFamily="34" charset="0"/>
            </a:endParaRPr>
          </a:p>
          <a:p>
            <a:r>
              <a:rPr lang="en-US" b="0" i="0" dirty="0">
                <a:effectLst/>
                <a:cs typeface="Arial" panose="020B0604020202020204" pitchFamily="34" charset="0"/>
              </a:rPr>
              <a:t>Building </a:t>
            </a:r>
            <a:r>
              <a:rPr lang="en-US" dirty="0">
                <a:cs typeface="Arial" panose="020B0604020202020204" pitchFamily="34" charset="0"/>
              </a:rPr>
              <a:t>Predictive Analytics systems that can help individual home buyers choice and options to better plan for their first home buying process.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aim of the project is to provide the best counties/areas in the USA to invest in for a national real estate developer, individual buyers, banks looking for a place to develop a new apartment building or to purchase.</a:t>
            </a:r>
            <a:endParaRPr lang="en-US" dirty="0">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p:txBody>
      </p:sp>
    </p:spTree>
    <p:extLst>
      <p:ext uri="{BB962C8B-B14F-4D97-AF65-F5344CB8AC3E}">
        <p14:creationId xmlns:p14="http://schemas.microsoft.com/office/powerpoint/2010/main" val="414304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schemeClr>
        </a:solidFill>
        <a:effectLst/>
      </p:bgPr>
    </p:bg>
    <p:spTree>
      <p:nvGrpSpPr>
        <p:cNvPr id="1" name=""/>
        <p:cNvGrpSpPr/>
        <p:nvPr/>
      </p:nvGrpSpPr>
      <p:grpSpPr>
        <a:xfrm>
          <a:off x="0" y="0"/>
          <a:ext cx="0" cy="0"/>
          <a:chOff x="0" y="0"/>
          <a:chExt cx="0" cy="0"/>
        </a:xfrm>
      </p:grpSpPr>
      <p:pic>
        <p:nvPicPr>
          <p:cNvPr id="12" name="Picture 11" descr="james-owen-MuIvHRJbjA8-unsplash.jpg">
            <a:extLst>
              <a:ext uri="{FF2B5EF4-FFF2-40B4-BE49-F238E27FC236}">
                <a16:creationId xmlns:a16="http://schemas.microsoft.com/office/drawing/2014/main" id="{51FBA4F3-E0D5-4FFC-B7DB-EEBE58F51EB1}"/>
              </a:ext>
            </a:extLst>
          </p:cNvPr>
          <p:cNvPicPr>
            <a:picLocks noChangeAspect="1"/>
          </p:cNvPicPr>
          <p:nvPr/>
        </p:nvPicPr>
        <p:blipFill>
          <a:blip r:embed="rId2" cstate="print">
            <a:duotone>
              <a:schemeClr val="bg2">
                <a:shade val="45000"/>
                <a:satMod val="135000"/>
              </a:schemeClr>
              <a:prstClr val="white"/>
            </a:duotone>
            <a:lum bright="-1000" contrast="3000"/>
            <a:alphaModFix amt="18000"/>
          </a:blip>
          <a:stretch>
            <a:fillRect/>
          </a:stretch>
        </p:blipFill>
        <p:spPr>
          <a:xfrm>
            <a:off x="0" y="0"/>
            <a:ext cx="12192000" cy="6858000"/>
          </a:xfrm>
          <a:prstGeom prst="rect">
            <a:avLst/>
          </a:prstGeom>
          <a:noFill/>
          <a:ln>
            <a:noFill/>
          </a:ln>
          <a:effectLst/>
        </p:spPr>
      </p:pic>
      <p:sp>
        <p:nvSpPr>
          <p:cNvPr id="10" name="TextBox 9">
            <a:extLst>
              <a:ext uri="{FF2B5EF4-FFF2-40B4-BE49-F238E27FC236}">
                <a16:creationId xmlns:a16="http://schemas.microsoft.com/office/drawing/2014/main" id="{B4147E9B-5C6A-440C-A390-3806555FADB8}"/>
              </a:ext>
            </a:extLst>
          </p:cNvPr>
          <p:cNvSpPr txBox="1"/>
          <p:nvPr/>
        </p:nvSpPr>
        <p:spPr>
          <a:xfrm>
            <a:off x="0" y="370411"/>
            <a:ext cx="11249297" cy="8171468"/>
          </a:xfrm>
          <a:prstGeom prst="rect">
            <a:avLst/>
          </a:prstGeom>
          <a:noFill/>
        </p:spPr>
        <p:txBody>
          <a:bodyPr wrap="square">
            <a:spAutoFit/>
          </a:bodyPr>
          <a:lstStyle/>
          <a:p>
            <a:r>
              <a:rPr lang="en-US" u="sng" dirty="0">
                <a:cs typeface="Arial" panose="020B0604020202020204" pitchFamily="34" charset="0"/>
              </a:rPr>
              <a:t>Predictive Analytics Approach</a:t>
            </a:r>
          </a:p>
          <a:p>
            <a:endParaRPr lang="en-US" dirty="0">
              <a:cs typeface="Arial" panose="020B0604020202020204" pitchFamily="34" charset="0"/>
            </a:endParaRPr>
          </a:p>
          <a:p>
            <a:pPr marL="0" marR="0">
              <a:spcBef>
                <a:spcPts val="0"/>
              </a:spcBef>
              <a:spcAft>
                <a:spcPts val="0"/>
              </a:spcAft>
            </a:pPr>
            <a:r>
              <a:rPr lang="en-US"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 are trying to predict the house prices using Machine learning algorithms </a:t>
            </a:r>
            <a:r>
              <a:rPr lang="en-US" sz="1800" b="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XGBoost</a:t>
            </a:r>
            <a:r>
              <a:rPr lang="en-US"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Linear Regression considering factors such as Median income in a county, Crime rate in that county, public schools, hospitals, hospital ratings and unemployment rate in the county.</a:t>
            </a:r>
          </a:p>
          <a:p>
            <a:pPr marL="0" marR="0">
              <a:spcBef>
                <a:spcPts val="0"/>
              </a:spcBef>
              <a:spcAft>
                <a:spcPts val="0"/>
              </a:spcAft>
            </a:pPr>
            <a:endParaRPr lang="en-US"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0" i="0" u="sng" dirty="0">
                <a:effectLst/>
                <a:cs typeface="Arial" panose="020B0604020202020204" pitchFamily="34" charset="0"/>
              </a:rPr>
              <a:t>Data Source</a:t>
            </a:r>
            <a:br>
              <a:rPr lang="en-US" b="0" i="0" u="sng" dirty="0">
                <a:effectLst/>
                <a:cs typeface="Arial" panose="020B0604020202020204" pitchFamily="34" charset="0"/>
              </a:rPr>
            </a:br>
            <a:br>
              <a:rPr lang="en-US" b="0" i="0" u="sng" dirty="0">
                <a:effectLst/>
                <a:cs typeface="Arial" panose="020B0604020202020204" pitchFamily="34" charset="0"/>
              </a:rPr>
            </a:br>
            <a:r>
              <a:rPr lang="en-US" sz="1300" dirty="0">
                <a:effectLst/>
                <a:latin typeface="Calibri" panose="020F0502020204030204" pitchFamily="34" charset="0"/>
                <a:ea typeface="Calibri" panose="020F0502020204030204" pitchFamily="34" charset="0"/>
                <a:cs typeface="Times New Roman" panose="02020603050405020304" pitchFamily="18" charset="0"/>
              </a:rPr>
              <a:t>We will use many different data sources for Historical Sale price, Demographic data, Mortgage Interest rate, Crime Data, Schools data. The related datasets include:</a:t>
            </a:r>
          </a:p>
          <a:p>
            <a:pPr marL="0" marR="0">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300" u="sng" dirty="0">
                <a:effectLst/>
                <a:latin typeface="Calibri" panose="020F0502020204030204" pitchFamily="34" charset="0"/>
                <a:ea typeface="Calibri" panose="020F0502020204030204" pitchFamily="34" charset="0"/>
                <a:cs typeface="Times New Roman" panose="02020603050405020304" pitchFamily="18" charset="0"/>
              </a:rPr>
              <a:t>Zillow Housing Price data</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3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https://www.kaggle.com/zillow/zecon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300" u="sng" dirty="0">
                <a:effectLst/>
                <a:latin typeface="Calibri" panose="020F0502020204030204" pitchFamily="34" charset="0"/>
                <a:ea typeface="Calibri" panose="020F0502020204030204" pitchFamily="34" charset="0"/>
                <a:cs typeface="Times New Roman" panose="02020603050405020304" pitchFamily="18" charset="0"/>
              </a:rPr>
              <a:t>DEMOGRAPHIC DATA</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This dataset comprises demographic data like population, age, sex, race and income, published by the US Census Bureau.</a:t>
            </a:r>
          </a:p>
          <a:p>
            <a:pPr marL="0" marR="0">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3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https://www.census.gov/programs-surveys/acs</a:t>
            </a: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300" u="sng" dirty="0">
                <a:effectLst/>
                <a:latin typeface="Calibri" panose="020F0502020204030204" pitchFamily="34" charset="0"/>
                <a:ea typeface="Calibri" panose="020F0502020204030204" pitchFamily="34" charset="0"/>
                <a:cs typeface="Times New Roman" panose="02020603050405020304" pitchFamily="18" charset="0"/>
              </a:rPr>
              <a:t>CRIME DATA</a:t>
            </a:r>
            <a:br>
              <a:rPr lang="en-US" sz="1300" dirty="0">
                <a:effectLst/>
                <a:latin typeface="Calibri" panose="020F0502020204030204" pitchFamily="34" charset="0"/>
                <a:ea typeface="Calibri" panose="020F0502020204030204" pitchFamily="34" charset="0"/>
                <a:cs typeface="Times New Roman" panose="02020603050405020304" pitchFamily="18" charset="0"/>
              </a:rPr>
            </a:br>
            <a:r>
              <a:rPr lang="en-US" sz="1300" dirty="0">
                <a:effectLst/>
                <a:latin typeface="Calibri" panose="020F0502020204030204" pitchFamily="34" charset="0"/>
                <a:ea typeface="Calibri" panose="020F0502020204030204" pitchFamily="34" charset="0"/>
                <a:cs typeface="Times New Roman" panose="02020603050405020304" pitchFamily="18" charset="0"/>
              </a:rPr>
              <a:t>This page contains the crime data by California cities, published by FBI.</a:t>
            </a:r>
          </a:p>
          <a:p>
            <a:pPr marL="0" marR="0">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3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https://www.kaggle.com/mikejohnsonjr/united-states-crime-rates-by-county</a:t>
            </a: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300" u="sng" dirty="0">
                <a:effectLst/>
                <a:latin typeface="Calibri" panose="020F0502020204030204" pitchFamily="34" charset="0"/>
                <a:ea typeface="Calibri" panose="020F0502020204030204" pitchFamily="34" charset="0"/>
                <a:cs typeface="Times New Roman" panose="02020603050405020304" pitchFamily="18" charset="0"/>
              </a:rPr>
              <a:t>PUBLIC SCHOOLS DATA</a:t>
            </a:r>
            <a:br>
              <a:rPr lang="en-US" sz="1300" dirty="0">
                <a:effectLst/>
                <a:latin typeface="Calibri" panose="020F0502020204030204" pitchFamily="34" charset="0"/>
                <a:ea typeface="Calibri" panose="020F0502020204030204" pitchFamily="34" charset="0"/>
                <a:cs typeface="Times New Roman" panose="02020603050405020304" pitchFamily="18" charset="0"/>
              </a:rPr>
            </a:br>
            <a:r>
              <a:rPr lang="en-US" sz="1300" dirty="0">
                <a:effectLst/>
                <a:latin typeface="Calibri" panose="020F0502020204030204" pitchFamily="34" charset="0"/>
                <a:ea typeface="Calibri" panose="020F0502020204030204" pitchFamily="34" charset="0"/>
                <a:cs typeface="Times New Roman" panose="02020603050405020304" pitchFamily="18" charset="0"/>
              </a:rPr>
              <a:t>The page contains all active, pending, closed, and merged public schools and districts, also contains their corresponding Zip code, published by California Department of Education.</a:t>
            </a:r>
          </a:p>
          <a:p>
            <a:pPr marL="0" marR="0">
              <a:spcBef>
                <a:spcPts val="0"/>
              </a:spcBef>
              <a:spcAft>
                <a:spcPts val="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3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https://www.kaggle.com/carlosaguayo/usa-public-schools</a:t>
            </a:r>
            <a:r>
              <a:rPr lang="en-US" sz="13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b="0" i="0" u="sng" dirty="0">
              <a:effectLst/>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p:txBody>
      </p:sp>
    </p:spTree>
    <p:extLst>
      <p:ext uri="{BB962C8B-B14F-4D97-AF65-F5344CB8AC3E}">
        <p14:creationId xmlns:p14="http://schemas.microsoft.com/office/powerpoint/2010/main" val="407021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descr="james-owen-MuIvHRJbjA8-unsplash.jpg">
            <a:extLst>
              <a:ext uri="{FF2B5EF4-FFF2-40B4-BE49-F238E27FC236}">
                <a16:creationId xmlns:a16="http://schemas.microsoft.com/office/drawing/2014/main" id="{51FBA4F3-E0D5-4FFC-B7DB-EEBE58F51EB1}"/>
              </a:ext>
            </a:extLst>
          </p:cNvPr>
          <p:cNvPicPr>
            <a:picLocks noChangeAspect="1"/>
          </p:cNvPicPr>
          <p:nvPr/>
        </p:nvPicPr>
        <p:blipFill>
          <a:blip r:embed="rId2" cstate="print">
            <a:duotone>
              <a:schemeClr val="bg2">
                <a:shade val="45000"/>
                <a:satMod val="135000"/>
              </a:schemeClr>
              <a:prstClr val="white"/>
            </a:duotone>
            <a:lum bright="-1000" contrast="3000"/>
            <a:alphaModFix amt="18000"/>
          </a:blip>
          <a:stretch>
            <a:fillRect/>
          </a:stretch>
        </p:blipFill>
        <p:spPr>
          <a:xfrm>
            <a:off x="8709" y="0"/>
            <a:ext cx="12192000" cy="6858000"/>
          </a:xfrm>
          <a:prstGeom prst="rect">
            <a:avLst/>
          </a:prstGeom>
          <a:noFill/>
          <a:ln>
            <a:noFill/>
          </a:ln>
        </p:spPr>
      </p:pic>
      <p:sp>
        <p:nvSpPr>
          <p:cNvPr id="6" name="Title 1">
            <a:extLst>
              <a:ext uri="{FF2B5EF4-FFF2-40B4-BE49-F238E27FC236}">
                <a16:creationId xmlns:a16="http://schemas.microsoft.com/office/drawing/2014/main" id="{D95CC507-95BC-4253-851D-F38E570F5AE2}"/>
              </a:ext>
            </a:extLst>
          </p:cNvPr>
          <p:cNvSpPr>
            <a:spLocks noGrp="1"/>
          </p:cNvSpPr>
          <p:nvPr>
            <p:ph type="title"/>
          </p:nvPr>
        </p:nvSpPr>
        <p:spPr>
          <a:xfrm>
            <a:off x="0" y="0"/>
            <a:ext cx="10515600" cy="1325563"/>
          </a:xfrm>
        </p:spPr>
        <p:txBody>
          <a:bodyPr/>
          <a:lstStyle/>
          <a:p>
            <a:r>
              <a:rPr lang="en-US" dirty="0"/>
              <a:t>Data Understanding</a:t>
            </a:r>
          </a:p>
        </p:txBody>
      </p:sp>
      <p:pic>
        <p:nvPicPr>
          <p:cNvPr id="9" name="Picture 8" descr="Chart, histogram&#10;&#10;Description automatically generated">
            <a:extLst>
              <a:ext uri="{FF2B5EF4-FFF2-40B4-BE49-F238E27FC236}">
                <a16:creationId xmlns:a16="http://schemas.microsoft.com/office/drawing/2014/main" id="{9CC39F8A-8441-48BA-97D3-180328E8B0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342" y="999241"/>
            <a:ext cx="8762402" cy="5858759"/>
          </a:xfrm>
          <a:prstGeom prst="rect">
            <a:avLst/>
          </a:prstGeom>
          <a:noFill/>
          <a:ln>
            <a:noFill/>
          </a:ln>
        </p:spPr>
      </p:pic>
    </p:spTree>
    <p:extLst>
      <p:ext uri="{BB962C8B-B14F-4D97-AF65-F5344CB8AC3E}">
        <p14:creationId xmlns:p14="http://schemas.microsoft.com/office/powerpoint/2010/main" val="262635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james-owen-MuIvHRJbjA8-unsplash.jpg">
            <a:extLst>
              <a:ext uri="{FF2B5EF4-FFF2-40B4-BE49-F238E27FC236}">
                <a16:creationId xmlns:a16="http://schemas.microsoft.com/office/drawing/2014/main" id="{51FBA4F3-E0D5-4FFC-B7DB-EEBE58F51EB1}"/>
              </a:ext>
            </a:extLst>
          </p:cNvPr>
          <p:cNvPicPr>
            <a:picLocks noChangeAspect="1"/>
          </p:cNvPicPr>
          <p:nvPr/>
        </p:nvPicPr>
        <p:blipFill>
          <a:blip r:embed="rId2" cstate="print">
            <a:duotone>
              <a:schemeClr val="bg2">
                <a:shade val="45000"/>
                <a:satMod val="135000"/>
              </a:schemeClr>
              <a:prstClr val="white"/>
            </a:duotone>
            <a:lum bright="-1000" contrast="3000"/>
            <a:alphaModFix amt="18000"/>
          </a:blip>
          <a:stretch>
            <a:fillRect/>
          </a:stretch>
        </p:blipFill>
        <p:spPr>
          <a:xfrm>
            <a:off x="8709" y="0"/>
            <a:ext cx="12192000" cy="6858000"/>
          </a:xfrm>
          <a:prstGeom prst="rect">
            <a:avLst/>
          </a:prstGeom>
          <a:noFill/>
          <a:ln>
            <a:noFill/>
          </a:ln>
        </p:spPr>
      </p:pic>
      <p:sp>
        <p:nvSpPr>
          <p:cNvPr id="6" name="Title 1">
            <a:extLst>
              <a:ext uri="{FF2B5EF4-FFF2-40B4-BE49-F238E27FC236}">
                <a16:creationId xmlns:a16="http://schemas.microsoft.com/office/drawing/2014/main" id="{D95CC507-95BC-4253-851D-F38E570F5AE2}"/>
              </a:ext>
            </a:extLst>
          </p:cNvPr>
          <p:cNvSpPr>
            <a:spLocks noGrp="1"/>
          </p:cNvSpPr>
          <p:nvPr>
            <p:ph type="title"/>
          </p:nvPr>
        </p:nvSpPr>
        <p:spPr>
          <a:xfrm>
            <a:off x="0" y="0"/>
            <a:ext cx="10515600" cy="1325563"/>
          </a:xfrm>
        </p:spPr>
        <p:txBody>
          <a:bodyPr/>
          <a:lstStyle/>
          <a:p>
            <a:r>
              <a:rPr lang="en-US" dirty="0"/>
              <a:t>Data Understanding</a:t>
            </a:r>
          </a:p>
        </p:txBody>
      </p:sp>
      <p:pic>
        <p:nvPicPr>
          <p:cNvPr id="5" name="Picture 4" descr="Chart, line chart&#10;&#10;Description automatically generated">
            <a:extLst>
              <a:ext uri="{FF2B5EF4-FFF2-40B4-BE49-F238E27FC236}">
                <a16:creationId xmlns:a16="http://schemas.microsoft.com/office/drawing/2014/main" id="{C952D71A-A0DF-4965-955C-EC33A9C85A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09490"/>
            <a:ext cx="5943600" cy="4241239"/>
          </a:xfrm>
          <a:prstGeom prst="rect">
            <a:avLst/>
          </a:prstGeom>
          <a:noFill/>
          <a:ln>
            <a:noFill/>
          </a:ln>
        </p:spPr>
      </p:pic>
      <p:pic>
        <p:nvPicPr>
          <p:cNvPr id="7" name="Picture 6" descr="Chart&#10;&#10;Description automatically generated with low confidence">
            <a:extLst>
              <a:ext uri="{FF2B5EF4-FFF2-40B4-BE49-F238E27FC236}">
                <a16:creationId xmlns:a16="http://schemas.microsoft.com/office/drawing/2014/main" id="{F27F4BAE-7EA3-4529-8AA5-99C957F894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118231"/>
            <a:ext cx="5943600" cy="3829685"/>
          </a:xfrm>
          <a:prstGeom prst="rect">
            <a:avLst/>
          </a:prstGeom>
          <a:noFill/>
          <a:ln>
            <a:noFill/>
          </a:ln>
        </p:spPr>
      </p:pic>
    </p:spTree>
    <p:extLst>
      <p:ext uri="{BB962C8B-B14F-4D97-AF65-F5344CB8AC3E}">
        <p14:creationId xmlns:p14="http://schemas.microsoft.com/office/powerpoint/2010/main" val="429388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james-owen-MuIvHRJbjA8-unsplash.jpg">
            <a:extLst>
              <a:ext uri="{FF2B5EF4-FFF2-40B4-BE49-F238E27FC236}">
                <a16:creationId xmlns:a16="http://schemas.microsoft.com/office/drawing/2014/main" id="{51FBA4F3-E0D5-4FFC-B7DB-EEBE58F51EB1}"/>
              </a:ext>
            </a:extLst>
          </p:cNvPr>
          <p:cNvPicPr>
            <a:picLocks noChangeAspect="1"/>
          </p:cNvPicPr>
          <p:nvPr/>
        </p:nvPicPr>
        <p:blipFill>
          <a:blip r:embed="rId2" cstate="print">
            <a:duotone>
              <a:schemeClr val="bg2">
                <a:shade val="45000"/>
                <a:satMod val="135000"/>
              </a:schemeClr>
              <a:prstClr val="white"/>
            </a:duotone>
            <a:lum bright="-1000" contrast="3000"/>
            <a:alphaModFix amt="18000"/>
          </a:blip>
          <a:stretch>
            <a:fillRect/>
          </a:stretch>
        </p:blipFill>
        <p:spPr>
          <a:xfrm>
            <a:off x="8709" y="0"/>
            <a:ext cx="12192000" cy="6858000"/>
          </a:xfrm>
          <a:prstGeom prst="rect">
            <a:avLst/>
          </a:prstGeom>
          <a:noFill/>
          <a:ln>
            <a:noFill/>
          </a:ln>
        </p:spPr>
      </p:pic>
      <p:sp>
        <p:nvSpPr>
          <p:cNvPr id="6" name="Title 1">
            <a:extLst>
              <a:ext uri="{FF2B5EF4-FFF2-40B4-BE49-F238E27FC236}">
                <a16:creationId xmlns:a16="http://schemas.microsoft.com/office/drawing/2014/main" id="{D95CC507-95BC-4253-851D-F38E570F5AE2}"/>
              </a:ext>
            </a:extLst>
          </p:cNvPr>
          <p:cNvSpPr>
            <a:spLocks noGrp="1"/>
          </p:cNvSpPr>
          <p:nvPr>
            <p:ph type="title"/>
          </p:nvPr>
        </p:nvSpPr>
        <p:spPr>
          <a:xfrm>
            <a:off x="0" y="0"/>
            <a:ext cx="10515600" cy="1325563"/>
          </a:xfrm>
        </p:spPr>
        <p:txBody>
          <a:bodyPr/>
          <a:lstStyle/>
          <a:p>
            <a:r>
              <a:rPr lang="en-US" dirty="0"/>
              <a:t>Data Understanding</a:t>
            </a:r>
          </a:p>
        </p:txBody>
      </p:sp>
      <p:pic>
        <p:nvPicPr>
          <p:cNvPr id="8" name="Picture 7" descr="Chart&#10;&#10;Description automatically generated">
            <a:extLst>
              <a:ext uri="{FF2B5EF4-FFF2-40B4-BE49-F238E27FC236}">
                <a16:creationId xmlns:a16="http://schemas.microsoft.com/office/drawing/2014/main" id="{1E71319D-5500-470C-BBA5-E90506AEE7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09" y="1441871"/>
            <a:ext cx="5943600" cy="3710305"/>
          </a:xfrm>
          <a:prstGeom prst="rect">
            <a:avLst/>
          </a:prstGeom>
          <a:noFill/>
          <a:ln>
            <a:noFill/>
          </a:ln>
        </p:spPr>
      </p:pic>
      <p:pic>
        <p:nvPicPr>
          <p:cNvPr id="9" name="Picture 8" descr="Table&#10;&#10;Description automatically generated">
            <a:extLst>
              <a:ext uri="{FF2B5EF4-FFF2-40B4-BE49-F238E27FC236}">
                <a16:creationId xmlns:a16="http://schemas.microsoft.com/office/drawing/2014/main" id="{7A35176B-84B6-4A13-8114-269FAA60BD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61018" y="932168"/>
            <a:ext cx="5943600" cy="3159613"/>
          </a:xfrm>
          <a:prstGeom prst="rect">
            <a:avLst/>
          </a:prstGeom>
          <a:noFill/>
          <a:ln>
            <a:noFill/>
          </a:ln>
        </p:spPr>
      </p:pic>
      <p:pic>
        <p:nvPicPr>
          <p:cNvPr id="10" name="Picture 9" descr="Background pattern&#10;&#10;Description automatically generated with medium confidence">
            <a:extLst>
              <a:ext uri="{FF2B5EF4-FFF2-40B4-BE49-F238E27FC236}">
                <a16:creationId xmlns:a16="http://schemas.microsoft.com/office/drawing/2014/main" id="{5DF7D867-A8C6-49F9-ADC3-D8203ADEF44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61018" y="4091781"/>
            <a:ext cx="5943600" cy="2750820"/>
          </a:xfrm>
          <a:prstGeom prst="rect">
            <a:avLst/>
          </a:prstGeom>
          <a:noFill/>
          <a:ln>
            <a:noFill/>
          </a:ln>
        </p:spPr>
      </p:pic>
    </p:spTree>
    <p:extLst>
      <p:ext uri="{BB962C8B-B14F-4D97-AF65-F5344CB8AC3E}">
        <p14:creationId xmlns:p14="http://schemas.microsoft.com/office/powerpoint/2010/main" val="422359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james-owen-MuIvHRJbjA8-unsplash.jpg">
            <a:extLst>
              <a:ext uri="{FF2B5EF4-FFF2-40B4-BE49-F238E27FC236}">
                <a16:creationId xmlns:a16="http://schemas.microsoft.com/office/drawing/2014/main" id="{51FBA4F3-E0D5-4FFC-B7DB-EEBE58F51EB1}"/>
              </a:ext>
            </a:extLst>
          </p:cNvPr>
          <p:cNvPicPr>
            <a:picLocks noChangeAspect="1"/>
          </p:cNvPicPr>
          <p:nvPr/>
        </p:nvPicPr>
        <p:blipFill>
          <a:blip r:embed="rId2" cstate="print">
            <a:duotone>
              <a:schemeClr val="bg2">
                <a:shade val="45000"/>
                <a:satMod val="135000"/>
              </a:schemeClr>
              <a:prstClr val="white"/>
            </a:duotone>
            <a:lum bright="-1000" contrast="3000"/>
            <a:alphaModFix amt="18000"/>
          </a:blip>
          <a:stretch>
            <a:fillRect/>
          </a:stretch>
        </p:blipFill>
        <p:spPr>
          <a:xfrm>
            <a:off x="8709" y="0"/>
            <a:ext cx="12192000" cy="6858000"/>
          </a:xfrm>
          <a:prstGeom prst="rect">
            <a:avLst/>
          </a:prstGeom>
          <a:noFill/>
          <a:ln>
            <a:noFill/>
          </a:ln>
        </p:spPr>
      </p:pic>
      <p:sp>
        <p:nvSpPr>
          <p:cNvPr id="6" name="Title 1">
            <a:extLst>
              <a:ext uri="{FF2B5EF4-FFF2-40B4-BE49-F238E27FC236}">
                <a16:creationId xmlns:a16="http://schemas.microsoft.com/office/drawing/2014/main" id="{D95CC507-95BC-4253-851D-F38E570F5AE2}"/>
              </a:ext>
            </a:extLst>
          </p:cNvPr>
          <p:cNvSpPr>
            <a:spLocks noGrp="1"/>
          </p:cNvSpPr>
          <p:nvPr>
            <p:ph type="title"/>
          </p:nvPr>
        </p:nvSpPr>
        <p:spPr>
          <a:xfrm>
            <a:off x="0" y="0"/>
            <a:ext cx="10515600" cy="1325563"/>
          </a:xfrm>
        </p:spPr>
        <p:txBody>
          <a:bodyPr/>
          <a:lstStyle/>
          <a:p>
            <a:r>
              <a:rPr lang="en-US" dirty="0"/>
              <a:t>Data Understanding</a:t>
            </a:r>
          </a:p>
        </p:txBody>
      </p:sp>
      <p:pic>
        <p:nvPicPr>
          <p:cNvPr id="7" name="Picture 6" descr="Chart, histogram&#10;&#10;Description automatically generated">
            <a:extLst>
              <a:ext uri="{FF2B5EF4-FFF2-40B4-BE49-F238E27FC236}">
                <a16:creationId xmlns:a16="http://schemas.microsoft.com/office/drawing/2014/main" id="{679587D1-643D-4844-87E1-AEFDEE107F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586" y="1082730"/>
            <a:ext cx="5943600" cy="3523615"/>
          </a:xfrm>
          <a:prstGeom prst="rect">
            <a:avLst/>
          </a:prstGeom>
          <a:noFill/>
          <a:ln>
            <a:noFill/>
          </a:ln>
        </p:spPr>
      </p:pic>
    </p:spTree>
    <p:extLst>
      <p:ext uri="{BB962C8B-B14F-4D97-AF65-F5344CB8AC3E}">
        <p14:creationId xmlns:p14="http://schemas.microsoft.com/office/powerpoint/2010/main" val="255207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descr="james-owen-MuIvHRJbjA8-unsplash.jpg">
            <a:extLst>
              <a:ext uri="{FF2B5EF4-FFF2-40B4-BE49-F238E27FC236}">
                <a16:creationId xmlns:a16="http://schemas.microsoft.com/office/drawing/2014/main" id="{51FBA4F3-E0D5-4FFC-B7DB-EEBE58F51EB1}"/>
              </a:ext>
            </a:extLst>
          </p:cNvPr>
          <p:cNvPicPr>
            <a:picLocks noChangeAspect="1"/>
          </p:cNvPicPr>
          <p:nvPr/>
        </p:nvPicPr>
        <p:blipFill>
          <a:blip r:embed="rId2" cstate="print">
            <a:duotone>
              <a:schemeClr val="bg2">
                <a:shade val="45000"/>
                <a:satMod val="135000"/>
              </a:schemeClr>
              <a:prstClr val="white"/>
            </a:duotone>
            <a:lum bright="-1000" contrast="3000"/>
            <a:alphaModFix amt="18000"/>
          </a:blip>
          <a:stretch>
            <a:fillRect/>
          </a:stretch>
        </p:blipFill>
        <p:spPr>
          <a:xfrm>
            <a:off x="0" y="0"/>
            <a:ext cx="12192000" cy="6858000"/>
          </a:xfrm>
          <a:prstGeom prst="rect">
            <a:avLst/>
          </a:prstGeom>
          <a:noFill/>
          <a:ln>
            <a:noFill/>
          </a:ln>
        </p:spPr>
      </p:pic>
      <p:sp>
        <p:nvSpPr>
          <p:cNvPr id="6" name="Title 1">
            <a:extLst>
              <a:ext uri="{FF2B5EF4-FFF2-40B4-BE49-F238E27FC236}">
                <a16:creationId xmlns:a16="http://schemas.microsoft.com/office/drawing/2014/main" id="{D95CC507-95BC-4253-851D-F38E570F5AE2}"/>
              </a:ext>
            </a:extLst>
          </p:cNvPr>
          <p:cNvSpPr>
            <a:spLocks noGrp="1"/>
          </p:cNvSpPr>
          <p:nvPr>
            <p:ph type="title"/>
          </p:nvPr>
        </p:nvSpPr>
        <p:spPr>
          <a:xfrm>
            <a:off x="0" y="0"/>
            <a:ext cx="10515600" cy="1325563"/>
          </a:xfrm>
        </p:spPr>
        <p:txBody>
          <a:bodyPr/>
          <a:lstStyle/>
          <a:p>
            <a:r>
              <a:rPr lang="en-US" dirty="0"/>
              <a:t>Data Preparation and Feature Selection</a:t>
            </a:r>
          </a:p>
        </p:txBody>
      </p:sp>
      <p:sp>
        <p:nvSpPr>
          <p:cNvPr id="9" name="TextBox 8">
            <a:extLst>
              <a:ext uri="{FF2B5EF4-FFF2-40B4-BE49-F238E27FC236}">
                <a16:creationId xmlns:a16="http://schemas.microsoft.com/office/drawing/2014/main" id="{DC771EE7-2EA6-45ED-B4D5-6AF99F36A296}"/>
              </a:ext>
            </a:extLst>
          </p:cNvPr>
          <p:cNvSpPr txBox="1"/>
          <p:nvPr/>
        </p:nvSpPr>
        <p:spPr>
          <a:xfrm>
            <a:off x="95794" y="1900019"/>
            <a:ext cx="11817532" cy="1754326"/>
          </a:xfrm>
          <a:prstGeom prst="rect">
            <a:avLst/>
          </a:prstGeom>
          <a:noFill/>
        </p:spPr>
        <p:txBody>
          <a:bodyPr wrap="square">
            <a:sp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Predictive Model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Linear Regression - For building predictive model of house prices with Zillow Economics dataset, I have used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County_time_series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 as it provides house prices for all homes in a county. Different factors considered for predicting the house prices are Median Income, Crime Rate, Public schools, Hospitals and Hospital ratings, Unemployment rate in that county.</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bagging algorithms, Random Forest and Extra Tree Classification were chosen,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was picked as one of the boosting techniques. As one tree algorithm, the Decision Tree algorithm was used.</a:t>
            </a:r>
          </a:p>
        </p:txBody>
      </p:sp>
    </p:spTree>
    <p:extLst>
      <p:ext uri="{BB962C8B-B14F-4D97-AF65-F5344CB8AC3E}">
        <p14:creationId xmlns:p14="http://schemas.microsoft.com/office/powerpoint/2010/main" val="59050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descr="james-owen-MuIvHRJbjA8-unsplash.jpg">
            <a:extLst>
              <a:ext uri="{FF2B5EF4-FFF2-40B4-BE49-F238E27FC236}">
                <a16:creationId xmlns:a16="http://schemas.microsoft.com/office/drawing/2014/main" id="{51FBA4F3-E0D5-4FFC-B7DB-EEBE58F51EB1}"/>
              </a:ext>
            </a:extLst>
          </p:cNvPr>
          <p:cNvPicPr>
            <a:picLocks noChangeAspect="1"/>
          </p:cNvPicPr>
          <p:nvPr/>
        </p:nvPicPr>
        <p:blipFill>
          <a:blip r:embed="rId2" cstate="print">
            <a:duotone>
              <a:schemeClr val="bg2">
                <a:shade val="45000"/>
                <a:satMod val="135000"/>
              </a:schemeClr>
              <a:prstClr val="white"/>
            </a:duotone>
            <a:lum bright="-1000" contrast="3000"/>
            <a:alphaModFix amt="18000"/>
          </a:blip>
          <a:stretch>
            <a:fillRect/>
          </a:stretch>
        </p:blipFill>
        <p:spPr>
          <a:xfrm>
            <a:off x="0" y="0"/>
            <a:ext cx="12192000" cy="6858000"/>
          </a:xfrm>
          <a:prstGeom prst="rect">
            <a:avLst/>
          </a:prstGeom>
          <a:noFill/>
          <a:ln>
            <a:noFill/>
          </a:ln>
        </p:spPr>
      </p:pic>
      <p:sp>
        <p:nvSpPr>
          <p:cNvPr id="6" name="Title 1">
            <a:extLst>
              <a:ext uri="{FF2B5EF4-FFF2-40B4-BE49-F238E27FC236}">
                <a16:creationId xmlns:a16="http://schemas.microsoft.com/office/drawing/2014/main" id="{D95CC507-95BC-4253-851D-F38E570F5AE2}"/>
              </a:ext>
            </a:extLst>
          </p:cNvPr>
          <p:cNvSpPr>
            <a:spLocks noGrp="1"/>
          </p:cNvSpPr>
          <p:nvPr>
            <p:ph type="title"/>
          </p:nvPr>
        </p:nvSpPr>
        <p:spPr>
          <a:xfrm>
            <a:off x="0" y="0"/>
            <a:ext cx="10515600" cy="1325563"/>
          </a:xfrm>
        </p:spPr>
        <p:txBody>
          <a:bodyPr/>
          <a:lstStyle/>
          <a:p>
            <a:r>
              <a:rPr lang="en-US" dirty="0"/>
              <a:t>Challenges</a:t>
            </a:r>
          </a:p>
        </p:txBody>
      </p:sp>
      <p:sp>
        <p:nvSpPr>
          <p:cNvPr id="4" name="TextBox 3">
            <a:extLst>
              <a:ext uri="{FF2B5EF4-FFF2-40B4-BE49-F238E27FC236}">
                <a16:creationId xmlns:a16="http://schemas.microsoft.com/office/drawing/2014/main" id="{3AA4EABD-77F0-430D-86FD-38F529E0958C}"/>
              </a:ext>
            </a:extLst>
          </p:cNvPr>
          <p:cNvSpPr txBox="1"/>
          <p:nvPr/>
        </p:nvSpPr>
        <p:spPr>
          <a:xfrm>
            <a:off x="95794" y="1900019"/>
            <a:ext cx="11817532" cy="2308324"/>
          </a:xfrm>
          <a:prstGeom prst="rect">
            <a:avLst/>
          </a:prstGeom>
          <a:noFill/>
        </p:spPr>
        <p:txBody>
          <a:bodyPr wrap="square">
            <a:spAutoFit/>
          </a:bodyPr>
          <a:lstStyle/>
          <a:p>
            <a:pPr marL="285750" indent="-285750">
              <a:buFont typeface="Arial" panose="020B0604020202020204" pitchFamily="34" charset="0"/>
              <a:buChar char="•"/>
            </a:pPr>
            <a:r>
              <a:rPr lang="en-US" dirty="0"/>
              <a:t>Dataset and supplementary data are limited in Zillow and other estimates. This might cause challenges with accuracy on general population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Finding all the dependent variables and how they affect the overall house price prediction would definitely be challenge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Dataset may be complete and needs to played around a lot.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80283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3" ma:contentTypeDescription="Create a new document." ma:contentTypeScope="" ma:versionID="b2e02a822b5b11a9efc4bd13682eaee9">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92e6ed73bb08729a733d4a1f284e396c"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D0A62E-CAD4-4B9B-A7AE-A29A79CDE68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249C4DD-5166-4774-B805-353AA0172CA7}">
  <ds:schemaRefs>
    <ds:schemaRef ds:uri="http://schemas.microsoft.com/sharepoint/v3/contenttype/forms"/>
  </ds:schemaRefs>
</ds:datastoreItem>
</file>

<file path=customXml/itemProps3.xml><?xml version="1.0" encoding="utf-8"?>
<ds:datastoreItem xmlns:ds="http://schemas.openxmlformats.org/officeDocument/2006/customXml" ds:itemID="{CFBBEA3C-1FCD-4DB2-96EC-7C6CF06A5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c9addc-188d-4db0-9f3e-ecac283308f2"/>
    <ds:schemaRef ds:uri="908902a0-8c4b-451d-ba20-f5abf25e0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747</TotalTime>
  <Words>687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Housing Market Prediction Analysis – Milestone 4  </vt:lpstr>
      <vt:lpstr>Introduction</vt:lpstr>
      <vt:lpstr>PowerPoint Presentation</vt:lpstr>
      <vt:lpstr>Data Understanding</vt:lpstr>
      <vt:lpstr>Data Understanding</vt:lpstr>
      <vt:lpstr>Data Understanding</vt:lpstr>
      <vt:lpstr>Data Understanding</vt:lpstr>
      <vt:lpstr>Data Preparation and Feature Selection</vt:lpstr>
      <vt:lpstr>Challenges</vt:lpstr>
      <vt:lpstr>Reference :   https://www.kaggle.com/zillow/zecon    https://www.kaggle.com/c/house-prices-advanced-regression-techniques/data    https://finance.yahoo.com/news/housing-index-shows-renting-beats-193900999.html    https://towardsdatascience.com/house-price-prediction-with-zillow-economics-dataset-18709abff896    https://www.section.io/engineering-education/house-price-prediction/    https://yalantis.com/blog/predictive-algorithm-for-house-price/    https://www.kaggle.com/erick5/predicting-house-prices-with-machine-learning/data    https://rpubs.com/nweissm/670674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in the Music Industry: Creating a Hit Prediction and Music Recommendation System</dc:title>
  <dc:creator>Jyothi Samudrala</dc:creator>
  <cp:lastModifiedBy>srirenganathan sankar</cp:lastModifiedBy>
  <cp:revision>7</cp:revision>
  <dcterms:created xsi:type="dcterms:W3CDTF">2022-02-14T01:54:55Z</dcterms:created>
  <dcterms:modified xsi:type="dcterms:W3CDTF">2022-02-16T03:59:41Z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ies>
</file>