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 id="261" r:id="rId4"/>
    <p:sldId id="262" r:id="rId5"/>
    <p:sldId id="256" r:id="rId6"/>
    <p:sldId id="257" r:id="rId7"/>
    <p:sldId id="258"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85" d="100"/>
          <a:sy n="85" d="100"/>
        </p:scale>
        <p:origin x="54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F4372-4F4B-02DA-E889-C70DADA34A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2EA5471-69F5-190A-127B-DD6E76EC1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BE5049F-F57A-0F4D-513A-E72AE5123A01}"/>
              </a:ext>
            </a:extLst>
          </p:cNvPr>
          <p:cNvSpPr>
            <a:spLocks noGrp="1"/>
          </p:cNvSpPr>
          <p:nvPr>
            <p:ph type="dt" sz="half" idx="10"/>
          </p:nvPr>
        </p:nvSpPr>
        <p:spPr/>
        <p:txBody>
          <a:bodyPr/>
          <a:lstStyle/>
          <a:p>
            <a:fld id="{C02EF1C3-B344-44E0-B86B-307C57D8E6F4}" type="datetimeFigureOut">
              <a:rPr lang="zh-CN" altLang="en-US" smtClean="0"/>
              <a:t>2025/8/14</a:t>
            </a:fld>
            <a:endParaRPr lang="zh-CN" altLang="en-US"/>
          </a:p>
        </p:txBody>
      </p:sp>
      <p:sp>
        <p:nvSpPr>
          <p:cNvPr id="5" name="页脚占位符 4">
            <a:extLst>
              <a:ext uri="{FF2B5EF4-FFF2-40B4-BE49-F238E27FC236}">
                <a16:creationId xmlns:a16="http://schemas.microsoft.com/office/drawing/2014/main" id="{50F5B341-CD67-4EB8-7B01-EBA2C1D592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EFE940-D407-D7B8-8E21-10EECE1D452D}"/>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340797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B73CB-1EA1-F7FA-ECFE-C2DAA75FFEE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CDE7FF-CEF1-ADC5-2127-34927D67D0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E43745-C86C-B3C4-749C-0F773148EA96}"/>
              </a:ext>
            </a:extLst>
          </p:cNvPr>
          <p:cNvSpPr>
            <a:spLocks noGrp="1"/>
          </p:cNvSpPr>
          <p:nvPr>
            <p:ph type="dt" sz="half" idx="10"/>
          </p:nvPr>
        </p:nvSpPr>
        <p:spPr/>
        <p:txBody>
          <a:bodyPr/>
          <a:lstStyle/>
          <a:p>
            <a:fld id="{C02EF1C3-B344-44E0-B86B-307C57D8E6F4}" type="datetimeFigureOut">
              <a:rPr lang="zh-CN" altLang="en-US" smtClean="0"/>
              <a:t>2025/8/14</a:t>
            </a:fld>
            <a:endParaRPr lang="zh-CN" altLang="en-US"/>
          </a:p>
        </p:txBody>
      </p:sp>
      <p:sp>
        <p:nvSpPr>
          <p:cNvPr id="5" name="页脚占位符 4">
            <a:extLst>
              <a:ext uri="{FF2B5EF4-FFF2-40B4-BE49-F238E27FC236}">
                <a16:creationId xmlns:a16="http://schemas.microsoft.com/office/drawing/2014/main" id="{2C61F0D9-4D1C-A805-4445-6F8E84F961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7ED80-6350-23ED-8124-E31E6D30D1A9}"/>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153958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64C29C-AA91-105F-FE28-6EE8B8E434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DA07652-53F5-CDF7-A1C5-1B749B30D9A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59A0C5-CBD0-F3AF-D245-1B469D481E38}"/>
              </a:ext>
            </a:extLst>
          </p:cNvPr>
          <p:cNvSpPr>
            <a:spLocks noGrp="1"/>
          </p:cNvSpPr>
          <p:nvPr>
            <p:ph type="dt" sz="half" idx="10"/>
          </p:nvPr>
        </p:nvSpPr>
        <p:spPr/>
        <p:txBody>
          <a:bodyPr/>
          <a:lstStyle/>
          <a:p>
            <a:fld id="{C02EF1C3-B344-44E0-B86B-307C57D8E6F4}" type="datetimeFigureOut">
              <a:rPr lang="zh-CN" altLang="en-US" smtClean="0"/>
              <a:t>2025/8/14</a:t>
            </a:fld>
            <a:endParaRPr lang="zh-CN" altLang="en-US"/>
          </a:p>
        </p:txBody>
      </p:sp>
      <p:sp>
        <p:nvSpPr>
          <p:cNvPr id="5" name="页脚占位符 4">
            <a:extLst>
              <a:ext uri="{FF2B5EF4-FFF2-40B4-BE49-F238E27FC236}">
                <a16:creationId xmlns:a16="http://schemas.microsoft.com/office/drawing/2014/main" id="{6E447405-F6EB-D353-2A53-62771DA43E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30E583-C08E-9CEB-0369-BD4D91187FD4}"/>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418353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A2348-6F54-8E15-E1F5-351ADCC77B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B2AD43-0169-4109-FA53-F900160AA4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212258-EDF4-152F-DA5A-0FBA34BE6F95}"/>
              </a:ext>
            </a:extLst>
          </p:cNvPr>
          <p:cNvSpPr>
            <a:spLocks noGrp="1"/>
          </p:cNvSpPr>
          <p:nvPr>
            <p:ph type="dt" sz="half" idx="10"/>
          </p:nvPr>
        </p:nvSpPr>
        <p:spPr/>
        <p:txBody>
          <a:bodyPr/>
          <a:lstStyle/>
          <a:p>
            <a:fld id="{C02EF1C3-B344-44E0-B86B-307C57D8E6F4}" type="datetimeFigureOut">
              <a:rPr lang="zh-CN" altLang="en-US" smtClean="0"/>
              <a:t>2025/8/14</a:t>
            </a:fld>
            <a:endParaRPr lang="zh-CN" altLang="en-US"/>
          </a:p>
        </p:txBody>
      </p:sp>
      <p:sp>
        <p:nvSpPr>
          <p:cNvPr id="5" name="页脚占位符 4">
            <a:extLst>
              <a:ext uri="{FF2B5EF4-FFF2-40B4-BE49-F238E27FC236}">
                <a16:creationId xmlns:a16="http://schemas.microsoft.com/office/drawing/2014/main" id="{592D8E65-9B9B-7FC6-657A-6F3B20C7A4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676D02-9F25-6C35-D6FC-658F705FADDD}"/>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406096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11CF6-62EF-B28A-6FC6-BA3C2C2D4B2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FF7356-06BA-BCFA-D454-B7E7B833EA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3C66DC1-8952-12CF-1157-4D4CA29DBFD3}"/>
              </a:ext>
            </a:extLst>
          </p:cNvPr>
          <p:cNvSpPr>
            <a:spLocks noGrp="1"/>
          </p:cNvSpPr>
          <p:nvPr>
            <p:ph type="dt" sz="half" idx="10"/>
          </p:nvPr>
        </p:nvSpPr>
        <p:spPr/>
        <p:txBody>
          <a:bodyPr/>
          <a:lstStyle/>
          <a:p>
            <a:fld id="{C02EF1C3-B344-44E0-B86B-307C57D8E6F4}" type="datetimeFigureOut">
              <a:rPr lang="zh-CN" altLang="en-US" smtClean="0"/>
              <a:t>2025/8/14</a:t>
            </a:fld>
            <a:endParaRPr lang="zh-CN" altLang="en-US"/>
          </a:p>
        </p:txBody>
      </p:sp>
      <p:sp>
        <p:nvSpPr>
          <p:cNvPr id="5" name="页脚占位符 4">
            <a:extLst>
              <a:ext uri="{FF2B5EF4-FFF2-40B4-BE49-F238E27FC236}">
                <a16:creationId xmlns:a16="http://schemas.microsoft.com/office/drawing/2014/main" id="{28DC330D-BB7A-3ACC-64F7-8E5276BC95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C1BD23-6192-4D12-1964-BD07E63A2EDA}"/>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76853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3CC1F-61AF-557E-825A-90F3D215A3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8E80A2-974D-EE75-EC18-CF05FCA5E6C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06CB212-6BBA-B7B0-B15B-FB580C7CA36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F6B57F3-F668-5F5C-8A9A-1D8C6406177D}"/>
              </a:ext>
            </a:extLst>
          </p:cNvPr>
          <p:cNvSpPr>
            <a:spLocks noGrp="1"/>
          </p:cNvSpPr>
          <p:nvPr>
            <p:ph type="dt" sz="half" idx="10"/>
          </p:nvPr>
        </p:nvSpPr>
        <p:spPr/>
        <p:txBody>
          <a:bodyPr/>
          <a:lstStyle/>
          <a:p>
            <a:fld id="{C02EF1C3-B344-44E0-B86B-307C57D8E6F4}" type="datetimeFigureOut">
              <a:rPr lang="zh-CN" altLang="en-US" smtClean="0"/>
              <a:t>2025/8/14</a:t>
            </a:fld>
            <a:endParaRPr lang="zh-CN" altLang="en-US"/>
          </a:p>
        </p:txBody>
      </p:sp>
      <p:sp>
        <p:nvSpPr>
          <p:cNvPr id="6" name="页脚占位符 5">
            <a:extLst>
              <a:ext uri="{FF2B5EF4-FFF2-40B4-BE49-F238E27FC236}">
                <a16:creationId xmlns:a16="http://schemas.microsoft.com/office/drawing/2014/main" id="{3A8B4F5E-261E-2F53-6754-063CB2FC54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68EC87-AE51-C341-0A5E-9461FB2B5893}"/>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29413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3E858-F404-0B65-3A66-010E9791E35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32966D5-F1F2-5E13-C6F9-F51D62B23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728A644-4ABA-8750-3919-4DD47ACE24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8F7FE4-F504-048E-B920-F1C2DC96A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33D5CB-D481-9AAA-E53C-5849CD1D41F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9368EEB-B5A6-983C-D226-67549E1604E3}"/>
              </a:ext>
            </a:extLst>
          </p:cNvPr>
          <p:cNvSpPr>
            <a:spLocks noGrp="1"/>
          </p:cNvSpPr>
          <p:nvPr>
            <p:ph type="dt" sz="half" idx="10"/>
          </p:nvPr>
        </p:nvSpPr>
        <p:spPr/>
        <p:txBody>
          <a:bodyPr/>
          <a:lstStyle/>
          <a:p>
            <a:fld id="{C02EF1C3-B344-44E0-B86B-307C57D8E6F4}" type="datetimeFigureOut">
              <a:rPr lang="zh-CN" altLang="en-US" smtClean="0"/>
              <a:t>2025/8/14</a:t>
            </a:fld>
            <a:endParaRPr lang="zh-CN" altLang="en-US"/>
          </a:p>
        </p:txBody>
      </p:sp>
      <p:sp>
        <p:nvSpPr>
          <p:cNvPr id="8" name="页脚占位符 7">
            <a:extLst>
              <a:ext uri="{FF2B5EF4-FFF2-40B4-BE49-F238E27FC236}">
                <a16:creationId xmlns:a16="http://schemas.microsoft.com/office/drawing/2014/main" id="{F1A00AFC-160E-DF37-589B-6A6BB0514A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F1F448A-D0CE-3B60-6047-19935BE99EF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94459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07518-AC00-56E4-1DB1-4FE41F5A527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B3DEB6-7B03-EE04-77A6-978EAAB74085}"/>
              </a:ext>
            </a:extLst>
          </p:cNvPr>
          <p:cNvSpPr>
            <a:spLocks noGrp="1"/>
          </p:cNvSpPr>
          <p:nvPr>
            <p:ph type="dt" sz="half" idx="10"/>
          </p:nvPr>
        </p:nvSpPr>
        <p:spPr/>
        <p:txBody>
          <a:bodyPr/>
          <a:lstStyle/>
          <a:p>
            <a:fld id="{C02EF1C3-B344-44E0-B86B-307C57D8E6F4}" type="datetimeFigureOut">
              <a:rPr lang="zh-CN" altLang="en-US" smtClean="0"/>
              <a:t>2025/8/14</a:t>
            </a:fld>
            <a:endParaRPr lang="zh-CN" altLang="en-US"/>
          </a:p>
        </p:txBody>
      </p:sp>
      <p:sp>
        <p:nvSpPr>
          <p:cNvPr id="4" name="页脚占位符 3">
            <a:extLst>
              <a:ext uri="{FF2B5EF4-FFF2-40B4-BE49-F238E27FC236}">
                <a16:creationId xmlns:a16="http://schemas.microsoft.com/office/drawing/2014/main" id="{5BEDA1EA-1859-A056-0482-3495A46B5C2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46E142-1F7B-B6F2-E587-AA828CD4141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74876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5F145A-B18D-9CB6-A3F6-47BDCC2B1664}"/>
              </a:ext>
            </a:extLst>
          </p:cNvPr>
          <p:cNvSpPr>
            <a:spLocks noGrp="1"/>
          </p:cNvSpPr>
          <p:nvPr>
            <p:ph type="dt" sz="half" idx="10"/>
          </p:nvPr>
        </p:nvSpPr>
        <p:spPr/>
        <p:txBody>
          <a:bodyPr/>
          <a:lstStyle/>
          <a:p>
            <a:fld id="{C02EF1C3-B344-44E0-B86B-307C57D8E6F4}" type="datetimeFigureOut">
              <a:rPr lang="zh-CN" altLang="en-US" smtClean="0"/>
              <a:t>2025/8/14</a:t>
            </a:fld>
            <a:endParaRPr lang="zh-CN" altLang="en-US"/>
          </a:p>
        </p:txBody>
      </p:sp>
      <p:sp>
        <p:nvSpPr>
          <p:cNvPr id="3" name="页脚占位符 2">
            <a:extLst>
              <a:ext uri="{FF2B5EF4-FFF2-40B4-BE49-F238E27FC236}">
                <a16:creationId xmlns:a16="http://schemas.microsoft.com/office/drawing/2014/main" id="{6B243900-C66A-F169-8F96-3A53D4E4F72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09DD213-95C7-FC40-2ADE-FB3228C3E25C}"/>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35771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23D91-30CA-6431-CA1B-108D780888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79593A-9F22-2BCB-B353-955FCB97D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CB83F21-0606-B8B5-EFBB-988311928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DAE2C9-4092-5303-2BBB-39D615817CF4}"/>
              </a:ext>
            </a:extLst>
          </p:cNvPr>
          <p:cNvSpPr>
            <a:spLocks noGrp="1"/>
          </p:cNvSpPr>
          <p:nvPr>
            <p:ph type="dt" sz="half" idx="10"/>
          </p:nvPr>
        </p:nvSpPr>
        <p:spPr/>
        <p:txBody>
          <a:bodyPr/>
          <a:lstStyle/>
          <a:p>
            <a:fld id="{C02EF1C3-B344-44E0-B86B-307C57D8E6F4}" type="datetimeFigureOut">
              <a:rPr lang="zh-CN" altLang="en-US" smtClean="0"/>
              <a:t>2025/8/14</a:t>
            </a:fld>
            <a:endParaRPr lang="zh-CN" altLang="en-US"/>
          </a:p>
        </p:txBody>
      </p:sp>
      <p:sp>
        <p:nvSpPr>
          <p:cNvPr id="6" name="页脚占位符 5">
            <a:extLst>
              <a:ext uri="{FF2B5EF4-FFF2-40B4-BE49-F238E27FC236}">
                <a16:creationId xmlns:a16="http://schemas.microsoft.com/office/drawing/2014/main" id="{A666ABA7-F4C4-6166-43B7-4A377D662F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F78E2C-DAB3-56CF-FDF8-A8C475AB087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83921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2D8CD-9E16-5EE1-C8C1-B8EB10757D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C38B344-B1DA-E303-259C-3CA2CAE14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721C64E-A15C-68BF-A24C-9E5CA10F2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422DEB4-F456-1CFE-D177-2C2B0DB3D262}"/>
              </a:ext>
            </a:extLst>
          </p:cNvPr>
          <p:cNvSpPr>
            <a:spLocks noGrp="1"/>
          </p:cNvSpPr>
          <p:nvPr>
            <p:ph type="dt" sz="half" idx="10"/>
          </p:nvPr>
        </p:nvSpPr>
        <p:spPr/>
        <p:txBody>
          <a:bodyPr/>
          <a:lstStyle/>
          <a:p>
            <a:fld id="{C02EF1C3-B344-44E0-B86B-307C57D8E6F4}" type="datetimeFigureOut">
              <a:rPr lang="zh-CN" altLang="en-US" smtClean="0"/>
              <a:t>2025/8/14</a:t>
            </a:fld>
            <a:endParaRPr lang="zh-CN" altLang="en-US"/>
          </a:p>
        </p:txBody>
      </p:sp>
      <p:sp>
        <p:nvSpPr>
          <p:cNvPr id="6" name="页脚占位符 5">
            <a:extLst>
              <a:ext uri="{FF2B5EF4-FFF2-40B4-BE49-F238E27FC236}">
                <a16:creationId xmlns:a16="http://schemas.microsoft.com/office/drawing/2014/main" id="{425683FE-3B60-A464-D471-81F947599B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DBBBE4-BBE7-9B5D-7955-0EBC22F2410C}"/>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792385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B68284-745D-D273-BF5A-24B4DA16FC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967A7F1-BD0E-B7DC-418D-286C4A9122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E17D95-B532-A432-7271-7D2E0EC09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2EF1C3-B344-44E0-B86B-307C57D8E6F4}" type="datetimeFigureOut">
              <a:rPr lang="zh-CN" altLang="en-US" smtClean="0"/>
              <a:t>2025/8/14</a:t>
            </a:fld>
            <a:endParaRPr lang="zh-CN" altLang="en-US"/>
          </a:p>
        </p:txBody>
      </p:sp>
      <p:sp>
        <p:nvSpPr>
          <p:cNvPr id="5" name="页脚占位符 4">
            <a:extLst>
              <a:ext uri="{FF2B5EF4-FFF2-40B4-BE49-F238E27FC236}">
                <a16:creationId xmlns:a16="http://schemas.microsoft.com/office/drawing/2014/main" id="{8B0D5F82-215C-22AA-EAB3-BFC645D1B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FF0B5F32-0184-F7A3-4542-72F89303C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1425892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3E55B98-3A55-C8E8-9FC3-54885D5C748A}"/>
              </a:ext>
            </a:extLst>
          </p:cNvPr>
          <p:cNvPicPr>
            <a:picLocks noChangeAspect="1"/>
          </p:cNvPicPr>
          <p:nvPr/>
        </p:nvPicPr>
        <p:blipFill>
          <a:blip r:embed="rId2"/>
          <a:stretch>
            <a:fillRect/>
          </a:stretch>
        </p:blipFill>
        <p:spPr>
          <a:xfrm>
            <a:off x="1048347" y="713392"/>
            <a:ext cx="10095305" cy="4965050"/>
          </a:xfrm>
          <a:prstGeom prst="rect">
            <a:avLst/>
          </a:prstGeom>
        </p:spPr>
      </p:pic>
    </p:spTree>
    <p:extLst>
      <p:ext uri="{BB962C8B-B14F-4D97-AF65-F5344CB8AC3E}">
        <p14:creationId xmlns:p14="http://schemas.microsoft.com/office/powerpoint/2010/main" val="119730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DE7F566-0966-1C2D-9D35-6C213DB75CEC}"/>
              </a:ext>
            </a:extLst>
          </p:cNvPr>
          <p:cNvPicPr>
            <a:picLocks noChangeAspect="1"/>
          </p:cNvPicPr>
          <p:nvPr/>
        </p:nvPicPr>
        <p:blipFill>
          <a:blip r:embed="rId2"/>
          <a:stretch>
            <a:fillRect/>
          </a:stretch>
        </p:blipFill>
        <p:spPr>
          <a:xfrm>
            <a:off x="621169" y="55808"/>
            <a:ext cx="9496268" cy="5232532"/>
          </a:xfrm>
          <a:prstGeom prst="rect">
            <a:avLst/>
          </a:prstGeom>
        </p:spPr>
      </p:pic>
      <p:sp>
        <p:nvSpPr>
          <p:cNvPr id="2" name="文本框 1">
            <a:extLst>
              <a:ext uri="{FF2B5EF4-FFF2-40B4-BE49-F238E27FC236}">
                <a16:creationId xmlns:a16="http://schemas.microsoft.com/office/drawing/2014/main" id="{21F9A872-C38C-23BC-D541-BAE7C03A5BBC}"/>
              </a:ext>
            </a:extLst>
          </p:cNvPr>
          <p:cNvSpPr txBox="1"/>
          <p:nvPr/>
        </p:nvSpPr>
        <p:spPr>
          <a:xfrm>
            <a:off x="527862" y="5314215"/>
            <a:ext cx="10500921" cy="1323439"/>
          </a:xfrm>
          <a:prstGeom prst="rect">
            <a:avLst/>
          </a:prstGeom>
          <a:noFill/>
        </p:spPr>
        <p:txBody>
          <a:bodyPr wrap="square">
            <a:spAutoFit/>
          </a:bodyPr>
          <a:lstStyle/>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基于一个开源且干净的图结构设计了一个</a:t>
            </a:r>
            <a:r>
              <a:rPr lang="zh-CN" altLang="en-US" sz="1600" b="0" i="0" dirty="0">
                <a:solidFill>
                  <a:srgbClr val="FF0000"/>
                </a:solidFill>
                <a:effectLst/>
                <a:latin typeface="宋体" panose="02010600030101010101" pitchFamily="2" charset="-122"/>
                <a:ea typeface="宋体" panose="02010600030101010101" pitchFamily="2" charset="-122"/>
              </a:rPr>
              <a:t>提示模板</a:t>
            </a:r>
            <a:r>
              <a:rPr lang="zh-CN" altLang="en-US" sz="1600" b="0" i="0" dirty="0">
                <a:effectLst/>
                <a:latin typeface="宋体" panose="02010600030101010101" pitchFamily="2" charset="-122"/>
                <a:ea typeface="宋体" panose="02010600030101010101" pitchFamily="2" charset="-122"/>
              </a:rPr>
              <a:t>，使</a:t>
            </a:r>
            <a:r>
              <a:rPr lang="en-US" altLang="zh-CN" sz="1600" b="0" i="0" dirty="0">
                <a:effectLst/>
                <a:latin typeface="宋体" panose="02010600030101010101" pitchFamily="2" charset="-122"/>
                <a:ea typeface="宋体" panose="02010600030101010101" pitchFamily="2" charset="-122"/>
              </a:rPr>
              <a:t>GPT-4</a:t>
            </a:r>
            <a:r>
              <a:rPr lang="zh-CN" altLang="en-US" sz="1600" b="0" i="0" dirty="0">
                <a:effectLst/>
                <a:latin typeface="宋体" panose="02010600030101010101" pitchFamily="2" charset="-122"/>
                <a:ea typeface="宋体" panose="02010600030101010101" pitchFamily="2" charset="-122"/>
              </a:rPr>
              <a:t>能够推断边的恶意程度并提供分析结果，以此构建指令数据集。该数据集用于微调本地大语言模型，从而将</a:t>
            </a:r>
            <a:r>
              <a:rPr lang="en-US" altLang="zh-CN" sz="1600" b="0" i="0" dirty="0">
                <a:effectLst/>
                <a:latin typeface="宋体" panose="02010600030101010101" pitchFamily="2" charset="-122"/>
                <a:ea typeface="宋体" panose="02010600030101010101" pitchFamily="2" charset="-122"/>
              </a:rPr>
              <a:t>GPT-4</a:t>
            </a:r>
            <a:r>
              <a:rPr lang="zh-CN" altLang="en-US" sz="1600" b="0" i="0" dirty="0">
                <a:effectLst/>
                <a:latin typeface="宋体" panose="02010600030101010101" pitchFamily="2" charset="-122"/>
                <a:ea typeface="宋体" panose="02010600030101010101" pitchFamily="2" charset="-122"/>
              </a:rPr>
              <a:t>的推理能力提炼到本地大语言模型中。</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当给定一个新的攻击后图结构时，首先利用本地大语言模型识别出恶意边。通过将识别结果视为边标签，进一步将本地大语言模型的推理能力提炼到基于大语言模型的边预测器上，以找到缺失的重要边。</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最后，通过移除恶意边并添加重要边来净化图结构，使图神经网络（</a:t>
            </a:r>
            <a:r>
              <a:rPr lang="en-US" altLang="zh-CN" sz="1600" b="0" i="0" dirty="0">
                <a:effectLst/>
                <a:latin typeface="宋体" panose="02010600030101010101" pitchFamily="2" charset="-122"/>
                <a:ea typeface="宋体" panose="02010600030101010101" pitchFamily="2" charset="-122"/>
              </a:rPr>
              <a:t>GNNs</a:t>
            </a:r>
            <a:r>
              <a:rPr lang="zh-CN" altLang="en-US" sz="1600" b="0" i="0" dirty="0">
                <a:effectLst/>
                <a:latin typeface="宋体" panose="02010600030101010101" pitchFamily="2" charset="-122"/>
                <a:ea typeface="宋体" panose="02010600030101010101" pitchFamily="2" charset="-122"/>
              </a:rPr>
              <a:t>）更加鲁棒。</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0854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9D718F1-A48F-DB1B-D04C-57B091108BEA}"/>
              </a:ext>
            </a:extLst>
          </p:cNvPr>
          <p:cNvPicPr>
            <a:picLocks noChangeAspect="1"/>
          </p:cNvPicPr>
          <p:nvPr/>
        </p:nvPicPr>
        <p:blipFill>
          <a:blip r:embed="rId2"/>
          <a:stretch>
            <a:fillRect/>
          </a:stretch>
        </p:blipFill>
        <p:spPr>
          <a:xfrm>
            <a:off x="1209632" y="266614"/>
            <a:ext cx="9644255" cy="3368327"/>
          </a:xfrm>
          <a:prstGeom prst="rect">
            <a:avLst/>
          </a:prstGeom>
        </p:spPr>
      </p:pic>
    </p:spTree>
    <p:extLst>
      <p:ext uri="{BB962C8B-B14F-4D97-AF65-F5344CB8AC3E}">
        <p14:creationId xmlns:p14="http://schemas.microsoft.com/office/powerpoint/2010/main" val="185062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48FC5F0-2F2B-EC2F-F65C-F29D57A4268E}"/>
              </a:ext>
            </a:extLst>
          </p:cNvPr>
          <p:cNvPicPr>
            <a:picLocks noChangeAspect="1"/>
          </p:cNvPicPr>
          <p:nvPr/>
        </p:nvPicPr>
        <p:blipFill>
          <a:blip r:embed="rId2"/>
          <a:stretch>
            <a:fillRect/>
          </a:stretch>
        </p:blipFill>
        <p:spPr>
          <a:xfrm>
            <a:off x="99251" y="3429000"/>
            <a:ext cx="6635016" cy="2841246"/>
          </a:xfrm>
          <a:prstGeom prst="rect">
            <a:avLst/>
          </a:prstGeom>
        </p:spPr>
      </p:pic>
      <p:pic>
        <p:nvPicPr>
          <p:cNvPr id="7" name="图片 6">
            <a:extLst>
              <a:ext uri="{FF2B5EF4-FFF2-40B4-BE49-F238E27FC236}">
                <a16:creationId xmlns:a16="http://schemas.microsoft.com/office/drawing/2014/main" id="{0FB1663D-6C6C-8117-F7A6-1AAEBFA59B85}"/>
              </a:ext>
            </a:extLst>
          </p:cNvPr>
          <p:cNvPicPr>
            <a:picLocks noChangeAspect="1"/>
          </p:cNvPicPr>
          <p:nvPr/>
        </p:nvPicPr>
        <p:blipFill>
          <a:blip r:embed="rId3"/>
          <a:stretch>
            <a:fillRect/>
          </a:stretch>
        </p:blipFill>
        <p:spPr>
          <a:xfrm>
            <a:off x="648994" y="300286"/>
            <a:ext cx="6085273" cy="2835803"/>
          </a:xfrm>
          <a:prstGeom prst="rect">
            <a:avLst/>
          </a:prstGeom>
        </p:spPr>
      </p:pic>
      <p:sp>
        <p:nvSpPr>
          <p:cNvPr id="3" name="文本框 2">
            <a:extLst>
              <a:ext uri="{FF2B5EF4-FFF2-40B4-BE49-F238E27FC236}">
                <a16:creationId xmlns:a16="http://schemas.microsoft.com/office/drawing/2014/main" id="{BD676823-835A-D4B9-801F-0CAB3C30ED26}"/>
              </a:ext>
            </a:extLst>
          </p:cNvPr>
          <p:cNvSpPr txBox="1"/>
          <p:nvPr/>
        </p:nvSpPr>
        <p:spPr>
          <a:xfrm>
            <a:off x="6585079" y="2021453"/>
            <a:ext cx="5451410" cy="2554545"/>
          </a:xfrm>
          <a:prstGeom prst="rect">
            <a:avLst/>
          </a:prstGeom>
          <a:noFill/>
        </p:spPr>
        <p:txBody>
          <a:bodyPr wrap="square">
            <a:spAutoFit/>
          </a:bodyPr>
          <a:lstStyle/>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为了克服重建高质量图的难题，采用图扩散模型作为图生成器。</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b="0" i="0" dirty="0" err="1">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的参数 和 </a:t>
            </a:r>
            <a:r>
              <a:rPr lang="en-US" altLang="zh-CN" sz="1600" b="0" i="0" dirty="0">
                <a:effectLst/>
                <a:latin typeface="宋体" panose="02010600030101010101" pitchFamily="2" charset="-122"/>
                <a:ea typeface="宋体" panose="02010600030101010101" pitchFamily="2" charset="-122"/>
              </a:rPr>
              <a:t>Graph  </a:t>
            </a: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此外，</a:t>
            </a:r>
            <a:r>
              <a:rPr lang="en-US" altLang="zh-CN" sz="1600" b="0" i="0" dirty="0" err="1">
                <a:effectLst/>
                <a:latin typeface="宋体" panose="02010600030101010101" pitchFamily="2" charset="-122"/>
                <a:ea typeface="宋体" panose="02010600030101010101" pitchFamily="2" charset="-122"/>
              </a:rPr>
              <a:t>GraphSteal</a:t>
            </a:r>
            <a:r>
              <a:rPr lang="zh-CN" altLang="en-US" sz="1600" b="0" i="0" dirty="0">
                <a:effectLst/>
                <a:latin typeface="宋体" panose="02010600030101010101" pitchFamily="2" charset="-122"/>
                <a:ea typeface="宋体" panose="02010600030101010101" pitchFamily="2" charset="-122"/>
              </a:rPr>
              <a:t>中所使用的图扩散模型还采用了扩散噪声优化算法，能够生成一组更接近目标</a:t>
            </a:r>
            <a:r>
              <a:rPr lang="en-US" altLang="zh-CN" sz="1600" b="0" i="0" dirty="0">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训练集的候选图。</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另外，</a:t>
            </a:r>
            <a:r>
              <a:rPr lang="en-US" altLang="zh-CN" sz="1600" b="0" i="0" dirty="0">
                <a:solidFill>
                  <a:srgbClr val="FF0000"/>
                </a:solidFill>
                <a:effectLst/>
                <a:latin typeface="宋体" panose="02010600030101010101" pitchFamily="2" charset="-122"/>
                <a:ea typeface="宋体" panose="02010600030101010101" pitchFamily="2" charset="-122"/>
              </a:rPr>
              <a:t>GNN</a:t>
            </a:r>
            <a:r>
              <a:rPr lang="zh-CN" altLang="en-US" sz="1600" b="0" i="0" dirty="0">
                <a:solidFill>
                  <a:srgbClr val="FF0000"/>
                </a:solidFill>
                <a:effectLst/>
                <a:latin typeface="宋体" panose="02010600030101010101" pitchFamily="2" charset="-122"/>
                <a:ea typeface="宋体" panose="02010600030101010101" pitchFamily="2" charset="-122"/>
              </a:rPr>
              <a:t>模型参数与训练数据之间存在紧密联系</a:t>
            </a:r>
            <a:r>
              <a:rPr lang="zh-CN" altLang="en-US" sz="1600" b="0" i="0" dirty="0">
                <a:effectLst/>
                <a:latin typeface="宋体" panose="02010600030101010101" pitchFamily="2" charset="-122"/>
                <a:ea typeface="宋体" panose="02010600030101010101" pitchFamily="2" charset="-122"/>
              </a:rPr>
              <a:t>。基于该定理，提出了一种</a:t>
            </a:r>
            <a:r>
              <a:rPr lang="zh-CN" altLang="en-US" sz="1600" b="0" i="0" dirty="0">
                <a:solidFill>
                  <a:srgbClr val="FF0000"/>
                </a:solidFill>
                <a:effectLst/>
                <a:latin typeface="宋体" panose="02010600030101010101" pitchFamily="2" charset="-122"/>
                <a:ea typeface="宋体" panose="02010600030101010101" pitchFamily="2" charset="-122"/>
              </a:rPr>
              <a:t>模型参数引导</a:t>
            </a:r>
            <a:r>
              <a:rPr lang="zh-CN" altLang="en-US" sz="1600" b="0" i="0" dirty="0">
                <a:effectLst/>
                <a:latin typeface="宋体" panose="02010600030101010101" pitchFamily="2" charset="-122"/>
                <a:ea typeface="宋体" panose="02010600030101010101" pitchFamily="2" charset="-122"/>
              </a:rPr>
              <a:t>的图选择方法，利用</a:t>
            </a:r>
            <a:r>
              <a:rPr lang="en-US" altLang="zh-CN" sz="1600" b="0" i="0" dirty="0">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的参数从图扩散模型生成的候选图集中识别出训练图。</a:t>
            </a:r>
            <a:endParaRPr lang="zh-CN" altLang="en-US" sz="1600" dirty="0">
              <a:latin typeface="宋体" panose="02010600030101010101" pitchFamily="2" charset="-122"/>
              <a:ea typeface="宋体" panose="02010600030101010101" pitchFamily="2" charset="-122"/>
            </a:endParaRPr>
          </a:p>
        </p:txBody>
      </p:sp>
      <p:sp>
        <p:nvSpPr>
          <p:cNvPr id="2" name="矩形 1">
            <a:extLst>
              <a:ext uri="{FF2B5EF4-FFF2-40B4-BE49-F238E27FC236}">
                <a16:creationId xmlns:a16="http://schemas.microsoft.com/office/drawing/2014/main" id="{D5B51BD4-79DE-0DCD-CFB8-2B191E00C044}"/>
              </a:ext>
            </a:extLst>
          </p:cNvPr>
          <p:cNvSpPr/>
          <p:nvPr/>
        </p:nvSpPr>
        <p:spPr>
          <a:xfrm>
            <a:off x="7019365" y="502024"/>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Graph </a:t>
            </a:r>
            <a:endParaRPr lang="zh-CN" altLang="en-US" dirty="0"/>
          </a:p>
        </p:txBody>
      </p:sp>
      <p:sp>
        <p:nvSpPr>
          <p:cNvPr id="4" name="矩形 3">
            <a:extLst>
              <a:ext uri="{FF2B5EF4-FFF2-40B4-BE49-F238E27FC236}">
                <a16:creationId xmlns:a16="http://schemas.microsoft.com/office/drawing/2014/main" id="{0D8EEE67-8155-71A1-7274-C9C4F9AC3A79}"/>
              </a:ext>
            </a:extLst>
          </p:cNvPr>
          <p:cNvSpPr/>
          <p:nvPr/>
        </p:nvSpPr>
        <p:spPr>
          <a:xfrm>
            <a:off x="9310784" y="544563"/>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GNN </a:t>
            </a:r>
            <a:r>
              <a:rPr lang="zh-CN" altLang="en-US" dirty="0"/>
              <a:t>参数</a:t>
            </a:r>
          </a:p>
        </p:txBody>
      </p:sp>
      <p:sp>
        <p:nvSpPr>
          <p:cNvPr id="6" name="矩形 5">
            <a:extLst>
              <a:ext uri="{FF2B5EF4-FFF2-40B4-BE49-F238E27FC236}">
                <a16:creationId xmlns:a16="http://schemas.microsoft.com/office/drawing/2014/main" id="{384A10D5-798C-FFCC-C79C-BAA2F3BD5D96}"/>
              </a:ext>
            </a:extLst>
          </p:cNvPr>
          <p:cNvSpPr/>
          <p:nvPr/>
        </p:nvSpPr>
        <p:spPr>
          <a:xfrm>
            <a:off x="9448800" y="1382011"/>
            <a:ext cx="1461247"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目标</a:t>
            </a:r>
            <a:r>
              <a:rPr lang="en-US" altLang="zh-CN" dirty="0"/>
              <a:t>GNN  </a:t>
            </a:r>
            <a:r>
              <a:rPr lang="zh-CN" altLang="en-US" dirty="0"/>
              <a:t>参数</a:t>
            </a:r>
          </a:p>
        </p:txBody>
      </p:sp>
      <p:sp>
        <p:nvSpPr>
          <p:cNvPr id="8" name="矩形 7">
            <a:extLst>
              <a:ext uri="{FF2B5EF4-FFF2-40B4-BE49-F238E27FC236}">
                <a16:creationId xmlns:a16="http://schemas.microsoft.com/office/drawing/2014/main" id="{61D54C41-906F-9A49-00BE-7637C89107D4}"/>
              </a:ext>
            </a:extLst>
          </p:cNvPr>
          <p:cNvSpPr/>
          <p:nvPr/>
        </p:nvSpPr>
        <p:spPr>
          <a:xfrm>
            <a:off x="7180730" y="1310957"/>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Graph </a:t>
            </a:r>
            <a:endParaRPr lang="zh-CN" altLang="en-US" dirty="0"/>
          </a:p>
        </p:txBody>
      </p:sp>
      <p:cxnSp>
        <p:nvCxnSpPr>
          <p:cNvPr id="10" name="直接箭头连接符 9">
            <a:extLst>
              <a:ext uri="{FF2B5EF4-FFF2-40B4-BE49-F238E27FC236}">
                <a16:creationId xmlns:a16="http://schemas.microsoft.com/office/drawing/2014/main" id="{9B370898-5D09-B3F5-E5C3-8A985C5EE059}"/>
              </a:ext>
            </a:extLst>
          </p:cNvPr>
          <p:cNvCxnSpPr/>
          <p:nvPr/>
        </p:nvCxnSpPr>
        <p:spPr>
          <a:xfrm>
            <a:off x="8157883" y="838200"/>
            <a:ext cx="923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id="{30EA5061-E8BE-19A2-B8D8-0AD8F8252F2B}"/>
              </a:ext>
            </a:extLst>
          </p:cNvPr>
          <p:cNvCxnSpPr/>
          <p:nvPr/>
        </p:nvCxnSpPr>
        <p:spPr>
          <a:xfrm flipH="1">
            <a:off x="8355106" y="1647133"/>
            <a:ext cx="95567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99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3031B7F-D156-A41B-33DE-6AD33158BEC0}"/>
              </a:ext>
            </a:extLst>
          </p:cNvPr>
          <p:cNvPicPr>
            <a:picLocks noChangeAspect="1"/>
          </p:cNvPicPr>
          <p:nvPr/>
        </p:nvPicPr>
        <p:blipFill>
          <a:blip r:embed="rId2"/>
          <a:stretch>
            <a:fillRect/>
          </a:stretch>
        </p:blipFill>
        <p:spPr>
          <a:xfrm>
            <a:off x="733980" y="336156"/>
            <a:ext cx="10603760" cy="4809279"/>
          </a:xfrm>
          <a:prstGeom prst="rect">
            <a:avLst/>
          </a:prstGeom>
        </p:spPr>
      </p:pic>
    </p:spTree>
    <p:extLst>
      <p:ext uri="{BB962C8B-B14F-4D97-AF65-F5344CB8AC3E}">
        <p14:creationId xmlns:p14="http://schemas.microsoft.com/office/powerpoint/2010/main" val="248017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EC20FEB-9D7F-B0C8-6D02-50DE7A5A6161}"/>
              </a:ext>
            </a:extLst>
          </p:cNvPr>
          <p:cNvPicPr>
            <a:picLocks noChangeAspect="1"/>
          </p:cNvPicPr>
          <p:nvPr/>
        </p:nvPicPr>
        <p:blipFill>
          <a:blip r:embed="rId2"/>
          <a:stretch>
            <a:fillRect/>
          </a:stretch>
        </p:blipFill>
        <p:spPr>
          <a:xfrm>
            <a:off x="1252560" y="1787143"/>
            <a:ext cx="9435132" cy="2881706"/>
          </a:xfrm>
          <a:prstGeom prst="rect">
            <a:avLst/>
          </a:prstGeom>
        </p:spPr>
      </p:pic>
    </p:spTree>
    <p:extLst>
      <p:ext uri="{BB962C8B-B14F-4D97-AF65-F5344CB8AC3E}">
        <p14:creationId xmlns:p14="http://schemas.microsoft.com/office/powerpoint/2010/main" val="322575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D00C826-5D30-4CEB-8115-203E1A0144CD}"/>
              </a:ext>
            </a:extLst>
          </p:cNvPr>
          <p:cNvPicPr>
            <a:picLocks noChangeAspect="1"/>
          </p:cNvPicPr>
          <p:nvPr/>
        </p:nvPicPr>
        <p:blipFill>
          <a:blip r:embed="rId2"/>
          <a:stretch>
            <a:fillRect/>
          </a:stretch>
        </p:blipFill>
        <p:spPr>
          <a:xfrm>
            <a:off x="719544" y="319584"/>
            <a:ext cx="10251122" cy="4203959"/>
          </a:xfrm>
          <a:prstGeom prst="rect">
            <a:avLst/>
          </a:prstGeom>
        </p:spPr>
      </p:pic>
      <p:sp>
        <p:nvSpPr>
          <p:cNvPr id="3" name="文本框 2">
            <a:extLst>
              <a:ext uri="{FF2B5EF4-FFF2-40B4-BE49-F238E27FC236}">
                <a16:creationId xmlns:a16="http://schemas.microsoft.com/office/drawing/2014/main" id="{A76CFC01-914C-DA68-2776-F9E16F2F8DE1}"/>
              </a:ext>
            </a:extLst>
          </p:cNvPr>
          <p:cNvSpPr txBox="1"/>
          <p:nvPr/>
        </p:nvSpPr>
        <p:spPr>
          <a:xfrm>
            <a:off x="277197" y="4822123"/>
            <a:ext cx="11637606" cy="1077218"/>
          </a:xfrm>
          <a:prstGeom prst="rect">
            <a:avLst/>
          </a:prstGeom>
          <a:noFill/>
        </p:spPr>
        <p:txBody>
          <a:bodyPr wrap="square">
            <a:spAutoFit/>
          </a:bodyPr>
          <a:lstStyle/>
          <a:p>
            <a:pPr marL="285750" indent="-285750">
              <a:buFont typeface="Arial" panose="020B0604020202020204" pitchFamily="34" charset="0"/>
              <a:buChar char="•"/>
            </a:pPr>
            <a:r>
              <a:rPr lang="zh-CN" altLang="en-US" sz="1600" b="1" i="0" dirty="0">
                <a:effectLst/>
                <a:latin typeface="宋体" panose="02010600030101010101" pitchFamily="2" charset="-122"/>
                <a:ea typeface="宋体" panose="02010600030101010101" pitchFamily="2" charset="-122"/>
              </a:rPr>
              <a:t>通过训练智能体有效地搜索启发式策略，并提出了一种基于强化学习的图特征提示方法</a:t>
            </a:r>
            <a:r>
              <a:rPr lang="zh-CN" altLang="en-US" sz="1600" b="1" dirty="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600"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1" i="0" dirty="0">
                <a:effectLst/>
                <a:latin typeface="宋体" panose="02010600030101010101" pitchFamily="2" charset="-122"/>
                <a:ea typeface="宋体" panose="02010600030101010101" pitchFamily="2" charset="-122"/>
              </a:rPr>
              <a:t>将插入提示的过程建模为一个顺序决策问题。在每一步中，</a:t>
            </a:r>
            <a:r>
              <a:rPr lang="en-US" altLang="zh-CN" sz="1600" b="1" i="0" dirty="0">
                <a:effectLst/>
                <a:latin typeface="宋体" panose="02010600030101010101" pitchFamily="2" charset="-122"/>
                <a:ea typeface="宋体" panose="02010600030101010101" pitchFamily="2" charset="-122"/>
              </a:rPr>
              <a:t>RL</a:t>
            </a:r>
            <a:r>
              <a:rPr lang="zh-CN" altLang="en-US" sz="1600" b="1" i="0" dirty="0">
                <a:effectLst/>
                <a:latin typeface="宋体" panose="02010600030101010101" pitchFamily="2" charset="-122"/>
                <a:ea typeface="宋体" panose="02010600030101010101" pitchFamily="2" charset="-122"/>
              </a:rPr>
              <a:t>智能体：</a:t>
            </a:r>
            <a:r>
              <a:rPr lang="en-US" altLang="zh-CN" sz="1600" b="1" i="0" dirty="0">
                <a:effectLst/>
                <a:latin typeface="宋体" panose="02010600030101010101" pitchFamily="2" charset="-122"/>
                <a:ea typeface="宋体" panose="02010600030101010101" pitchFamily="2" charset="-122"/>
              </a:rPr>
              <a:t>1</a:t>
            </a:r>
            <a:r>
              <a:rPr lang="zh-CN" altLang="en-US" sz="1600" b="1" i="0" dirty="0">
                <a:effectLst/>
                <a:latin typeface="宋体" panose="02010600030101010101" pitchFamily="2" charset="-122"/>
                <a:ea typeface="宋体" panose="02010600030101010101" pitchFamily="2" charset="-122"/>
              </a:rPr>
              <a:t>）选择要提示的节点（离散动作），</a:t>
            </a:r>
            <a:r>
              <a:rPr lang="en-US" altLang="zh-CN" sz="1600" b="1" i="0" dirty="0">
                <a:effectLst/>
                <a:latin typeface="宋体" panose="02010600030101010101" pitchFamily="2" charset="-122"/>
                <a:ea typeface="宋体" panose="02010600030101010101" pitchFamily="2" charset="-122"/>
              </a:rPr>
              <a:t>2</a:t>
            </a:r>
            <a:r>
              <a:rPr lang="zh-CN" altLang="en-US" sz="1600" b="1" i="0" dirty="0">
                <a:effectLst/>
                <a:latin typeface="宋体" panose="02010600030101010101" pitchFamily="2" charset="-122"/>
                <a:ea typeface="宋体" panose="02010600030101010101" pitchFamily="2" charset="-122"/>
              </a:rPr>
              <a:t>）确定提示内容，即提示向量的具体值（连续动作）。</a:t>
            </a:r>
            <a:endParaRPr lang="zh-CN" altLang="en-US" sz="16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9007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BEE7C17-431E-998C-D33A-14F1B497C900}"/>
              </a:ext>
            </a:extLst>
          </p:cNvPr>
          <p:cNvSpPr txBox="1"/>
          <p:nvPr/>
        </p:nvSpPr>
        <p:spPr>
          <a:xfrm>
            <a:off x="444469" y="3386387"/>
            <a:ext cx="1088760"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Original graph</a:t>
            </a:r>
            <a:endParaRPr lang="zh-CN" altLang="en-US" sz="1200" dirty="0">
              <a:latin typeface="Times New Roman" panose="02020603050405020304" pitchFamily="18" charset="0"/>
              <a:cs typeface="Times New Roman" panose="02020603050405020304" pitchFamily="18" charset="0"/>
            </a:endParaRPr>
          </a:p>
        </p:txBody>
      </p:sp>
      <p:sp>
        <p:nvSpPr>
          <p:cNvPr id="5" name="椭圆 4">
            <a:extLst>
              <a:ext uri="{FF2B5EF4-FFF2-40B4-BE49-F238E27FC236}">
                <a16:creationId xmlns:a16="http://schemas.microsoft.com/office/drawing/2014/main" id="{BA55E80E-B2E8-EB13-FE4E-A756ADB4C61D}"/>
              </a:ext>
            </a:extLst>
          </p:cNvPr>
          <p:cNvSpPr/>
          <p:nvPr/>
        </p:nvSpPr>
        <p:spPr>
          <a:xfrm>
            <a:off x="736334" y="2447228"/>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6" name="椭圆 5">
            <a:extLst>
              <a:ext uri="{FF2B5EF4-FFF2-40B4-BE49-F238E27FC236}">
                <a16:creationId xmlns:a16="http://schemas.microsoft.com/office/drawing/2014/main" id="{CF93F561-4918-4442-1CDB-B147D9FBB978}"/>
              </a:ext>
            </a:extLst>
          </p:cNvPr>
          <p:cNvSpPr/>
          <p:nvPr/>
        </p:nvSpPr>
        <p:spPr>
          <a:xfrm>
            <a:off x="1041134" y="2820489"/>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7" name="椭圆 6">
            <a:extLst>
              <a:ext uri="{FF2B5EF4-FFF2-40B4-BE49-F238E27FC236}">
                <a16:creationId xmlns:a16="http://schemas.microsoft.com/office/drawing/2014/main" id="{3AEA0327-2E71-DDAD-25C6-6EA6BDA2C11D}"/>
              </a:ext>
            </a:extLst>
          </p:cNvPr>
          <p:cNvSpPr/>
          <p:nvPr/>
        </p:nvSpPr>
        <p:spPr>
          <a:xfrm>
            <a:off x="1095048" y="3258383"/>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62D340B9-9D87-F041-A249-A04CA1B22E6C}"/>
              </a:ext>
            </a:extLst>
          </p:cNvPr>
          <p:cNvCxnSpPr>
            <a:cxnSpLocks/>
            <a:stCxn id="5" idx="3"/>
          </p:cNvCxnSpPr>
          <p:nvPr/>
        </p:nvCxnSpPr>
        <p:spPr>
          <a:xfrm flipH="1">
            <a:off x="513687" y="2563082"/>
            <a:ext cx="241478" cy="237530"/>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a:extLst>
              <a:ext uri="{FF2B5EF4-FFF2-40B4-BE49-F238E27FC236}">
                <a16:creationId xmlns:a16="http://schemas.microsoft.com/office/drawing/2014/main" id="{02345CC4-8D27-0B81-480B-48B346830D45}"/>
              </a:ext>
            </a:extLst>
          </p:cNvPr>
          <p:cNvCxnSpPr>
            <a:cxnSpLocks/>
            <a:stCxn id="5" idx="5"/>
            <a:endCxn id="6" idx="1"/>
          </p:cNvCxnSpPr>
          <p:nvPr/>
        </p:nvCxnSpPr>
        <p:spPr>
          <a:xfrm>
            <a:off x="846091" y="2563082"/>
            <a:ext cx="213874" cy="277284"/>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a:extLst>
              <a:ext uri="{FF2B5EF4-FFF2-40B4-BE49-F238E27FC236}">
                <a16:creationId xmlns:a16="http://schemas.microsoft.com/office/drawing/2014/main" id="{AF7D7A1C-B506-A2F7-6F13-8AB742FB1BEC}"/>
              </a:ext>
            </a:extLst>
          </p:cNvPr>
          <p:cNvCxnSpPr>
            <a:cxnSpLocks/>
          </p:cNvCxnSpPr>
          <p:nvPr/>
        </p:nvCxnSpPr>
        <p:spPr>
          <a:xfrm>
            <a:off x="559150" y="2916466"/>
            <a:ext cx="131721" cy="292580"/>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a:extLst>
              <a:ext uri="{FF2B5EF4-FFF2-40B4-BE49-F238E27FC236}">
                <a16:creationId xmlns:a16="http://schemas.microsoft.com/office/drawing/2014/main" id="{D79E7301-D101-F4F5-7CC7-BE2D9C3783A7}"/>
              </a:ext>
            </a:extLst>
          </p:cNvPr>
          <p:cNvCxnSpPr>
            <a:cxnSpLocks/>
            <a:stCxn id="6" idx="3"/>
          </p:cNvCxnSpPr>
          <p:nvPr/>
        </p:nvCxnSpPr>
        <p:spPr>
          <a:xfrm flipH="1">
            <a:off x="781797" y="2936343"/>
            <a:ext cx="278168" cy="272703"/>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a:extLst>
              <a:ext uri="{FF2B5EF4-FFF2-40B4-BE49-F238E27FC236}">
                <a16:creationId xmlns:a16="http://schemas.microsoft.com/office/drawing/2014/main" id="{846C774D-DF7B-7884-9179-F349D6D2F40F}"/>
              </a:ext>
            </a:extLst>
          </p:cNvPr>
          <p:cNvCxnSpPr>
            <a:cxnSpLocks/>
            <a:stCxn id="21" idx="2"/>
            <a:endCxn id="6" idx="7"/>
          </p:cNvCxnSpPr>
          <p:nvPr/>
        </p:nvCxnSpPr>
        <p:spPr>
          <a:xfrm flipH="1">
            <a:off x="1150891" y="2810811"/>
            <a:ext cx="247571" cy="29555"/>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a:extLst>
              <a:ext uri="{FF2B5EF4-FFF2-40B4-BE49-F238E27FC236}">
                <a16:creationId xmlns:a16="http://schemas.microsoft.com/office/drawing/2014/main" id="{0F5AF758-6257-2A12-C0B6-578D9DCA40F4}"/>
              </a:ext>
            </a:extLst>
          </p:cNvPr>
          <p:cNvCxnSpPr>
            <a:cxnSpLocks/>
            <a:stCxn id="7" idx="0"/>
            <a:endCxn id="6" idx="4"/>
          </p:cNvCxnSpPr>
          <p:nvPr/>
        </p:nvCxnSpPr>
        <p:spPr>
          <a:xfrm flipH="1" flipV="1">
            <a:off x="1105428" y="2956220"/>
            <a:ext cx="53914" cy="302163"/>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a:extLst>
              <a:ext uri="{FF2B5EF4-FFF2-40B4-BE49-F238E27FC236}">
                <a16:creationId xmlns:a16="http://schemas.microsoft.com/office/drawing/2014/main" id="{8797CDB9-363E-52A3-F692-EB92411B0BCF}"/>
              </a:ext>
            </a:extLst>
          </p:cNvPr>
          <p:cNvCxnSpPr>
            <a:cxnSpLocks/>
            <a:stCxn id="20" idx="1"/>
            <a:endCxn id="6" idx="5"/>
          </p:cNvCxnSpPr>
          <p:nvPr/>
        </p:nvCxnSpPr>
        <p:spPr>
          <a:xfrm flipH="1" flipV="1">
            <a:off x="1150891" y="2936343"/>
            <a:ext cx="341209" cy="144561"/>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91DCDF7F-A085-B3EC-3E7E-A99C70E9548A}"/>
              </a:ext>
            </a:extLst>
          </p:cNvPr>
          <p:cNvCxnSpPr>
            <a:cxnSpLocks/>
            <a:stCxn id="21" idx="5"/>
            <a:endCxn id="20" idx="0"/>
          </p:cNvCxnSpPr>
          <p:nvPr/>
        </p:nvCxnSpPr>
        <p:spPr>
          <a:xfrm>
            <a:off x="1508219" y="2858799"/>
            <a:ext cx="29344" cy="202228"/>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a:extLst>
              <a:ext uri="{FF2B5EF4-FFF2-40B4-BE49-F238E27FC236}">
                <a16:creationId xmlns:a16="http://schemas.microsoft.com/office/drawing/2014/main" id="{2332EA37-19D0-8CA1-48BF-E6FC9CB01B7B}"/>
              </a:ext>
            </a:extLst>
          </p:cNvPr>
          <p:cNvCxnSpPr>
            <a:cxnSpLocks/>
            <a:stCxn id="5" idx="4"/>
          </p:cNvCxnSpPr>
          <p:nvPr/>
        </p:nvCxnSpPr>
        <p:spPr>
          <a:xfrm flipH="1">
            <a:off x="736334" y="2582959"/>
            <a:ext cx="64294" cy="60621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a:extLst>
              <a:ext uri="{FF2B5EF4-FFF2-40B4-BE49-F238E27FC236}">
                <a16:creationId xmlns:a16="http://schemas.microsoft.com/office/drawing/2014/main" id="{EB2232BA-7C45-E073-5101-454BA6F39FD1}"/>
              </a:ext>
            </a:extLst>
          </p:cNvPr>
          <p:cNvCxnSpPr>
            <a:cxnSpLocks/>
            <a:endCxn id="7" idx="2"/>
          </p:cNvCxnSpPr>
          <p:nvPr/>
        </p:nvCxnSpPr>
        <p:spPr>
          <a:xfrm>
            <a:off x="780078" y="3304893"/>
            <a:ext cx="314970" cy="21356"/>
          </a:xfrm>
          <a:prstGeom prst="line">
            <a:avLst/>
          </a:prstGeom>
        </p:spPr>
        <p:style>
          <a:lnRef idx="2">
            <a:schemeClr val="dk1"/>
          </a:lnRef>
          <a:fillRef idx="0">
            <a:schemeClr val="dk1"/>
          </a:fillRef>
          <a:effectRef idx="1">
            <a:schemeClr val="dk1"/>
          </a:effectRef>
          <a:fontRef idx="minor">
            <a:schemeClr val="tx1"/>
          </a:fontRef>
        </p:style>
      </p:cxnSp>
      <p:sp>
        <p:nvSpPr>
          <p:cNvPr id="18" name="椭圆 17">
            <a:extLst>
              <a:ext uri="{FF2B5EF4-FFF2-40B4-BE49-F238E27FC236}">
                <a16:creationId xmlns:a16="http://schemas.microsoft.com/office/drawing/2014/main" id="{A81A24FF-DC4A-4CC3-1BF1-5914D38027DF}"/>
              </a:ext>
            </a:extLst>
          </p:cNvPr>
          <p:cNvSpPr/>
          <p:nvPr/>
        </p:nvSpPr>
        <p:spPr>
          <a:xfrm>
            <a:off x="666796" y="3192640"/>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19" name="椭圆 18">
            <a:extLst>
              <a:ext uri="{FF2B5EF4-FFF2-40B4-BE49-F238E27FC236}">
                <a16:creationId xmlns:a16="http://schemas.microsoft.com/office/drawing/2014/main" id="{091709AE-9DAB-A232-32A6-EFAB69135D57}"/>
              </a:ext>
            </a:extLst>
          </p:cNvPr>
          <p:cNvSpPr/>
          <p:nvPr/>
        </p:nvSpPr>
        <p:spPr>
          <a:xfrm>
            <a:off x="477232" y="2783624"/>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20" name="椭圆 19">
            <a:extLst>
              <a:ext uri="{FF2B5EF4-FFF2-40B4-BE49-F238E27FC236}">
                <a16:creationId xmlns:a16="http://schemas.microsoft.com/office/drawing/2014/main" id="{515CFB6B-4CC2-67A1-D00B-52D17C7969B8}"/>
              </a:ext>
            </a:extLst>
          </p:cNvPr>
          <p:cNvSpPr/>
          <p:nvPr/>
        </p:nvSpPr>
        <p:spPr>
          <a:xfrm>
            <a:off x="1473269" y="3061027"/>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21" name="椭圆 20">
            <a:extLst>
              <a:ext uri="{FF2B5EF4-FFF2-40B4-BE49-F238E27FC236}">
                <a16:creationId xmlns:a16="http://schemas.microsoft.com/office/drawing/2014/main" id="{FCA17447-0935-069C-213C-424A5D80B724}"/>
              </a:ext>
            </a:extLst>
          </p:cNvPr>
          <p:cNvSpPr/>
          <p:nvPr/>
        </p:nvSpPr>
        <p:spPr>
          <a:xfrm>
            <a:off x="1398462" y="2742945"/>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D185235D-34E3-796D-0562-1D0CD881C2AB}"/>
              </a:ext>
            </a:extLst>
          </p:cNvPr>
          <p:cNvSpPr txBox="1"/>
          <p:nvPr/>
        </p:nvSpPr>
        <p:spPr>
          <a:xfrm>
            <a:off x="961497" y="2744650"/>
            <a:ext cx="292068" cy="276999"/>
          </a:xfrm>
          <a:prstGeom prst="rect">
            <a:avLst/>
          </a:prstGeom>
          <a:noFill/>
        </p:spPr>
        <p:txBody>
          <a:bodyPr wrap="none" rtlCol="0">
            <a:spAutoFit/>
          </a:bodyPr>
          <a:lstStyle/>
          <a:p>
            <a:r>
              <a:rPr lang="en-US" altLang="zh-CN" sz="1200" b="1" dirty="0">
                <a:cs typeface="Times New Roman" panose="02020603050405020304" pitchFamily="18" charset="0"/>
              </a:rPr>
              <a:t>+</a:t>
            </a:r>
            <a:endParaRPr lang="zh-CN" altLang="en-US" sz="1200" b="1" dirty="0">
              <a:cs typeface="Times New Roman" panose="02020603050405020304" pitchFamily="18" charset="0"/>
            </a:endParaRPr>
          </a:p>
        </p:txBody>
      </p:sp>
      <p:cxnSp>
        <p:nvCxnSpPr>
          <p:cNvPr id="23" name="直接连接符 22">
            <a:extLst>
              <a:ext uri="{FF2B5EF4-FFF2-40B4-BE49-F238E27FC236}">
                <a16:creationId xmlns:a16="http://schemas.microsoft.com/office/drawing/2014/main" id="{5E1CEB06-198D-A2DD-EE53-EF1D812C349F}"/>
              </a:ext>
            </a:extLst>
          </p:cNvPr>
          <p:cNvCxnSpPr>
            <a:cxnSpLocks/>
          </p:cNvCxnSpPr>
          <p:nvPr/>
        </p:nvCxnSpPr>
        <p:spPr>
          <a:xfrm flipH="1">
            <a:off x="1116163" y="2517857"/>
            <a:ext cx="34728" cy="311085"/>
          </a:xfrm>
          <a:prstGeom prst="line">
            <a:avLst/>
          </a:prstGeom>
        </p:spPr>
        <p:style>
          <a:lnRef idx="2">
            <a:schemeClr val="dk1"/>
          </a:lnRef>
          <a:fillRef idx="0">
            <a:schemeClr val="dk1"/>
          </a:fillRef>
          <a:effectRef idx="1">
            <a:schemeClr val="dk1"/>
          </a:effectRef>
          <a:fontRef idx="minor">
            <a:schemeClr val="tx1"/>
          </a:fontRef>
        </p:style>
      </p:cxnSp>
      <p:sp>
        <p:nvSpPr>
          <p:cNvPr id="24" name="椭圆 23">
            <a:extLst>
              <a:ext uri="{FF2B5EF4-FFF2-40B4-BE49-F238E27FC236}">
                <a16:creationId xmlns:a16="http://schemas.microsoft.com/office/drawing/2014/main" id="{C7F1F340-3A14-4E4F-B2A8-90EFB292D806}"/>
              </a:ext>
            </a:extLst>
          </p:cNvPr>
          <p:cNvSpPr/>
          <p:nvPr/>
        </p:nvSpPr>
        <p:spPr>
          <a:xfrm>
            <a:off x="1093304" y="2429439"/>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23C9C8DA-2EEC-38F3-AABE-08112ED0683E}"/>
              </a:ext>
            </a:extLst>
          </p:cNvPr>
          <p:cNvSpPr txBox="1"/>
          <p:nvPr/>
        </p:nvSpPr>
        <p:spPr>
          <a:xfrm>
            <a:off x="408082" y="2672840"/>
            <a:ext cx="274434" cy="307777"/>
          </a:xfrm>
          <a:prstGeom prst="rect">
            <a:avLst/>
          </a:prstGeom>
          <a:noFill/>
        </p:spPr>
        <p:txBody>
          <a:bodyPr wrap="none" rtlCol="0">
            <a:spAutoFit/>
          </a:bodyPr>
          <a:lstStyle/>
          <a:p>
            <a:r>
              <a:rPr lang="en-US" altLang="zh-CN" sz="1400" b="1" dirty="0"/>
              <a:t>-</a:t>
            </a:r>
            <a:endParaRPr lang="zh-CN" altLang="en-US" sz="1400" b="1" dirty="0"/>
          </a:p>
        </p:txBody>
      </p:sp>
      <p:sp>
        <p:nvSpPr>
          <p:cNvPr id="26" name="文本框 25">
            <a:extLst>
              <a:ext uri="{FF2B5EF4-FFF2-40B4-BE49-F238E27FC236}">
                <a16:creationId xmlns:a16="http://schemas.microsoft.com/office/drawing/2014/main" id="{ED21A854-3A0A-FED1-3F21-5EC1631D221A}"/>
              </a:ext>
            </a:extLst>
          </p:cNvPr>
          <p:cNvSpPr txBox="1"/>
          <p:nvPr/>
        </p:nvSpPr>
        <p:spPr>
          <a:xfrm>
            <a:off x="1320597" y="2671865"/>
            <a:ext cx="292068" cy="276999"/>
          </a:xfrm>
          <a:prstGeom prst="rect">
            <a:avLst/>
          </a:prstGeom>
          <a:noFill/>
        </p:spPr>
        <p:txBody>
          <a:bodyPr wrap="none" rtlCol="0">
            <a:spAutoFit/>
          </a:bodyPr>
          <a:lstStyle/>
          <a:p>
            <a:r>
              <a:rPr lang="en-US" altLang="zh-CN" sz="1200" b="1" dirty="0">
                <a:cs typeface="Times New Roman" panose="02020603050405020304" pitchFamily="18" charset="0"/>
              </a:rPr>
              <a:t>+</a:t>
            </a:r>
            <a:endParaRPr lang="zh-CN" altLang="en-US" sz="1200" b="1" dirty="0">
              <a:cs typeface="Times New Roman" panose="02020603050405020304" pitchFamily="18" charset="0"/>
            </a:endParaRPr>
          </a:p>
        </p:txBody>
      </p:sp>
      <p:sp>
        <p:nvSpPr>
          <p:cNvPr id="27" name="文本框 26">
            <a:extLst>
              <a:ext uri="{FF2B5EF4-FFF2-40B4-BE49-F238E27FC236}">
                <a16:creationId xmlns:a16="http://schemas.microsoft.com/office/drawing/2014/main" id="{35D07E2A-7221-EA8B-16E0-969F24BDEFD1}"/>
              </a:ext>
            </a:extLst>
          </p:cNvPr>
          <p:cNvSpPr txBox="1"/>
          <p:nvPr/>
        </p:nvSpPr>
        <p:spPr>
          <a:xfrm>
            <a:off x="604074" y="3089377"/>
            <a:ext cx="274434" cy="307777"/>
          </a:xfrm>
          <a:prstGeom prst="rect">
            <a:avLst/>
          </a:prstGeom>
          <a:noFill/>
        </p:spPr>
        <p:txBody>
          <a:bodyPr wrap="none" rtlCol="0">
            <a:spAutoFit/>
          </a:bodyPr>
          <a:lstStyle/>
          <a:p>
            <a:r>
              <a:rPr lang="en-US" altLang="zh-CN" sz="1400" b="1" dirty="0"/>
              <a:t>-</a:t>
            </a:r>
            <a:endParaRPr lang="zh-CN" altLang="en-US" sz="1400" b="1" dirty="0"/>
          </a:p>
        </p:txBody>
      </p:sp>
      <p:sp>
        <p:nvSpPr>
          <p:cNvPr id="28" name="矩形 27">
            <a:extLst>
              <a:ext uri="{FF2B5EF4-FFF2-40B4-BE49-F238E27FC236}">
                <a16:creationId xmlns:a16="http://schemas.microsoft.com/office/drawing/2014/main" id="{29855B7F-09A0-3A99-252B-2D318BE917D8}"/>
              </a:ext>
            </a:extLst>
          </p:cNvPr>
          <p:cNvSpPr/>
          <p:nvPr/>
        </p:nvSpPr>
        <p:spPr>
          <a:xfrm>
            <a:off x="423603" y="2349938"/>
            <a:ext cx="1211944" cy="1065535"/>
          </a:xfrm>
          <a:prstGeom prst="rect">
            <a:avLst/>
          </a:prstGeom>
          <a:no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BC2134A0-7523-FD4C-9190-7A827E42BF84}"/>
              </a:ext>
            </a:extLst>
          </p:cNvPr>
          <p:cNvSpPr/>
          <p:nvPr/>
        </p:nvSpPr>
        <p:spPr>
          <a:xfrm>
            <a:off x="2305248" y="2403929"/>
            <a:ext cx="1665845" cy="10250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非法模型</a:t>
            </a:r>
          </a:p>
        </p:txBody>
      </p:sp>
      <p:cxnSp>
        <p:nvCxnSpPr>
          <p:cNvPr id="31" name="直接箭头连接符 30">
            <a:extLst>
              <a:ext uri="{FF2B5EF4-FFF2-40B4-BE49-F238E27FC236}">
                <a16:creationId xmlns:a16="http://schemas.microsoft.com/office/drawing/2014/main" id="{5118AF47-5301-8436-B2B7-55F8D108B004}"/>
              </a:ext>
            </a:extLst>
          </p:cNvPr>
          <p:cNvCxnSpPr>
            <a:cxnSpLocks/>
          </p:cNvCxnSpPr>
          <p:nvPr/>
        </p:nvCxnSpPr>
        <p:spPr>
          <a:xfrm>
            <a:off x="1727260" y="2879086"/>
            <a:ext cx="5023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a:extLst>
              <a:ext uri="{FF2B5EF4-FFF2-40B4-BE49-F238E27FC236}">
                <a16:creationId xmlns:a16="http://schemas.microsoft.com/office/drawing/2014/main" id="{60278DA6-B265-6893-724A-BC42CFBB95B7}"/>
              </a:ext>
            </a:extLst>
          </p:cNvPr>
          <p:cNvCxnSpPr>
            <a:cxnSpLocks/>
            <a:stCxn id="29" idx="3"/>
          </p:cNvCxnSpPr>
          <p:nvPr/>
        </p:nvCxnSpPr>
        <p:spPr>
          <a:xfrm>
            <a:off x="3971093" y="2916466"/>
            <a:ext cx="66970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矩形 35">
            <a:extLst>
              <a:ext uri="{FF2B5EF4-FFF2-40B4-BE49-F238E27FC236}">
                <a16:creationId xmlns:a16="http://schemas.microsoft.com/office/drawing/2014/main" id="{ED7DD198-E0CC-A4FE-F79F-DE9A5FA1D431}"/>
              </a:ext>
            </a:extLst>
          </p:cNvPr>
          <p:cNvSpPr/>
          <p:nvPr/>
        </p:nvSpPr>
        <p:spPr>
          <a:xfrm>
            <a:off x="4787701" y="2403929"/>
            <a:ext cx="1665845"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图重构器</a:t>
            </a:r>
          </a:p>
        </p:txBody>
      </p:sp>
      <p:sp>
        <p:nvSpPr>
          <p:cNvPr id="37" name="矩形 36">
            <a:extLst>
              <a:ext uri="{FF2B5EF4-FFF2-40B4-BE49-F238E27FC236}">
                <a16:creationId xmlns:a16="http://schemas.microsoft.com/office/drawing/2014/main" id="{F9EB7F6D-F21E-9039-3351-0D9E2C83711F}"/>
              </a:ext>
            </a:extLst>
          </p:cNvPr>
          <p:cNvSpPr/>
          <p:nvPr/>
        </p:nvSpPr>
        <p:spPr>
          <a:xfrm>
            <a:off x="7160786" y="1219086"/>
            <a:ext cx="1665845"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LLM+Prompt</a:t>
            </a:r>
            <a:r>
              <a:rPr lang="zh-CN" altLang="en-US" dirty="0"/>
              <a:t>识别文本属性相似度</a:t>
            </a:r>
          </a:p>
        </p:txBody>
      </p:sp>
      <p:sp>
        <p:nvSpPr>
          <p:cNvPr id="39" name="矩形 38">
            <a:extLst>
              <a:ext uri="{FF2B5EF4-FFF2-40B4-BE49-F238E27FC236}">
                <a16:creationId xmlns:a16="http://schemas.microsoft.com/office/drawing/2014/main" id="{D5C25BE9-EB08-BBCC-68AD-54D564F576BA}"/>
              </a:ext>
            </a:extLst>
          </p:cNvPr>
          <p:cNvSpPr/>
          <p:nvPr/>
        </p:nvSpPr>
        <p:spPr>
          <a:xfrm>
            <a:off x="7160786" y="2985350"/>
            <a:ext cx="2116666"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结构相似比较器</a:t>
            </a:r>
            <a:endParaRPr lang="en-US" altLang="zh-CN" dirty="0"/>
          </a:p>
          <a:p>
            <a:pPr algn="ctr"/>
            <a:r>
              <a:rPr lang="zh-CN" altLang="en-US" dirty="0"/>
              <a:t>（</a:t>
            </a:r>
            <a:r>
              <a:rPr lang="en-US" altLang="zh-CN" dirty="0"/>
              <a:t>GNN/LLM+PROMPT</a:t>
            </a:r>
            <a:r>
              <a:rPr lang="zh-CN" altLang="en-US" dirty="0"/>
              <a:t>）</a:t>
            </a:r>
          </a:p>
        </p:txBody>
      </p:sp>
      <p:cxnSp>
        <p:nvCxnSpPr>
          <p:cNvPr id="41" name="直接箭头连接符 40">
            <a:extLst>
              <a:ext uri="{FF2B5EF4-FFF2-40B4-BE49-F238E27FC236}">
                <a16:creationId xmlns:a16="http://schemas.microsoft.com/office/drawing/2014/main" id="{9917A99A-47AB-D18F-2053-5843787D296F}"/>
              </a:ext>
            </a:extLst>
          </p:cNvPr>
          <p:cNvCxnSpPr>
            <a:stCxn id="36" idx="3"/>
            <a:endCxn id="37" idx="1"/>
          </p:cNvCxnSpPr>
          <p:nvPr/>
        </p:nvCxnSpPr>
        <p:spPr>
          <a:xfrm flipV="1">
            <a:off x="6453546" y="1731622"/>
            <a:ext cx="707240" cy="1184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B2200B4E-5822-96AD-9101-9311E1201917}"/>
              </a:ext>
            </a:extLst>
          </p:cNvPr>
          <p:cNvCxnSpPr>
            <a:cxnSpLocks/>
            <a:stCxn id="36" idx="3"/>
            <a:endCxn id="39" idx="1"/>
          </p:cNvCxnSpPr>
          <p:nvPr/>
        </p:nvCxnSpPr>
        <p:spPr>
          <a:xfrm>
            <a:off x="6453546" y="2916465"/>
            <a:ext cx="707240" cy="5814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a:extLst>
              <a:ext uri="{FF2B5EF4-FFF2-40B4-BE49-F238E27FC236}">
                <a16:creationId xmlns:a16="http://schemas.microsoft.com/office/drawing/2014/main" id="{62F9B063-F26C-F408-B5CE-B373C070E2C2}"/>
              </a:ext>
            </a:extLst>
          </p:cNvPr>
          <p:cNvCxnSpPr>
            <a:stCxn id="37" idx="3"/>
          </p:cNvCxnSpPr>
          <p:nvPr/>
        </p:nvCxnSpPr>
        <p:spPr>
          <a:xfrm>
            <a:off x="8826631" y="1731622"/>
            <a:ext cx="1027593" cy="10113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直接箭头连接符 46">
            <a:extLst>
              <a:ext uri="{FF2B5EF4-FFF2-40B4-BE49-F238E27FC236}">
                <a16:creationId xmlns:a16="http://schemas.microsoft.com/office/drawing/2014/main" id="{7A5BFEC7-982A-A2F6-DA5A-940E28C07599}"/>
              </a:ext>
            </a:extLst>
          </p:cNvPr>
          <p:cNvCxnSpPr>
            <a:cxnSpLocks/>
            <a:stCxn id="39" idx="3"/>
          </p:cNvCxnSpPr>
          <p:nvPr/>
        </p:nvCxnSpPr>
        <p:spPr>
          <a:xfrm flipV="1">
            <a:off x="9277452" y="2783624"/>
            <a:ext cx="567442" cy="7142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矩形 47">
            <a:extLst>
              <a:ext uri="{FF2B5EF4-FFF2-40B4-BE49-F238E27FC236}">
                <a16:creationId xmlns:a16="http://schemas.microsoft.com/office/drawing/2014/main" id="{80CAAD48-691F-0775-0B37-1C4E96015787}"/>
              </a:ext>
            </a:extLst>
          </p:cNvPr>
          <p:cNvSpPr/>
          <p:nvPr/>
        </p:nvSpPr>
        <p:spPr>
          <a:xfrm>
            <a:off x="9984692" y="2210190"/>
            <a:ext cx="1665845" cy="10250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数据权属</a:t>
            </a:r>
          </a:p>
        </p:txBody>
      </p:sp>
      <p:sp>
        <p:nvSpPr>
          <p:cNvPr id="2" name="文本框 1">
            <a:extLst>
              <a:ext uri="{FF2B5EF4-FFF2-40B4-BE49-F238E27FC236}">
                <a16:creationId xmlns:a16="http://schemas.microsoft.com/office/drawing/2014/main" id="{942ECB8B-14C5-C4C9-4C8E-1546249DEA91}"/>
              </a:ext>
            </a:extLst>
          </p:cNvPr>
          <p:cNvSpPr txBox="1"/>
          <p:nvPr/>
        </p:nvSpPr>
        <p:spPr>
          <a:xfrm>
            <a:off x="1081715" y="29729"/>
            <a:ext cx="1338828" cy="369332"/>
          </a:xfrm>
          <a:prstGeom prst="rect">
            <a:avLst/>
          </a:prstGeom>
          <a:noFill/>
        </p:spPr>
        <p:txBody>
          <a:bodyPr wrap="none" rtlCol="0">
            <a:spAutoFit/>
          </a:bodyPr>
          <a:lstStyle/>
          <a:p>
            <a:r>
              <a:rPr lang="zh-CN" altLang="en-US" dirty="0"/>
              <a:t>图数据保护</a:t>
            </a:r>
          </a:p>
        </p:txBody>
      </p:sp>
      <p:sp>
        <p:nvSpPr>
          <p:cNvPr id="3" name="文本框 2">
            <a:extLst>
              <a:ext uri="{FF2B5EF4-FFF2-40B4-BE49-F238E27FC236}">
                <a16:creationId xmlns:a16="http://schemas.microsoft.com/office/drawing/2014/main" id="{762794E8-523E-224F-1CC9-0C9B4D3F8090}"/>
              </a:ext>
            </a:extLst>
          </p:cNvPr>
          <p:cNvSpPr txBox="1"/>
          <p:nvPr/>
        </p:nvSpPr>
        <p:spPr>
          <a:xfrm>
            <a:off x="7439710" y="720298"/>
            <a:ext cx="1107996" cy="369332"/>
          </a:xfrm>
          <a:prstGeom prst="rect">
            <a:avLst/>
          </a:prstGeom>
          <a:noFill/>
        </p:spPr>
        <p:txBody>
          <a:bodyPr wrap="none" rtlCol="0">
            <a:spAutoFit/>
          </a:bodyPr>
          <a:lstStyle/>
          <a:p>
            <a:r>
              <a:rPr lang="zh-CN" altLang="en-US" dirty="0"/>
              <a:t>节点特征</a:t>
            </a:r>
          </a:p>
        </p:txBody>
      </p:sp>
      <p:sp>
        <p:nvSpPr>
          <p:cNvPr id="30" name="文本框 29">
            <a:extLst>
              <a:ext uri="{FF2B5EF4-FFF2-40B4-BE49-F238E27FC236}">
                <a16:creationId xmlns:a16="http://schemas.microsoft.com/office/drawing/2014/main" id="{0E790171-C3AB-DC26-31D4-17A451FCBB2E}"/>
              </a:ext>
            </a:extLst>
          </p:cNvPr>
          <p:cNvSpPr txBox="1"/>
          <p:nvPr/>
        </p:nvSpPr>
        <p:spPr>
          <a:xfrm>
            <a:off x="1798298" y="5107660"/>
            <a:ext cx="646331" cy="369332"/>
          </a:xfrm>
          <a:prstGeom prst="rect">
            <a:avLst/>
          </a:prstGeom>
          <a:noFill/>
        </p:spPr>
        <p:txBody>
          <a:bodyPr wrap="none" rtlCol="0">
            <a:spAutoFit/>
          </a:bodyPr>
          <a:lstStyle/>
          <a:p>
            <a:r>
              <a:rPr lang="zh-CN" altLang="en-US" dirty="0"/>
              <a:t>无害</a:t>
            </a:r>
          </a:p>
        </p:txBody>
      </p:sp>
      <p:sp>
        <p:nvSpPr>
          <p:cNvPr id="33" name="文本框 32">
            <a:extLst>
              <a:ext uri="{FF2B5EF4-FFF2-40B4-BE49-F238E27FC236}">
                <a16:creationId xmlns:a16="http://schemas.microsoft.com/office/drawing/2014/main" id="{0048B260-1105-B21E-7389-A6A684CE3961}"/>
              </a:ext>
            </a:extLst>
          </p:cNvPr>
          <p:cNvSpPr txBox="1"/>
          <p:nvPr/>
        </p:nvSpPr>
        <p:spPr>
          <a:xfrm>
            <a:off x="459470" y="5094131"/>
            <a:ext cx="1338828" cy="369332"/>
          </a:xfrm>
          <a:prstGeom prst="rect">
            <a:avLst/>
          </a:prstGeom>
          <a:noFill/>
        </p:spPr>
        <p:txBody>
          <a:bodyPr wrap="none" rtlCol="0">
            <a:spAutoFit/>
          </a:bodyPr>
          <a:lstStyle/>
          <a:p>
            <a:r>
              <a:rPr lang="zh-CN" altLang="en-US" dirty="0"/>
              <a:t>文本属性图</a:t>
            </a:r>
          </a:p>
        </p:txBody>
      </p:sp>
      <p:sp>
        <p:nvSpPr>
          <p:cNvPr id="35" name="文本框 34">
            <a:extLst>
              <a:ext uri="{FF2B5EF4-FFF2-40B4-BE49-F238E27FC236}">
                <a16:creationId xmlns:a16="http://schemas.microsoft.com/office/drawing/2014/main" id="{DD6C7EA1-365E-0E6F-A608-279B656AF771}"/>
              </a:ext>
            </a:extLst>
          </p:cNvPr>
          <p:cNvSpPr txBox="1"/>
          <p:nvPr/>
        </p:nvSpPr>
        <p:spPr>
          <a:xfrm>
            <a:off x="248622" y="376676"/>
            <a:ext cx="3459601" cy="1477328"/>
          </a:xfrm>
          <a:prstGeom prst="rect">
            <a:avLst/>
          </a:prstGeom>
          <a:noFill/>
        </p:spPr>
        <p:txBody>
          <a:bodyPr wrap="none" rtlCol="0">
            <a:spAutoFit/>
          </a:bodyPr>
          <a:lstStyle/>
          <a:p>
            <a:r>
              <a:rPr lang="zh-CN" altLang="en-US" dirty="0"/>
              <a:t>什么样的场景 带来的问题 </a:t>
            </a:r>
            <a:r>
              <a:rPr lang="en-US" altLang="zh-CN" dirty="0"/>
              <a:t>/ </a:t>
            </a:r>
            <a:r>
              <a:rPr lang="zh-CN" altLang="en-US" dirty="0"/>
              <a:t>隐患</a:t>
            </a:r>
            <a:endParaRPr lang="en-US" altLang="zh-CN" dirty="0"/>
          </a:p>
          <a:p>
            <a:endParaRPr lang="en-US" altLang="zh-CN" dirty="0"/>
          </a:p>
          <a:p>
            <a:r>
              <a:rPr lang="zh-CN" altLang="en-US" dirty="0"/>
              <a:t>具体的场景 和情况</a:t>
            </a:r>
            <a:endParaRPr lang="en-US" altLang="zh-CN" dirty="0"/>
          </a:p>
          <a:p>
            <a:endParaRPr lang="en-US" altLang="zh-CN" dirty="0"/>
          </a:p>
          <a:p>
            <a:r>
              <a:rPr lang="zh-CN" altLang="en-US" dirty="0"/>
              <a:t>场景图 </a:t>
            </a:r>
            <a:r>
              <a:rPr lang="en-US" altLang="zh-CN" dirty="0"/>
              <a:t>+  </a:t>
            </a:r>
            <a:r>
              <a:rPr lang="zh-CN" altLang="en-US" dirty="0"/>
              <a:t>框架图</a:t>
            </a:r>
          </a:p>
        </p:txBody>
      </p:sp>
    </p:spTree>
    <p:extLst>
      <p:ext uri="{BB962C8B-B14F-4D97-AF65-F5344CB8AC3E}">
        <p14:creationId xmlns:p14="http://schemas.microsoft.com/office/powerpoint/2010/main" val="26684659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TotalTime>
  <Words>374</Words>
  <Application>Microsoft Office PowerPoint</Application>
  <PresentationFormat>宽屏</PresentationFormat>
  <Paragraphs>35</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莫力源</dc:creator>
  <cp:lastModifiedBy>海 人</cp:lastModifiedBy>
  <cp:revision>16</cp:revision>
  <dcterms:created xsi:type="dcterms:W3CDTF">2025-08-14T07:06:40Z</dcterms:created>
  <dcterms:modified xsi:type="dcterms:W3CDTF">2025-08-14T10:43:50Z</dcterms:modified>
</cp:coreProperties>
</file>