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56" r:id="rId6"/>
    <p:sldId id="257" r:id="rId7"/>
    <p:sldId id="258"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3" d="100"/>
          <a:sy n="133" d="100"/>
        </p:scale>
        <p:origin x="374"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4372-4F4B-02DA-E889-C70DADA34A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EA5471-69F5-190A-127B-DD6E76EC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E5049F-F57A-0F4D-513A-E72AE5123A01}"/>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50F5B341-CD67-4EB8-7B01-EBA2C1D59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FE940-D407-D7B8-8E21-10EECE1D452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34079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B73CB-1EA1-F7FA-ECFE-C2DAA75FFE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CDE7FF-CEF1-ADC5-2127-34927D67D0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E43745-C86C-B3C4-749C-0F773148EA96}"/>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2C61F0D9-4D1C-A805-4445-6F8E84F96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7ED80-6350-23ED-8124-E31E6D30D1A9}"/>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5395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64C29C-AA91-105F-FE28-6EE8B8E434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A07652-53F5-CDF7-A1C5-1B749B30D9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A0C5-CBD0-F3AF-D245-1B469D481E38}"/>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6E447405-F6EB-D353-2A53-62771DA43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30E583-C08E-9CEB-0369-BD4D91187FD4}"/>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18353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A2348-6F54-8E15-E1F5-351ADCC77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B2AD43-0169-4109-FA53-F900160AA4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12258-EDF4-152F-DA5A-0FBA34BE6F95}"/>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592D8E65-9B9B-7FC6-657A-6F3B20C7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76D02-9F25-6C35-D6FC-658F705FADD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0609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11CF6-62EF-B28A-6FC6-BA3C2C2D4B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FF7356-06BA-BCFA-D454-B7E7B833EA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C66DC1-8952-12CF-1157-4D4CA29DBFD3}"/>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28DC330D-BB7A-3ACC-64F7-8E5276BC95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1BD23-6192-4D12-1964-BD07E63A2EDA}"/>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685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CC1F-61AF-557E-825A-90F3D215A3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E80A2-974D-EE75-EC18-CF05FCA5E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6CB212-6BBA-B7B0-B15B-FB580C7CA3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6B57F3-F668-5F5C-8A9A-1D8C6406177D}"/>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6" name="页脚占位符 5">
            <a:extLst>
              <a:ext uri="{FF2B5EF4-FFF2-40B4-BE49-F238E27FC236}">
                <a16:creationId xmlns:a16="http://schemas.microsoft.com/office/drawing/2014/main" id="{3A8B4F5E-261E-2F53-6754-063CB2FC5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68EC87-AE51-C341-0A5E-9461FB2B5893}"/>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2941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E858-F404-0B65-3A66-010E9791E3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2966D5-F1F2-5E13-C6F9-F51D62B2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28A644-4ABA-8750-3919-4DD47ACE24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8F7FE4-F504-048E-B920-F1C2DC96A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3D5CB-D481-9AAA-E53C-5849CD1D41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368EEB-B5A6-983C-D226-67549E1604E3}"/>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8" name="页脚占位符 7">
            <a:extLst>
              <a:ext uri="{FF2B5EF4-FFF2-40B4-BE49-F238E27FC236}">
                <a16:creationId xmlns:a16="http://schemas.microsoft.com/office/drawing/2014/main" id="{F1A00AFC-160E-DF37-589B-6A6BB0514A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F448A-D0CE-3B60-6047-19935BE99EF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9445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7518-AC00-56E4-1DB1-4FE41F5A52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B3DEB6-7B03-EE04-77A6-978EAAB74085}"/>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4" name="页脚占位符 3">
            <a:extLst>
              <a:ext uri="{FF2B5EF4-FFF2-40B4-BE49-F238E27FC236}">
                <a16:creationId xmlns:a16="http://schemas.microsoft.com/office/drawing/2014/main" id="{5BEDA1EA-1859-A056-0482-3495A46B5C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6E142-1F7B-B6F2-E587-AA828CD4141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487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F145A-B18D-9CB6-A3F6-47BDCC2B1664}"/>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3" name="页脚占位符 2">
            <a:extLst>
              <a:ext uri="{FF2B5EF4-FFF2-40B4-BE49-F238E27FC236}">
                <a16:creationId xmlns:a16="http://schemas.microsoft.com/office/drawing/2014/main" id="{6B243900-C66A-F169-8F96-3A53D4E4F7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9DD213-95C7-FC40-2ADE-FB3228C3E25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3577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23D91-30CA-6431-CA1B-108D780888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9593A-9F22-2BCB-B353-955FCB97D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B83F21-0606-B8B5-EFBB-988311928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AE2C9-4092-5303-2BBB-39D615817CF4}"/>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6" name="页脚占位符 5">
            <a:extLst>
              <a:ext uri="{FF2B5EF4-FFF2-40B4-BE49-F238E27FC236}">
                <a16:creationId xmlns:a16="http://schemas.microsoft.com/office/drawing/2014/main" id="{A666ABA7-F4C4-6166-43B7-4A377D662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78E2C-DAB3-56CF-FDF8-A8C475AB087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8392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2D8CD-9E16-5EE1-C8C1-B8EB10757D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38B344-B1DA-E303-259C-3CA2CAE14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21C64E-A15C-68BF-A24C-9E5CA10F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22DEB4-F456-1CFE-D177-2C2B0DB3D262}"/>
              </a:ext>
            </a:extLst>
          </p:cNvPr>
          <p:cNvSpPr>
            <a:spLocks noGrp="1"/>
          </p:cNvSpPr>
          <p:nvPr>
            <p:ph type="dt" sz="half" idx="10"/>
          </p:nvPr>
        </p:nvSpPr>
        <p:spPr/>
        <p:txBody>
          <a:bodyPr/>
          <a:lstStyle/>
          <a:p>
            <a:fld id="{C02EF1C3-B344-44E0-B86B-307C57D8E6F4}" type="datetimeFigureOut">
              <a:rPr lang="zh-CN" altLang="en-US" smtClean="0"/>
              <a:t>2025/9/1</a:t>
            </a:fld>
            <a:endParaRPr lang="zh-CN" altLang="en-US"/>
          </a:p>
        </p:txBody>
      </p:sp>
      <p:sp>
        <p:nvSpPr>
          <p:cNvPr id="6" name="页脚占位符 5">
            <a:extLst>
              <a:ext uri="{FF2B5EF4-FFF2-40B4-BE49-F238E27FC236}">
                <a16:creationId xmlns:a16="http://schemas.microsoft.com/office/drawing/2014/main" id="{425683FE-3B60-A464-D471-81F947599B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DBBBE4-BBE7-9B5D-7955-0EBC22F2410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7923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B68284-745D-D273-BF5A-24B4DA16F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67A7F1-BD0E-B7DC-418D-286C4A912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17D95-B532-A432-7271-7D2E0EC09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2EF1C3-B344-44E0-B86B-307C57D8E6F4}" type="datetimeFigureOut">
              <a:rPr lang="zh-CN" altLang="en-US" smtClean="0"/>
              <a:t>2025/9/1</a:t>
            </a:fld>
            <a:endParaRPr lang="zh-CN" altLang="en-US"/>
          </a:p>
        </p:txBody>
      </p:sp>
      <p:sp>
        <p:nvSpPr>
          <p:cNvPr id="5" name="页脚占位符 4">
            <a:extLst>
              <a:ext uri="{FF2B5EF4-FFF2-40B4-BE49-F238E27FC236}">
                <a16:creationId xmlns:a16="http://schemas.microsoft.com/office/drawing/2014/main" id="{8B0D5F82-215C-22AA-EAB3-BFC645D1B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F0B5F32-0184-F7A3-4542-72F89303C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42589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3E55B98-3A55-C8E8-9FC3-54885D5C748A}"/>
              </a:ext>
            </a:extLst>
          </p:cNvPr>
          <p:cNvPicPr>
            <a:picLocks noChangeAspect="1"/>
          </p:cNvPicPr>
          <p:nvPr/>
        </p:nvPicPr>
        <p:blipFill>
          <a:blip r:embed="rId2"/>
          <a:stretch>
            <a:fillRect/>
          </a:stretch>
        </p:blipFill>
        <p:spPr>
          <a:xfrm>
            <a:off x="1048347" y="713392"/>
            <a:ext cx="10095305" cy="4965050"/>
          </a:xfrm>
          <a:prstGeom prst="rect">
            <a:avLst/>
          </a:prstGeom>
        </p:spPr>
      </p:pic>
    </p:spTree>
    <p:extLst>
      <p:ext uri="{BB962C8B-B14F-4D97-AF65-F5344CB8AC3E}">
        <p14:creationId xmlns:p14="http://schemas.microsoft.com/office/powerpoint/2010/main" val="119730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78E3E9-4465-E480-DBFF-5CA930873E6B}"/>
              </a:ext>
            </a:extLst>
          </p:cNvPr>
          <p:cNvSpPr txBox="1"/>
          <p:nvPr/>
        </p:nvSpPr>
        <p:spPr>
          <a:xfrm>
            <a:off x="676575" y="1988717"/>
            <a:ext cx="2031325" cy="369332"/>
          </a:xfrm>
          <a:prstGeom prst="rect">
            <a:avLst/>
          </a:prstGeom>
          <a:noFill/>
        </p:spPr>
        <p:txBody>
          <a:bodyPr wrap="none" rtlCol="0">
            <a:spAutoFit/>
          </a:bodyPr>
          <a:lstStyle/>
          <a:p>
            <a:r>
              <a:rPr lang="zh-CN" altLang="en-US" dirty="0"/>
              <a:t>大规模稀疏文本图</a:t>
            </a:r>
          </a:p>
        </p:txBody>
      </p:sp>
      <p:sp>
        <p:nvSpPr>
          <p:cNvPr id="3" name="矩形: 圆角 2">
            <a:extLst>
              <a:ext uri="{FF2B5EF4-FFF2-40B4-BE49-F238E27FC236}">
                <a16:creationId xmlns:a16="http://schemas.microsoft.com/office/drawing/2014/main" id="{A0327507-34E6-C7D8-B589-FCCA1B7E9BEB}"/>
              </a:ext>
            </a:extLst>
          </p:cNvPr>
          <p:cNvSpPr/>
          <p:nvPr/>
        </p:nvSpPr>
        <p:spPr>
          <a:xfrm>
            <a:off x="422092" y="1865631"/>
            <a:ext cx="2403118" cy="6725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箭头连接符 4">
            <a:extLst>
              <a:ext uri="{FF2B5EF4-FFF2-40B4-BE49-F238E27FC236}">
                <a16:creationId xmlns:a16="http://schemas.microsoft.com/office/drawing/2014/main" id="{3BFF6BC5-7FA1-4F46-A795-C18ACDB9665E}"/>
              </a:ext>
            </a:extLst>
          </p:cNvPr>
          <p:cNvCxnSpPr>
            <a:cxnSpLocks/>
            <a:stCxn id="3" idx="3"/>
          </p:cNvCxnSpPr>
          <p:nvPr/>
        </p:nvCxnSpPr>
        <p:spPr>
          <a:xfrm>
            <a:off x="2825210" y="2201904"/>
            <a:ext cx="980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矩形: 圆角 5">
            <a:extLst>
              <a:ext uri="{FF2B5EF4-FFF2-40B4-BE49-F238E27FC236}">
                <a16:creationId xmlns:a16="http://schemas.microsoft.com/office/drawing/2014/main" id="{CC4D21E5-F659-DBAD-1323-1696AD07A557}"/>
              </a:ext>
            </a:extLst>
          </p:cNvPr>
          <p:cNvSpPr/>
          <p:nvPr/>
        </p:nvSpPr>
        <p:spPr>
          <a:xfrm>
            <a:off x="3805216" y="1817469"/>
            <a:ext cx="3124542" cy="7688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F3E33C-0BB9-0CCE-3036-873DDAA574EA}"/>
              </a:ext>
            </a:extLst>
          </p:cNvPr>
          <p:cNvSpPr txBox="1"/>
          <p:nvPr/>
        </p:nvSpPr>
        <p:spPr>
          <a:xfrm>
            <a:off x="4005576" y="1919980"/>
            <a:ext cx="2723823" cy="646331"/>
          </a:xfrm>
          <a:prstGeom prst="rect">
            <a:avLst/>
          </a:prstGeom>
          <a:noFill/>
        </p:spPr>
        <p:txBody>
          <a:bodyPr wrap="none" rtlCol="0">
            <a:spAutoFit/>
          </a:bodyPr>
          <a:lstStyle/>
          <a:p>
            <a:pPr algn="ctr"/>
            <a:r>
              <a:rPr lang="zh-CN" altLang="en-US" dirty="0"/>
              <a:t>依靠节点特征和结构特征</a:t>
            </a:r>
            <a:endParaRPr lang="en-US" altLang="zh-CN" dirty="0"/>
          </a:p>
          <a:p>
            <a:pPr algn="ctr"/>
            <a:r>
              <a:rPr lang="zh-CN" altLang="en-US" dirty="0"/>
              <a:t>提取嵌入向量</a:t>
            </a:r>
          </a:p>
        </p:txBody>
      </p:sp>
      <p:sp>
        <p:nvSpPr>
          <p:cNvPr id="9" name="文本框 8">
            <a:extLst>
              <a:ext uri="{FF2B5EF4-FFF2-40B4-BE49-F238E27FC236}">
                <a16:creationId xmlns:a16="http://schemas.microsoft.com/office/drawing/2014/main" id="{2F7380DB-67FE-7A1E-54A0-FA71BE42980A}"/>
              </a:ext>
            </a:extLst>
          </p:cNvPr>
          <p:cNvSpPr txBox="1"/>
          <p:nvPr/>
        </p:nvSpPr>
        <p:spPr>
          <a:xfrm>
            <a:off x="2761215" y="1832572"/>
            <a:ext cx="1107996" cy="369332"/>
          </a:xfrm>
          <a:prstGeom prst="rect">
            <a:avLst/>
          </a:prstGeom>
          <a:noFill/>
        </p:spPr>
        <p:txBody>
          <a:bodyPr wrap="none" rtlCol="0">
            <a:spAutoFit/>
          </a:bodyPr>
          <a:lstStyle/>
          <a:p>
            <a:r>
              <a:rPr lang="zh-CN" altLang="en-US" dirty="0"/>
              <a:t>现有方法</a:t>
            </a:r>
          </a:p>
        </p:txBody>
      </p:sp>
      <p:cxnSp>
        <p:nvCxnSpPr>
          <p:cNvPr id="12" name="直接箭头连接符 11">
            <a:extLst>
              <a:ext uri="{FF2B5EF4-FFF2-40B4-BE49-F238E27FC236}">
                <a16:creationId xmlns:a16="http://schemas.microsoft.com/office/drawing/2014/main" id="{83905914-8FC5-74A0-1324-6DE138975195}"/>
              </a:ext>
            </a:extLst>
          </p:cNvPr>
          <p:cNvCxnSpPr>
            <a:stCxn id="6" idx="3"/>
          </p:cNvCxnSpPr>
          <p:nvPr/>
        </p:nvCxnSpPr>
        <p:spPr>
          <a:xfrm>
            <a:off x="6929758" y="2201904"/>
            <a:ext cx="6683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F16A3FCD-8376-752B-C6B4-7D5D0BF84B15}"/>
              </a:ext>
            </a:extLst>
          </p:cNvPr>
          <p:cNvSpPr txBox="1"/>
          <p:nvPr/>
        </p:nvSpPr>
        <p:spPr>
          <a:xfrm>
            <a:off x="7598131" y="2017238"/>
            <a:ext cx="1138453" cy="369332"/>
          </a:xfrm>
          <a:prstGeom prst="rect">
            <a:avLst/>
          </a:prstGeom>
          <a:noFill/>
        </p:spPr>
        <p:txBody>
          <a:bodyPr wrap="none" rtlCol="0">
            <a:spAutoFit/>
          </a:bodyPr>
          <a:lstStyle/>
          <a:p>
            <a:r>
              <a:rPr lang="zh-CN" altLang="en-US" dirty="0"/>
              <a:t>代理</a:t>
            </a:r>
            <a:r>
              <a:rPr lang="en-US" altLang="zh-CN" dirty="0"/>
              <a:t>GNN</a:t>
            </a:r>
            <a:endParaRPr lang="zh-CN" altLang="en-US" dirty="0"/>
          </a:p>
        </p:txBody>
      </p:sp>
      <p:sp>
        <p:nvSpPr>
          <p:cNvPr id="14" name="矩形: 圆角 13">
            <a:extLst>
              <a:ext uri="{FF2B5EF4-FFF2-40B4-BE49-F238E27FC236}">
                <a16:creationId xmlns:a16="http://schemas.microsoft.com/office/drawing/2014/main" id="{7401BE79-A445-284D-D4CB-0E7ADB6F34ED}"/>
              </a:ext>
            </a:extLst>
          </p:cNvPr>
          <p:cNvSpPr/>
          <p:nvPr/>
        </p:nvSpPr>
        <p:spPr>
          <a:xfrm>
            <a:off x="7598131" y="1919980"/>
            <a:ext cx="1138453" cy="5734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EEB422B9-B4A9-0C65-F820-4420A14ED9DB}"/>
              </a:ext>
            </a:extLst>
          </p:cNvPr>
          <p:cNvCxnSpPr>
            <a:cxnSpLocks/>
            <a:stCxn id="14" idx="3"/>
          </p:cNvCxnSpPr>
          <p:nvPr/>
        </p:nvCxnSpPr>
        <p:spPr>
          <a:xfrm>
            <a:off x="8736584" y="2206706"/>
            <a:ext cx="456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矩形: 圆角 18">
            <a:extLst>
              <a:ext uri="{FF2B5EF4-FFF2-40B4-BE49-F238E27FC236}">
                <a16:creationId xmlns:a16="http://schemas.microsoft.com/office/drawing/2014/main" id="{B962012B-3B69-8A90-D50A-882E1935099A}"/>
              </a:ext>
            </a:extLst>
          </p:cNvPr>
          <p:cNvSpPr/>
          <p:nvPr/>
        </p:nvSpPr>
        <p:spPr>
          <a:xfrm>
            <a:off x="9193206" y="1886658"/>
            <a:ext cx="1487900" cy="5734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2E573CDE-8153-ED84-DD97-4F25880C1D7D}"/>
              </a:ext>
            </a:extLst>
          </p:cNvPr>
          <p:cNvSpPr txBox="1"/>
          <p:nvPr/>
        </p:nvSpPr>
        <p:spPr>
          <a:xfrm>
            <a:off x="9404957" y="1865631"/>
            <a:ext cx="1107996" cy="646331"/>
          </a:xfrm>
          <a:prstGeom prst="rect">
            <a:avLst/>
          </a:prstGeom>
          <a:noFill/>
        </p:spPr>
        <p:txBody>
          <a:bodyPr wrap="none" rtlCol="0">
            <a:spAutoFit/>
          </a:bodyPr>
          <a:lstStyle/>
          <a:p>
            <a:r>
              <a:rPr lang="zh-CN" altLang="en-US" dirty="0"/>
              <a:t>提取水印</a:t>
            </a:r>
            <a:endParaRPr lang="en-US" altLang="zh-CN" dirty="0"/>
          </a:p>
          <a:p>
            <a:r>
              <a:rPr lang="zh-CN" altLang="en-US" dirty="0"/>
              <a:t>或者指纹</a:t>
            </a:r>
          </a:p>
        </p:txBody>
      </p:sp>
      <p:sp>
        <p:nvSpPr>
          <p:cNvPr id="22" name="文本框 21">
            <a:extLst>
              <a:ext uri="{FF2B5EF4-FFF2-40B4-BE49-F238E27FC236}">
                <a16:creationId xmlns:a16="http://schemas.microsoft.com/office/drawing/2014/main" id="{5051B966-3397-A752-1B44-581BB1A75896}"/>
              </a:ext>
            </a:extLst>
          </p:cNvPr>
          <p:cNvSpPr txBox="1"/>
          <p:nvPr/>
        </p:nvSpPr>
        <p:spPr>
          <a:xfrm>
            <a:off x="3869211" y="1409686"/>
            <a:ext cx="3185487" cy="369332"/>
          </a:xfrm>
          <a:prstGeom prst="rect">
            <a:avLst/>
          </a:prstGeom>
          <a:noFill/>
        </p:spPr>
        <p:txBody>
          <a:bodyPr wrap="none" rtlCol="0">
            <a:spAutoFit/>
          </a:bodyPr>
          <a:lstStyle/>
          <a:p>
            <a:r>
              <a:rPr lang="zh-CN" altLang="en-US" dirty="0">
                <a:solidFill>
                  <a:srgbClr val="FF0000"/>
                </a:solidFill>
              </a:rPr>
              <a:t>结构稀疏，不能有效提取特征</a:t>
            </a:r>
          </a:p>
        </p:txBody>
      </p:sp>
      <p:sp>
        <p:nvSpPr>
          <p:cNvPr id="23" name="文本框 22">
            <a:extLst>
              <a:ext uri="{FF2B5EF4-FFF2-40B4-BE49-F238E27FC236}">
                <a16:creationId xmlns:a16="http://schemas.microsoft.com/office/drawing/2014/main" id="{B2C63139-95DC-A346-0E62-C2417D528BE3}"/>
              </a:ext>
            </a:extLst>
          </p:cNvPr>
          <p:cNvSpPr txBox="1"/>
          <p:nvPr/>
        </p:nvSpPr>
        <p:spPr>
          <a:xfrm>
            <a:off x="7682470" y="1306974"/>
            <a:ext cx="1107996" cy="646331"/>
          </a:xfrm>
          <a:prstGeom prst="rect">
            <a:avLst/>
          </a:prstGeom>
          <a:noFill/>
        </p:spPr>
        <p:txBody>
          <a:bodyPr wrap="none" rtlCol="0">
            <a:spAutoFit/>
          </a:bodyPr>
          <a:lstStyle/>
          <a:p>
            <a:pPr algn="ctr"/>
            <a:r>
              <a:rPr lang="zh-CN" altLang="en-US" dirty="0">
                <a:solidFill>
                  <a:srgbClr val="FF0000"/>
                </a:solidFill>
              </a:rPr>
              <a:t>代理模型</a:t>
            </a:r>
            <a:endParaRPr lang="en-US" altLang="zh-CN" dirty="0">
              <a:solidFill>
                <a:srgbClr val="FF0000"/>
              </a:solidFill>
            </a:endParaRPr>
          </a:p>
          <a:p>
            <a:pPr algn="ctr"/>
            <a:r>
              <a:rPr lang="zh-CN" altLang="en-US" dirty="0">
                <a:solidFill>
                  <a:srgbClr val="FF0000"/>
                </a:solidFill>
              </a:rPr>
              <a:t>性能差</a:t>
            </a:r>
          </a:p>
        </p:txBody>
      </p:sp>
      <p:sp>
        <p:nvSpPr>
          <p:cNvPr id="24" name="文本框 23">
            <a:extLst>
              <a:ext uri="{FF2B5EF4-FFF2-40B4-BE49-F238E27FC236}">
                <a16:creationId xmlns:a16="http://schemas.microsoft.com/office/drawing/2014/main" id="{D138651C-84CC-31A8-9CD9-A49690AC6866}"/>
              </a:ext>
            </a:extLst>
          </p:cNvPr>
          <p:cNvSpPr txBox="1"/>
          <p:nvPr/>
        </p:nvSpPr>
        <p:spPr>
          <a:xfrm>
            <a:off x="9543178" y="1544961"/>
            <a:ext cx="877163" cy="369332"/>
          </a:xfrm>
          <a:prstGeom prst="rect">
            <a:avLst/>
          </a:prstGeom>
          <a:noFill/>
        </p:spPr>
        <p:txBody>
          <a:bodyPr wrap="none" rtlCol="0">
            <a:spAutoFit/>
          </a:bodyPr>
          <a:lstStyle/>
          <a:p>
            <a:pPr algn="ctr"/>
            <a:r>
              <a:rPr lang="zh-CN" altLang="en-US" dirty="0">
                <a:solidFill>
                  <a:srgbClr val="FF0000"/>
                </a:solidFill>
              </a:rPr>
              <a:t>效果差</a:t>
            </a:r>
          </a:p>
        </p:txBody>
      </p:sp>
    </p:spTree>
    <p:extLst>
      <p:ext uri="{BB962C8B-B14F-4D97-AF65-F5344CB8AC3E}">
        <p14:creationId xmlns:p14="http://schemas.microsoft.com/office/powerpoint/2010/main" val="268730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E7F566-0966-1C2D-9D35-6C213DB75CEC}"/>
              </a:ext>
            </a:extLst>
          </p:cNvPr>
          <p:cNvPicPr>
            <a:picLocks noChangeAspect="1"/>
          </p:cNvPicPr>
          <p:nvPr/>
        </p:nvPicPr>
        <p:blipFill>
          <a:blip r:embed="rId2"/>
          <a:stretch>
            <a:fillRect/>
          </a:stretch>
        </p:blipFill>
        <p:spPr>
          <a:xfrm>
            <a:off x="621169" y="55808"/>
            <a:ext cx="9496268" cy="5232532"/>
          </a:xfrm>
          <a:prstGeom prst="rect">
            <a:avLst/>
          </a:prstGeom>
        </p:spPr>
      </p:pic>
      <p:sp>
        <p:nvSpPr>
          <p:cNvPr id="2" name="文本框 1">
            <a:extLst>
              <a:ext uri="{FF2B5EF4-FFF2-40B4-BE49-F238E27FC236}">
                <a16:creationId xmlns:a16="http://schemas.microsoft.com/office/drawing/2014/main" id="{21F9A872-C38C-23BC-D541-BAE7C03A5BBC}"/>
              </a:ext>
            </a:extLst>
          </p:cNvPr>
          <p:cNvSpPr txBox="1"/>
          <p:nvPr/>
        </p:nvSpPr>
        <p:spPr>
          <a:xfrm>
            <a:off x="527862" y="5314215"/>
            <a:ext cx="10500921" cy="1323439"/>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基于一个开源且干净的图结构设计了一个</a:t>
            </a:r>
            <a:r>
              <a:rPr lang="zh-CN" altLang="en-US" sz="1600" b="0" i="0" dirty="0">
                <a:solidFill>
                  <a:srgbClr val="FF0000"/>
                </a:solidFill>
                <a:effectLst/>
                <a:latin typeface="宋体" panose="02010600030101010101" pitchFamily="2" charset="-122"/>
                <a:ea typeface="宋体" panose="02010600030101010101" pitchFamily="2" charset="-122"/>
              </a:rPr>
              <a:t>提示模板</a:t>
            </a:r>
            <a:r>
              <a:rPr lang="zh-CN" altLang="en-US" sz="1600" b="0" i="0" dirty="0">
                <a:effectLst/>
                <a:latin typeface="宋体" panose="02010600030101010101" pitchFamily="2" charset="-122"/>
                <a:ea typeface="宋体" panose="02010600030101010101" pitchFamily="2" charset="-122"/>
              </a:rPr>
              <a:t>，使</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能够推断边的恶意程度并提供分析结果，以此构建指令数据集。该数据集用于微调本地大语言模型，从而将</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的推理能力提炼到本地大语言模型中。</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当给定一个新的攻击后图结构时，首先利用本地大语言模型识别出恶意边。通过将识别结果视为边标签，进一步将本地大语言模型的推理能力提炼到基于大语言模型的边预测器上，以找到缺失的重要边。</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最后，通过移除恶意边并添加重要边来净化图结构，使图神经网络（</a:t>
            </a:r>
            <a:r>
              <a:rPr lang="en-US" altLang="zh-CN" sz="1600" b="0" i="0" dirty="0">
                <a:effectLst/>
                <a:latin typeface="宋体" panose="02010600030101010101" pitchFamily="2" charset="-122"/>
                <a:ea typeface="宋体" panose="02010600030101010101" pitchFamily="2" charset="-122"/>
              </a:rPr>
              <a:t>GNNs</a:t>
            </a:r>
            <a:r>
              <a:rPr lang="zh-CN" altLang="en-US" sz="1600" b="0" i="0" dirty="0">
                <a:effectLst/>
                <a:latin typeface="宋体" panose="02010600030101010101" pitchFamily="2" charset="-122"/>
                <a:ea typeface="宋体" panose="02010600030101010101" pitchFamily="2" charset="-122"/>
              </a:rPr>
              <a:t>）更加鲁棒。</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54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D718F1-A48F-DB1B-D04C-57B091108BEA}"/>
              </a:ext>
            </a:extLst>
          </p:cNvPr>
          <p:cNvPicPr>
            <a:picLocks noChangeAspect="1"/>
          </p:cNvPicPr>
          <p:nvPr/>
        </p:nvPicPr>
        <p:blipFill>
          <a:blip r:embed="rId2"/>
          <a:stretch>
            <a:fillRect/>
          </a:stretch>
        </p:blipFill>
        <p:spPr>
          <a:xfrm>
            <a:off x="1209632" y="266614"/>
            <a:ext cx="9644255" cy="3368327"/>
          </a:xfrm>
          <a:prstGeom prst="rect">
            <a:avLst/>
          </a:prstGeom>
        </p:spPr>
      </p:pic>
    </p:spTree>
    <p:extLst>
      <p:ext uri="{BB962C8B-B14F-4D97-AF65-F5344CB8AC3E}">
        <p14:creationId xmlns:p14="http://schemas.microsoft.com/office/powerpoint/2010/main" val="185062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48FC5F0-2F2B-EC2F-F65C-F29D57A4268E}"/>
              </a:ext>
            </a:extLst>
          </p:cNvPr>
          <p:cNvPicPr>
            <a:picLocks noChangeAspect="1"/>
          </p:cNvPicPr>
          <p:nvPr/>
        </p:nvPicPr>
        <p:blipFill>
          <a:blip r:embed="rId2"/>
          <a:stretch>
            <a:fillRect/>
          </a:stretch>
        </p:blipFill>
        <p:spPr>
          <a:xfrm>
            <a:off x="99251" y="3429000"/>
            <a:ext cx="6635016" cy="2841246"/>
          </a:xfrm>
          <a:prstGeom prst="rect">
            <a:avLst/>
          </a:prstGeom>
        </p:spPr>
      </p:pic>
      <p:pic>
        <p:nvPicPr>
          <p:cNvPr id="7" name="图片 6">
            <a:extLst>
              <a:ext uri="{FF2B5EF4-FFF2-40B4-BE49-F238E27FC236}">
                <a16:creationId xmlns:a16="http://schemas.microsoft.com/office/drawing/2014/main" id="{0FB1663D-6C6C-8117-F7A6-1AAEBFA59B85}"/>
              </a:ext>
            </a:extLst>
          </p:cNvPr>
          <p:cNvPicPr>
            <a:picLocks noChangeAspect="1"/>
          </p:cNvPicPr>
          <p:nvPr/>
        </p:nvPicPr>
        <p:blipFill>
          <a:blip r:embed="rId3"/>
          <a:stretch>
            <a:fillRect/>
          </a:stretch>
        </p:blipFill>
        <p:spPr>
          <a:xfrm>
            <a:off x="648994" y="300286"/>
            <a:ext cx="6085273" cy="2835803"/>
          </a:xfrm>
          <a:prstGeom prst="rect">
            <a:avLst/>
          </a:prstGeom>
        </p:spPr>
      </p:pic>
      <p:sp>
        <p:nvSpPr>
          <p:cNvPr id="3" name="文本框 2">
            <a:extLst>
              <a:ext uri="{FF2B5EF4-FFF2-40B4-BE49-F238E27FC236}">
                <a16:creationId xmlns:a16="http://schemas.microsoft.com/office/drawing/2014/main" id="{BD676823-835A-D4B9-801F-0CAB3C30ED26}"/>
              </a:ext>
            </a:extLst>
          </p:cNvPr>
          <p:cNvSpPr txBox="1"/>
          <p:nvPr/>
        </p:nvSpPr>
        <p:spPr>
          <a:xfrm>
            <a:off x="6585079" y="2021453"/>
            <a:ext cx="5451410" cy="2554545"/>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为了克服重建高质量图的难题，采用图扩散模型作为图生成器。</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b="0" i="0" dirty="0" err="1">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 和 </a:t>
            </a:r>
            <a:r>
              <a:rPr lang="en-US" altLang="zh-CN" sz="1600" b="0" i="0" dirty="0">
                <a:effectLst/>
                <a:latin typeface="宋体" panose="02010600030101010101" pitchFamily="2" charset="-122"/>
                <a:ea typeface="宋体" panose="02010600030101010101" pitchFamily="2" charset="-122"/>
              </a:rPr>
              <a:t>Graph  </a:t>
            </a: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此外，</a:t>
            </a:r>
            <a:r>
              <a:rPr lang="en-US" altLang="zh-CN" sz="1600" b="0" i="0" dirty="0" err="1">
                <a:effectLst/>
                <a:latin typeface="宋体" panose="02010600030101010101" pitchFamily="2" charset="-122"/>
                <a:ea typeface="宋体" panose="02010600030101010101" pitchFamily="2" charset="-122"/>
              </a:rPr>
              <a:t>GraphSteal</a:t>
            </a:r>
            <a:r>
              <a:rPr lang="zh-CN" altLang="en-US" sz="1600" b="0" i="0" dirty="0">
                <a:effectLst/>
                <a:latin typeface="宋体" panose="02010600030101010101" pitchFamily="2" charset="-122"/>
                <a:ea typeface="宋体" panose="02010600030101010101" pitchFamily="2" charset="-122"/>
              </a:rPr>
              <a:t>中所使用的图扩散模型还采用了扩散噪声优化算法，能够生成一组更接近目标</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训练集的候选图。</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另外，</a:t>
            </a:r>
            <a:r>
              <a:rPr lang="en-US" altLang="zh-CN" sz="1600" b="0" i="0" dirty="0">
                <a:solidFill>
                  <a:srgbClr val="FF0000"/>
                </a:solidFill>
                <a:effectLst/>
                <a:latin typeface="宋体" panose="02010600030101010101" pitchFamily="2" charset="-122"/>
                <a:ea typeface="宋体" panose="02010600030101010101" pitchFamily="2" charset="-122"/>
              </a:rPr>
              <a:t>GNN</a:t>
            </a:r>
            <a:r>
              <a:rPr lang="zh-CN" altLang="en-US" sz="1600" b="0" i="0" dirty="0">
                <a:solidFill>
                  <a:srgbClr val="FF0000"/>
                </a:solidFill>
                <a:effectLst/>
                <a:latin typeface="宋体" panose="02010600030101010101" pitchFamily="2" charset="-122"/>
                <a:ea typeface="宋体" panose="02010600030101010101" pitchFamily="2" charset="-122"/>
              </a:rPr>
              <a:t>模型参数与训练数据之间存在紧密联系</a:t>
            </a:r>
            <a:r>
              <a:rPr lang="zh-CN" altLang="en-US" sz="1600" b="0" i="0" dirty="0">
                <a:effectLst/>
                <a:latin typeface="宋体" panose="02010600030101010101" pitchFamily="2" charset="-122"/>
                <a:ea typeface="宋体" panose="02010600030101010101" pitchFamily="2" charset="-122"/>
              </a:rPr>
              <a:t>。基于该定理，提出了一种</a:t>
            </a:r>
            <a:r>
              <a:rPr lang="zh-CN" altLang="en-US" sz="1600" b="0" i="0" dirty="0">
                <a:solidFill>
                  <a:srgbClr val="FF0000"/>
                </a:solidFill>
                <a:effectLst/>
                <a:latin typeface="宋体" panose="02010600030101010101" pitchFamily="2" charset="-122"/>
                <a:ea typeface="宋体" panose="02010600030101010101" pitchFamily="2" charset="-122"/>
              </a:rPr>
              <a:t>模型参数引导</a:t>
            </a:r>
            <a:r>
              <a:rPr lang="zh-CN" altLang="en-US" sz="1600" b="0" i="0" dirty="0">
                <a:effectLst/>
                <a:latin typeface="宋体" panose="02010600030101010101" pitchFamily="2" charset="-122"/>
                <a:ea typeface="宋体" panose="02010600030101010101" pitchFamily="2" charset="-122"/>
              </a:rPr>
              <a:t>的图选择方法，利用</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的参数从图扩散模型生成的候选图集中识别出训练图。</a:t>
            </a:r>
            <a:endParaRPr lang="zh-CN" altLang="en-US" sz="16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D5B51BD4-79DE-0DCD-CFB8-2B191E00C044}"/>
              </a:ext>
            </a:extLst>
          </p:cNvPr>
          <p:cNvSpPr/>
          <p:nvPr/>
        </p:nvSpPr>
        <p:spPr>
          <a:xfrm>
            <a:off x="7019365" y="502024"/>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sp>
        <p:nvSpPr>
          <p:cNvPr id="4" name="矩形 3">
            <a:extLst>
              <a:ext uri="{FF2B5EF4-FFF2-40B4-BE49-F238E27FC236}">
                <a16:creationId xmlns:a16="http://schemas.microsoft.com/office/drawing/2014/main" id="{0D8EEE67-8155-71A1-7274-C9C4F9AC3A79}"/>
              </a:ext>
            </a:extLst>
          </p:cNvPr>
          <p:cNvSpPr/>
          <p:nvPr/>
        </p:nvSpPr>
        <p:spPr>
          <a:xfrm>
            <a:off x="9310784" y="544563"/>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GNN </a:t>
            </a:r>
            <a:r>
              <a:rPr lang="zh-CN" altLang="en-US" dirty="0"/>
              <a:t>参数</a:t>
            </a:r>
          </a:p>
        </p:txBody>
      </p:sp>
      <p:sp>
        <p:nvSpPr>
          <p:cNvPr id="6" name="矩形 5">
            <a:extLst>
              <a:ext uri="{FF2B5EF4-FFF2-40B4-BE49-F238E27FC236}">
                <a16:creationId xmlns:a16="http://schemas.microsoft.com/office/drawing/2014/main" id="{384A10D5-798C-FFCC-C79C-BAA2F3BD5D96}"/>
              </a:ext>
            </a:extLst>
          </p:cNvPr>
          <p:cNvSpPr/>
          <p:nvPr/>
        </p:nvSpPr>
        <p:spPr>
          <a:xfrm>
            <a:off x="9448800" y="1382011"/>
            <a:ext cx="1461247"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en-US" altLang="zh-CN" dirty="0"/>
              <a:t>GNN  </a:t>
            </a:r>
            <a:r>
              <a:rPr lang="zh-CN" altLang="en-US" dirty="0"/>
              <a:t>参数</a:t>
            </a:r>
          </a:p>
        </p:txBody>
      </p:sp>
      <p:sp>
        <p:nvSpPr>
          <p:cNvPr id="8" name="矩形 7">
            <a:extLst>
              <a:ext uri="{FF2B5EF4-FFF2-40B4-BE49-F238E27FC236}">
                <a16:creationId xmlns:a16="http://schemas.microsoft.com/office/drawing/2014/main" id="{61D54C41-906F-9A49-00BE-7637C89107D4}"/>
              </a:ext>
            </a:extLst>
          </p:cNvPr>
          <p:cNvSpPr/>
          <p:nvPr/>
        </p:nvSpPr>
        <p:spPr>
          <a:xfrm>
            <a:off x="7180730" y="1310957"/>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cxnSp>
        <p:nvCxnSpPr>
          <p:cNvPr id="10" name="直接箭头连接符 9">
            <a:extLst>
              <a:ext uri="{FF2B5EF4-FFF2-40B4-BE49-F238E27FC236}">
                <a16:creationId xmlns:a16="http://schemas.microsoft.com/office/drawing/2014/main" id="{9B370898-5D09-B3F5-E5C3-8A985C5EE059}"/>
              </a:ext>
            </a:extLst>
          </p:cNvPr>
          <p:cNvCxnSpPr/>
          <p:nvPr/>
        </p:nvCxnSpPr>
        <p:spPr>
          <a:xfrm>
            <a:off x="8157883" y="838200"/>
            <a:ext cx="923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30EA5061-E8BE-19A2-B8D8-0AD8F8252F2B}"/>
              </a:ext>
            </a:extLst>
          </p:cNvPr>
          <p:cNvCxnSpPr/>
          <p:nvPr/>
        </p:nvCxnSpPr>
        <p:spPr>
          <a:xfrm flipH="1">
            <a:off x="8355106" y="1647133"/>
            <a:ext cx="9556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99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3031B7F-D156-A41B-33DE-6AD33158BEC0}"/>
              </a:ext>
            </a:extLst>
          </p:cNvPr>
          <p:cNvPicPr>
            <a:picLocks noChangeAspect="1"/>
          </p:cNvPicPr>
          <p:nvPr/>
        </p:nvPicPr>
        <p:blipFill>
          <a:blip r:embed="rId2"/>
          <a:stretch>
            <a:fillRect/>
          </a:stretch>
        </p:blipFill>
        <p:spPr>
          <a:xfrm>
            <a:off x="733980" y="336156"/>
            <a:ext cx="10603760" cy="4809279"/>
          </a:xfrm>
          <a:prstGeom prst="rect">
            <a:avLst/>
          </a:prstGeom>
        </p:spPr>
      </p:pic>
    </p:spTree>
    <p:extLst>
      <p:ext uri="{BB962C8B-B14F-4D97-AF65-F5344CB8AC3E}">
        <p14:creationId xmlns:p14="http://schemas.microsoft.com/office/powerpoint/2010/main" val="24801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EC20FEB-9D7F-B0C8-6D02-50DE7A5A6161}"/>
              </a:ext>
            </a:extLst>
          </p:cNvPr>
          <p:cNvPicPr>
            <a:picLocks noChangeAspect="1"/>
          </p:cNvPicPr>
          <p:nvPr/>
        </p:nvPicPr>
        <p:blipFill>
          <a:blip r:embed="rId2"/>
          <a:stretch>
            <a:fillRect/>
          </a:stretch>
        </p:blipFill>
        <p:spPr>
          <a:xfrm>
            <a:off x="1252560" y="1787143"/>
            <a:ext cx="9435132" cy="2881706"/>
          </a:xfrm>
          <a:prstGeom prst="rect">
            <a:avLst/>
          </a:prstGeom>
        </p:spPr>
      </p:pic>
    </p:spTree>
    <p:extLst>
      <p:ext uri="{BB962C8B-B14F-4D97-AF65-F5344CB8AC3E}">
        <p14:creationId xmlns:p14="http://schemas.microsoft.com/office/powerpoint/2010/main" val="32257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00C826-5D30-4CEB-8115-203E1A0144CD}"/>
              </a:ext>
            </a:extLst>
          </p:cNvPr>
          <p:cNvPicPr>
            <a:picLocks noChangeAspect="1"/>
          </p:cNvPicPr>
          <p:nvPr/>
        </p:nvPicPr>
        <p:blipFill>
          <a:blip r:embed="rId2"/>
          <a:stretch>
            <a:fillRect/>
          </a:stretch>
        </p:blipFill>
        <p:spPr>
          <a:xfrm>
            <a:off x="719544" y="319584"/>
            <a:ext cx="10251122" cy="4203959"/>
          </a:xfrm>
          <a:prstGeom prst="rect">
            <a:avLst/>
          </a:prstGeom>
        </p:spPr>
      </p:pic>
      <p:sp>
        <p:nvSpPr>
          <p:cNvPr id="3" name="文本框 2">
            <a:extLst>
              <a:ext uri="{FF2B5EF4-FFF2-40B4-BE49-F238E27FC236}">
                <a16:creationId xmlns:a16="http://schemas.microsoft.com/office/drawing/2014/main" id="{A76CFC01-914C-DA68-2776-F9E16F2F8DE1}"/>
              </a:ext>
            </a:extLst>
          </p:cNvPr>
          <p:cNvSpPr txBox="1"/>
          <p:nvPr/>
        </p:nvSpPr>
        <p:spPr>
          <a:xfrm>
            <a:off x="277197" y="4822123"/>
            <a:ext cx="11637606"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通过训练智能体有效地搜索启发式策略，并提出了一种基于强化学习的图特征提示方法</a:t>
            </a:r>
            <a:r>
              <a:rPr lang="zh-CN" altLang="en-US"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将插入提示的过程建模为一个顺序决策问题。在每一步中，</a:t>
            </a:r>
            <a:r>
              <a:rPr lang="en-US" altLang="zh-CN" sz="1600" b="1" i="0" dirty="0">
                <a:effectLst/>
                <a:latin typeface="宋体" panose="02010600030101010101" pitchFamily="2" charset="-122"/>
                <a:ea typeface="宋体" panose="02010600030101010101" pitchFamily="2" charset="-122"/>
              </a:rPr>
              <a:t>RL</a:t>
            </a:r>
            <a:r>
              <a:rPr lang="zh-CN" altLang="en-US" sz="1600" b="1" i="0" dirty="0">
                <a:effectLst/>
                <a:latin typeface="宋体" panose="02010600030101010101" pitchFamily="2" charset="-122"/>
                <a:ea typeface="宋体" panose="02010600030101010101" pitchFamily="2" charset="-122"/>
              </a:rPr>
              <a:t>智能体：</a:t>
            </a:r>
            <a:r>
              <a:rPr lang="en-US" altLang="zh-CN" sz="1600" b="1" i="0" dirty="0">
                <a:effectLst/>
                <a:latin typeface="宋体" panose="02010600030101010101" pitchFamily="2" charset="-122"/>
                <a:ea typeface="宋体" panose="02010600030101010101" pitchFamily="2" charset="-122"/>
              </a:rPr>
              <a:t>1</a:t>
            </a:r>
            <a:r>
              <a:rPr lang="zh-CN" altLang="en-US" sz="1600" b="1" i="0" dirty="0">
                <a:effectLst/>
                <a:latin typeface="宋体" panose="02010600030101010101" pitchFamily="2" charset="-122"/>
                <a:ea typeface="宋体" panose="02010600030101010101" pitchFamily="2" charset="-122"/>
              </a:rPr>
              <a:t>）选择要提示的节点（离散动作），</a:t>
            </a:r>
            <a:r>
              <a:rPr lang="en-US" altLang="zh-CN" sz="1600" b="1" i="0" dirty="0">
                <a:effectLst/>
                <a:latin typeface="宋体" panose="02010600030101010101" pitchFamily="2" charset="-122"/>
                <a:ea typeface="宋体" panose="02010600030101010101" pitchFamily="2" charset="-122"/>
              </a:rPr>
              <a:t>2</a:t>
            </a:r>
            <a:r>
              <a:rPr lang="zh-CN" altLang="en-US" sz="1600" b="1" i="0" dirty="0">
                <a:effectLst/>
                <a:latin typeface="宋体" panose="02010600030101010101" pitchFamily="2" charset="-122"/>
                <a:ea typeface="宋体" panose="02010600030101010101" pitchFamily="2" charset="-122"/>
              </a:rPr>
              <a:t>）确定提示内容，即提示向量的具体值（连续动作）。</a:t>
            </a:r>
            <a:endParaRPr lang="zh-CN" altLang="en-US" sz="1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00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EE7C17-431E-998C-D33A-14F1B497C900}"/>
              </a:ext>
            </a:extLst>
          </p:cNvPr>
          <p:cNvSpPr txBox="1"/>
          <p:nvPr/>
        </p:nvSpPr>
        <p:spPr>
          <a:xfrm>
            <a:off x="444469" y="3386387"/>
            <a:ext cx="108876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Original graph</a:t>
            </a:r>
            <a:endParaRPr lang="zh-CN" altLang="en-US" sz="1200" dirty="0">
              <a:latin typeface="Times New Roman" panose="02020603050405020304" pitchFamily="18" charset="0"/>
              <a:cs typeface="Times New Roman" panose="02020603050405020304" pitchFamily="18" charset="0"/>
            </a:endParaRPr>
          </a:p>
        </p:txBody>
      </p:sp>
      <p:sp>
        <p:nvSpPr>
          <p:cNvPr id="5" name="椭圆 4">
            <a:extLst>
              <a:ext uri="{FF2B5EF4-FFF2-40B4-BE49-F238E27FC236}">
                <a16:creationId xmlns:a16="http://schemas.microsoft.com/office/drawing/2014/main" id="{BA55E80E-B2E8-EB13-FE4E-A756ADB4C61D}"/>
              </a:ext>
            </a:extLst>
          </p:cNvPr>
          <p:cNvSpPr/>
          <p:nvPr/>
        </p:nvSpPr>
        <p:spPr>
          <a:xfrm>
            <a:off x="736334" y="2447228"/>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CF93F561-4918-4442-1CDB-B147D9FBB978}"/>
              </a:ext>
            </a:extLst>
          </p:cNvPr>
          <p:cNvSpPr/>
          <p:nvPr/>
        </p:nvSpPr>
        <p:spPr>
          <a:xfrm>
            <a:off x="1041134" y="2820489"/>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3AEA0327-2E71-DDAD-25C6-6EA6BDA2C11D}"/>
              </a:ext>
            </a:extLst>
          </p:cNvPr>
          <p:cNvSpPr/>
          <p:nvPr/>
        </p:nvSpPr>
        <p:spPr>
          <a:xfrm>
            <a:off x="1095048" y="3258383"/>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62D340B9-9D87-F041-A249-A04CA1B22E6C}"/>
              </a:ext>
            </a:extLst>
          </p:cNvPr>
          <p:cNvCxnSpPr>
            <a:cxnSpLocks/>
            <a:stCxn id="5" idx="3"/>
          </p:cNvCxnSpPr>
          <p:nvPr/>
        </p:nvCxnSpPr>
        <p:spPr>
          <a:xfrm flipH="1">
            <a:off x="513687" y="2563082"/>
            <a:ext cx="241478" cy="23753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02345CC4-8D27-0B81-480B-48B346830D45}"/>
              </a:ext>
            </a:extLst>
          </p:cNvPr>
          <p:cNvCxnSpPr>
            <a:cxnSpLocks/>
            <a:stCxn id="5" idx="5"/>
            <a:endCxn id="6" idx="1"/>
          </p:cNvCxnSpPr>
          <p:nvPr/>
        </p:nvCxnSpPr>
        <p:spPr>
          <a:xfrm>
            <a:off x="846091" y="2563082"/>
            <a:ext cx="213874" cy="277284"/>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AF7D7A1C-B506-A2F7-6F13-8AB742FB1BEC}"/>
              </a:ext>
            </a:extLst>
          </p:cNvPr>
          <p:cNvCxnSpPr>
            <a:cxnSpLocks/>
          </p:cNvCxnSpPr>
          <p:nvPr/>
        </p:nvCxnSpPr>
        <p:spPr>
          <a:xfrm>
            <a:off x="559150" y="2916466"/>
            <a:ext cx="131721" cy="29258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D79E7301-D101-F4F5-7CC7-BE2D9C3783A7}"/>
              </a:ext>
            </a:extLst>
          </p:cNvPr>
          <p:cNvCxnSpPr>
            <a:cxnSpLocks/>
            <a:stCxn id="6" idx="3"/>
          </p:cNvCxnSpPr>
          <p:nvPr/>
        </p:nvCxnSpPr>
        <p:spPr>
          <a:xfrm flipH="1">
            <a:off x="781797" y="2936343"/>
            <a:ext cx="278168" cy="272703"/>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846C774D-DF7B-7884-9179-F349D6D2F40F}"/>
              </a:ext>
            </a:extLst>
          </p:cNvPr>
          <p:cNvCxnSpPr>
            <a:cxnSpLocks/>
            <a:stCxn id="21" idx="2"/>
            <a:endCxn id="6" idx="7"/>
          </p:cNvCxnSpPr>
          <p:nvPr/>
        </p:nvCxnSpPr>
        <p:spPr>
          <a:xfrm flipH="1">
            <a:off x="1150891" y="2810811"/>
            <a:ext cx="247571" cy="29555"/>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0F5AF758-6257-2A12-C0B6-578D9DCA40F4}"/>
              </a:ext>
            </a:extLst>
          </p:cNvPr>
          <p:cNvCxnSpPr>
            <a:cxnSpLocks/>
            <a:stCxn id="7" idx="0"/>
            <a:endCxn id="6" idx="4"/>
          </p:cNvCxnSpPr>
          <p:nvPr/>
        </p:nvCxnSpPr>
        <p:spPr>
          <a:xfrm flipH="1" flipV="1">
            <a:off x="1105428" y="2956220"/>
            <a:ext cx="53914" cy="302163"/>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8797CDB9-363E-52A3-F692-EB92411B0BCF}"/>
              </a:ext>
            </a:extLst>
          </p:cNvPr>
          <p:cNvCxnSpPr>
            <a:cxnSpLocks/>
            <a:stCxn id="20" idx="1"/>
            <a:endCxn id="6" idx="5"/>
          </p:cNvCxnSpPr>
          <p:nvPr/>
        </p:nvCxnSpPr>
        <p:spPr>
          <a:xfrm flipH="1" flipV="1">
            <a:off x="1150891" y="2936343"/>
            <a:ext cx="341209" cy="14456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91DCDF7F-A085-B3EC-3E7E-A99C70E9548A}"/>
              </a:ext>
            </a:extLst>
          </p:cNvPr>
          <p:cNvCxnSpPr>
            <a:cxnSpLocks/>
            <a:stCxn id="21" idx="5"/>
            <a:endCxn id="20" idx="0"/>
          </p:cNvCxnSpPr>
          <p:nvPr/>
        </p:nvCxnSpPr>
        <p:spPr>
          <a:xfrm>
            <a:off x="1508219" y="2858799"/>
            <a:ext cx="29344" cy="202228"/>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2332EA37-19D0-8CA1-48BF-E6FC9CB01B7B}"/>
              </a:ext>
            </a:extLst>
          </p:cNvPr>
          <p:cNvCxnSpPr>
            <a:cxnSpLocks/>
            <a:stCxn id="5" idx="4"/>
          </p:cNvCxnSpPr>
          <p:nvPr/>
        </p:nvCxnSpPr>
        <p:spPr>
          <a:xfrm flipH="1">
            <a:off x="736334" y="2582959"/>
            <a:ext cx="64294" cy="60621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EB2232BA-7C45-E073-5101-454BA6F39FD1}"/>
              </a:ext>
            </a:extLst>
          </p:cNvPr>
          <p:cNvCxnSpPr>
            <a:cxnSpLocks/>
            <a:endCxn id="7" idx="2"/>
          </p:cNvCxnSpPr>
          <p:nvPr/>
        </p:nvCxnSpPr>
        <p:spPr>
          <a:xfrm>
            <a:off x="780078" y="3304893"/>
            <a:ext cx="314970" cy="21356"/>
          </a:xfrm>
          <a:prstGeom prst="line">
            <a:avLst/>
          </a:prstGeom>
        </p:spPr>
        <p:style>
          <a:lnRef idx="2">
            <a:schemeClr val="dk1"/>
          </a:lnRef>
          <a:fillRef idx="0">
            <a:schemeClr val="dk1"/>
          </a:fillRef>
          <a:effectRef idx="1">
            <a:schemeClr val="dk1"/>
          </a:effectRef>
          <a:fontRef idx="minor">
            <a:schemeClr val="tx1"/>
          </a:fontRef>
        </p:style>
      </p:cxnSp>
      <p:sp>
        <p:nvSpPr>
          <p:cNvPr id="18" name="椭圆 17">
            <a:extLst>
              <a:ext uri="{FF2B5EF4-FFF2-40B4-BE49-F238E27FC236}">
                <a16:creationId xmlns:a16="http://schemas.microsoft.com/office/drawing/2014/main" id="{A81A24FF-DC4A-4CC3-1BF1-5914D38027DF}"/>
              </a:ext>
            </a:extLst>
          </p:cNvPr>
          <p:cNvSpPr/>
          <p:nvPr/>
        </p:nvSpPr>
        <p:spPr>
          <a:xfrm>
            <a:off x="666796" y="3192640"/>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091709AE-9DAB-A232-32A6-EFAB69135D57}"/>
              </a:ext>
            </a:extLst>
          </p:cNvPr>
          <p:cNvSpPr/>
          <p:nvPr/>
        </p:nvSpPr>
        <p:spPr>
          <a:xfrm>
            <a:off x="477232" y="2783624"/>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515CFB6B-4CC2-67A1-D00B-52D17C7969B8}"/>
              </a:ext>
            </a:extLst>
          </p:cNvPr>
          <p:cNvSpPr/>
          <p:nvPr/>
        </p:nvSpPr>
        <p:spPr>
          <a:xfrm>
            <a:off x="1473269" y="3061027"/>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FCA17447-0935-069C-213C-424A5D80B724}"/>
              </a:ext>
            </a:extLst>
          </p:cNvPr>
          <p:cNvSpPr/>
          <p:nvPr/>
        </p:nvSpPr>
        <p:spPr>
          <a:xfrm>
            <a:off x="1398462" y="2742945"/>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D185235D-34E3-796D-0562-1D0CD881C2AB}"/>
              </a:ext>
            </a:extLst>
          </p:cNvPr>
          <p:cNvSpPr txBox="1"/>
          <p:nvPr/>
        </p:nvSpPr>
        <p:spPr>
          <a:xfrm>
            <a:off x="961497" y="2744650"/>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cxnSp>
        <p:nvCxnSpPr>
          <p:cNvPr id="23" name="直接连接符 22">
            <a:extLst>
              <a:ext uri="{FF2B5EF4-FFF2-40B4-BE49-F238E27FC236}">
                <a16:creationId xmlns:a16="http://schemas.microsoft.com/office/drawing/2014/main" id="{5E1CEB06-198D-A2DD-EE53-EF1D812C349F}"/>
              </a:ext>
            </a:extLst>
          </p:cNvPr>
          <p:cNvCxnSpPr>
            <a:cxnSpLocks/>
          </p:cNvCxnSpPr>
          <p:nvPr/>
        </p:nvCxnSpPr>
        <p:spPr>
          <a:xfrm flipH="1">
            <a:off x="1116163" y="2517857"/>
            <a:ext cx="34728" cy="311085"/>
          </a:xfrm>
          <a:prstGeom prst="line">
            <a:avLst/>
          </a:prstGeom>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C7F1F340-3A14-4E4F-B2A8-90EFB292D806}"/>
              </a:ext>
            </a:extLst>
          </p:cNvPr>
          <p:cNvSpPr/>
          <p:nvPr/>
        </p:nvSpPr>
        <p:spPr>
          <a:xfrm>
            <a:off x="1093304" y="2429439"/>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3C9C8DA-2EEC-38F3-AABE-08112ED0683E}"/>
              </a:ext>
            </a:extLst>
          </p:cNvPr>
          <p:cNvSpPr txBox="1"/>
          <p:nvPr/>
        </p:nvSpPr>
        <p:spPr>
          <a:xfrm>
            <a:off x="408082" y="2672840"/>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6" name="文本框 25">
            <a:extLst>
              <a:ext uri="{FF2B5EF4-FFF2-40B4-BE49-F238E27FC236}">
                <a16:creationId xmlns:a16="http://schemas.microsoft.com/office/drawing/2014/main" id="{ED21A854-3A0A-FED1-3F21-5EC1631D221A}"/>
              </a:ext>
            </a:extLst>
          </p:cNvPr>
          <p:cNvSpPr txBox="1"/>
          <p:nvPr/>
        </p:nvSpPr>
        <p:spPr>
          <a:xfrm>
            <a:off x="1320597" y="2671865"/>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sp>
        <p:nvSpPr>
          <p:cNvPr id="27" name="文本框 26">
            <a:extLst>
              <a:ext uri="{FF2B5EF4-FFF2-40B4-BE49-F238E27FC236}">
                <a16:creationId xmlns:a16="http://schemas.microsoft.com/office/drawing/2014/main" id="{35D07E2A-7221-EA8B-16E0-969F24BDEFD1}"/>
              </a:ext>
            </a:extLst>
          </p:cNvPr>
          <p:cNvSpPr txBox="1"/>
          <p:nvPr/>
        </p:nvSpPr>
        <p:spPr>
          <a:xfrm>
            <a:off x="604074" y="3089377"/>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8" name="矩形 27">
            <a:extLst>
              <a:ext uri="{FF2B5EF4-FFF2-40B4-BE49-F238E27FC236}">
                <a16:creationId xmlns:a16="http://schemas.microsoft.com/office/drawing/2014/main" id="{29855B7F-09A0-3A99-252B-2D318BE917D8}"/>
              </a:ext>
            </a:extLst>
          </p:cNvPr>
          <p:cNvSpPr/>
          <p:nvPr/>
        </p:nvSpPr>
        <p:spPr>
          <a:xfrm>
            <a:off x="423603" y="2349938"/>
            <a:ext cx="1211944" cy="1065535"/>
          </a:xfrm>
          <a:prstGeom prst="rect">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C2134A0-7523-FD4C-9190-7A827E42BF84}"/>
              </a:ext>
            </a:extLst>
          </p:cNvPr>
          <p:cNvSpPr/>
          <p:nvPr/>
        </p:nvSpPr>
        <p:spPr>
          <a:xfrm>
            <a:off x="2305248" y="2403929"/>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非法模型</a:t>
            </a:r>
          </a:p>
        </p:txBody>
      </p:sp>
      <p:cxnSp>
        <p:nvCxnSpPr>
          <p:cNvPr id="31" name="直接箭头连接符 30">
            <a:extLst>
              <a:ext uri="{FF2B5EF4-FFF2-40B4-BE49-F238E27FC236}">
                <a16:creationId xmlns:a16="http://schemas.microsoft.com/office/drawing/2014/main" id="{5118AF47-5301-8436-B2B7-55F8D108B004}"/>
              </a:ext>
            </a:extLst>
          </p:cNvPr>
          <p:cNvCxnSpPr>
            <a:cxnSpLocks/>
          </p:cNvCxnSpPr>
          <p:nvPr/>
        </p:nvCxnSpPr>
        <p:spPr>
          <a:xfrm>
            <a:off x="1727260" y="2879086"/>
            <a:ext cx="5023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60278DA6-B265-6893-724A-BC42CFBB95B7}"/>
              </a:ext>
            </a:extLst>
          </p:cNvPr>
          <p:cNvCxnSpPr>
            <a:cxnSpLocks/>
            <a:stCxn id="29" idx="3"/>
          </p:cNvCxnSpPr>
          <p:nvPr/>
        </p:nvCxnSpPr>
        <p:spPr>
          <a:xfrm>
            <a:off x="3971093" y="2916466"/>
            <a:ext cx="6697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矩形 35">
            <a:extLst>
              <a:ext uri="{FF2B5EF4-FFF2-40B4-BE49-F238E27FC236}">
                <a16:creationId xmlns:a16="http://schemas.microsoft.com/office/drawing/2014/main" id="{ED7DD198-E0CC-A4FE-F79F-DE9A5FA1D431}"/>
              </a:ext>
            </a:extLst>
          </p:cNvPr>
          <p:cNvSpPr/>
          <p:nvPr/>
        </p:nvSpPr>
        <p:spPr>
          <a:xfrm>
            <a:off x="4787701" y="2403929"/>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图重构器</a:t>
            </a:r>
          </a:p>
        </p:txBody>
      </p:sp>
      <p:sp>
        <p:nvSpPr>
          <p:cNvPr id="37" name="矩形 36">
            <a:extLst>
              <a:ext uri="{FF2B5EF4-FFF2-40B4-BE49-F238E27FC236}">
                <a16:creationId xmlns:a16="http://schemas.microsoft.com/office/drawing/2014/main" id="{F9EB7F6D-F21E-9039-3351-0D9E2C83711F}"/>
              </a:ext>
            </a:extLst>
          </p:cNvPr>
          <p:cNvSpPr/>
          <p:nvPr/>
        </p:nvSpPr>
        <p:spPr>
          <a:xfrm>
            <a:off x="7160786" y="1219086"/>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LLM+Prompt</a:t>
            </a:r>
            <a:r>
              <a:rPr lang="zh-CN" altLang="en-US" dirty="0"/>
              <a:t>识别文本属性相似度</a:t>
            </a:r>
          </a:p>
        </p:txBody>
      </p:sp>
      <p:sp>
        <p:nvSpPr>
          <p:cNvPr id="39" name="矩形 38">
            <a:extLst>
              <a:ext uri="{FF2B5EF4-FFF2-40B4-BE49-F238E27FC236}">
                <a16:creationId xmlns:a16="http://schemas.microsoft.com/office/drawing/2014/main" id="{D5C25BE9-EB08-BBCC-68AD-54D564F576BA}"/>
              </a:ext>
            </a:extLst>
          </p:cNvPr>
          <p:cNvSpPr/>
          <p:nvPr/>
        </p:nvSpPr>
        <p:spPr>
          <a:xfrm>
            <a:off x="7160786" y="2985350"/>
            <a:ext cx="2116666"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结构相似比较器</a:t>
            </a:r>
            <a:endParaRPr lang="en-US" altLang="zh-CN" dirty="0"/>
          </a:p>
          <a:p>
            <a:pPr algn="ctr"/>
            <a:r>
              <a:rPr lang="zh-CN" altLang="en-US" dirty="0"/>
              <a:t>（</a:t>
            </a:r>
            <a:r>
              <a:rPr lang="en-US" altLang="zh-CN" dirty="0"/>
              <a:t>GNN/LLM+PROMPT</a:t>
            </a:r>
            <a:r>
              <a:rPr lang="zh-CN" altLang="en-US" dirty="0"/>
              <a:t>）</a:t>
            </a:r>
          </a:p>
        </p:txBody>
      </p:sp>
      <p:cxnSp>
        <p:nvCxnSpPr>
          <p:cNvPr id="41" name="直接箭头连接符 40">
            <a:extLst>
              <a:ext uri="{FF2B5EF4-FFF2-40B4-BE49-F238E27FC236}">
                <a16:creationId xmlns:a16="http://schemas.microsoft.com/office/drawing/2014/main" id="{9917A99A-47AB-D18F-2053-5843787D296F}"/>
              </a:ext>
            </a:extLst>
          </p:cNvPr>
          <p:cNvCxnSpPr>
            <a:stCxn id="36" idx="3"/>
            <a:endCxn id="37" idx="1"/>
          </p:cNvCxnSpPr>
          <p:nvPr/>
        </p:nvCxnSpPr>
        <p:spPr>
          <a:xfrm flipV="1">
            <a:off x="6453546" y="1731622"/>
            <a:ext cx="707240" cy="1184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B2200B4E-5822-96AD-9101-9311E1201917}"/>
              </a:ext>
            </a:extLst>
          </p:cNvPr>
          <p:cNvCxnSpPr>
            <a:cxnSpLocks/>
            <a:stCxn id="36" idx="3"/>
            <a:endCxn id="39" idx="1"/>
          </p:cNvCxnSpPr>
          <p:nvPr/>
        </p:nvCxnSpPr>
        <p:spPr>
          <a:xfrm>
            <a:off x="6453546" y="2916465"/>
            <a:ext cx="707240" cy="581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62F9B063-F26C-F408-B5CE-B373C070E2C2}"/>
              </a:ext>
            </a:extLst>
          </p:cNvPr>
          <p:cNvCxnSpPr>
            <a:stCxn id="37" idx="3"/>
          </p:cNvCxnSpPr>
          <p:nvPr/>
        </p:nvCxnSpPr>
        <p:spPr>
          <a:xfrm>
            <a:off x="8826631" y="1731622"/>
            <a:ext cx="1027593" cy="1011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接箭头连接符 46">
            <a:extLst>
              <a:ext uri="{FF2B5EF4-FFF2-40B4-BE49-F238E27FC236}">
                <a16:creationId xmlns:a16="http://schemas.microsoft.com/office/drawing/2014/main" id="{7A5BFEC7-982A-A2F6-DA5A-940E28C07599}"/>
              </a:ext>
            </a:extLst>
          </p:cNvPr>
          <p:cNvCxnSpPr>
            <a:cxnSpLocks/>
            <a:stCxn id="39" idx="3"/>
          </p:cNvCxnSpPr>
          <p:nvPr/>
        </p:nvCxnSpPr>
        <p:spPr>
          <a:xfrm flipV="1">
            <a:off x="9277452" y="2783624"/>
            <a:ext cx="567442" cy="714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矩形 47">
            <a:extLst>
              <a:ext uri="{FF2B5EF4-FFF2-40B4-BE49-F238E27FC236}">
                <a16:creationId xmlns:a16="http://schemas.microsoft.com/office/drawing/2014/main" id="{80CAAD48-691F-0775-0B37-1C4E96015787}"/>
              </a:ext>
            </a:extLst>
          </p:cNvPr>
          <p:cNvSpPr/>
          <p:nvPr/>
        </p:nvSpPr>
        <p:spPr>
          <a:xfrm>
            <a:off x="9984692" y="2210190"/>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数据权属</a:t>
            </a:r>
          </a:p>
        </p:txBody>
      </p:sp>
      <p:sp>
        <p:nvSpPr>
          <p:cNvPr id="2" name="文本框 1">
            <a:extLst>
              <a:ext uri="{FF2B5EF4-FFF2-40B4-BE49-F238E27FC236}">
                <a16:creationId xmlns:a16="http://schemas.microsoft.com/office/drawing/2014/main" id="{942ECB8B-14C5-C4C9-4C8E-1546249DEA91}"/>
              </a:ext>
            </a:extLst>
          </p:cNvPr>
          <p:cNvSpPr txBox="1"/>
          <p:nvPr/>
        </p:nvSpPr>
        <p:spPr>
          <a:xfrm>
            <a:off x="176677" y="358043"/>
            <a:ext cx="1338828" cy="369332"/>
          </a:xfrm>
          <a:prstGeom prst="rect">
            <a:avLst/>
          </a:prstGeom>
          <a:noFill/>
        </p:spPr>
        <p:txBody>
          <a:bodyPr wrap="none" rtlCol="0">
            <a:spAutoFit/>
          </a:bodyPr>
          <a:lstStyle/>
          <a:p>
            <a:r>
              <a:rPr lang="zh-CN" altLang="en-US" dirty="0"/>
              <a:t>图数据保护</a:t>
            </a:r>
          </a:p>
        </p:txBody>
      </p:sp>
      <p:sp>
        <p:nvSpPr>
          <p:cNvPr id="3" name="文本框 2">
            <a:extLst>
              <a:ext uri="{FF2B5EF4-FFF2-40B4-BE49-F238E27FC236}">
                <a16:creationId xmlns:a16="http://schemas.microsoft.com/office/drawing/2014/main" id="{762794E8-523E-224F-1CC9-0C9B4D3F8090}"/>
              </a:ext>
            </a:extLst>
          </p:cNvPr>
          <p:cNvSpPr txBox="1"/>
          <p:nvPr/>
        </p:nvSpPr>
        <p:spPr>
          <a:xfrm>
            <a:off x="7439710" y="720298"/>
            <a:ext cx="1107996" cy="369332"/>
          </a:xfrm>
          <a:prstGeom prst="rect">
            <a:avLst/>
          </a:prstGeom>
          <a:noFill/>
        </p:spPr>
        <p:txBody>
          <a:bodyPr wrap="none" rtlCol="0">
            <a:spAutoFit/>
          </a:bodyPr>
          <a:lstStyle/>
          <a:p>
            <a:r>
              <a:rPr lang="zh-CN" altLang="en-US" dirty="0"/>
              <a:t>节点特征</a:t>
            </a:r>
          </a:p>
        </p:txBody>
      </p:sp>
      <p:sp>
        <p:nvSpPr>
          <p:cNvPr id="30" name="文本框 29">
            <a:extLst>
              <a:ext uri="{FF2B5EF4-FFF2-40B4-BE49-F238E27FC236}">
                <a16:creationId xmlns:a16="http://schemas.microsoft.com/office/drawing/2014/main" id="{0E790171-C3AB-DC26-31D4-17A451FCBB2E}"/>
              </a:ext>
            </a:extLst>
          </p:cNvPr>
          <p:cNvSpPr txBox="1"/>
          <p:nvPr/>
        </p:nvSpPr>
        <p:spPr>
          <a:xfrm>
            <a:off x="1660923" y="4819331"/>
            <a:ext cx="646331" cy="369332"/>
          </a:xfrm>
          <a:prstGeom prst="rect">
            <a:avLst/>
          </a:prstGeom>
          <a:noFill/>
        </p:spPr>
        <p:txBody>
          <a:bodyPr wrap="none" rtlCol="0">
            <a:spAutoFit/>
          </a:bodyPr>
          <a:lstStyle/>
          <a:p>
            <a:r>
              <a:rPr lang="zh-CN" altLang="en-US" dirty="0"/>
              <a:t>无害</a:t>
            </a:r>
          </a:p>
        </p:txBody>
      </p:sp>
      <p:sp>
        <p:nvSpPr>
          <p:cNvPr id="33" name="文本框 32">
            <a:extLst>
              <a:ext uri="{FF2B5EF4-FFF2-40B4-BE49-F238E27FC236}">
                <a16:creationId xmlns:a16="http://schemas.microsoft.com/office/drawing/2014/main" id="{0048B260-1105-B21E-7389-A6A684CE3961}"/>
              </a:ext>
            </a:extLst>
          </p:cNvPr>
          <p:cNvSpPr txBox="1"/>
          <p:nvPr/>
        </p:nvSpPr>
        <p:spPr>
          <a:xfrm>
            <a:off x="196143" y="4819331"/>
            <a:ext cx="1338828" cy="369332"/>
          </a:xfrm>
          <a:prstGeom prst="rect">
            <a:avLst/>
          </a:prstGeom>
          <a:noFill/>
        </p:spPr>
        <p:txBody>
          <a:bodyPr wrap="none" rtlCol="0">
            <a:spAutoFit/>
          </a:bodyPr>
          <a:lstStyle/>
          <a:p>
            <a:r>
              <a:rPr lang="zh-CN" altLang="en-US" dirty="0"/>
              <a:t>文本属性图</a:t>
            </a:r>
          </a:p>
        </p:txBody>
      </p:sp>
      <p:sp>
        <p:nvSpPr>
          <p:cNvPr id="35" name="文本框 34">
            <a:extLst>
              <a:ext uri="{FF2B5EF4-FFF2-40B4-BE49-F238E27FC236}">
                <a16:creationId xmlns:a16="http://schemas.microsoft.com/office/drawing/2014/main" id="{DD6C7EA1-365E-0E6F-A608-279B656AF771}"/>
              </a:ext>
            </a:extLst>
          </p:cNvPr>
          <p:cNvSpPr txBox="1"/>
          <p:nvPr/>
        </p:nvSpPr>
        <p:spPr>
          <a:xfrm>
            <a:off x="72303" y="652486"/>
            <a:ext cx="3459601" cy="923330"/>
          </a:xfrm>
          <a:prstGeom prst="rect">
            <a:avLst/>
          </a:prstGeom>
          <a:noFill/>
        </p:spPr>
        <p:txBody>
          <a:bodyPr wrap="none" rtlCol="0">
            <a:spAutoFit/>
          </a:bodyPr>
          <a:lstStyle/>
          <a:p>
            <a:r>
              <a:rPr lang="zh-CN" altLang="en-US" dirty="0"/>
              <a:t>什么样的场景 带来的问题 </a:t>
            </a:r>
            <a:r>
              <a:rPr lang="en-US" altLang="zh-CN" dirty="0"/>
              <a:t>/ </a:t>
            </a:r>
            <a:r>
              <a:rPr lang="zh-CN" altLang="en-US" dirty="0"/>
              <a:t>隐患</a:t>
            </a:r>
            <a:endParaRPr lang="en-US" altLang="zh-CN" dirty="0"/>
          </a:p>
          <a:p>
            <a:r>
              <a:rPr lang="zh-CN" altLang="en-US" dirty="0"/>
              <a:t>具体的场景 和情况</a:t>
            </a:r>
            <a:endParaRPr lang="en-US" altLang="zh-CN" dirty="0"/>
          </a:p>
          <a:p>
            <a:r>
              <a:rPr lang="zh-CN" altLang="en-US" dirty="0"/>
              <a:t>场景图 </a:t>
            </a:r>
            <a:r>
              <a:rPr lang="en-US" altLang="zh-CN" dirty="0"/>
              <a:t>+  </a:t>
            </a:r>
            <a:r>
              <a:rPr lang="zh-CN" altLang="en-US" dirty="0"/>
              <a:t>框架图</a:t>
            </a:r>
          </a:p>
        </p:txBody>
      </p:sp>
    </p:spTree>
    <p:extLst>
      <p:ext uri="{BB962C8B-B14F-4D97-AF65-F5344CB8AC3E}">
        <p14:creationId xmlns:p14="http://schemas.microsoft.com/office/powerpoint/2010/main" val="26684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850D218A-61E5-1E9F-9237-E4C38FAFF6B7}"/>
              </a:ext>
            </a:extLst>
          </p:cNvPr>
          <p:cNvSpPr/>
          <p:nvPr/>
        </p:nvSpPr>
        <p:spPr>
          <a:xfrm>
            <a:off x="225269" y="717505"/>
            <a:ext cx="4316747" cy="203389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669DB23-118C-94CD-8E55-594FE7AC8604}"/>
              </a:ext>
            </a:extLst>
          </p:cNvPr>
          <p:cNvSpPr txBox="1"/>
          <p:nvPr/>
        </p:nvSpPr>
        <p:spPr>
          <a:xfrm>
            <a:off x="230651" y="916782"/>
            <a:ext cx="4316748" cy="1569660"/>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高校</a:t>
            </a:r>
            <a:r>
              <a:rPr lang="en-US" altLang="zh-CN"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475569"/>
                </a:solidFill>
                <a:effectLst/>
                <a:latin typeface="宋体" panose="02010600030101010101" pitchFamily="2" charset="-122"/>
                <a:ea typeface="宋体" panose="02010600030101010101" pitchFamily="2" charset="-122"/>
              </a:rPr>
              <a:t>企业构建了大规模的学术论文引用网络数据集。该数据集每个节点代表一篇论文，节点属性包括论文标题、摘要、作者、发表年份等文本信息。节点之间的边表示论文之间的引用关系，形成了一个典型的文本属性图。该数据集被用于</a:t>
            </a:r>
            <a:r>
              <a:rPr lang="zh-CN" altLang="en-US" sz="1600" b="1" i="0" dirty="0">
                <a:solidFill>
                  <a:srgbClr val="FF0000"/>
                </a:solidFill>
                <a:effectLst/>
                <a:latin typeface="宋体" panose="02010600030101010101" pitchFamily="2" charset="-122"/>
                <a:ea typeface="宋体" panose="02010600030101010101" pitchFamily="2" charset="-122"/>
              </a:rPr>
              <a:t>论文推荐</a:t>
            </a:r>
            <a:r>
              <a:rPr lang="zh-CN" altLang="en-US"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FF0000"/>
                </a:solidFill>
                <a:effectLst/>
                <a:latin typeface="宋体" panose="02010600030101010101" pitchFamily="2" charset="-122"/>
                <a:ea typeface="宋体" panose="02010600030101010101" pitchFamily="2" charset="-122"/>
              </a:rPr>
              <a:t>学术趋势分析</a:t>
            </a:r>
            <a:r>
              <a:rPr lang="zh-CN" altLang="en-US" sz="1600" b="0" i="0" dirty="0">
                <a:solidFill>
                  <a:srgbClr val="475569"/>
                </a:solidFill>
                <a:effectLst/>
                <a:latin typeface="宋体" panose="02010600030101010101" pitchFamily="2" charset="-122"/>
                <a:ea typeface="宋体" panose="02010600030101010101" pitchFamily="2" charset="-122"/>
              </a:rPr>
              <a:t>等任务。</a:t>
            </a:r>
            <a:endParaRPr lang="zh-CN" altLang="en-US" sz="1600" dirty="0">
              <a:latin typeface="宋体" panose="02010600030101010101" pitchFamily="2" charset="-122"/>
              <a:ea typeface="宋体" panose="02010600030101010101" pitchFamily="2" charset="-122"/>
            </a:endParaRPr>
          </a:p>
        </p:txBody>
      </p:sp>
      <p:cxnSp>
        <p:nvCxnSpPr>
          <p:cNvPr id="7" name="直接箭头连接符 6">
            <a:extLst>
              <a:ext uri="{FF2B5EF4-FFF2-40B4-BE49-F238E27FC236}">
                <a16:creationId xmlns:a16="http://schemas.microsoft.com/office/drawing/2014/main" id="{DB46C542-114A-AF86-2C53-F52841BFCCE1}"/>
              </a:ext>
            </a:extLst>
          </p:cNvPr>
          <p:cNvCxnSpPr>
            <a:cxnSpLocks/>
            <a:stCxn id="5" idx="3"/>
          </p:cNvCxnSpPr>
          <p:nvPr/>
        </p:nvCxnSpPr>
        <p:spPr>
          <a:xfrm>
            <a:off x="4547399" y="1701612"/>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1D6CE2B7-34D8-BEEE-FC9F-E4C9BC98C0E4}"/>
              </a:ext>
            </a:extLst>
          </p:cNvPr>
          <p:cNvSpPr txBox="1"/>
          <p:nvPr/>
        </p:nvSpPr>
        <p:spPr>
          <a:xfrm>
            <a:off x="4636327" y="1332280"/>
            <a:ext cx="595035"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授权</a:t>
            </a:r>
          </a:p>
        </p:txBody>
      </p:sp>
      <p:sp>
        <p:nvSpPr>
          <p:cNvPr id="11" name="矩形: 圆角 10">
            <a:extLst>
              <a:ext uri="{FF2B5EF4-FFF2-40B4-BE49-F238E27FC236}">
                <a16:creationId xmlns:a16="http://schemas.microsoft.com/office/drawing/2014/main" id="{8D0ADD65-A84B-D0D5-0B06-BB5B961BAD89}"/>
              </a:ext>
            </a:extLst>
          </p:cNvPr>
          <p:cNvSpPr/>
          <p:nvPr/>
        </p:nvSpPr>
        <p:spPr>
          <a:xfrm>
            <a:off x="5358202" y="1409224"/>
            <a:ext cx="1808297" cy="5847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3CCC117-BF5C-50A0-C233-34755D7DCC5E}"/>
              </a:ext>
            </a:extLst>
          </p:cNvPr>
          <p:cNvSpPr txBox="1"/>
          <p:nvPr/>
        </p:nvSpPr>
        <p:spPr>
          <a:xfrm>
            <a:off x="5682024" y="1532335"/>
            <a:ext cx="1027504" cy="338554"/>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合法用户</a:t>
            </a:r>
            <a:endParaRPr lang="zh-CN" altLang="en-US" sz="1600" dirty="0">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325B0AF7-1097-B769-4ADB-A0549B23FE0A}"/>
              </a:ext>
            </a:extLst>
          </p:cNvPr>
          <p:cNvCxnSpPr>
            <a:cxnSpLocks/>
          </p:cNvCxnSpPr>
          <p:nvPr/>
        </p:nvCxnSpPr>
        <p:spPr>
          <a:xfrm>
            <a:off x="7179885" y="1734453"/>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矩形: 圆角 13">
            <a:extLst>
              <a:ext uri="{FF2B5EF4-FFF2-40B4-BE49-F238E27FC236}">
                <a16:creationId xmlns:a16="http://schemas.microsoft.com/office/drawing/2014/main" id="{D6A4AC67-D7E1-AB9F-B79A-1755A3955A64}"/>
              </a:ext>
            </a:extLst>
          </p:cNvPr>
          <p:cNvSpPr/>
          <p:nvPr/>
        </p:nvSpPr>
        <p:spPr>
          <a:xfrm>
            <a:off x="8004073" y="1332278"/>
            <a:ext cx="1808297"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9C33603F-6DB3-E1E9-DCF9-C86E061104C2}"/>
              </a:ext>
            </a:extLst>
          </p:cNvPr>
          <p:cNvSpPr txBox="1"/>
          <p:nvPr/>
        </p:nvSpPr>
        <p:spPr>
          <a:xfrm>
            <a:off x="8263450" y="1442065"/>
            <a:ext cx="1415772" cy="584775"/>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训练模型，</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完成对应任务</a:t>
            </a:r>
          </a:p>
        </p:txBody>
      </p:sp>
      <p:sp>
        <p:nvSpPr>
          <p:cNvPr id="20" name="文本框 19">
            <a:extLst>
              <a:ext uri="{FF2B5EF4-FFF2-40B4-BE49-F238E27FC236}">
                <a16:creationId xmlns:a16="http://schemas.microsoft.com/office/drawing/2014/main" id="{A1632B4F-8778-4D71-80B5-1AAA2EF48DF4}"/>
              </a:ext>
            </a:extLst>
          </p:cNvPr>
          <p:cNvSpPr txBox="1"/>
          <p:nvPr/>
        </p:nvSpPr>
        <p:spPr>
          <a:xfrm>
            <a:off x="6586576" y="638108"/>
            <a:ext cx="1005403"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合法流程</a:t>
            </a:r>
          </a:p>
        </p:txBody>
      </p:sp>
      <p:cxnSp>
        <p:nvCxnSpPr>
          <p:cNvPr id="23" name="连接符: 肘形 22">
            <a:extLst>
              <a:ext uri="{FF2B5EF4-FFF2-40B4-BE49-F238E27FC236}">
                <a16:creationId xmlns:a16="http://schemas.microsoft.com/office/drawing/2014/main" id="{C37FD378-BACD-A016-5E6B-5EB316CE08C8}"/>
              </a:ext>
            </a:extLst>
          </p:cNvPr>
          <p:cNvCxnSpPr>
            <a:cxnSpLocks/>
            <a:stCxn id="10" idx="2"/>
          </p:cNvCxnSpPr>
          <p:nvPr/>
        </p:nvCxnSpPr>
        <p:spPr>
          <a:xfrm rot="16200000" flipH="1">
            <a:off x="3490123" y="1644921"/>
            <a:ext cx="738081" cy="295104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A160E60C-62B3-9B20-47F3-EC9D25791771}"/>
              </a:ext>
            </a:extLst>
          </p:cNvPr>
          <p:cNvSpPr txBox="1"/>
          <p:nvPr/>
        </p:nvSpPr>
        <p:spPr>
          <a:xfrm>
            <a:off x="2332685" y="2934275"/>
            <a:ext cx="800219"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未授权</a:t>
            </a:r>
          </a:p>
        </p:txBody>
      </p:sp>
      <p:sp>
        <p:nvSpPr>
          <p:cNvPr id="29" name="矩形: 圆角 28">
            <a:extLst>
              <a:ext uri="{FF2B5EF4-FFF2-40B4-BE49-F238E27FC236}">
                <a16:creationId xmlns:a16="http://schemas.microsoft.com/office/drawing/2014/main" id="{413BC1E6-0EE3-92A0-3260-DF1DA5D0202A}"/>
              </a:ext>
            </a:extLst>
          </p:cNvPr>
          <p:cNvSpPr/>
          <p:nvPr/>
        </p:nvSpPr>
        <p:spPr>
          <a:xfrm>
            <a:off x="5371588" y="3058751"/>
            <a:ext cx="1607375"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98C9CB58-8A82-A071-1A5D-D3094B76CE59}"/>
              </a:ext>
            </a:extLst>
          </p:cNvPr>
          <p:cNvSpPr txBox="1"/>
          <p:nvPr/>
        </p:nvSpPr>
        <p:spPr>
          <a:xfrm>
            <a:off x="874250" y="5620173"/>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文本语料</a:t>
            </a:r>
            <a:endParaRPr lang="zh-CN" altLang="en-US" sz="1600" dirty="0">
              <a:latin typeface="宋体" panose="02010600030101010101" pitchFamily="2" charset="-122"/>
              <a:ea typeface="宋体" panose="02010600030101010101" pitchFamily="2" charset="-122"/>
            </a:endParaRPr>
          </a:p>
        </p:txBody>
      </p:sp>
      <p:sp>
        <p:nvSpPr>
          <p:cNvPr id="31" name="矩形: 圆角 30">
            <a:extLst>
              <a:ext uri="{FF2B5EF4-FFF2-40B4-BE49-F238E27FC236}">
                <a16:creationId xmlns:a16="http://schemas.microsoft.com/office/drawing/2014/main" id="{5FCB3514-AB48-71A7-0514-CC967F235C78}"/>
              </a:ext>
            </a:extLst>
          </p:cNvPr>
          <p:cNvSpPr/>
          <p:nvPr/>
        </p:nvSpPr>
        <p:spPr>
          <a:xfrm>
            <a:off x="7393557" y="269843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圆角 31">
            <a:extLst>
              <a:ext uri="{FF2B5EF4-FFF2-40B4-BE49-F238E27FC236}">
                <a16:creationId xmlns:a16="http://schemas.microsoft.com/office/drawing/2014/main" id="{81B1CD4A-3DF0-6915-8428-6212BAB9A429}"/>
              </a:ext>
            </a:extLst>
          </p:cNvPr>
          <p:cNvSpPr/>
          <p:nvPr/>
        </p:nvSpPr>
        <p:spPr>
          <a:xfrm>
            <a:off x="7401307" y="3844631"/>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角 32">
            <a:extLst>
              <a:ext uri="{FF2B5EF4-FFF2-40B4-BE49-F238E27FC236}">
                <a16:creationId xmlns:a16="http://schemas.microsoft.com/office/drawing/2014/main" id="{2129D9E2-E2B2-1828-7F65-0B67A81EC345}"/>
              </a:ext>
            </a:extLst>
          </p:cNvPr>
          <p:cNvSpPr/>
          <p:nvPr/>
        </p:nvSpPr>
        <p:spPr>
          <a:xfrm>
            <a:off x="7459762" y="4911155"/>
            <a:ext cx="1607375"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32C8588F-814E-1EB1-43F9-43812B482683}"/>
              </a:ext>
            </a:extLst>
          </p:cNvPr>
          <p:cNvSpPr txBox="1"/>
          <p:nvPr/>
        </p:nvSpPr>
        <p:spPr>
          <a:xfrm>
            <a:off x="7393557" y="2782252"/>
            <a:ext cx="1923027" cy="338554"/>
          </a:xfrm>
          <a:prstGeom prst="rect">
            <a:avLst/>
          </a:prstGeom>
          <a:noFill/>
        </p:spPr>
        <p:txBody>
          <a:bodyPr wrap="square">
            <a:spAutoFit/>
          </a:bodyPr>
          <a:lstStyle/>
          <a:p>
            <a:r>
              <a:rPr lang="zh-CN" altLang="en-US" sz="1600" b="1" i="0" dirty="0">
                <a:solidFill>
                  <a:srgbClr val="475569"/>
                </a:solidFill>
                <a:effectLst/>
                <a:latin typeface="宋体" panose="02010600030101010101" pitchFamily="2" charset="-122"/>
                <a:ea typeface="宋体" panose="02010600030101010101" pitchFamily="2" charset="-122"/>
              </a:rPr>
              <a:t>数据篡改与伪造</a:t>
            </a:r>
            <a:endParaRPr lang="zh-CN" altLang="en-US" sz="1600" dirty="0">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97B78132-C2BB-7EED-1EA2-460790E034CE}"/>
              </a:ext>
            </a:extLst>
          </p:cNvPr>
          <p:cNvSpPr txBox="1"/>
          <p:nvPr/>
        </p:nvSpPr>
        <p:spPr>
          <a:xfrm>
            <a:off x="7393557" y="3935365"/>
            <a:ext cx="173978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部分泄露与拆分</a:t>
            </a:r>
            <a:endParaRPr lang="zh-CN" altLang="en-US" sz="1600" dirty="0">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2B30FC10-BA81-846C-0E40-6CAFE5BE4FFE}"/>
              </a:ext>
            </a:extLst>
          </p:cNvPr>
          <p:cNvSpPr txBox="1"/>
          <p:nvPr/>
        </p:nvSpPr>
        <p:spPr>
          <a:xfrm>
            <a:off x="7472526" y="5049161"/>
            <a:ext cx="1607375"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合并与混合攻击</a:t>
            </a:r>
            <a:endParaRPr lang="zh-CN" altLang="en-US" sz="1600" dirty="0">
              <a:latin typeface="宋体" panose="02010600030101010101" pitchFamily="2" charset="-122"/>
              <a:ea typeface="宋体" panose="02010600030101010101" pitchFamily="2" charset="-122"/>
            </a:endParaRPr>
          </a:p>
        </p:txBody>
      </p:sp>
      <p:cxnSp>
        <p:nvCxnSpPr>
          <p:cNvPr id="38" name="直接箭头连接符 37">
            <a:extLst>
              <a:ext uri="{FF2B5EF4-FFF2-40B4-BE49-F238E27FC236}">
                <a16:creationId xmlns:a16="http://schemas.microsoft.com/office/drawing/2014/main" id="{F777F668-7FDB-2D3F-EAA5-B81CE0D7AB4E}"/>
              </a:ext>
            </a:extLst>
          </p:cNvPr>
          <p:cNvCxnSpPr>
            <a:cxnSpLocks/>
            <a:stCxn id="29" idx="3"/>
            <a:endCxn id="31" idx="1"/>
          </p:cNvCxnSpPr>
          <p:nvPr/>
        </p:nvCxnSpPr>
        <p:spPr>
          <a:xfrm flipV="1">
            <a:off x="6978963" y="2951530"/>
            <a:ext cx="414594" cy="53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7D009E86-271F-47D3-8B85-7854C0085CB4}"/>
              </a:ext>
            </a:extLst>
          </p:cNvPr>
          <p:cNvCxnSpPr>
            <a:stCxn id="29" idx="3"/>
            <a:endCxn id="35" idx="1"/>
          </p:cNvCxnSpPr>
          <p:nvPr/>
        </p:nvCxnSpPr>
        <p:spPr>
          <a:xfrm>
            <a:off x="6978963" y="3489482"/>
            <a:ext cx="414594" cy="615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4BC6AF9C-51E0-19D2-3767-A583057E094A}"/>
              </a:ext>
            </a:extLst>
          </p:cNvPr>
          <p:cNvCxnSpPr>
            <a:stCxn id="29" idx="3"/>
            <a:endCxn id="36" idx="1"/>
          </p:cNvCxnSpPr>
          <p:nvPr/>
        </p:nvCxnSpPr>
        <p:spPr>
          <a:xfrm>
            <a:off x="6978963" y="3489482"/>
            <a:ext cx="493563" cy="172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3C6561DA-E812-7AC2-7B51-EB74829FD801}"/>
              </a:ext>
            </a:extLst>
          </p:cNvPr>
          <p:cNvCxnSpPr/>
          <p:nvPr/>
        </p:nvCxnSpPr>
        <p:spPr>
          <a:xfrm>
            <a:off x="9000932" y="2951530"/>
            <a:ext cx="713030" cy="968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a:extLst>
              <a:ext uri="{FF2B5EF4-FFF2-40B4-BE49-F238E27FC236}">
                <a16:creationId xmlns:a16="http://schemas.microsoft.com/office/drawing/2014/main" id="{C642BD29-4774-9685-20E6-C1CF4DEACD0B}"/>
              </a:ext>
            </a:extLst>
          </p:cNvPr>
          <p:cNvCxnSpPr>
            <a:stCxn id="35" idx="3"/>
          </p:cNvCxnSpPr>
          <p:nvPr/>
        </p:nvCxnSpPr>
        <p:spPr>
          <a:xfrm flipV="1">
            <a:off x="9133341" y="3920212"/>
            <a:ext cx="580621" cy="184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a:extLst>
              <a:ext uri="{FF2B5EF4-FFF2-40B4-BE49-F238E27FC236}">
                <a16:creationId xmlns:a16="http://schemas.microsoft.com/office/drawing/2014/main" id="{40FFEC07-650A-1CFF-2687-A7061F7E3100}"/>
              </a:ext>
            </a:extLst>
          </p:cNvPr>
          <p:cNvCxnSpPr>
            <a:stCxn id="36" idx="3"/>
          </p:cNvCxnSpPr>
          <p:nvPr/>
        </p:nvCxnSpPr>
        <p:spPr>
          <a:xfrm flipV="1">
            <a:off x="9079901" y="3935365"/>
            <a:ext cx="634061" cy="1283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矩形: 圆角 50">
            <a:extLst>
              <a:ext uri="{FF2B5EF4-FFF2-40B4-BE49-F238E27FC236}">
                <a16:creationId xmlns:a16="http://schemas.microsoft.com/office/drawing/2014/main" id="{AE2FCC59-F790-5658-81BA-58FDD811A44A}"/>
              </a:ext>
            </a:extLst>
          </p:cNvPr>
          <p:cNvSpPr/>
          <p:nvPr/>
        </p:nvSpPr>
        <p:spPr>
          <a:xfrm>
            <a:off x="9726726" y="3610785"/>
            <a:ext cx="1272824" cy="6188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0989AE6-E2AA-2D90-C0CE-D7E72E699721}"/>
              </a:ext>
            </a:extLst>
          </p:cNvPr>
          <p:cNvSpPr txBox="1"/>
          <p:nvPr/>
        </p:nvSpPr>
        <p:spPr>
          <a:xfrm>
            <a:off x="9904318" y="3750699"/>
            <a:ext cx="1107996" cy="369332"/>
          </a:xfrm>
          <a:prstGeom prst="rect">
            <a:avLst/>
          </a:prstGeom>
          <a:noFill/>
        </p:spPr>
        <p:txBody>
          <a:bodyPr wrap="none" rtlCol="0">
            <a:spAutoFit/>
          </a:bodyPr>
          <a:lstStyle/>
          <a:p>
            <a:r>
              <a:rPr lang="zh-CN" altLang="en-US" sz="1800" dirty="0">
                <a:latin typeface="宋体" panose="02010600030101010101" pitchFamily="2" charset="-122"/>
                <a:ea typeface="宋体" panose="02010600030101010101" pitchFamily="2" charset="-122"/>
              </a:rPr>
              <a:t>训练模型</a:t>
            </a:r>
            <a:endParaRPr lang="zh-CN" altLang="en-US" dirty="0"/>
          </a:p>
        </p:txBody>
      </p:sp>
      <p:sp>
        <p:nvSpPr>
          <p:cNvPr id="53" name="矩形: 圆角 52">
            <a:extLst>
              <a:ext uri="{FF2B5EF4-FFF2-40B4-BE49-F238E27FC236}">
                <a16:creationId xmlns:a16="http://schemas.microsoft.com/office/drawing/2014/main" id="{E7CCC487-4DC0-5644-F2B5-47BBCD92888F}"/>
              </a:ext>
            </a:extLst>
          </p:cNvPr>
          <p:cNvSpPr/>
          <p:nvPr/>
        </p:nvSpPr>
        <p:spPr>
          <a:xfrm>
            <a:off x="548350" y="5482167"/>
            <a:ext cx="1835292"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E373C690-B9EA-2467-16F8-6FEECDAC2357}"/>
              </a:ext>
            </a:extLst>
          </p:cNvPr>
          <p:cNvSpPr txBox="1"/>
          <p:nvPr/>
        </p:nvSpPr>
        <p:spPr>
          <a:xfrm>
            <a:off x="3701508" y="4879884"/>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内容重写</a:t>
            </a:r>
            <a:endParaRPr lang="zh-CN" altLang="en-US" sz="1600" dirty="0">
              <a:latin typeface="宋体" panose="02010600030101010101" pitchFamily="2" charset="-122"/>
              <a:ea typeface="宋体" panose="02010600030101010101" pitchFamily="2" charset="-122"/>
            </a:endParaRPr>
          </a:p>
        </p:txBody>
      </p:sp>
      <p:cxnSp>
        <p:nvCxnSpPr>
          <p:cNvPr id="56" name="直接箭头连接符 55">
            <a:extLst>
              <a:ext uri="{FF2B5EF4-FFF2-40B4-BE49-F238E27FC236}">
                <a16:creationId xmlns:a16="http://schemas.microsoft.com/office/drawing/2014/main" id="{156B3AD2-D255-9860-B5FA-F02C0542A21B}"/>
              </a:ext>
            </a:extLst>
          </p:cNvPr>
          <p:cNvCxnSpPr>
            <a:stCxn id="53" idx="3"/>
          </p:cNvCxnSpPr>
          <p:nvPr/>
        </p:nvCxnSpPr>
        <p:spPr>
          <a:xfrm flipV="1">
            <a:off x="2383642" y="5178866"/>
            <a:ext cx="810607" cy="610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直接箭头连接符 57">
            <a:extLst>
              <a:ext uri="{FF2B5EF4-FFF2-40B4-BE49-F238E27FC236}">
                <a16:creationId xmlns:a16="http://schemas.microsoft.com/office/drawing/2014/main" id="{F18750E0-47CF-03D9-B0F0-BF3A04A2A9A3}"/>
              </a:ext>
            </a:extLst>
          </p:cNvPr>
          <p:cNvCxnSpPr>
            <a:stCxn id="53" idx="3"/>
          </p:cNvCxnSpPr>
          <p:nvPr/>
        </p:nvCxnSpPr>
        <p:spPr>
          <a:xfrm>
            <a:off x="2383642" y="5789451"/>
            <a:ext cx="1027931" cy="290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90A0ACC2-C06C-AB81-3FED-332A8E589A5F}"/>
              </a:ext>
            </a:extLst>
          </p:cNvPr>
          <p:cNvCxnSpPr>
            <a:stCxn id="53" idx="3"/>
          </p:cNvCxnSpPr>
          <p:nvPr/>
        </p:nvCxnSpPr>
        <p:spPr>
          <a:xfrm>
            <a:off x="2383642" y="5789451"/>
            <a:ext cx="888516" cy="5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矩形: 圆角 60">
            <a:extLst>
              <a:ext uri="{FF2B5EF4-FFF2-40B4-BE49-F238E27FC236}">
                <a16:creationId xmlns:a16="http://schemas.microsoft.com/office/drawing/2014/main" id="{57AE0250-E8C1-E830-0449-23F23DD666AF}"/>
              </a:ext>
            </a:extLst>
          </p:cNvPr>
          <p:cNvSpPr/>
          <p:nvPr/>
        </p:nvSpPr>
        <p:spPr>
          <a:xfrm>
            <a:off x="3434466" y="479827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圆角 61">
            <a:extLst>
              <a:ext uri="{FF2B5EF4-FFF2-40B4-BE49-F238E27FC236}">
                <a16:creationId xmlns:a16="http://schemas.microsoft.com/office/drawing/2014/main" id="{1493009D-3142-096F-00F1-1BDFF179469E}"/>
              </a:ext>
            </a:extLst>
          </p:cNvPr>
          <p:cNvSpPr/>
          <p:nvPr/>
        </p:nvSpPr>
        <p:spPr>
          <a:xfrm>
            <a:off x="3422166" y="553635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圆角 62">
            <a:extLst>
              <a:ext uri="{FF2B5EF4-FFF2-40B4-BE49-F238E27FC236}">
                <a16:creationId xmlns:a16="http://schemas.microsoft.com/office/drawing/2014/main" id="{B3717332-AFFB-FB25-CAAA-C6E46D74FC67}"/>
              </a:ext>
            </a:extLst>
          </p:cNvPr>
          <p:cNvSpPr/>
          <p:nvPr/>
        </p:nvSpPr>
        <p:spPr>
          <a:xfrm>
            <a:off x="3411573" y="618142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F8F41138-6926-FF0A-E869-69C00C764D20}"/>
              </a:ext>
            </a:extLst>
          </p:cNvPr>
          <p:cNvSpPr txBox="1"/>
          <p:nvPr/>
        </p:nvSpPr>
        <p:spPr>
          <a:xfrm>
            <a:off x="5659472" y="3320204"/>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非法</a:t>
            </a:r>
            <a:r>
              <a:rPr lang="zh-CN" altLang="en-US" sz="1600" b="0" i="0" dirty="0">
                <a:solidFill>
                  <a:srgbClr val="475569"/>
                </a:solidFill>
                <a:effectLst/>
                <a:latin typeface="宋体" panose="02010600030101010101" pitchFamily="2" charset="-122"/>
                <a:ea typeface="宋体" panose="02010600030101010101" pitchFamily="2" charset="-122"/>
              </a:rPr>
              <a:t>用户</a:t>
            </a:r>
            <a:endParaRPr lang="zh-CN" altLang="en-US" sz="1600" dirty="0">
              <a:latin typeface="宋体" panose="02010600030101010101" pitchFamily="2" charset="-122"/>
              <a:ea typeface="宋体" panose="02010600030101010101" pitchFamily="2" charset="-122"/>
            </a:endParaRPr>
          </a:p>
        </p:txBody>
      </p:sp>
      <p:sp>
        <p:nvSpPr>
          <p:cNvPr id="65" name="文本框 64">
            <a:extLst>
              <a:ext uri="{FF2B5EF4-FFF2-40B4-BE49-F238E27FC236}">
                <a16:creationId xmlns:a16="http://schemas.microsoft.com/office/drawing/2014/main" id="{B60A09D7-AA00-04BF-1E5D-9E86ED96BE65}"/>
              </a:ext>
            </a:extLst>
          </p:cNvPr>
          <p:cNvSpPr txBox="1"/>
          <p:nvPr/>
        </p:nvSpPr>
        <p:spPr>
          <a:xfrm>
            <a:off x="3712101" y="5649259"/>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数据伪装</a:t>
            </a:r>
            <a:endParaRPr lang="zh-CN" altLang="en-US" sz="1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9D842B6-99AA-3B62-A8C1-994CB188783E}"/>
              </a:ext>
            </a:extLst>
          </p:cNvPr>
          <p:cNvSpPr txBox="1"/>
          <p:nvPr/>
        </p:nvSpPr>
        <p:spPr>
          <a:xfrm>
            <a:off x="3596092" y="6155444"/>
            <a:ext cx="1143513" cy="584775"/>
          </a:xfrm>
          <a:prstGeom prst="rect">
            <a:avLst/>
          </a:prstGeom>
          <a:noFill/>
        </p:spPr>
        <p:txBody>
          <a:bodyPr wrap="square">
            <a:spAutoFit/>
          </a:bodyPr>
          <a:lstStyle/>
          <a:p>
            <a:pPr algn="l" fontAlgn="base"/>
            <a:r>
              <a:rPr lang="en-US" altLang="zh-CN" sz="1600" i="0" dirty="0">
                <a:solidFill>
                  <a:srgbClr val="475569"/>
                </a:solidFill>
                <a:effectLst/>
                <a:latin typeface="宋体" panose="02010600030101010101" pitchFamily="2" charset="-122"/>
                <a:ea typeface="宋体" panose="02010600030101010101" pitchFamily="2" charset="-122"/>
              </a:rPr>
              <a:t>API</a:t>
            </a:r>
            <a:r>
              <a:rPr lang="zh-CN" altLang="en-US" sz="1600" i="0" dirty="0">
                <a:solidFill>
                  <a:srgbClr val="475569"/>
                </a:solidFill>
                <a:effectLst/>
                <a:latin typeface="宋体" panose="02010600030101010101" pitchFamily="2" charset="-122"/>
                <a:ea typeface="宋体" panose="02010600030101010101" pitchFamily="2" charset="-122"/>
              </a:rPr>
              <a:t>抽取</a:t>
            </a:r>
            <a:endParaRPr lang="en-US" altLang="zh-CN" sz="1600" i="0" dirty="0">
              <a:solidFill>
                <a:srgbClr val="475569"/>
              </a:solidFill>
              <a:effectLst/>
              <a:latin typeface="宋体" panose="02010600030101010101" pitchFamily="2" charset="-122"/>
              <a:ea typeface="宋体" panose="02010600030101010101" pitchFamily="2" charset="-122"/>
            </a:endParaRPr>
          </a:p>
          <a:p>
            <a:pPr algn="l" fontAlgn="base"/>
            <a:r>
              <a:rPr lang="zh-CN" altLang="en-US" sz="1600" i="0" dirty="0">
                <a:solidFill>
                  <a:srgbClr val="475569"/>
                </a:solidFill>
                <a:effectLst/>
                <a:latin typeface="宋体" panose="02010600030101010101" pitchFamily="2" charset="-122"/>
                <a:ea typeface="宋体" panose="02010600030101010101" pitchFamily="2" charset="-122"/>
              </a:rPr>
              <a:t>模型反推</a:t>
            </a:r>
          </a:p>
        </p:txBody>
      </p:sp>
    </p:spTree>
    <p:extLst>
      <p:ext uri="{BB962C8B-B14F-4D97-AF65-F5344CB8AC3E}">
        <p14:creationId xmlns:p14="http://schemas.microsoft.com/office/powerpoint/2010/main" val="1279976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TotalTime>
  <Words>521</Words>
  <Application>Microsoft Office PowerPoint</Application>
  <PresentationFormat>宽屏</PresentationFormat>
  <Paragraphs>61</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莫力源</dc:creator>
  <cp:lastModifiedBy>莫力源</cp:lastModifiedBy>
  <cp:revision>24</cp:revision>
  <dcterms:created xsi:type="dcterms:W3CDTF">2025-08-14T07:06:40Z</dcterms:created>
  <dcterms:modified xsi:type="dcterms:W3CDTF">2025-09-01T05:05:55Z</dcterms:modified>
</cp:coreProperties>
</file>