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3" d="100"/>
          <a:sy n="133" d="100"/>
        </p:scale>
        <p:origin x="374"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78E3E9-4465-E480-DBFF-5CA930873E6B}"/>
              </a:ext>
            </a:extLst>
          </p:cNvPr>
          <p:cNvSpPr txBox="1"/>
          <p:nvPr/>
        </p:nvSpPr>
        <p:spPr>
          <a:xfrm>
            <a:off x="676575" y="1988717"/>
            <a:ext cx="2031325" cy="369332"/>
          </a:xfrm>
          <a:prstGeom prst="rect">
            <a:avLst/>
          </a:prstGeom>
          <a:noFill/>
        </p:spPr>
        <p:txBody>
          <a:bodyPr wrap="none" rtlCol="0">
            <a:spAutoFit/>
          </a:bodyPr>
          <a:lstStyle/>
          <a:p>
            <a:r>
              <a:rPr lang="zh-CN" altLang="en-US" dirty="0"/>
              <a:t>大规模稀疏文本图</a:t>
            </a:r>
          </a:p>
        </p:txBody>
      </p:sp>
      <p:sp>
        <p:nvSpPr>
          <p:cNvPr id="3" name="矩形: 圆角 2">
            <a:extLst>
              <a:ext uri="{FF2B5EF4-FFF2-40B4-BE49-F238E27FC236}">
                <a16:creationId xmlns:a16="http://schemas.microsoft.com/office/drawing/2014/main" id="{A0327507-34E6-C7D8-B589-FCCA1B7E9BEB}"/>
              </a:ext>
            </a:extLst>
          </p:cNvPr>
          <p:cNvSpPr/>
          <p:nvPr/>
        </p:nvSpPr>
        <p:spPr>
          <a:xfrm>
            <a:off x="422092" y="1865631"/>
            <a:ext cx="2403118" cy="6725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箭头连接符 4">
            <a:extLst>
              <a:ext uri="{FF2B5EF4-FFF2-40B4-BE49-F238E27FC236}">
                <a16:creationId xmlns:a16="http://schemas.microsoft.com/office/drawing/2014/main" id="{3BFF6BC5-7FA1-4F46-A795-C18ACDB9665E}"/>
              </a:ext>
            </a:extLst>
          </p:cNvPr>
          <p:cNvCxnSpPr>
            <a:cxnSpLocks/>
            <a:stCxn id="3" idx="3"/>
          </p:cNvCxnSpPr>
          <p:nvPr/>
        </p:nvCxnSpPr>
        <p:spPr>
          <a:xfrm>
            <a:off x="2825210" y="2201904"/>
            <a:ext cx="980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矩形: 圆角 5">
            <a:extLst>
              <a:ext uri="{FF2B5EF4-FFF2-40B4-BE49-F238E27FC236}">
                <a16:creationId xmlns:a16="http://schemas.microsoft.com/office/drawing/2014/main" id="{CC4D21E5-F659-DBAD-1323-1696AD07A557}"/>
              </a:ext>
            </a:extLst>
          </p:cNvPr>
          <p:cNvSpPr/>
          <p:nvPr/>
        </p:nvSpPr>
        <p:spPr>
          <a:xfrm>
            <a:off x="3805216" y="1817469"/>
            <a:ext cx="3124542" cy="7688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F3E33C-0BB9-0CCE-3036-873DDAA574EA}"/>
              </a:ext>
            </a:extLst>
          </p:cNvPr>
          <p:cNvSpPr txBox="1"/>
          <p:nvPr/>
        </p:nvSpPr>
        <p:spPr>
          <a:xfrm>
            <a:off x="4005576" y="1919980"/>
            <a:ext cx="2723823" cy="646331"/>
          </a:xfrm>
          <a:prstGeom prst="rect">
            <a:avLst/>
          </a:prstGeom>
          <a:noFill/>
        </p:spPr>
        <p:txBody>
          <a:bodyPr wrap="none" rtlCol="0">
            <a:spAutoFit/>
          </a:bodyPr>
          <a:lstStyle/>
          <a:p>
            <a:pPr algn="ctr"/>
            <a:r>
              <a:rPr lang="zh-CN" altLang="en-US" dirty="0"/>
              <a:t>依靠节点特征和结构特征</a:t>
            </a:r>
            <a:endParaRPr lang="en-US" altLang="zh-CN" dirty="0"/>
          </a:p>
          <a:p>
            <a:pPr algn="ctr"/>
            <a:r>
              <a:rPr lang="zh-CN" altLang="en-US" dirty="0"/>
              <a:t>提取嵌入向量</a:t>
            </a:r>
          </a:p>
        </p:txBody>
      </p:sp>
      <p:sp>
        <p:nvSpPr>
          <p:cNvPr id="9" name="文本框 8">
            <a:extLst>
              <a:ext uri="{FF2B5EF4-FFF2-40B4-BE49-F238E27FC236}">
                <a16:creationId xmlns:a16="http://schemas.microsoft.com/office/drawing/2014/main" id="{2F7380DB-67FE-7A1E-54A0-FA71BE42980A}"/>
              </a:ext>
            </a:extLst>
          </p:cNvPr>
          <p:cNvSpPr txBox="1"/>
          <p:nvPr/>
        </p:nvSpPr>
        <p:spPr>
          <a:xfrm>
            <a:off x="2761215" y="1832572"/>
            <a:ext cx="1107996" cy="369332"/>
          </a:xfrm>
          <a:prstGeom prst="rect">
            <a:avLst/>
          </a:prstGeom>
          <a:noFill/>
        </p:spPr>
        <p:txBody>
          <a:bodyPr wrap="none" rtlCol="0">
            <a:spAutoFit/>
          </a:bodyPr>
          <a:lstStyle/>
          <a:p>
            <a:r>
              <a:rPr lang="zh-CN" altLang="en-US" dirty="0"/>
              <a:t>现有方法</a:t>
            </a:r>
          </a:p>
        </p:txBody>
      </p:sp>
      <p:cxnSp>
        <p:nvCxnSpPr>
          <p:cNvPr id="12" name="直接箭头连接符 11">
            <a:extLst>
              <a:ext uri="{FF2B5EF4-FFF2-40B4-BE49-F238E27FC236}">
                <a16:creationId xmlns:a16="http://schemas.microsoft.com/office/drawing/2014/main" id="{83905914-8FC5-74A0-1324-6DE138975195}"/>
              </a:ext>
            </a:extLst>
          </p:cNvPr>
          <p:cNvCxnSpPr>
            <a:stCxn id="6" idx="3"/>
          </p:cNvCxnSpPr>
          <p:nvPr/>
        </p:nvCxnSpPr>
        <p:spPr>
          <a:xfrm>
            <a:off x="6929758" y="2201904"/>
            <a:ext cx="6683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F16A3FCD-8376-752B-C6B4-7D5D0BF84B15}"/>
              </a:ext>
            </a:extLst>
          </p:cNvPr>
          <p:cNvSpPr txBox="1"/>
          <p:nvPr/>
        </p:nvSpPr>
        <p:spPr>
          <a:xfrm>
            <a:off x="7598131" y="2017238"/>
            <a:ext cx="1138453" cy="369332"/>
          </a:xfrm>
          <a:prstGeom prst="rect">
            <a:avLst/>
          </a:prstGeom>
          <a:noFill/>
        </p:spPr>
        <p:txBody>
          <a:bodyPr wrap="none" rtlCol="0">
            <a:spAutoFit/>
          </a:bodyPr>
          <a:lstStyle/>
          <a:p>
            <a:r>
              <a:rPr lang="zh-CN" altLang="en-US" dirty="0"/>
              <a:t>代理</a:t>
            </a:r>
            <a:r>
              <a:rPr lang="en-US" altLang="zh-CN" dirty="0"/>
              <a:t>GNN</a:t>
            </a:r>
            <a:endParaRPr lang="zh-CN" altLang="en-US" dirty="0"/>
          </a:p>
        </p:txBody>
      </p:sp>
      <p:sp>
        <p:nvSpPr>
          <p:cNvPr id="14" name="矩形: 圆角 13">
            <a:extLst>
              <a:ext uri="{FF2B5EF4-FFF2-40B4-BE49-F238E27FC236}">
                <a16:creationId xmlns:a16="http://schemas.microsoft.com/office/drawing/2014/main" id="{7401BE79-A445-284D-D4CB-0E7ADB6F34ED}"/>
              </a:ext>
            </a:extLst>
          </p:cNvPr>
          <p:cNvSpPr/>
          <p:nvPr/>
        </p:nvSpPr>
        <p:spPr>
          <a:xfrm>
            <a:off x="7598131" y="1919980"/>
            <a:ext cx="1138453" cy="573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EEB422B9-B4A9-0C65-F820-4420A14ED9DB}"/>
              </a:ext>
            </a:extLst>
          </p:cNvPr>
          <p:cNvCxnSpPr>
            <a:cxnSpLocks/>
            <a:stCxn id="14" idx="3"/>
          </p:cNvCxnSpPr>
          <p:nvPr/>
        </p:nvCxnSpPr>
        <p:spPr>
          <a:xfrm>
            <a:off x="8736584" y="2206706"/>
            <a:ext cx="456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圆角 18">
            <a:extLst>
              <a:ext uri="{FF2B5EF4-FFF2-40B4-BE49-F238E27FC236}">
                <a16:creationId xmlns:a16="http://schemas.microsoft.com/office/drawing/2014/main" id="{B962012B-3B69-8A90-D50A-882E1935099A}"/>
              </a:ext>
            </a:extLst>
          </p:cNvPr>
          <p:cNvSpPr/>
          <p:nvPr/>
        </p:nvSpPr>
        <p:spPr>
          <a:xfrm>
            <a:off x="9193206" y="1886658"/>
            <a:ext cx="1487900" cy="5734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E573CDE-8153-ED84-DD97-4F25880C1D7D}"/>
              </a:ext>
            </a:extLst>
          </p:cNvPr>
          <p:cNvSpPr txBox="1"/>
          <p:nvPr/>
        </p:nvSpPr>
        <p:spPr>
          <a:xfrm>
            <a:off x="9404957" y="1865631"/>
            <a:ext cx="1107996" cy="646331"/>
          </a:xfrm>
          <a:prstGeom prst="rect">
            <a:avLst/>
          </a:prstGeom>
          <a:noFill/>
        </p:spPr>
        <p:txBody>
          <a:bodyPr wrap="none" rtlCol="0">
            <a:spAutoFit/>
          </a:bodyPr>
          <a:lstStyle/>
          <a:p>
            <a:r>
              <a:rPr lang="zh-CN" altLang="en-US" dirty="0"/>
              <a:t>提取水印</a:t>
            </a:r>
            <a:endParaRPr lang="en-US" altLang="zh-CN" dirty="0"/>
          </a:p>
          <a:p>
            <a:r>
              <a:rPr lang="zh-CN" altLang="en-US" dirty="0"/>
              <a:t>或者指纹</a:t>
            </a:r>
          </a:p>
        </p:txBody>
      </p:sp>
      <p:sp>
        <p:nvSpPr>
          <p:cNvPr id="22" name="文本框 21">
            <a:extLst>
              <a:ext uri="{FF2B5EF4-FFF2-40B4-BE49-F238E27FC236}">
                <a16:creationId xmlns:a16="http://schemas.microsoft.com/office/drawing/2014/main" id="{5051B966-3397-A752-1B44-581BB1A75896}"/>
              </a:ext>
            </a:extLst>
          </p:cNvPr>
          <p:cNvSpPr txBox="1"/>
          <p:nvPr/>
        </p:nvSpPr>
        <p:spPr>
          <a:xfrm>
            <a:off x="3869211" y="1409686"/>
            <a:ext cx="3185487" cy="369332"/>
          </a:xfrm>
          <a:prstGeom prst="rect">
            <a:avLst/>
          </a:prstGeom>
          <a:noFill/>
        </p:spPr>
        <p:txBody>
          <a:bodyPr wrap="none" rtlCol="0">
            <a:spAutoFit/>
          </a:bodyPr>
          <a:lstStyle/>
          <a:p>
            <a:r>
              <a:rPr lang="zh-CN" altLang="en-US" dirty="0">
                <a:solidFill>
                  <a:srgbClr val="FF0000"/>
                </a:solidFill>
              </a:rPr>
              <a:t>结构稀疏，不能有效提取特征</a:t>
            </a:r>
          </a:p>
        </p:txBody>
      </p:sp>
      <p:sp>
        <p:nvSpPr>
          <p:cNvPr id="23" name="文本框 22">
            <a:extLst>
              <a:ext uri="{FF2B5EF4-FFF2-40B4-BE49-F238E27FC236}">
                <a16:creationId xmlns:a16="http://schemas.microsoft.com/office/drawing/2014/main" id="{B2C63139-95DC-A346-0E62-C2417D528BE3}"/>
              </a:ext>
            </a:extLst>
          </p:cNvPr>
          <p:cNvSpPr txBox="1"/>
          <p:nvPr/>
        </p:nvSpPr>
        <p:spPr>
          <a:xfrm>
            <a:off x="7682470" y="1306974"/>
            <a:ext cx="1107996" cy="646331"/>
          </a:xfrm>
          <a:prstGeom prst="rect">
            <a:avLst/>
          </a:prstGeom>
          <a:noFill/>
        </p:spPr>
        <p:txBody>
          <a:bodyPr wrap="none" rtlCol="0">
            <a:spAutoFit/>
          </a:bodyPr>
          <a:lstStyle/>
          <a:p>
            <a:pPr algn="ctr"/>
            <a:r>
              <a:rPr lang="zh-CN" altLang="en-US" dirty="0">
                <a:solidFill>
                  <a:srgbClr val="FF0000"/>
                </a:solidFill>
              </a:rPr>
              <a:t>代理模型</a:t>
            </a:r>
            <a:endParaRPr lang="en-US" altLang="zh-CN" dirty="0">
              <a:solidFill>
                <a:srgbClr val="FF0000"/>
              </a:solidFill>
            </a:endParaRPr>
          </a:p>
          <a:p>
            <a:pPr algn="ctr"/>
            <a:r>
              <a:rPr lang="zh-CN" altLang="en-US" dirty="0">
                <a:solidFill>
                  <a:srgbClr val="FF0000"/>
                </a:solidFill>
              </a:rPr>
              <a:t>性能差</a:t>
            </a:r>
          </a:p>
        </p:txBody>
      </p:sp>
      <p:sp>
        <p:nvSpPr>
          <p:cNvPr id="24" name="文本框 23">
            <a:extLst>
              <a:ext uri="{FF2B5EF4-FFF2-40B4-BE49-F238E27FC236}">
                <a16:creationId xmlns:a16="http://schemas.microsoft.com/office/drawing/2014/main" id="{D138651C-84CC-31A8-9CD9-A49690AC6866}"/>
              </a:ext>
            </a:extLst>
          </p:cNvPr>
          <p:cNvSpPr txBox="1"/>
          <p:nvPr/>
        </p:nvSpPr>
        <p:spPr>
          <a:xfrm>
            <a:off x="9543178" y="1544961"/>
            <a:ext cx="877163" cy="369332"/>
          </a:xfrm>
          <a:prstGeom prst="rect">
            <a:avLst/>
          </a:prstGeom>
          <a:noFill/>
        </p:spPr>
        <p:txBody>
          <a:bodyPr wrap="none" rtlCol="0">
            <a:spAutoFit/>
          </a:bodyPr>
          <a:lstStyle/>
          <a:p>
            <a:pPr algn="ctr"/>
            <a:r>
              <a:rPr lang="zh-CN" altLang="en-US" dirty="0">
                <a:solidFill>
                  <a:srgbClr val="FF0000"/>
                </a:solidFill>
              </a:rPr>
              <a:t>效果差</a:t>
            </a:r>
          </a:p>
        </p:txBody>
      </p:sp>
      <p:sp>
        <p:nvSpPr>
          <p:cNvPr id="4" name="文本框 3">
            <a:extLst>
              <a:ext uri="{FF2B5EF4-FFF2-40B4-BE49-F238E27FC236}">
                <a16:creationId xmlns:a16="http://schemas.microsoft.com/office/drawing/2014/main" id="{35F55842-A6C2-28A8-DA0A-8259B04535E0}"/>
              </a:ext>
            </a:extLst>
          </p:cNvPr>
          <p:cNvSpPr txBox="1"/>
          <p:nvPr/>
        </p:nvSpPr>
        <p:spPr>
          <a:xfrm>
            <a:off x="5299036" y="5298038"/>
            <a:ext cx="1107996" cy="369332"/>
          </a:xfrm>
          <a:prstGeom prst="rect">
            <a:avLst/>
          </a:prstGeom>
          <a:noFill/>
        </p:spPr>
        <p:txBody>
          <a:bodyPr wrap="none" rtlCol="0">
            <a:spAutoFit/>
          </a:bodyPr>
          <a:lstStyle/>
          <a:p>
            <a:r>
              <a:rPr lang="zh-CN" altLang="en-US" dirty="0"/>
              <a:t>结构提示</a:t>
            </a:r>
          </a:p>
        </p:txBody>
      </p:sp>
      <p:sp>
        <p:nvSpPr>
          <p:cNvPr id="8" name="文本框 7">
            <a:extLst>
              <a:ext uri="{FF2B5EF4-FFF2-40B4-BE49-F238E27FC236}">
                <a16:creationId xmlns:a16="http://schemas.microsoft.com/office/drawing/2014/main" id="{A44452D3-44B5-A606-1F62-F8E9344A9809}"/>
              </a:ext>
            </a:extLst>
          </p:cNvPr>
          <p:cNvSpPr txBox="1"/>
          <p:nvPr/>
        </p:nvSpPr>
        <p:spPr>
          <a:xfrm>
            <a:off x="3681584" y="5263648"/>
            <a:ext cx="1107996" cy="369332"/>
          </a:xfrm>
          <a:prstGeom prst="rect">
            <a:avLst/>
          </a:prstGeom>
          <a:noFill/>
        </p:spPr>
        <p:txBody>
          <a:bodyPr wrap="none" rtlCol="0">
            <a:spAutoFit/>
          </a:bodyPr>
          <a:lstStyle/>
          <a:p>
            <a:r>
              <a:rPr lang="zh-CN" altLang="en-US" dirty="0"/>
              <a:t>语义提示</a:t>
            </a:r>
          </a:p>
        </p:txBody>
      </p:sp>
      <p:sp>
        <p:nvSpPr>
          <p:cNvPr id="10" name="矩形: 圆角 9">
            <a:extLst>
              <a:ext uri="{FF2B5EF4-FFF2-40B4-BE49-F238E27FC236}">
                <a16:creationId xmlns:a16="http://schemas.microsoft.com/office/drawing/2014/main" id="{B4500125-6C74-13C4-032C-72FE9C16861B}"/>
              </a:ext>
            </a:extLst>
          </p:cNvPr>
          <p:cNvSpPr/>
          <p:nvPr/>
        </p:nvSpPr>
        <p:spPr>
          <a:xfrm>
            <a:off x="5216397" y="5226746"/>
            <a:ext cx="1273274" cy="4431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3E43B17A-3D14-4407-1B55-019725B94F94}"/>
              </a:ext>
            </a:extLst>
          </p:cNvPr>
          <p:cNvSpPr/>
          <p:nvPr/>
        </p:nvSpPr>
        <p:spPr>
          <a:xfrm>
            <a:off x="3598945" y="5226746"/>
            <a:ext cx="1273274" cy="4431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F3413DE-7CA5-99F2-32FF-29A1176CB2FA}"/>
              </a:ext>
            </a:extLst>
          </p:cNvPr>
          <p:cNvSpPr txBox="1"/>
          <p:nvPr/>
        </p:nvSpPr>
        <p:spPr>
          <a:xfrm>
            <a:off x="1000509" y="2944122"/>
            <a:ext cx="877163" cy="369332"/>
          </a:xfrm>
          <a:prstGeom prst="rect">
            <a:avLst/>
          </a:prstGeom>
          <a:noFill/>
        </p:spPr>
        <p:txBody>
          <a:bodyPr wrap="none" rtlCol="0">
            <a:spAutoFit/>
          </a:bodyPr>
          <a:lstStyle/>
          <a:p>
            <a:r>
              <a:rPr lang="zh-CN" altLang="en-US" dirty="0"/>
              <a:t>正常图</a:t>
            </a:r>
          </a:p>
        </p:txBody>
      </p:sp>
      <p:sp>
        <p:nvSpPr>
          <p:cNvPr id="18" name="矩形: 圆角 17">
            <a:extLst>
              <a:ext uri="{FF2B5EF4-FFF2-40B4-BE49-F238E27FC236}">
                <a16:creationId xmlns:a16="http://schemas.microsoft.com/office/drawing/2014/main" id="{0147E323-151F-A747-5CE5-808B2EF8FE96}"/>
              </a:ext>
            </a:extLst>
          </p:cNvPr>
          <p:cNvSpPr/>
          <p:nvPr/>
        </p:nvSpPr>
        <p:spPr>
          <a:xfrm>
            <a:off x="676575" y="2874706"/>
            <a:ext cx="1510341" cy="5542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78324886-9273-0CC9-BE69-332E7F80F8FE}"/>
              </a:ext>
            </a:extLst>
          </p:cNvPr>
          <p:cNvCxnSpPr>
            <a:cxnSpLocks/>
          </p:cNvCxnSpPr>
          <p:nvPr/>
        </p:nvCxnSpPr>
        <p:spPr>
          <a:xfrm>
            <a:off x="2200138" y="3151853"/>
            <a:ext cx="9285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9C548482-57E7-7E8E-E187-1D3977FAAA1C}"/>
              </a:ext>
            </a:extLst>
          </p:cNvPr>
          <p:cNvSpPr txBox="1"/>
          <p:nvPr/>
        </p:nvSpPr>
        <p:spPr>
          <a:xfrm>
            <a:off x="2110392" y="2791305"/>
            <a:ext cx="1107996" cy="369332"/>
          </a:xfrm>
          <a:prstGeom prst="rect">
            <a:avLst/>
          </a:prstGeom>
          <a:noFill/>
        </p:spPr>
        <p:txBody>
          <a:bodyPr wrap="none" rtlCol="0">
            <a:spAutoFit/>
          </a:bodyPr>
          <a:lstStyle/>
          <a:p>
            <a:r>
              <a:rPr lang="zh-CN" altLang="en-US" dirty="0"/>
              <a:t>稀疏攻击</a:t>
            </a:r>
          </a:p>
        </p:txBody>
      </p:sp>
      <p:sp>
        <p:nvSpPr>
          <p:cNvPr id="28" name="文本框 27">
            <a:extLst>
              <a:ext uri="{FF2B5EF4-FFF2-40B4-BE49-F238E27FC236}">
                <a16:creationId xmlns:a16="http://schemas.microsoft.com/office/drawing/2014/main" id="{8E41507E-BD4A-EEAE-6DC3-34506375D4F4}"/>
              </a:ext>
            </a:extLst>
          </p:cNvPr>
          <p:cNvSpPr txBox="1"/>
          <p:nvPr/>
        </p:nvSpPr>
        <p:spPr>
          <a:xfrm>
            <a:off x="3182151" y="2967187"/>
            <a:ext cx="877163" cy="369332"/>
          </a:xfrm>
          <a:prstGeom prst="rect">
            <a:avLst/>
          </a:prstGeom>
          <a:noFill/>
        </p:spPr>
        <p:txBody>
          <a:bodyPr wrap="none" rtlCol="0">
            <a:spAutoFit/>
          </a:bodyPr>
          <a:lstStyle/>
          <a:p>
            <a:r>
              <a:rPr lang="zh-CN" altLang="en-US" dirty="0"/>
              <a:t>稀疏图</a:t>
            </a:r>
          </a:p>
        </p:txBody>
      </p:sp>
      <p:sp>
        <p:nvSpPr>
          <p:cNvPr id="29" name="矩形: 圆角 28">
            <a:extLst>
              <a:ext uri="{FF2B5EF4-FFF2-40B4-BE49-F238E27FC236}">
                <a16:creationId xmlns:a16="http://schemas.microsoft.com/office/drawing/2014/main" id="{F6A04699-9D82-B0CE-45C9-0E912E6F861A}"/>
              </a:ext>
            </a:extLst>
          </p:cNvPr>
          <p:cNvSpPr/>
          <p:nvPr/>
        </p:nvSpPr>
        <p:spPr>
          <a:xfrm>
            <a:off x="3128642" y="2983049"/>
            <a:ext cx="940606" cy="4121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 name="连接符: 肘形 30">
            <a:extLst>
              <a:ext uri="{FF2B5EF4-FFF2-40B4-BE49-F238E27FC236}">
                <a16:creationId xmlns:a16="http://schemas.microsoft.com/office/drawing/2014/main" id="{984FA4C2-0453-C964-B54F-CC8A507A5745}"/>
              </a:ext>
            </a:extLst>
          </p:cNvPr>
          <p:cNvCxnSpPr>
            <a:stCxn id="29" idx="3"/>
            <a:endCxn id="6" idx="2"/>
          </p:cNvCxnSpPr>
          <p:nvPr/>
        </p:nvCxnSpPr>
        <p:spPr>
          <a:xfrm flipV="1">
            <a:off x="4069248" y="2586338"/>
            <a:ext cx="1298239" cy="60279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30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76677" y="358043"/>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660923" y="4819331"/>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196143" y="48193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72303" y="652486"/>
            <a:ext cx="3459601" cy="923330"/>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r>
              <a:rPr lang="zh-CN" altLang="en-US" dirty="0"/>
              <a:t>具体的场景 和情况</a:t>
            </a:r>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850D218A-61E5-1E9F-9237-E4C38FAFF6B7}"/>
              </a:ext>
            </a:extLst>
          </p:cNvPr>
          <p:cNvSpPr/>
          <p:nvPr/>
        </p:nvSpPr>
        <p:spPr>
          <a:xfrm>
            <a:off x="225269" y="717505"/>
            <a:ext cx="4316747" cy="2033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669DB23-118C-94CD-8E55-594FE7AC8604}"/>
              </a:ext>
            </a:extLst>
          </p:cNvPr>
          <p:cNvSpPr txBox="1"/>
          <p:nvPr/>
        </p:nvSpPr>
        <p:spPr>
          <a:xfrm>
            <a:off x="230651" y="916782"/>
            <a:ext cx="4316748" cy="1569660"/>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高校</a:t>
            </a:r>
            <a:r>
              <a:rPr lang="en-US" altLang="zh-CN"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475569"/>
                </a:solidFill>
                <a:effectLst/>
                <a:latin typeface="宋体" panose="02010600030101010101" pitchFamily="2" charset="-122"/>
                <a:ea typeface="宋体" panose="02010600030101010101" pitchFamily="2" charset="-122"/>
              </a:rPr>
              <a:t>企业构建了大规模的学术论文引用网络数据集。该数据集每个节点代表一篇论文，节点属性包括论文标题、摘要、作者、发表年份等文本信息。节点之间的边表示论文之间的引用关系，形成了一个典型的文本属性图。该数据集被用于</a:t>
            </a:r>
            <a:r>
              <a:rPr lang="zh-CN" altLang="en-US" sz="1600" b="1" i="0" dirty="0">
                <a:solidFill>
                  <a:srgbClr val="FF0000"/>
                </a:solidFill>
                <a:effectLst/>
                <a:latin typeface="宋体" panose="02010600030101010101" pitchFamily="2" charset="-122"/>
                <a:ea typeface="宋体" panose="02010600030101010101" pitchFamily="2" charset="-122"/>
              </a:rPr>
              <a:t>论文推荐</a:t>
            </a:r>
            <a:r>
              <a:rPr lang="zh-CN" altLang="en-US"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FF0000"/>
                </a:solidFill>
                <a:effectLst/>
                <a:latin typeface="宋体" panose="02010600030101010101" pitchFamily="2" charset="-122"/>
                <a:ea typeface="宋体" panose="02010600030101010101" pitchFamily="2" charset="-122"/>
              </a:rPr>
              <a:t>学术趋势分析</a:t>
            </a:r>
            <a:r>
              <a:rPr lang="zh-CN" altLang="en-US" sz="1600" b="0" i="0" dirty="0">
                <a:solidFill>
                  <a:srgbClr val="475569"/>
                </a:solidFill>
                <a:effectLst/>
                <a:latin typeface="宋体" panose="02010600030101010101" pitchFamily="2" charset="-122"/>
                <a:ea typeface="宋体" panose="02010600030101010101" pitchFamily="2" charset="-122"/>
              </a:rPr>
              <a:t>等任务。</a:t>
            </a:r>
            <a:endParaRPr lang="zh-CN" altLang="en-US" sz="1600"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DB46C542-114A-AF86-2C53-F52841BFCCE1}"/>
              </a:ext>
            </a:extLst>
          </p:cNvPr>
          <p:cNvCxnSpPr>
            <a:cxnSpLocks/>
            <a:stCxn id="5" idx="3"/>
          </p:cNvCxnSpPr>
          <p:nvPr/>
        </p:nvCxnSpPr>
        <p:spPr>
          <a:xfrm>
            <a:off x="4547399" y="1701612"/>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1D6CE2B7-34D8-BEEE-FC9F-E4C9BC98C0E4}"/>
              </a:ext>
            </a:extLst>
          </p:cNvPr>
          <p:cNvSpPr txBox="1"/>
          <p:nvPr/>
        </p:nvSpPr>
        <p:spPr>
          <a:xfrm>
            <a:off x="4636327" y="1332280"/>
            <a:ext cx="595035"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授权</a:t>
            </a:r>
          </a:p>
        </p:txBody>
      </p:sp>
      <p:sp>
        <p:nvSpPr>
          <p:cNvPr id="11" name="矩形: 圆角 10">
            <a:extLst>
              <a:ext uri="{FF2B5EF4-FFF2-40B4-BE49-F238E27FC236}">
                <a16:creationId xmlns:a16="http://schemas.microsoft.com/office/drawing/2014/main" id="{8D0ADD65-A84B-D0D5-0B06-BB5B961BAD89}"/>
              </a:ext>
            </a:extLst>
          </p:cNvPr>
          <p:cNvSpPr/>
          <p:nvPr/>
        </p:nvSpPr>
        <p:spPr>
          <a:xfrm>
            <a:off x="5358202" y="1409224"/>
            <a:ext cx="1808297" cy="5847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3CCC117-BF5C-50A0-C233-34755D7DCC5E}"/>
              </a:ext>
            </a:extLst>
          </p:cNvPr>
          <p:cNvSpPr txBox="1"/>
          <p:nvPr/>
        </p:nvSpPr>
        <p:spPr>
          <a:xfrm>
            <a:off x="5682024" y="1532335"/>
            <a:ext cx="1027504" cy="338554"/>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合法用户</a:t>
            </a:r>
            <a:endParaRPr lang="zh-CN" altLang="en-US" sz="1600" dirty="0">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325B0AF7-1097-B769-4ADB-A0549B23FE0A}"/>
              </a:ext>
            </a:extLst>
          </p:cNvPr>
          <p:cNvCxnSpPr>
            <a:cxnSpLocks/>
          </p:cNvCxnSpPr>
          <p:nvPr/>
        </p:nvCxnSpPr>
        <p:spPr>
          <a:xfrm>
            <a:off x="7179885" y="1734453"/>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矩形: 圆角 13">
            <a:extLst>
              <a:ext uri="{FF2B5EF4-FFF2-40B4-BE49-F238E27FC236}">
                <a16:creationId xmlns:a16="http://schemas.microsoft.com/office/drawing/2014/main" id="{D6A4AC67-D7E1-AB9F-B79A-1755A3955A64}"/>
              </a:ext>
            </a:extLst>
          </p:cNvPr>
          <p:cNvSpPr/>
          <p:nvPr/>
        </p:nvSpPr>
        <p:spPr>
          <a:xfrm>
            <a:off x="8004073" y="1332278"/>
            <a:ext cx="1808297"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9C33603F-6DB3-E1E9-DCF9-C86E061104C2}"/>
              </a:ext>
            </a:extLst>
          </p:cNvPr>
          <p:cNvSpPr txBox="1"/>
          <p:nvPr/>
        </p:nvSpPr>
        <p:spPr>
          <a:xfrm>
            <a:off x="8263450" y="1442065"/>
            <a:ext cx="1415772" cy="584775"/>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训练模型，</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完成对应任务</a:t>
            </a:r>
          </a:p>
        </p:txBody>
      </p:sp>
      <p:sp>
        <p:nvSpPr>
          <p:cNvPr id="20" name="文本框 19">
            <a:extLst>
              <a:ext uri="{FF2B5EF4-FFF2-40B4-BE49-F238E27FC236}">
                <a16:creationId xmlns:a16="http://schemas.microsoft.com/office/drawing/2014/main" id="{A1632B4F-8778-4D71-80B5-1AAA2EF48DF4}"/>
              </a:ext>
            </a:extLst>
          </p:cNvPr>
          <p:cNvSpPr txBox="1"/>
          <p:nvPr/>
        </p:nvSpPr>
        <p:spPr>
          <a:xfrm>
            <a:off x="6586576" y="638108"/>
            <a:ext cx="100540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合法流程</a:t>
            </a:r>
          </a:p>
        </p:txBody>
      </p:sp>
      <p:cxnSp>
        <p:nvCxnSpPr>
          <p:cNvPr id="23" name="连接符: 肘形 22">
            <a:extLst>
              <a:ext uri="{FF2B5EF4-FFF2-40B4-BE49-F238E27FC236}">
                <a16:creationId xmlns:a16="http://schemas.microsoft.com/office/drawing/2014/main" id="{C37FD378-BACD-A016-5E6B-5EB316CE08C8}"/>
              </a:ext>
            </a:extLst>
          </p:cNvPr>
          <p:cNvCxnSpPr>
            <a:cxnSpLocks/>
            <a:stCxn id="10" idx="2"/>
          </p:cNvCxnSpPr>
          <p:nvPr/>
        </p:nvCxnSpPr>
        <p:spPr>
          <a:xfrm rot="16200000" flipH="1">
            <a:off x="3490123" y="1644921"/>
            <a:ext cx="738081" cy="29510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A160E60C-62B3-9B20-47F3-EC9D25791771}"/>
              </a:ext>
            </a:extLst>
          </p:cNvPr>
          <p:cNvSpPr txBox="1"/>
          <p:nvPr/>
        </p:nvSpPr>
        <p:spPr>
          <a:xfrm>
            <a:off x="2332685" y="29342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未授权</a:t>
            </a:r>
          </a:p>
        </p:txBody>
      </p:sp>
      <p:sp>
        <p:nvSpPr>
          <p:cNvPr id="29" name="矩形: 圆角 28">
            <a:extLst>
              <a:ext uri="{FF2B5EF4-FFF2-40B4-BE49-F238E27FC236}">
                <a16:creationId xmlns:a16="http://schemas.microsoft.com/office/drawing/2014/main" id="{413BC1E6-0EE3-92A0-3260-DF1DA5D0202A}"/>
              </a:ext>
            </a:extLst>
          </p:cNvPr>
          <p:cNvSpPr/>
          <p:nvPr/>
        </p:nvSpPr>
        <p:spPr>
          <a:xfrm>
            <a:off x="5371588" y="3058751"/>
            <a:ext cx="1607375"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8C9CB58-8A82-A071-1A5D-D3094B76CE59}"/>
              </a:ext>
            </a:extLst>
          </p:cNvPr>
          <p:cNvSpPr txBox="1"/>
          <p:nvPr/>
        </p:nvSpPr>
        <p:spPr>
          <a:xfrm>
            <a:off x="874250"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文本语料</a:t>
            </a:r>
            <a:endParaRPr lang="zh-CN" altLang="en-US" sz="16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5FCB3514-AB48-71A7-0514-CC967F235C78}"/>
              </a:ext>
            </a:extLst>
          </p:cNvPr>
          <p:cNvSpPr/>
          <p:nvPr/>
        </p:nvSpPr>
        <p:spPr>
          <a:xfrm>
            <a:off x="7393557" y="269843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81B1CD4A-3DF0-6915-8428-6212BAB9A429}"/>
              </a:ext>
            </a:extLst>
          </p:cNvPr>
          <p:cNvSpPr/>
          <p:nvPr/>
        </p:nvSpPr>
        <p:spPr>
          <a:xfrm>
            <a:off x="7401307" y="384463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2129D9E2-E2B2-1828-7F65-0B67A81EC345}"/>
              </a:ext>
            </a:extLst>
          </p:cNvPr>
          <p:cNvSpPr/>
          <p:nvPr/>
        </p:nvSpPr>
        <p:spPr>
          <a:xfrm>
            <a:off x="7459762" y="4911155"/>
            <a:ext cx="1607375"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C8588F-814E-1EB1-43F9-43812B482683}"/>
              </a:ext>
            </a:extLst>
          </p:cNvPr>
          <p:cNvSpPr txBox="1"/>
          <p:nvPr/>
        </p:nvSpPr>
        <p:spPr>
          <a:xfrm>
            <a:off x="7393557" y="2782252"/>
            <a:ext cx="1923027" cy="338554"/>
          </a:xfrm>
          <a:prstGeom prst="rect">
            <a:avLst/>
          </a:prstGeom>
          <a:noFill/>
        </p:spPr>
        <p:txBody>
          <a:bodyPr wrap="square">
            <a:spAutoFit/>
          </a:bodyPr>
          <a:lstStyle/>
          <a:p>
            <a:r>
              <a:rPr lang="zh-CN" altLang="en-US" sz="1600" b="1" i="0" dirty="0">
                <a:solidFill>
                  <a:srgbClr val="475569"/>
                </a:solidFill>
                <a:effectLst/>
                <a:latin typeface="宋体" panose="02010600030101010101" pitchFamily="2" charset="-122"/>
                <a:ea typeface="宋体" panose="02010600030101010101" pitchFamily="2" charset="-122"/>
              </a:rPr>
              <a:t>数据篡改与伪造</a:t>
            </a:r>
            <a:endParaRPr lang="zh-CN" altLang="en-US" sz="1600"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7B78132-C2BB-7EED-1EA2-460790E034CE}"/>
              </a:ext>
            </a:extLst>
          </p:cNvPr>
          <p:cNvSpPr txBox="1"/>
          <p:nvPr/>
        </p:nvSpPr>
        <p:spPr>
          <a:xfrm>
            <a:off x="7393557" y="3935365"/>
            <a:ext cx="173978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部分泄露与拆分</a:t>
            </a:r>
            <a:endParaRPr lang="zh-CN" altLang="en-US" sz="16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2B30FC10-BA81-846C-0E40-6CAFE5BE4FFE}"/>
              </a:ext>
            </a:extLst>
          </p:cNvPr>
          <p:cNvSpPr txBox="1"/>
          <p:nvPr/>
        </p:nvSpPr>
        <p:spPr>
          <a:xfrm>
            <a:off x="7472526" y="5049161"/>
            <a:ext cx="1607375"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合并与混合攻击</a:t>
            </a:r>
            <a:endParaRPr lang="zh-CN" altLang="en-US" sz="1600"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F777F668-7FDB-2D3F-EAA5-B81CE0D7AB4E}"/>
              </a:ext>
            </a:extLst>
          </p:cNvPr>
          <p:cNvCxnSpPr>
            <a:cxnSpLocks/>
            <a:stCxn id="29" idx="3"/>
            <a:endCxn id="31" idx="1"/>
          </p:cNvCxnSpPr>
          <p:nvPr/>
        </p:nvCxnSpPr>
        <p:spPr>
          <a:xfrm flipV="1">
            <a:off x="6978963" y="2951530"/>
            <a:ext cx="414594" cy="53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7D009E86-271F-47D3-8B85-7854C0085CB4}"/>
              </a:ext>
            </a:extLst>
          </p:cNvPr>
          <p:cNvCxnSpPr>
            <a:stCxn id="29" idx="3"/>
            <a:endCxn id="35" idx="1"/>
          </p:cNvCxnSpPr>
          <p:nvPr/>
        </p:nvCxnSpPr>
        <p:spPr>
          <a:xfrm>
            <a:off x="6978963" y="3489482"/>
            <a:ext cx="414594" cy="61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4BC6AF9C-51E0-19D2-3767-A583057E094A}"/>
              </a:ext>
            </a:extLst>
          </p:cNvPr>
          <p:cNvCxnSpPr>
            <a:stCxn id="29" idx="3"/>
            <a:endCxn id="36" idx="1"/>
          </p:cNvCxnSpPr>
          <p:nvPr/>
        </p:nvCxnSpPr>
        <p:spPr>
          <a:xfrm>
            <a:off x="6978963" y="3489482"/>
            <a:ext cx="493563" cy="172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3C6561DA-E812-7AC2-7B51-EB74829FD801}"/>
              </a:ext>
            </a:extLst>
          </p:cNvPr>
          <p:cNvCxnSpPr/>
          <p:nvPr/>
        </p:nvCxnSpPr>
        <p:spPr>
          <a:xfrm>
            <a:off x="9000932" y="2951530"/>
            <a:ext cx="713030" cy="968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a:extLst>
              <a:ext uri="{FF2B5EF4-FFF2-40B4-BE49-F238E27FC236}">
                <a16:creationId xmlns:a16="http://schemas.microsoft.com/office/drawing/2014/main" id="{C642BD29-4774-9685-20E6-C1CF4DEACD0B}"/>
              </a:ext>
            </a:extLst>
          </p:cNvPr>
          <p:cNvCxnSpPr>
            <a:stCxn id="35" idx="3"/>
          </p:cNvCxnSpPr>
          <p:nvPr/>
        </p:nvCxnSpPr>
        <p:spPr>
          <a:xfrm flipV="1">
            <a:off x="9133341" y="3920212"/>
            <a:ext cx="580621" cy="184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40FFEC07-650A-1CFF-2687-A7061F7E3100}"/>
              </a:ext>
            </a:extLst>
          </p:cNvPr>
          <p:cNvCxnSpPr>
            <a:stCxn id="36" idx="3"/>
          </p:cNvCxnSpPr>
          <p:nvPr/>
        </p:nvCxnSpPr>
        <p:spPr>
          <a:xfrm flipV="1">
            <a:off x="9079901" y="3935365"/>
            <a:ext cx="634061" cy="1283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矩形: 圆角 50">
            <a:extLst>
              <a:ext uri="{FF2B5EF4-FFF2-40B4-BE49-F238E27FC236}">
                <a16:creationId xmlns:a16="http://schemas.microsoft.com/office/drawing/2014/main" id="{AE2FCC59-F790-5658-81BA-58FDD811A44A}"/>
              </a:ext>
            </a:extLst>
          </p:cNvPr>
          <p:cNvSpPr/>
          <p:nvPr/>
        </p:nvSpPr>
        <p:spPr>
          <a:xfrm>
            <a:off x="9726726" y="3610785"/>
            <a:ext cx="1272824" cy="6188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0989AE6-E2AA-2D90-C0CE-D7E72E699721}"/>
              </a:ext>
            </a:extLst>
          </p:cNvPr>
          <p:cNvSpPr txBox="1"/>
          <p:nvPr/>
        </p:nvSpPr>
        <p:spPr>
          <a:xfrm>
            <a:off x="9904318" y="3750699"/>
            <a:ext cx="1107996" cy="369332"/>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训练模型</a:t>
            </a:r>
            <a:endParaRPr lang="zh-CN" altLang="en-US" dirty="0"/>
          </a:p>
        </p:txBody>
      </p:sp>
      <p:sp>
        <p:nvSpPr>
          <p:cNvPr id="53" name="矩形: 圆角 52">
            <a:extLst>
              <a:ext uri="{FF2B5EF4-FFF2-40B4-BE49-F238E27FC236}">
                <a16:creationId xmlns:a16="http://schemas.microsoft.com/office/drawing/2014/main" id="{E7CCC487-4DC0-5644-F2B5-47BBCD92888F}"/>
              </a:ext>
            </a:extLst>
          </p:cNvPr>
          <p:cNvSpPr/>
          <p:nvPr/>
        </p:nvSpPr>
        <p:spPr>
          <a:xfrm>
            <a:off x="548350" y="5482167"/>
            <a:ext cx="1835292"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373C690-B9EA-2467-16F8-6FEECDAC2357}"/>
              </a:ext>
            </a:extLst>
          </p:cNvPr>
          <p:cNvSpPr txBox="1"/>
          <p:nvPr/>
        </p:nvSpPr>
        <p:spPr>
          <a:xfrm>
            <a:off x="3701508" y="4859152"/>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内容重写</a:t>
            </a:r>
            <a:endParaRPr lang="zh-CN" altLang="en-US" sz="1600" dirty="0">
              <a:latin typeface="宋体" panose="02010600030101010101" pitchFamily="2" charset="-122"/>
              <a:ea typeface="宋体" panose="02010600030101010101" pitchFamily="2" charset="-122"/>
            </a:endParaRPr>
          </a:p>
        </p:txBody>
      </p:sp>
      <p:cxnSp>
        <p:nvCxnSpPr>
          <p:cNvPr id="56" name="直接箭头连接符 55">
            <a:extLst>
              <a:ext uri="{FF2B5EF4-FFF2-40B4-BE49-F238E27FC236}">
                <a16:creationId xmlns:a16="http://schemas.microsoft.com/office/drawing/2014/main" id="{156B3AD2-D255-9860-B5FA-F02C0542A21B}"/>
              </a:ext>
            </a:extLst>
          </p:cNvPr>
          <p:cNvCxnSpPr>
            <a:stCxn id="53" idx="3"/>
          </p:cNvCxnSpPr>
          <p:nvPr/>
        </p:nvCxnSpPr>
        <p:spPr>
          <a:xfrm flipV="1">
            <a:off x="2383642" y="5178866"/>
            <a:ext cx="810607" cy="61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a:extLst>
              <a:ext uri="{FF2B5EF4-FFF2-40B4-BE49-F238E27FC236}">
                <a16:creationId xmlns:a16="http://schemas.microsoft.com/office/drawing/2014/main" id="{F18750E0-47CF-03D9-B0F0-BF3A04A2A9A3}"/>
              </a:ext>
            </a:extLst>
          </p:cNvPr>
          <p:cNvCxnSpPr>
            <a:stCxn id="53" idx="3"/>
          </p:cNvCxnSpPr>
          <p:nvPr/>
        </p:nvCxnSpPr>
        <p:spPr>
          <a:xfrm>
            <a:off x="2383642" y="5789451"/>
            <a:ext cx="1027931" cy="29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90A0ACC2-C06C-AB81-3FED-332A8E589A5F}"/>
              </a:ext>
            </a:extLst>
          </p:cNvPr>
          <p:cNvCxnSpPr>
            <a:stCxn id="53" idx="3"/>
          </p:cNvCxnSpPr>
          <p:nvPr/>
        </p:nvCxnSpPr>
        <p:spPr>
          <a:xfrm>
            <a:off x="2383642" y="5789451"/>
            <a:ext cx="888516" cy="5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矩形: 圆角 60">
            <a:extLst>
              <a:ext uri="{FF2B5EF4-FFF2-40B4-BE49-F238E27FC236}">
                <a16:creationId xmlns:a16="http://schemas.microsoft.com/office/drawing/2014/main" id="{57AE0250-E8C1-E830-0449-23F23DD666AF}"/>
              </a:ext>
            </a:extLst>
          </p:cNvPr>
          <p:cNvSpPr/>
          <p:nvPr/>
        </p:nvSpPr>
        <p:spPr>
          <a:xfrm>
            <a:off x="3434466" y="479827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1493009D-3142-096F-00F1-1BDFF179469E}"/>
              </a:ext>
            </a:extLst>
          </p:cNvPr>
          <p:cNvSpPr/>
          <p:nvPr/>
        </p:nvSpPr>
        <p:spPr>
          <a:xfrm>
            <a:off x="3422166" y="553635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圆角 62">
            <a:extLst>
              <a:ext uri="{FF2B5EF4-FFF2-40B4-BE49-F238E27FC236}">
                <a16:creationId xmlns:a16="http://schemas.microsoft.com/office/drawing/2014/main" id="{B3717332-AFFB-FB25-CAAA-C6E46D74FC67}"/>
              </a:ext>
            </a:extLst>
          </p:cNvPr>
          <p:cNvSpPr/>
          <p:nvPr/>
        </p:nvSpPr>
        <p:spPr>
          <a:xfrm>
            <a:off x="3411573" y="618142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F8F41138-6926-FF0A-E869-69C00C764D20}"/>
              </a:ext>
            </a:extLst>
          </p:cNvPr>
          <p:cNvSpPr txBox="1"/>
          <p:nvPr/>
        </p:nvSpPr>
        <p:spPr>
          <a:xfrm>
            <a:off x="5659472" y="332020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非法</a:t>
            </a:r>
            <a:r>
              <a:rPr lang="zh-CN" altLang="en-US" sz="1600" b="0" i="0" dirty="0">
                <a:solidFill>
                  <a:srgbClr val="475569"/>
                </a:solidFill>
                <a:effectLst/>
                <a:latin typeface="宋体" panose="02010600030101010101" pitchFamily="2" charset="-122"/>
                <a:ea typeface="宋体" panose="02010600030101010101" pitchFamily="2" charset="-122"/>
              </a:rPr>
              <a:t>用户</a:t>
            </a:r>
            <a:endParaRPr lang="zh-CN" altLang="en-US" sz="1600" dirty="0">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B60A09D7-AA00-04BF-1E5D-9E86ED96BE65}"/>
              </a:ext>
            </a:extLst>
          </p:cNvPr>
          <p:cNvSpPr txBox="1"/>
          <p:nvPr/>
        </p:nvSpPr>
        <p:spPr>
          <a:xfrm>
            <a:off x="3712101"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数据伪装</a:t>
            </a:r>
            <a:endParaRPr lang="zh-CN" altLang="en-US" sz="1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9D842B6-99AA-3B62-A8C1-994CB188783E}"/>
              </a:ext>
            </a:extLst>
          </p:cNvPr>
          <p:cNvSpPr txBox="1"/>
          <p:nvPr/>
        </p:nvSpPr>
        <p:spPr>
          <a:xfrm>
            <a:off x="3666396" y="6163047"/>
            <a:ext cx="1143513" cy="584775"/>
          </a:xfrm>
          <a:prstGeom prst="rect">
            <a:avLst/>
          </a:prstGeom>
          <a:noFill/>
        </p:spPr>
        <p:txBody>
          <a:bodyPr wrap="square">
            <a:spAutoFit/>
          </a:bodyPr>
          <a:lstStyle/>
          <a:p>
            <a:pPr algn="ctr" fontAlgn="base"/>
            <a:r>
              <a:rPr lang="en-US" altLang="zh-CN" sz="1600" i="0" dirty="0">
                <a:solidFill>
                  <a:srgbClr val="475569"/>
                </a:solidFill>
                <a:effectLst/>
                <a:latin typeface="宋体" panose="02010600030101010101" pitchFamily="2" charset="-122"/>
                <a:ea typeface="宋体" panose="02010600030101010101" pitchFamily="2" charset="-122"/>
              </a:rPr>
              <a:t>API</a:t>
            </a:r>
            <a:r>
              <a:rPr lang="zh-CN" altLang="en-US" sz="1600" i="0" dirty="0">
                <a:solidFill>
                  <a:srgbClr val="475569"/>
                </a:solidFill>
                <a:effectLst/>
                <a:latin typeface="宋体" panose="02010600030101010101" pitchFamily="2" charset="-122"/>
                <a:ea typeface="宋体" panose="02010600030101010101" pitchFamily="2" charset="-122"/>
              </a:rPr>
              <a:t>抽取</a:t>
            </a:r>
            <a:endParaRPr lang="en-US" altLang="zh-CN" sz="1600" i="0" dirty="0">
              <a:solidFill>
                <a:srgbClr val="475569"/>
              </a:solidFill>
              <a:effectLst/>
              <a:latin typeface="宋体" panose="02010600030101010101" pitchFamily="2" charset="-122"/>
              <a:ea typeface="宋体" panose="02010600030101010101" pitchFamily="2" charset="-122"/>
            </a:endParaRPr>
          </a:p>
          <a:p>
            <a:pPr algn="ctr" fontAlgn="base"/>
            <a:r>
              <a:rPr lang="zh-CN" altLang="en-US" sz="1600" i="0" dirty="0">
                <a:solidFill>
                  <a:srgbClr val="475569"/>
                </a:solidFill>
                <a:effectLst/>
                <a:latin typeface="宋体" panose="02010600030101010101" pitchFamily="2" charset="-122"/>
                <a:ea typeface="宋体" panose="02010600030101010101" pitchFamily="2" charset="-122"/>
              </a:rPr>
              <a:t>模型反推</a:t>
            </a:r>
          </a:p>
        </p:txBody>
      </p:sp>
    </p:spTree>
    <p:extLst>
      <p:ext uri="{BB962C8B-B14F-4D97-AF65-F5344CB8AC3E}">
        <p14:creationId xmlns:p14="http://schemas.microsoft.com/office/powerpoint/2010/main" val="1279976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531</Words>
  <Application>Microsoft Office PowerPoint</Application>
  <PresentationFormat>宽屏</PresentationFormat>
  <Paragraphs>66</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莫力源</cp:lastModifiedBy>
  <cp:revision>31</cp:revision>
  <dcterms:created xsi:type="dcterms:W3CDTF">2025-08-14T07:06:40Z</dcterms:created>
  <dcterms:modified xsi:type="dcterms:W3CDTF">2025-09-01T05:16:33Z</dcterms:modified>
</cp:coreProperties>
</file>