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56" r:id="rId6"/>
    <p:sldId id="257" r:id="rId7"/>
    <p:sldId id="258"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1" r:id="rId23"/>
    <p:sldId id="278" r:id="rId24"/>
    <p:sldId id="279" r:id="rId25"/>
    <p:sldId id="280" r:id="rId26"/>
    <p:sldId id="281" r:id="rId27"/>
    <p:sldId id="282"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85" d="100"/>
          <a:sy n="85" d="100"/>
        </p:scale>
        <p:origin x="3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F4372-4F4B-02DA-E889-C70DADA34A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EA5471-69F5-190A-127B-DD6E76EC1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E5049F-F57A-0F4D-513A-E72AE5123A01}"/>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5" name="页脚占位符 4">
            <a:extLst>
              <a:ext uri="{FF2B5EF4-FFF2-40B4-BE49-F238E27FC236}">
                <a16:creationId xmlns:a16="http://schemas.microsoft.com/office/drawing/2014/main" id="{50F5B341-CD67-4EB8-7B01-EBA2C1D59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FE940-D407-D7B8-8E21-10EECE1D452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340797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B73CB-1EA1-F7FA-ECFE-C2DAA75FFE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CDE7FF-CEF1-ADC5-2127-34927D67D0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E43745-C86C-B3C4-749C-0F773148EA96}"/>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5" name="页脚占位符 4">
            <a:extLst>
              <a:ext uri="{FF2B5EF4-FFF2-40B4-BE49-F238E27FC236}">
                <a16:creationId xmlns:a16="http://schemas.microsoft.com/office/drawing/2014/main" id="{2C61F0D9-4D1C-A805-4445-6F8E84F961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7ED80-6350-23ED-8124-E31E6D30D1A9}"/>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53958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64C29C-AA91-105F-FE28-6EE8B8E434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A07652-53F5-CDF7-A1C5-1B749B30D9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59A0C5-CBD0-F3AF-D245-1B469D481E38}"/>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5" name="页脚占位符 4">
            <a:extLst>
              <a:ext uri="{FF2B5EF4-FFF2-40B4-BE49-F238E27FC236}">
                <a16:creationId xmlns:a16="http://schemas.microsoft.com/office/drawing/2014/main" id="{6E447405-F6EB-D353-2A53-62771DA43E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30E583-C08E-9CEB-0369-BD4D91187FD4}"/>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18353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A2348-6F54-8E15-E1F5-351ADCC77B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B2AD43-0169-4109-FA53-F900160AA4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212258-EDF4-152F-DA5A-0FBA34BE6F95}"/>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5" name="页脚占位符 4">
            <a:extLst>
              <a:ext uri="{FF2B5EF4-FFF2-40B4-BE49-F238E27FC236}">
                <a16:creationId xmlns:a16="http://schemas.microsoft.com/office/drawing/2014/main" id="{592D8E65-9B9B-7FC6-657A-6F3B20C7A4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676D02-9F25-6C35-D6FC-658F705FADD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06096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11CF6-62EF-B28A-6FC6-BA3C2C2D4B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FF7356-06BA-BCFA-D454-B7E7B833EA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C66DC1-8952-12CF-1157-4D4CA29DBFD3}"/>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5" name="页脚占位符 4">
            <a:extLst>
              <a:ext uri="{FF2B5EF4-FFF2-40B4-BE49-F238E27FC236}">
                <a16:creationId xmlns:a16="http://schemas.microsoft.com/office/drawing/2014/main" id="{28DC330D-BB7A-3ACC-64F7-8E5276BC95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C1BD23-6192-4D12-1964-BD07E63A2EDA}"/>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685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3CC1F-61AF-557E-825A-90F3D215A3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E80A2-974D-EE75-EC18-CF05FCA5E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06CB212-6BBA-B7B0-B15B-FB580C7CA3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F6B57F3-F668-5F5C-8A9A-1D8C6406177D}"/>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6" name="页脚占位符 5">
            <a:extLst>
              <a:ext uri="{FF2B5EF4-FFF2-40B4-BE49-F238E27FC236}">
                <a16:creationId xmlns:a16="http://schemas.microsoft.com/office/drawing/2014/main" id="{3A8B4F5E-261E-2F53-6754-063CB2FC5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68EC87-AE51-C341-0A5E-9461FB2B5893}"/>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29413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E858-F404-0B65-3A66-010E9791E3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2966D5-F1F2-5E13-C6F9-F51D62B23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728A644-4ABA-8750-3919-4DD47ACE24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8F7FE4-F504-048E-B920-F1C2DC96A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3D5CB-D481-9AAA-E53C-5849CD1D41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368EEB-B5A6-983C-D226-67549E1604E3}"/>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8" name="页脚占位符 7">
            <a:extLst>
              <a:ext uri="{FF2B5EF4-FFF2-40B4-BE49-F238E27FC236}">
                <a16:creationId xmlns:a16="http://schemas.microsoft.com/office/drawing/2014/main" id="{F1A00AFC-160E-DF37-589B-6A6BB0514A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1F448A-D0CE-3B60-6047-19935BE99EF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94459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7518-AC00-56E4-1DB1-4FE41F5A52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B3DEB6-7B03-EE04-77A6-978EAAB74085}"/>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4" name="页脚占位符 3">
            <a:extLst>
              <a:ext uri="{FF2B5EF4-FFF2-40B4-BE49-F238E27FC236}">
                <a16:creationId xmlns:a16="http://schemas.microsoft.com/office/drawing/2014/main" id="{5BEDA1EA-1859-A056-0482-3495A46B5C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46E142-1F7B-B6F2-E587-AA828CD4141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4876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F145A-B18D-9CB6-A3F6-47BDCC2B1664}"/>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3" name="页脚占位符 2">
            <a:extLst>
              <a:ext uri="{FF2B5EF4-FFF2-40B4-BE49-F238E27FC236}">
                <a16:creationId xmlns:a16="http://schemas.microsoft.com/office/drawing/2014/main" id="{6B243900-C66A-F169-8F96-3A53D4E4F7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9DD213-95C7-FC40-2ADE-FB3228C3E25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35771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23D91-30CA-6431-CA1B-108D780888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79593A-9F22-2BCB-B353-955FCB97D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B83F21-0606-B8B5-EFBB-988311928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DAE2C9-4092-5303-2BBB-39D615817CF4}"/>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6" name="页脚占位符 5">
            <a:extLst>
              <a:ext uri="{FF2B5EF4-FFF2-40B4-BE49-F238E27FC236}">
                <a16:creationId xmlns:a16="http://schemas.microsoft.com/office/drawing/2014/main" id="{A666ABA7-F4C4-6166-43B7-4A377D662F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F78E2C-DAB3-56CF-FDF8-A8C475AB087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8392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2D8CD-9E16-5EE1-C8C1-B8EB10757D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38B344-B1DA-E303-259C-3CA2CAE14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21C64E-A15C-68BF-A24C-9E5CA10F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22DEB4-F456-1CFE-D177-2C2B0DB3D262}"/>
              </a:ext>
            </a:extLst>
          </p:cNvPr>
          <p:cNvSpPr>
            <a:spLocks noGrp="1"/>
          </p:cNvSpPr>
          <p:nvPr>
            <p:ph type="dt" sz="half" idx="10"/>
          </p:nvPr>
        </p:nvSpPr>
        <p:spPr/>
        <p:txBody>
          <a:bodyPr/>
          <a:lstStyle/>
          <a:p>
            <a:fld id="{C02EF1C3-B344-44E0-B86B-307C57D8E6F4}" type="datetimeFigureOut">
              <a:rPr lang="zh-CN" altLang="en-US" smtClean="0"/>
              <a:t>2025/10/10</a:t>
            </a:fld>
            <a:endParaRPr lang="zh-CN" altLang="en-US"/>
          </a:p>
        </p:txBody>
      </p:sp>
      <p:sp>
        <p:nvSpPr>
          <p:cNvPr id="6" name="页脚占位符 5">
            <a:extLst>
              <a:ext uri="{FF2B5EF4-FFF2-40B4-BE49-F238E27FC236}">
                <a16:creationId xmlns:a16="http://schemas.microsoft.com/office/drawing/2014/main" id="{425683FE-3B60-A464-D471-81F947599B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DBBBE4-BBE7-9B5D-7955-0EBC22F2410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79238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B68284-745D-D273-BF5A-24B4DA16F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67A7F1-BD0E-B7DC-418D-286C4A912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E17D95-B532-A432-7271-7D2E0EC09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2EF1C3-B344-44E0-B86B-307C57D8E6F4}" type="datetimeFigureOut">
              <a:rPr lang="zh-CN" altLang="en-US" smtClean="0"/>
              <a:t>2025/10/10</a:t>
            </a:fld>
            <a:endParaRPr lang="zh-CN" altLang="en-US"/>
          </a:p>
        </p:txBody>
      </p:sp>
      <p:sp>
        <p:nvSpPr>
          <p:cNvPr id="5" name="页脚占位符 4">
            <a:extLst>
              <a:ext uri="{FF2B5EF4-FFF2-40B4-BE49-F238E27FC236}">
                <a16:creationId xmlns:a16="http://schemas.microsoft.com/office/drawing/2014/main" id="{8B0D5F82-215C-22AA-EAB3-BFC645D1B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FF0B5F32-0184-F7A3-4542-72F89303C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42589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3E55B98-3A55-C8E8-9FC3-54885D5C748A}"/>
              </a:ext>
            </a:extLst>
          </p:cNvPr>
          <p:cNvPicPr>
            <a:picLocks noChangeAspect="1"/>
          </p:cNvPicPr>
          <p:nvPr/>
        </p:nvPicPr>
        <p:blipFill>
          <a:blip r:embed="rId2"/>
          <a:stretch>
            <a:fillRect/>
          </a:stretch>
        </p:blipFill>
        <p:spPr>
          <a:xfrm>
            <a:off x="1048347" y="713392"/>
            <a:ext cx="10095305" cy="4965050"/>
          </a:xfrm>
          <a:prstGeom prst="rect">
            <a:avLst/>
          </a:prstGeom>
        </p:spPr>
      </p:pic>
    </p:spTree>
    <p:extLst>
      <p:ext uri="{BB962C8B-B14F-4D97-AF65-F5344CB8AC3E}">
        <p14:creationId xmlns:p14="http://schemas.microsoft.com/office/powerpoint/2010/main" val="119730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a:extLst>
              <a:ext uri="{FF2B5EF4-FFF2-40B4-BE49-F238E27FC236}">
                <a16:creationId xmlns:a16="http://schemas.microsoft.com/office/drawing/2014/main" id="{36BBCF6E-5E6D-B8B6-84D4-76B3E9C3ED3B}"/>
              </a:ext>
            </a:extLst>
          </p:cNvPr>
          <p:cNvSpPr/>
          <p:nvPr/>
        </p:nvSpPr>
        <p:spPr>
          <a:xfrm>
            <a:off x="2200138" y="5082989"/>
            <a:ext cx="2551800" cy="135367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3978E3E9-4465-E480-DBFF-5CA930873E6B}"/>
              </a:ext>
            </a:extLst>
          </p:cNvPr>
          <p:cNvSpPr txBox="1"/>
          <p:nvPr/>
        </p:nvSpPr>
        <p:spPr>
          <a:xfrm>
            <a:off x="676575" y="1988717"/>
            <a:ext cx="2031325" cy="369332"/>
          </a:xfrm>
          <a:prstGeom prst="rect">
            <a:avLst/>
          </a:prstGeom>
          <a:noFill/>
        </p:spPr>
        <p:txBody>
          <a:bodyPr wrap="none" rtlCol="0">
            <a:spAutoFit/>
          </a:bodyPr>
          <a:lstStyle/>
          <a:p>
            <a:r>
              <a:rPr lang="zh-CN" altLang="en-US" dirty="0"/>
              <a:t>大规模稀疏文本图</a:t>
            </a:r>
          </a:p>
        </p:txBody>
      </p:sp>
      <p:sp>
        <p:nvSpPr>
          <p:cNvPr id="3" name="矩形: 圆角 2">
            <a:extLst>
              <a:ext uri="{FF2B5EF4-FFF2-40B4-BE49-F238E27FC236}">
                <a16:creationId xmlns:a16="http://schemas.microsoft.com/office/drawing/2014/main" id="{A0327507-34E6-C7D8-B589-FCCA1B7E9BEB}"/>
              </a:ext>
            </a:extLst>
          </p:cNvPr>
          <p:cNvSpPr/>
          <p:nvPr/>
        </p:nvSpPr>
        <p:spPr>
          <a:xfrm>
            <a:off x="422092" y="1865631"/>
            <a:ext cx="2403118" cy="67254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 name="直接箭头连接符 4">
            <a:extLst>
              <a:ext uri="{FF2B5EF4-FFF2-40B4-BE49-F238E27FC236}">
                <a16:creationId xmlns:a16="http://schemas.microsoft.com/office/drawing/2014/main" id="{3BFF6BC5-7FA1-4F46-A795-C18ACDB9665E}"/>
              </a:ext>
            </a:extLst>
          </p:cNvPr>
          <p:cNvCxnSpPr>
            <a:cxnSpLocks/>
            <a:stCxn id="3" idx="3"/>
          </p:cNvCxnSpPr>
          <p:nvPr/>
        </p:nvCxnSpPr>
        <p:spPr>
          <a:xfrm>
            <a:off x="2825210" y="2201904"/>
            <a:ext cx="98000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矩形: 圆角 5">
            <a:extLst>
              <a:ext uri="{FF2B5EF4-FFF2-40B4-BE49-F238E27FC236}">
                <a16:creationId xmlns:a16="http://schemas.microsoft.com/office/drawing/2014/main" id="{CC4D21E5-F659-DBAD-1323-1696AD07A557}"/>
              </a:ext>
            </a:extLst>
          </p:cNvPr>
          <p:cNvSpPr/>
          <p:nvPr/>
        </p:nvSpPr>
        <p:spPr>
          <a:xfrm>
            <a:off x="3805216" y="1817469"/>
            <a:ext cx="3124542" cy="76886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73F3E33C-0BB9-0CCE-3036-873DDAA574EA}"/>
              </a:ext>
            </a:extLst>
          </p:cNvPr>
          <p:cNvSpPr txBox="1"/>
          <p:nvPr/>
        </p:nvSpPr>
        <p:spPr>
          <a:xfrm>
            <a:off x="3953550" y="1881304"/>
            <a:ext cx="2723823" cy="646331"/>
          </a:xfrm>
          <a:prstGeom prst="rect">
            <a:avLst/>
          </a:prstGeom>
          <a:noFill/>
        </p:spPr>
        <p:txBody>
          <a:bodyPr wrap="none" rtlCol="0">
            <a:spAutoFit/>
          </a:bodyPr>
          <a:lstStyle/>
          <a:p>
            <a:pPr algn="ctr"/>
            <a:r>
              <a:rPr lang="zh-CN" altLang="en-US" dirty="0"/>
              <a:t>依靠节点特征和结构特征</a:t>
            </a:r>
            <a:endParaRPr lang="en-US" altLang="zh-CN" dirty="0"/>
          </a:p>
          <a:p>
            <a:pPr algn="ctr"/>
            <a:r>
              <a:rPr lang="zh-CN" altLang="en-US" dirty="0"/>
              <a:t>提取嵌入向量</a:t>
            </a:r>
          </a:p>
        </p:txBody>
      </p:sp>
      <p:sp>
        <p:nvSpPr>
          <p:cNvPr id="9" name="文本框 8">
            <a:extLst>
              <a:ext uri="{FF2B5EF4-FFF2-40B4-BE49-F238E27FC236}">
                <a16:creationId xmlns:a16="http://schemas.microsoft.com/office/drawing/2014/main" id="{2F7380DB-67FE-7A1E-54A0-FA71BE42980A}"/>
              </a:ext>
            </a:extLst>
          </p:cNvPr>
          <p:cNvSpPr txBox="1"/>
          <p:nvPr/>
        </p:nvSpPr>
        <p:spPr>
          <a:xfrm>
            <a:off x="2761215" y="1832572"/>
            <a:ext cx="1107996" cy="369332"/>
          </a:xfrm>
          <a:prstGeom prst="rect">
            <a:avLst/>
          </a:prstGeom>
          <a:noFill/>
        </p:spPr>
        <p:txBody>
          <a:bodyPr wrap="none" rtlCol="0">
            <a:spAutoFit/>
          </a:bodyPr>
          <a:lstStyle/>
          <a:p>
            <a:r>
              <a:rPr lang="zh-CN" altLang="en-US" dirty="0"/>
              <a:t>现有方法</a:t>
            </a:r>
          </a:p>
        </p:txBody>
      </p:sp>
      <p:cxnSp>
        <p:nvCxnSpPr>
          <p:cNvPr id="12" name="直接箭头连接符 11">
            <a:extLst>
              <a:ext uri="{FF2B5EF4-FFF2-40B4-BE49-F238E27FC236}">
                <a16:creationId xmlns:a16="http://schemas.microsoft.com/office/drawing/2014/main" id="{83905914-8FC5-74A0-1324-6DE138975195}"/>
              </a:ext>
            </a:extLst>
          </p:cNvPr>
          <p:cNvCxnSpPr>
            <a:stCxn id="6" idx="3"/>
          </p:cNvCxnSpPr>
          <p:nvPr/>
        </p:nvCxnSpPr>
        <p:spPr>
          <a:xfrm>
            <a:off x="6929758" y="2201904"/>
            <a:ext cx="66837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文本框 12">
            <a:extLst>
              <a:ext uri="{FF2B5EF4-FFF2-40B4-BE49-F238E27FC236}">
                <a16:creationId xmlns:a16="http://schemas.microsoft.com/office/drawing/2014/main" id="{F16A3FCD-8376-752B-C6B4-7D5D0BF84B15}"/>
              </a:ext>
            </a:extLst>
          </p:cNvPr>
          <p:cNvSpPr txBox="1"/>
          <p:nvPr/>
        </p:nvSpPr>
        <p:spPr>
          <a:xfrm>
            <a:off x="7598131" y="2017238"/>
            <a:ext cx="1138453" cy="369332"/>
          </a:xfrm>
          <a:prstGeom prst="rect">
            <a:avLst/>
          </a:prstGeom>
          <a:noFill/>
        </p:spPr>
        <p:txBody>
          <a:bodyPr wrap="none" rtlCol="0">
            <a:spAutoFit/>
          </a:bodyPr>
          <a:lstStyle/>
          <a:p>
            <a:r>
              <a:rPr lang="zh-CN" altLang="en-US" dirty="0"/>
              <a:t>代理</a:t>
            </a:r>
            <a:r>
              <a:rPr lang="en-US" altLang="zh-CN" dirty="0"/>
              <a:t>GNN</a:t>
            </a:r>
            <a:endParaRPr lang="zh-CN" altLang="en-US" dirty="0"/>
          </a:p>
        </p:txBody>
      </p:sp>
      <p:sp>
        <p:nvSpPr>
          <p:cNvPr id="14" name="矩形: 圆角 13">
            <a:extLst>
              <a:ext uri="{FF2B5EF4-FFF2-40B4-BE49-F238E27FC236}">
                <a16:creationId xmlns:a16="http://schemas.microsoft.com/office/drawing/2014/main" id="{7401BE79-A445-284D-D4CB-0E7ADB6F34ED}"/>
              </a:ext>
            </a:extLst>
          </p:cNvPr>
          <p:cNvSpPr/>
          <p:nvPr/>
        </p:nvSpPr>
        <p:spPr>
          <a:xfrm>
            <a:off x="7598131" y="1919980"/>
            <a:ext cx="1138453" cy="5734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6" name="直接箭头连接符 15">
            <a:extLst>
              <a:ext uri="{FF2B5EF4-FFF2-40B4-BE49-F238E27FC236}">
                <a16:creationId xmlns:a16="http://schemas.microsoft.com/office/drawing/2014/main" id="{EEB422B9-B4A9-0C65-F820-4420A14ED9DB}"/>
              </a:ext>
            </a:extLst>
          </p:cNvPr>
          <p:cNvCxnSpPr>
            <a:cxnSpLocks/>
            <a:stCxn id="14" idx="3"/>
          </p:cNvCxnSpPr>
          <p:nvPr/>
        </p:nvCxnSpPr>
        <p:spPr>
          <a:xfrm>
            <a:off x="8736584" y="2206706"/>
            <a:ext cx="45662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矩形: 圆角 18">
            <a:extLst>
              <a:ext uri="{FF2B5EF4-FFF2-40B4-BE49-F238E27FC236}">
                <a16:creationId xmlns:a16="http://schemas.microsoft.com/office/drawing/2014/main" id="{B962012B-3B69-8A90-D50A-882E1935099A}"/>
              </a:ext>
            </a:extLst>
          </p:cNvPr>
          <p:cNvSpPr/>
          <p:nvPr/>
        </p:nvSpPr>
        <p:spPr>
          <a:xfrm>
            <a:off x="9193206" y="1886658"/>
            <a:ext cx="1487900" cy="57345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2E573CDE-8153-ED84-DD97-4F25880C1D7D}"/>
              </a:ext>
            </a:extLst>
          </p:cNvPr>
          <p:cNvSpPr txBox="1"/>
          <p:nvPr/>
        </p:nvSpPr>
        <p:spPr>
          <a:xfrm>
            <a:off x="9404957" y="1865631"/>
            <a:ext cx="1107996" cy="646331"/>
          </a:xfrm>
          <a:prstGeom prst="rect">
            <a:avLst/>
          </a:prstGeom>
          <a:noFill/>
        </p:spPr>
        <p:txBody>
          <a:bodyPr wrap="none" rtlCol="0">
            <a:spAutoFit/>
          </a:bodyPr>
          <a:lstStyle/>
          <a:p>
            <a:r>
              <a:rPr lang="zh-CN" altLang="en-US" dirty="0"/>
              <a:t>提取水印</a:t>
            </a:r>
            <a:endParaRPr lang="en-US" altLang="zh-CN" dirty="0"/>
          </a:p>
          <a:p>
            <a:r>
              <a:rPr lang="zh-CN" altLang="en-US" dirty="0"/>
              <a:t>或者指纹</a:t>
            </a:r>
          </a:p>
        </p:txBody>
      </p:sp>
      <p:sp>
        <p:nvSpPr>
          <p:cNvPr id="22" name="文本框 21">
            <a:extLst>
              <a:ext uri="{FF2B5EF4-FFF2-40B4-BE49-F238E27FC236}">
                <a16:creationId xmlns:a16="http://schemas.microsoft.com/office/drawing/2014/main" id="{5051B966-3397-A752-1B44-581BB1A75896}"/>
              </a:ext>
            </a:extLst>
          </p:cNvPr>
          <p:cNvSpPr txBox="1"/>
          <p:nvPr/>
        </p:nvSpPr>
        <p:spPr>
          <a:xfrm>
            <a:off x="3826077" y="1389434"/>
            <a:ext cx="3185487" cy="369332"/>
          </a:xfrm>
          <a:prstGeom prst="rect">
            <a:avLst/>
          </a:prstGeom>
          <a:noFill/>
        </p:spPr>
        <p:txBody>
          <a:bodyPr wrap="none" rtlCol="0">
            <a:spAutoFit/>
          </a:bodyPr>
          <a:lstStyle/>
          <a:p>
            <a:r>
              <a:rPr lang="zh-CN" altLang="en-US" dirty="0">
                <a:solidFill>
                  <a:srgbClr val="FF0000"/>
                </a:solidFill>
              </a:rPr>
              <a:t>结构稀疏，不能有效提取特征</a:t>
            </a:r>
          </a:p>
        </p:txBody>
      </p:sp>
      <p:sp>
        <p:nvSpPr>
          <p:cNvPr id="23" name="文本框 22">
            <a:extLst>
              <a:ext uri="{FF2B5EF4-FFF2-40B4-BE49-F238E27FC236}">
                <a16:creationId xmlns:a16="http://schemas.microsoft.com/office/drawing/2014/main" id="{B2C63139-95DC-A346-0E62-C2417D528BE3}"/>
              </a:ext>
            </a:extLst>
          </p:cNvPr>
          <p:cNvSpPr txBox="1"/>
          <p:nvPr/>
        </p:nvSpPr>
        <p:spPr>
          <a:xfrm>
            <a:off x="7682470" y="1306974"/>
            <a:ext cx="1107996" cy="646331"/>
          </a:xfrm>
          <a:prstGeom prst="rect">
            <a:avLst/>
          </a:prstGeom>
          <a:noFill/>
        </p:spPr>
        <p:txBody>
          <a:bodyPr wrap="none" rtlCol="0">
            <a:spAutoFit/>
          </a:bodyPr>
          <a:lstStyle/>
          <a:p>
            <a:pPr algn="ctr"/>
            <a:r>
              <a:rPr lang="zh-CN" altLang="en-US" dirty="0">
                <a:solidFill>
                  <a:srgbClr val="FF0000"/>
                </a:solidFill>
              </a:rPr>
              <a:t>代理模型</a:t>
            </a:r>
            <a:endParaRPr lang="en-US" altLang="zh-CN" dirty="0">
              <a:solidFill>
                <a:srgbClr val="FF0000"/>
              </a:solidFill>
            </a:endParaRPr>
          </a:p>
          <a:p>
            <a:pPr algn="ctr"/>
            <a:r>
              <a:rPr lang="zh-CN" altLang="en-US" dirty="0">
                <a:solidFill>
                  <a:srgbClr val="FF0000"/>
                </a:solidFill>
              </a:rPr>
              <a:t>性能差</a:t>
            </a:r>
          </a:p>
        </p:txBody>
      </p:sp>
      <p:sp>
        <p:nvSpPr>
          <p:cNvPr id="24" name="文本框 23">
            <a:extLst>
              <a:ext uri="{FF2B5EF4-FFF2-40B4-BE49-F238E27FC236}">
                <a16:creationId xmlns:a16="http://schemas.microsoft.com/office/drawing/2014/main" id="{D138651C-84CC-31A8-9CD9-A49690AC6866}"/>
              </a:ext>
            </a:extLst>
          </p:cNvPr>
          <p:cNvSpPr txBox="1"/>
          <p:nvPr/>
        </p:nvSpPr>
        <p:spPr>
          <a:xfrm>
            <a:off x="9543178" y="1544961"/>
            <a:ext cx="877163" cy="369332"/>
          </a:xfrm>
          <a:prstGeom prst="rect">
            <a:avLst/>
          </a:prstGeom>
          <a:noFill/>
        </p:spPr>
        <p:txBody>
          <a:bodyPr wrap="none" rtlCol="0">
            <a:spAutoFit/>
          </a:bodyPr>
          <a:lstStyle/>
          <a:p>
            <a:pPr algn="ctr"/>
            <a:r>
              <a:rPr lang="zh-CN" altLang="en-US" dirty="0">
                <a:solidFill>
                  <a:srgbClr val="FF0000"/>
                </a:solidFill>
              </a:rPr>
              <a:t>效果差</a:t>
            </a:r>
          </a:p>
        </p:txBody>
      </p:sp>
      <p:sp>
        <p:nvSpPr>
          <p:cNvPr id="4" name="文本框 3">
            <a:extLst>
              <a:ext uri="{FF2B5EF4-FFF2-40B4-BE49-F238E27FC236}">
                <a16:creationId xmlns:a16="http://schemas.microsoft.com/office/drawing/2014/main" id="{35F55842-A6C2-28A8-DA0A-8259B04535E0}"/>
              </a:ext>
            </a:extLst>
          </p:cNvPr>
          <p:cNvSpPr txBox="1"/>
          <p:nvPr/>
        </p:nvSpPr>
        <p:spPr>
          <a:xfrm>
            <a:off x="3511896" y="5539004"/>
            <a:ext cx="1107996" cy="369332"/>
          </a:xfrm>
          <a:prstGeom prst="rect">
            <a:avLst/>
          </a:prstGeom>
          <a:noFill/>
        </p:spPr>
        <p:txBody>
          <a:bodyPr wrap="none" rtlCol="0">
            <a:spAutoFit/>
          </a:bodyPr>
          <a:lstStyle/>
          <a:p>
            <a:r>
              <a:rPr lang="zh-CN" altLang="en-US" dirty="0"/>
              <a:t>结构提示</a:t>
            </a:r>
          </a:p>
        </p:txBody>
      </p:sp>
      <p:sp>
        <p:nvSpPr>
          <p:cNvPr id="8" name="文本框 7">
            <a:extLst>
              <a:ext uri="{FF2B5EF4-FFF2-40B4-BE49-F238E27FC236}">
                <a16:creationId xmlns:a16="http://schemas.microsoft.com/office/drawing/2014/main" id="{A44452D3-44B5-A606-1F62-F8E9344A9809}"/>
              </a:ext>
            </a:extLst>
          </p:cNvPr>
          <p:cNvSpPr txBox="1"/>
          <p:nvPr/>
        </p:nvSpPr>
        <p:spPr>
          <a:xfrm>
            <a:off x="2403900" y="5539004"/>
            <a:ext cx="1107996" cy="369332"/>
          </a:xfrm>
          <a:prstGeom prst="rect">
            <a:avLst/>
          </a:prstGeom>
          <a:noFill/>
        </p:spPr>
        <p:txBody>
          <a:bodyPr wrap="none" rtlCol="0">
            <a:spAutoFit/>
          </a:bodyPr>
          <a:lstStyle/>
          <a:p>
            <a:r>
              <a:rPr lang="zh-CN" altLang="en-US" dirty="0"/>
              <a:t>语义提示</a:t>
            </a:r>
          </a:p>
        </p:txBody>
      </p:sp>
      <p:sp>
        <p:nvSpPr>
          <p:cNvPr id="15" name="文本框 14">
            <a:extLst>
              <a:ext uri="{FF2B5EF4-FFF2-40B4-BE49-F238E27FC236}">
                <a16:creationId xmlns:a16="http://schemas.microsoft.com/office/drawing/2014/main" id="{6F3413DE-7CA5-99F2-32FF-29A1176CB2FA}"/>
              </a:ext>
            </a:extLst>
          </p:cNvPr>
          <p:cNvSpPr txBox="1"/>
          <p:nvPr/>
        </p:nvSpPr>
        <p:spPr>
          <a:xfrm>
            <a:off x="1000509" y="2944122"/>
            <a:ext cx="877163" cy="369332"/>
          </a:xfrm>
          <a:prstGeom prst="rect">
            <a:avLst/>
          </a:prstGeom>
          <a:noFill/>
        </p:spPr>
        <p:txBody>
          <a:bodyPr wrap="none" rtlCol="0">
            <a:spAutoFit/>
          </a:bodyPr>
          <a:lstStyle/>
          <a:p>
            <a:r>
              <a:rPr lang="zh-CN" altLang="en-US" dirty="0"/>
              <a:t>正常图</a:t>
            </a:r>
          </a:p>
        </p:txBody>
      </p:sp>
      <p:sp>
        <p:nvSpPr>
          <p:cNvPr id="18" name="矩形: 圆角 17">
            <a:extLst>
              <a:ext uri="{FF2B5EF4-FFF2-40B4-BE49-F238E27FC236}">
                <a16:creationId xmlns:a16="http://schemas.microsoft.com/office/drawing/2014/main" id="{0147E323-151F-A747-5CE5-808B2EF8FE96}"/>
              </a:ext>
            </a:extLst>
          </p:cNvPr>
          <p:cNvSpPr/>
          <p:nvPr/>
        </p:nvSpPr>
        <p:spPr>
          <a:xfrm>
            <a:off x="676575" y="2874706"/>
            <a:ext cx="1510341" cy="5542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1" name="直接箭头连接符 20">
            <a:extLst>
              <a:ext uri="{FF2B5EF4-FFF2-40B4-BE49-F238E27FC236}">
                <a16:creationId xmlns:a16="http://schemas.microsoft.com/office/drawing/2014/main" id="{78324886-9273-0CC9-BE69-332E7F80F8FE}"/>
              </a:ext>
            </a:extLst>
          </p:cNvPr>
          <p:cNvCxnSpPr>
            <a:cxnSpLocks/>
          </p:cNvCxnSpPr>
          <p:nvPr/>
        </p:nvCxnSpPr>
        <p:spPr>
          <a:xfrm>
            <a:off x="2200138" y="3151853"/>
            <a:ext cx="92850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文本框 25">
            <a:extLst>
              <a:ext uri="{FF2B5EF4-FFF2-40B4-BE49-F238E27FC236}">
                <a16:creationId xmlns:a16="http://schemas.microsoft.com/office/drawing/2014/main" id="{9C548482-57E7-7E8E-E187-1D3977FAAA1C}"/>
              </a:ext>
            </a:extLst>
          </p:cNvPr>
          <p:cNvSpPr txBox="1"/>
          <p:nvPr/>
        </p:nvSpPr>
        <p:spPr>
          <a:xfrm>
            <a:off x="2312926" y="2828485"/>
            <a:ext cx="646331" cy="369332"/>
          </a:xfrm>
          <a:prstGeom prst="rect">
            <a:avLst/>
          </a:prstGeom>
          <a:noFill/>
        </p:spPr>
        <p:txBody>
          <a:bodyPr wrap="none" rtlCol="0">
            <a:spAutoFit/>
          </a:bodyPr>
          <a:lstStyle/>
          <a:p>
            <a:r>
              <a:rPr lang="zh-CN" altLang="en-US" dirty="0"/>
              <a:t>攻击</a:t>
            </a:r>
          </a:p>
        </p:txBody>
      </p:sp>
      <p:sp>
        <p:nvSpPr>
          <p:cNvPr id="28" name="文本框 27">
            <a:extLst>
              <a:ext uri="{FF2B5EF4-FFF2-40B4-BE49-F238E27FC236}">
                <a16:creationId xmlns:a16="http://schemas.microsoft.com/office/drawing/2014/main" id="{8E41507E-BD4A-EEAE-6DC3-34506375D4F4}"/>
              </a:ext>
            </a:extLst>
          </p:cNvPr>
          <p:cNvSpPr txBox="1"/>
          <p:nvPr/>
        </p:nvSpPr>
        <p:spPr>
          <a:xfrm>
            <a:off x="3160364" y="2998150"/>
            <a:ext cx="877163" cy="369332"/>
          </a:xfrm>
          <a:prstGeom prst="rect">
            <a:avLst/>
          </a:prstGeom>
          <a:noFill/>
        </p:spPr>
        <p:txBody>
          <a:bodyPr wrap="none" rtlCol="0">
            <a:spAutoFit/>
          </a:bodyPr>
          <a:lstStyle/>
          <a:p>
            <a:r>
              <a:rPr lang="zh-CN" altLang="en-US" dirty="0"/>
              <a:t>稀疏图</a:t>
            </a:r>
          </a:p>
        </p:txBody>
      </p:sp>
      <p:sp>
        <p:nvSpPr>
          <p:cNvPr id="29" name="矩形: 圆角 28">
            <a:extLst>
              <a:ext uri="{FF2B5EF4-FFF2-40B4-BE49-F238E27FC236}">
                <a16:creationId xmlns:a16="http://schemas.microsoft.com/office/drawing/2014/main" id="{F6A04699-9D82-B0CE-45C9-0E912E6F861A}"/>
              </a:ext>
            </a:extLst>
          </p:cNvPr>
          <p:cNvSpPr/>
          <p:nvPr/>
        </p:nvSpPr>
        <p:spPr>
          <a:xfrm>
            <a:off x="3128642" y="2983049"/>
            <a:ext cx="940606" cy="41217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 name="连接符: 肘形 30">
            <a:extLst>
              <a:ext uri="{FF2B5EF4-FFF2-40B4-BE49-F238E27FC236}">
                <a16:creationId xmlns:a16="http://schemas.microsoft.com/office/drawing/2014/main" id="{984FA4C2-0453-C964-B54F-CC8A507A5745}"/>
              </a:ext>
            </a:extLst>
          </p:cNvPr>
          <p:cNvCxnSpPr>
            <a:stCxn id="29" idx="3"/>
            <a:endCxn id="6" idx="2"/>
          </p:cNvCxnSpPr>
          <p:nvPr/>
        </p:nvCxnSpPr>
        <p:spPr>
          <a:xfrm flipV="1">
            <a:off x="4069248" y="2586338"/>
            <a:ext cx="1298239" cy="60279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文本框 26">
            <a:extLst>
              <a:ext uri="{FF2B5EF4-FFF2-40B4-BE49-F238E27FC236}">
                <a16:creationId xmlns:a16="http://schemas.microsoft.com/office/drawing/2014/main" id="{E61D9630-9CC3-DFF1-6FB8-B84133CBD5BA}"/>
              </a:ext>
            </a:extLst>
          </p:cNvPr>
          <p:cNvSpPr txBox="1"/>
          <p:nvPr/>
        </p:nvSpPr>
        <p:spPr>
          <a:xfrm>
            <a:off x="422092" y="4509248"/>
            <a:ext cx="1338828" cy="369332"/>
          </a:xfrm>
          <a:prstGeom prst="rect">
            <a:avLst/>
          </a:prstGeom>
          <a:noFill/>
        </p:spPr>
        <p:txBody>
          <a:bodyPr wrap="none" rtlCol="0">
            <a:spAutoFit/>
          </a:bodyPr>
          <a:lstStyle/>
          <a:p>
            <a:r>
              <a:rPr lang="zh-CN" altLang="en-US" dirty="0"/>
              <a:t>名词的解析</a:t>
            </a:r>
          </a:p>
        </p:txBody>
      </p:sp>
      <p:sp>
        <p:nvSpPr>
          <p:cNvPr id="32" name="文本框 31">
            <a:extLst>
              <a:ext uri="{FF2B5EF4-FFF2-40B4-BE49-F238E27FC236}">
                <a16:creationId xmlns:a16="http://schemas.microsoft.com/office/drawing/2014/main" id="{413A2AA3-17E9-B893-ED65-76C8FD1598A5}"/>
              </a:ext>
            </a:extLst>
          </p:cNvPr>
          <p:cNvSpPr txBox="1"/>
          <p:nvPr/>
        </p:nvSpPr>
        <p:spPr>
          <a:xfrm>
            <a:off x="497433" y="4135158"/>
            <a:ext cx="1263487" cy="369332"/>
          </a:xfrm>
          <a:prstGeom prst="rect">
            <a:avLst/>
          </a:prstGeom>
          <a:noFill/>
        </p:spPr>
        <p:txBody>
          <a:bodyPr wrap="none" rtlCol="0">
            <a:spAutoFit/>
          </a:bodyPr>
          <a:lstStyle/>
          <a:p>
            <a:r>
              <a:rPr lang="en-US" altLang="zh-CN" dirty="0"/>
              <a:t>GNN </a:t>
            </a:r>
            <a:r>
              <a:rPr lang="zh-CN" altLang="en-US" dirty="0"/>
              <a:t>模型 </a:t>
            </a:r>
          </a:p>
        </p:txBody>
      </p:sp>
    </p:spTree>
    <p:extLst>
      <p:ext uri="{BB962C8B-B14F-4D97-AF65-F5344CB8AC3E}">
        <p14:creationId xmlns:p14="http://schemas.microsoft.com/office/powerpoint/2010/main" val="2687304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9CB1F6F4-FF67-57CD-1CE0-97096C89D987}"/>
              </a:ext>
            </a:extLst>
          </p:cNvPr>
          <p:cNvSpPr txBox="1"/>
          <p:nvPr/>
        </p:nvSpPr>
        <p:spPr>
          <a:xfrm>
            <a:off x="487680" y="827798"/>
            <a:ext cx="9204960" cy="4288995"/>
          </a:xfrm>
          <a:prstGeom prst="rect">
            <a:avLst/>
          </a:prstGeom>
          <a:noFill/>
        </p:spPr>
        <p:txBody>
          <a:bodyPr wrap="square">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缺乏现实案例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O1</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）：需提供实际案例或用例，帮助非专家理解框架的动机和阶段。</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加一两句动机的内容（动机</a:t>
            </a:r>
            <a:r>
              <a:rPr lang="en-US"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场景） </a:t>
            </a:r>
            <a:r>
              <a:rPr lang="en-US"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introduce</a:t>
            </a:r>
            <a:r>
              <a:rPr lang="zh-CN" alt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当中 引言部分</a:t>
            </a:r>
            <a:endPar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理论基础不足</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O2</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）：威胁模型和</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问题未形式化定义</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算法缺乏理论保证</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（待定）</a:t>
            </a:r>
            <a:endPar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相关工作缺失</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）：未调研相关文献，难以评估新颖性。</a:t>
            </a:r>
            <a:r>
              <a:rPr lang="zh-CN" alt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做图数据集权属保护的相关工作</a:t>
            </a:r>
            <a:endPar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威胁模型需澄清</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）：第</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节的威胁模型是否为新模型？需明确并举例说明其现实性。</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实验数据规模不足</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）：实验应包含超百万条边的数据集。</a:t>
            </a:r>
            <a:r>
              <a:rPr lang="zh-CN" altLang="en-US"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对比方法 </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2025</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结果合理性存疑</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O6</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）：新框架在所有方面均优于现有</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SOTA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系统，需解释原因并验证是否存在未改进的方面。</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9D4CBA16-616D-2737-A9CA-32A301D598C7}"/>
              </a:ext>
            </a:extLst>
          </p:cNvPr>
          <p:cNvSpPr txBox="1"/>
          <p:nvPr/>
        </p:nvSpPr>
        <p:spPr>
          <a:xfrm>
            <a:off x="853440" y="335280"/>
            <a:ext cx="439544" cy="369332"/>
          </a:xfrm>
          <a:prstGeom prst="rect">
            <a:avLst/>
          </a:prstGeom>
          <a:noFill/>
        </p:spPr>
        <p:txBody>
          <a:bodyPr wrap="none" rtlCol="0">
            <a:spAutoFit/>
          </a:bodyPr>
          <a:lstStyle/>
          <a:p>
            <a:r>
              <a:rPr lang="en-US" altLang="zh-CN" dirty="0"/>
              <a:t>R1</a:t>
            </a:r>
            <a:endParaRPr lang="zh-CN" altLang="en-US" dirty="0"/>
          </a:p>
        </p:txBody>
      </p:sp>
    </p:spTree>
    <p:extLst>
      <p:ext uri="{BB962C8B-B14F-4D97-AF65-F5344CB8AC3E}">
        <p14:creationId xmlns:p14="http://schemas.microsoft.com/office/powerpoint/2010/main" val="39756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FEAB661-5D97-C114-B99A-9E3913CEAD02}"/>
              </a:ext>
            </a:extLst>
          </p:cNvPr>
          <p:cNvSpPr txBox="1"/>
          <p:nvPr/>
        </p:nvSpPr>
        <p:spPr>
          <a:xfrm>
            <a:off x="809214" y="289676"/>
            <a:ext cx="8849360" cy="2704202"/>
          </a:xfrm>
          <a:prstGeom prst="rect">
            <a:avLst/>
          </a:prstGeom>
          <a:noFill/>
        </p:spPr>
        <p:txBody>
          <a:bodyPr wrap="square">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对抗更强攻击者的鲁棒性不足</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O1</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）：未分析主动攻击者（如</a:t>
            </a:r>
            <a:r>
              <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模型剪枝</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待定</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混合训练数据</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）对方案的影响。</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设计选择缺乏</a:t>
            </a:r>
            <a:r>
              <a:rPr lang="zh-CN" altLang="zh-CN"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理论支持</a:t>
            </a:r>
            <a:r>
              <a:rPr lang="zh-CN" altLang="en-US" b="1"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（不好改）</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O2</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选择高预测熵节点作为</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硬节点</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的有效性依赖数据。</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引入的语句</a:t>
            </a:r>
            <a:endPar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超参数的选择未充分论证。</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简洁的解释选择超参数的原因 巧妙一点</a:t>
            </a:r>
            <a:endPar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实验指标单一</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O3</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）：仅报告验证成功率（</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VSR</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），需补充</a:t>
            </a:r>
            <a:r>
              <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误报率</a:t>
            </a:r>
            <a:r>
              <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F1</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等指标。</a:t>
            </a:r>
            <a:r>
              <a:rPr lang="zh-CN" altLang="en-US"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（增加新场景实验的时候考虑）</a:t>
            </a:r>
            <a:endPar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E07347C4-C9BF-E92E-A350-C7E177F14222}"/>
              </a:ext>
            </a:extLst>
          </p:cNvPr>
          <p:cNvSpPr txBox="1"/>
          <p:nvPr/>
        </p:nvSpPr>
        <p:spPr>
          <a:xfrm>
            <a:off x="880932" y="0"/>
            <a:ext cx="439544" cy="369332"/>
          </a:xfrm>
          <a:prstGeom prst="rect">
            <a:avLst/>
          </a:prstGeom>
          <a:noFill/>
        </p:spPr>
        <p:txBody>
          <a:bodyPr wrap="none" rtlCol="0">
            <a:spAutoFit/>
          </a:bodyPr>
          <a:lstStyle/>
          <a:p>
            <a:r>
              <a:rPr lang="en-US" altLang="zh-CN" dirty="0"/>
              <a:t>R2</a:t>
            </a:r>
            <a:endParaRPr lang="zh-CN" altLang="en-US" dirty="0"/>
          </a:p>
        </p:txBody>
      </p:sp>
      <p:sp>
        <p:nvSpPr>
          <p:cNvPr id="3" name="文本框 2">
            <a:extLst>
              <a:ext uri="{FF2B5EF4-FFF2-40B4-BE49-F238E27FC236}">
                <a16:creationId xmlns:a16="http://schemas.microsoft.com/office/drawing/2014/main" id="{CF4C6A4E-E6D5-BFCC-9742-7448ECC7D7C2}"/>
              </a:ext>
            </a:extLst>
          </p:cNvPr>
          <p:cNvSpPr txBox="1"/>
          <p:nvPr/>
        </p:nvSpPr>
        <p:spPr>
          <a:xfrm>
            <a:off x="555810" y="2993878"/>
            <a:ext cx="10623177" cy="3693319"/>
          </a:xfrm>
          <a:prstGeom prst="rect">
            <a:avLst/>
          </a:prstGeom>
          <a:noFill/>
        </p:spPr>
        <p:txBody>
          <a:bodyPr wrap="square">
            <a:spAutoFit/>
          </a:bodyPr>
          <a:lstStyle/>
          <a:p>
            <a:pPr marL="285750" indent="-285750">
              <a:buFont typeface="Wingdings" panose="05000000000000000000" pitchFamily="2" charset="2"/>
              <a:buChar char="l"/>
            </a:pPr>
            <a:r>
              <a:rPr lang="zh-CN" altLang="en-US" b="0" i="0" dirty="0">
                <a:solidFill>
                  <a:srgbClr val="111133"/>
                </a:solidFill>
                <a:effectLst/>
                <a:latin typeface="Times New Roman" panose="02020603050405020304" pitchFamily="18" charset="0"/>
                <a:ea typeface="宋体" panose="02010600030101010101" pitchFamily="2" charset="-122"/>
                <a:cs typeface="Times New Roman" panose="02020603050405020304" pitchFamily="18" charset="0"/>
              </a:rPr>
              <a:t>图</a:t>
            </a:r>
            <a:r>
              <a:rPr lang="en-US" altLang="zh-CN" b="0" i="0" dirty="0">
                <a:solidFill>
                  <a:srgbClr val="111133"/>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b="0" i="0" dirty="0">
                <a:solidFill>
                  <a:srgbClr val="111133"/>
                </a:solidFill>
                <a:effectLst/>
                <a:latin typeface="Times New Roman" panose="02020603050405020304" pitchFamily="18" charset="0"/>
                <a:ea typeface="宋体" panose="02010600030101010101" pitchFamily="2" charset="-122"/>
                <a:cs typeface="Times New Roman" panose="02020603050405020304" pitchFamily="18" charset="0"/>
              </a:rPr>
              <a:t>较难理解。能否更详细地解释不同类型节点（如“</a:t>
            </a:r>
            <a:r>
              <a:rPr lang="zh-CN" altLang="en-US" b="0" i="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困难节点</a:t>
            </a:r>
            <a:r>
              <a:rPr lang="zh-CN" altLang="en-US" b="0" i="0" dirty="0">
                <a:solidFill>
                  <a:srgbClr val="111133"/>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b="0" i="0" dirty="0">
                <a:solidFill>
                  <a:srgbClr val="111133"/>
                </a:solidFill>
                <a:effectLst/>
                <a:latin typeface="Times New Roman" panose="02020603050405020304" pitchFamily="18" charset="0"/>
                <a:ea typeface="宋体" panose="02010600030101010101" pitchFamily="2" charset="-122"/>
                <a:cs typeface="Times New Roman" panose="02020603050405020304" pitchFamily="18" charset="0"/>
              </a:rPr>
              <a:t>P</a:t>
            </a:r>
            <a:r>
              <a:rPr lang="zh-CN" altLang="en-US" b="0" i="0" dirty="0">
                <a:solidFill>
                  <a:srgbClr val="111133"/>
                </a:solidFill>
                <a:effectLst/>
                <a:latin typeface="Times New Roman" panose="02020603050405020304" pitchFamily="18" charset="0"/>
                <a:ea typeface="宋体" panose="02010600030101010101" pitchFamily="2" charset="-122"/>
                <a:cs typeface="Times New Roman" panose="02020603050405020304" pitchFamily="18" charset="0"/>
              </a:rPr>
              <a:t>节点”、“</a:t>
            </a:r>
            <a:r>
              <a:rPr lang="en-US" altLang="zh-CN" b="0" i="0" dirty="0">
                <a:solidFill>
                  <a:srgbClr val="111133"/>
                </a:solidFill>
                <a:effectLst/>
                <a:latin typeface="Times New Roman" panose="02020603050405020304" pitchFamily="18" charset="0"/>
                <a:ea typeface="宋体" panose="02010600030101010101" pitchFamily="2" charset="-122"/>
                <a:cs typeface="Times New Roman" panose="02020603050405020304" pitchFamily="18" charset="0"/>
              </a:rPr>
              <a:t>T</a:t>
            </a:r>
            <a:r>
              <a:rPr lang="zh-CN" altLang="en-US" b="0" i="0" dirty="0">
                <a:solidFill>
                  <a:srgbClr val="111133"/>
                </a:solidFill>
                <a:effectLst/>
                <a:latin typeface="Times New Roman" panose="02020603050405020304" pitchFamily="18" charset="0"/>
                <a:ea typeface="宋体" panose="02010600030101010101" pitchFamily="2" charset="-122"/>
                <a:cs typeface="Times New Roman" panose="02020603050405020304" pitchFamily="18" charset="0"/>
              </a:rPr>
              <a:t>节点”）的区别以及整个流程的执行顺序？</a:t>
            </a:r>
            <a:r>
              <a:rPr lang="zh-CN" altLang="en-US" b="0" i="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（关注新概念的形象化的描述和解释）</a:t>
            </a:r>
            <a:endParaRPr lang="en-US" altLang="zh-CN" b="0" i="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endParaRPr lang="en-US" altLang="zh-CN" dirty="0">
              <a:solidFill>
                <a:srgbClr val="111133"/>
              </a:solidFill>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dirty="0">
                <a:solidFill>
                  <a:srgbClr val="111133"/>
                </a:solidFill>
                <a:latin typeface="宋体" panose="02010600030101010101" pitchFamily="2" charset="-122"/>
                <a:ea typeface="宋体" panose="02010600030101010101" pitchFamily="2" charset="-122"/>
                <a:cs typeface="Times New Roman" panose="02020603050405020304" pitchFamily="18" charset="0"/>
              </a:rPr>
              <a:t>“无损”（</a:t>
            </a:r>
            <a:r>
              <a:rPr lang="en-US" altLang="zh-CN" dirty="0">
                <a:solidFill>
                  <a:srgbClr val="111133"/>
                </a:solidFill>
                <a:latin typeface="宋体" panose="02010600030101010101" pitchFamily="2" charset="-122"/>
                <a:ea typeface="宋体" panose="02010600030101010101" pitchFamily="2" charset="-122"/>
                <a:cs typeface="Times New Roman" panose="02020603050405020304" pitchFamily="18" charset="0"/>
              </a:rPr>
              <a:t>damage-free</a:t>
            </a:r>
            <a:r>
              <a:rPr lang="zh-CN" altLang="en-US" dirty="0">
                <a:solidFill>
                  <a:srgbClr val="111133"/>
                </a:solidFill>
                <a:latin typeface="宋体" panose="02010600030101010101" pitchFamily="2" charset="-122"/>
                <a:ea typeface="宋体" panose="02010600030101010101" pitchFamily="2" charset="-122"/>
                <a:cs typeface="Times New Roman" panose="02020603050405020304" pitchFamily="18" charset="0"/>
              </a:rPr>
              <a:t>）这一表述可能言过其实，因为所提方案确实对数据进行了扰动，即引入了某种“损伤”。使用“保持效用”（</a:t>
            </a:r>
            <a:r>
              <a:rPr lang="en-US"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rPr>
              <a:t>utility-preserving</a:t>
            </a:r>
            <a:r>
              <a:rPr lang="zh-CN" altLang="en-US" dirty="0">
                <a:solidFill>
                  <a:srgbClr val="111133"/>
                </a:solidFill>
                <a:latin typeface="宋体" panose="02010600030101010101" pitchFamily="2" charset="-122"/>
                <a:ea typeface="宋体" panose="02010600030101010101" pitchFamily="2" charset="-122"/>
                <a:cs typeface="Times New Roman" panose="02020603050405020304" pitchFamily="18" charset="0"/>
              </a:rPr>
              <a:t>）可能更为准确。</a:t>
            </a:r>
            <a:r>
              <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rPr>
              <a:t>（无损的形容词替换）检查替换后语句是否合理</a:t>
            </a:r>
            <a:r>
              <a:rPr lang="en-US"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rPr>
              <a:t> </a:t>
            </a:r>
            <a:r>
              <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rPr>
              <a:t>本身 前后两句话 </a:t>
            </a:r>
            <a:r>
              <a:rPr lang="en-US"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rPr>
              <a:t>insight </a:t>
            </a:r>
            <a:r>
              <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rPr>
              <a:t>对数据集效用没有影响 </a:t>
            </a:r>
            <a:r>
              <a:rPr lang="en-US" altLang="zh-CN" dirty="0">
                <a:solidFill>
                  <a:srgbClr val="FF0000"/>
                </a:solidFill>
                <a:latin typeface="宋体" panose="02010600030101010101" pitchFamily="2" charset="-122"/>
                <a:ea typeface="宋体" panose="02010600030101010101" pitchFamily="2" charset="-122"/>
                <a:cs typeface="Times New Roman" panose="02020603050405020304" pitchFamily="18" charset="0"/>
              </a:rPr>
              <a:t>-&gt;</a:t>
            </a:r>
            <a:r>
              <a:rPr lang="zh-CN" altLang="en-US" dirty="0">
                <a:solidFill>
                  <a:srgbClr val="FF0000"/>
                </a:solidFill>
                <a:latin typeface="宋体" panose="02010600030101010101" pitchFamily="2" charset="-122"/>
                <a:ea typeface="宋体" panose="02010600030101010101" pitchFamily="2" charset="-122"/>
                <a:cs typeface="Times New Roman" panose="02020603050405020304" pitchFamily="18" charset="0"/>
              </a:rPr>
              <a:t>混合训练 混合前后对数据集效用的影响对比实验</a:t>
            </a:r>
            <a:endParaRPr lang="en-US" altLang="zh-CN" dirty="0">
              <a:solidFill>
                <a:srgbClr val="111133"/>
              </a:solidFill>
              <a:latin typeface="宋体" panose="02010600030101010101" pitchFamily="2" charset="-122"/>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l"/>
            </a:pPr>
            <a:r>
              <a:rPr lang="zh-CN" altLang="en-US"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如 </a:t>
            </a:r>
            <a:r>
              <a:rPr lang="en-US" altLang="zh-CN"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O1 </a:t>
            </a:r>
            <a:r>
              <a:rPr lang="zh-CN" altLang="en-US"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O2 </a:t>
            </a:r>
            <a:r>
              <a:rPr lang="zh-CN" altLang="en-US"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所述，本文的主要问题在于攻击者模型较为薄弱。为增强论文说服力，建议作者分析在“知情攻击者”（</a:t>
            </a:r>
            <a:r>
              <a:rPr lang="en-US" altLang="zh-CN"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informed attacker</a:t>
            </a:r>
            <a:r>
              <a:rPr lang="zh-CN" altLang="en-US"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）场景下的方案表现，即攻击者已知晓该方案的设计原理。具体而言，作者可测试白盒攻击者采用针对性防御手段的情况，例如：基于图数据增强的对抗训练、差分隐私训练（如 </a:t>
            </a:r>
            <a:r>
              <a:rPr lang="en-US" altLang="zh-CN"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DP-SGD</a:t>
            </a:r>
            <a:r>
              <a:rPr lang="zh-CN" altLang="en-US"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）、知识蒸馏、模型校准</a:t>
            </a:r>
            <a:r>
              <a:rPr lang="en-US" altLang="zh-CN"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11133"/>
                </a:solidFill>
                <a:latin typeface="Times New Roman" panose="02020603050405020304" pitchFamily="18" charset="0"/>
                <a:ea typeface="宋体" panose="02010600030101010101" pitchFamily="2" charset="-122"/>
                <a:cs typeface="Times New Roman" panose="02020603050405020304" pitchFamily="18" charset="0"/>
              </a:rPr>
              <a:t>温度缩放、训练后量化，以及使用干净数据与带水印数据混合训练等。</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（自适应攻击者的切入点） 版权窃取的攻击方式  </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、涉及这一部分的描述要做修改（在确定好位置之后，增加一些描述）</a:t>
            </a:r>
            <a:r>
              <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 2</a:t>
            </a:r>
            <a:r>
              <a:rPr lang="zh-CN" altLang="en-US"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、要增加相应的实验来进行作证</a:t>
            </a:r>
            <a:endParaRPr lang="en-US" altLang="zh-CN"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4971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FEAB661-5D97-C114-B99A-9E3913CEAD02}"/>
              </a:ext>
            </a:extLst>
          </p:cNvPr>
          <p:cNvSpPr txBox="1"/>
          <p:nvPr/>
        </p:nvSpPr>
        <p:spPr>
          <a:xfrm>
            <a:off x="398631" y="529525"/>
            <a:ext cx="11730616" cy="5231047"/>
          </a:xfrm>
          <a:prstGeom prst="rect">
            <a:avLst/>
          </a:prstGeom>
          <a:noFill/>
        </p:spPr>
        <p:txBody>
          <a:bodyPr wrap="square">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可行性讨论不足</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O1</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）：若攻击者无法访问模型，方法是否可行？需讨论限制或提出替代方案。</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任务特定性问题</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O2</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）：水印对不同任务（如节点分类</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 vs. </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图</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分类</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）的泛化能力不足。</a:t>
            </a: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结构异常检测评估缺失</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O3</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）：未量化评估水印对结构异常检测（如子图稀有性）的鲁棒性。</a:t>
            </a:r>
            <a:r>
              <a:rPr lang="zh-CN" altLang="en-US"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a:t>
            </a:r>
            <a:r>
              <a:rPr lang="zh-CN" altLang="en-US"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实验数据问题）</a:t>
            </a:r>
            <a:endPar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代理模型依赖风险</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O4</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）：若代理模型泄露，攻击者可能移除水印。</a:t>
            </a:r>
            <a:r>
              <a:rPr lang="zh-CN" altLang="en-US"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（新场景 知道扰动如何生成强度的设定   体现权属验证的方案稳定性和鲁棒性）</a:t>
            </a:r>
            <a:endPar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超参数敏感性分析缺失</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O6</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未分析超参数（如</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k-hop</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子图大小）对性能的影响。</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补充</a:t>
            </a:r>
            <a:endPar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双提示矩阵的初始化策略未明确。</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补充</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双层优化问题</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O7</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）：未讨论收敛性、稳定性及计算效率，可能影响实际应用。</a:t>
            </a:r>
            <a:r>
              <a:rPr lang="zh-CN" altLang="en-US"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（内容不够的时候添加）</a:t>
            </a:r>
            <a:endPar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模型异质性下的转移性不足</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O8</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）：需验证方法在模型能力差异大时的有效性。</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（内容不够的时候添加）</a:t>
            </a:r>
            <a:endPar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水印隐蔽性验证不足</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O9</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）：需证明无触发提示时水印不影响正常任务性能。</a:t>
            </a:r>
            <a:r>
              <a:rPr lang="zh-CN" altLang="en-US"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（看看相关内容的描述是否清楚）</a:t>
            </a:r>
            <a:endPar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zh-CN" altLang="zh-CN" b="1" kern="100" dirty="0">
                <a:effectLst/>
                <a:latin typeface="Times New Roman" panose="02020603050405020304" pitchFamily="18" charset="0"/>
                <a:ea typeface="宋体" panose="02010600030101010101" pitchFamily="2" charset="-122"/>
                <a:cs typeface="Times New Roman" panose="02020603050405020304" pitchFamily="18" charset="0"/>
              </a:rPr>
              <a:t>对比实验不充分</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kern="100" dirty="0">
                <a:effectLst/>
                <a:latin typeface="Times New Roman" panose="02020603050405020304" pitchFamily="18" charset="0"/>
                <a:ea typeface="宋体" panose="02010600030101010101" pitchFamily="2" charset="-122"/>
                <a:cs typeface="Times New Roman" panose="02020603050405020304" pitchFamily="18" charset="0"/>
              </a:rPr>
              <a:t>O10</a:t>
            </a:r>
            <a:r>
              <a:rPr lang="zh-CN" altLang="zh-CN" kern="100" dirty="0">
                <a:effectLst/>
                <a:latin typeface="Times New Roman" panose="02020603050405020304" pitchFamily="18" charset="0"/>
                <a:ea typeface="宋体" panose="02010600030101010101" pitchFamily="2" charset="-122"/>
                <a:cs typeface="Times New Roman" panose="02020603050405020304" pitchFamily="18" charset="0"/>
              </a:rPr>
              <a:t>）：未与现代非侵入式验证方法直接比较。</a:t>
            </a:r>
            <a:r>
              <a:rPr lang="zh-CN" altLang="en-US" kern="100" dirty="0">
                <a:effectLst/>
                <a:latin typeface="Times New Roman" panose="02020603050405020304" pitchFamily="18" charset="0"/>
                <a:ea typeface="宋体" panose="02010600030101010101" pitchFamily="2" charset="-122"/>
                <a:cs typeface="Times New Roman" panose="02020603050405020304" pitchFamily="18" charset="0"/>
              </a:rPr>
              <a:t>没有对比方法</a:t>
            </a:r>
            <a:endParaRPr lang="zh-CN" altLang="zh-CN"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E07347C4-C9BF-E92E-A350-C7E177F14222}"/>
              </a:ext>
            </a:extLst>
          </p:cNvPr>
          <p:cNvSpPr txBox="1"/>
          <p:nvPr/>
        </p:nvSpPr>
        <p:spPr>
          <a:xfrm>
            <a:off x="656814" y="141781"/>
            <a:ext cx="2137124" cy="369332"/>
          </a:xfrm>
          <a:prstGeom prst="rect">
            <a:avLst/>
          </a:prstGeom>
          <a:noFill/>
        </p:spPr>
        <p:txBody>
          <a:bodyPr wrap="none" rtlCol="0">
            <a:spAutoFit/>
          </a:bodyPr>
          <a:lstStyle/>
          <a:p>
            <a:r>
              <a:rPr lang="en-US" altLang="zh-CN" dirty="0"/>
              <a:t>R3</a:t>
            </a:r>
            <a:r>
              <a:rPr lang="zh-CN" altLang="en-US" dirty="0"/>
              <a:t>（创新性不足）</a:t>
            </a:r>
          </a:p>
        </p:txBody>
      </p:sp>
    </p:spTree>
    <p:extLst>
      <p:ext uri="{BB962C8B-B14F-4D97-AF65-F5344CB8AC3E}">
        <p14:creationId xmlns:p14="http://schemas.microsoft.com/office/powerpoint/2010/main" val="4049218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1B23A45-A09B-8EA3-135E-B740D02BD827}"/>
              </a:ext>
            </a:extLst>
          </p:cNvPr>
          <p:cNvSpPr txBox="1"/>
          <p:nvPr/>
        </p:nvSpPr>
        <p:spPr>
          <a:xfrm>
            <a:off x="735104" y="1013013"/>
            <a:ext cx="8065028" cy="923330"/>
          </a:xfrm>
          <a:prstGeom prst="rect">
            <a:avLst/>
          </a:prstGeom>
          <a:noFill/>
        </p:spPr>
        <p:txBody>
          <a:bodyPr wrap="none" rtlCol="0">
            <a:spAutoFit/>
          </a:bodyPr>
          <a:lstStyle/>
          <a:p>
            <a:r>
              <a:rPr lang="en-US" altLang="zh-CN" dirty="0"/>
              <a:t>1</a:t>
            </a:r>
            <a:r>
              <a:rPr lang="zh-CN" altLang="en-US" dirty="0"/>
              <a:t>、投</a:t>
            </a:r>
            <a:r>
              <a:rPr lang="en-US" altLang="zh-CN" dirty="0"/>
              <a:t>TDSC </a:t>
            </a:r>
            <a:r>
              <a:rPr lang="zh-CN" altLang="en-US" dirty="0"/>
              <a:t>把现有的论文换模板，考虑把附录放到正文，考虑逻辑，看看长度</a:t>
            </a:r>
            <a:endParaRPr lang="en-US" altLang="zh-CN" dirty="0"/>
          </a:p>
          <a:p>
            <a:r>
              <a:rPr lang="en-US" altLang="zh-CN" dirty="0"/>
              <a:t>2</a:t>
            </a:r>
            <a:r>
              <a:rPr lang="zh-CN" altLang="en-US" dirty="0"/>
              <a:t>、再次讨论文章的形式，</a:t>
            </a:r>
            <a:endParaRPr lang="en-US" altLang="zh-CN" dirty="0"/>
          </a:p>
          <a:p>
            <a:r>
              <a:rPr lang="en-US" altLang="zh-CN" dirty="0"/>
              <a:t>3</a:t>
            </a:r>
            <a:r>
              <a:rPr lang="zh-CN" altLang="en-US" dirty="0"/>
              <a:t>、考虑三个审稿人的问题在新模板上添加</a:t>
            </a:r>
            <a:endParaRPr lang="en-US" altLang="zh-CN" dirty="0"/>
          </a:p>
        </p:txBody>
      </p:sp>
    </p:spTree>
    <p:extLst>
      <p:ext uri="{BB962C8B-B14F-4D97-AF65-F5344CB8AC3E}">
        <p14:creationId xmlns:p14="http://schemas.microsoft.com/office/powerpoint/2010/main" val="3705298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496D697-BEEC-1068-50F9-3AAAFCE5DC27}"/>
              </a:ext>
            </a:extLst>
          </p:cNvPr>
          <p:cNvSpPr txBox="1"/>
          <p:nvPr/>
        </p:nvSpPr>
        <p:spPr>
          <a:xfrm>
            <a:off x="475128" y="415938"/>
            <a:ext cx="11098307" cy="6073329"/>
          </a:xfrm>
          <a:prstGeom prst="rect">
            <a:avLst/>
          </a:prstGeom>
          <a:noFill/>
        </p:spPr>
        <p:txBody>
          <a:bodyPr wrap="square">
            <a:spAutoFit/>
          </a:bodyPr>
          <a:lstStyle/>
          <a:p>
            <a:pPr marL="342900" lvl="0" indent="-342900">
              <a:lnSpc>
                <a:spcPct val="115000"/>
              </a:lnSpc>
              <a:spcAft>
                <a:spcPts val="800"/>
              </a:spcAft>
              <a:buSzPts val="1000"/>
              <a:buFont typeface="Symbol" panose="05050102010706020507" pitchFamily="18" charset="2"/>
              <a:buChar char=""/>
              <a:tabLst>
                <a:tab pos="457200" algn="l"/>
              </a:tabLst>
            </a:pPr>
            <a:r>
              <a:rPr lang="zh-CN" altLang="en-US" sz="1800" strike="sngStrike" kern="100" dirty="0">
                <a:effectLst/>
                <a:latin typeface="Times New Roman" panose="02020603050405020304" pitchFamily="18" charset="0"/>
                <a:ea typeface="宋体" panose="02010600030101010101" pitchFamily="2" charset="-122"/>
                <a:cs typeface="Times New Roman" panose="02020603050405020304" pitchFamily="18" charset="0"/>
              </a:rPr>
              <a:t>加一两句动机的内容（动机</a:t>
            </a:r>
            <a:r>
              <a:rPr lang="en-US" altLang="zh-CN" sz="1800" strike="sngStrike"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strike="sngStrike" kern="100" dirty="0">
                <a:effectLst/>
                <a:latin typeface="Times New Roman" panose="02020603050405020304" pitchFamily="18" charset="0"/>
                <a:ea typeface="宋体" panose="02010600030101010101" pitchFamily="2" charset="-122"/>
                <a:cs typeface="Times New Roman" panose="02020603050405020304" pitchFamily="18" charset="0"/>
              </a:rPr>
              <a:t>场景） </a:t>
            </a:r>
            <a:r>
              <a:rPr lang="en-US" altLang="zh-CN" sz="1800" strike="sngStrike" kern="100" dirty="0">
                <a:effectLst/>
                <a:latin typeface="Times New Roman" panose="02020603050405020304" pitchFamily="18" charset="0"/>
                <a:ea typeface="宋体" panose="02010600030101010101" pitchFamily="2" charset="-122"/>
                <a:cs typeface="Times New Roman" panose="02020603050405020304" pitchFamily="18" charset="0"/>
              </a:rPr>
              <a:t>introduce</a:t>
            </a:r>
            <a:r>
              <a:rPr lang="zh-CN" altLang="en-US" sz="1800" strike="sngStrike" kern="100" dirty="0">
                <a:effectLst/>
                <a:latin typeface="Times New Roman" panose="02020603050405020304" pitchFamily="18" charset="0"/>
                <a:ea typeface="宋体" panose="02010600030101010101" pitchFamily="2" charset="-122"/>
                <a:cs typeface="Times New Roman" panose="02020603050405020304" pitchFamily="18" charset="0"/>
              </a:rPr>
              <a:t>当中 引言部分</a:t>
            </a:r>
            <a:endParaRPr lang="en-US" altLang="zh-CN" sz="1800" strike="sngStrike"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zh-CN" altLang="en-US" strike="sngStrike" kern="100" dirty="0">
                <a:latin typeface="Times New Roman" panose="02020603050405020304" pitchFamily="18" charset="0"/>
                <a:ea typeface="宋体" panose="02010600030101010101" pitchFamily="2" charset="-122"/>
                <a:cs typeface="Times New Roman" panose="02020603050405020304" pitchFamily="18" charset="0"/>
              </a:rPr>
              <a:t>对比方法 </a:t>
            </a:r>
            <a:r>
              <a:rPr lang="en-US"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2025</a:t>
            </a:r>
          </a:p>
          <a:p>
            <a:pPr marL="342900" indent="-342900">
              <a:lnSpc>
                <a:spcPct val="115000"/>
              </a:lnSpc>
              <a:spcAft>
                <a:spcPts val="800"/>
              </a:spcAft>
              <a:buSzPts val="1000"/>
              <a:buFont typeface="Symbol" panose="05050102010706020507" pitchFamily="18" charset="2"/>
              <a:buChar char=""/>
              <a:tabLst>
                <a:tab pos="457200" algn="l"/>
              </a:tabLst>
            </a:pPr>
            <a:r>
              <a:rPr lang="zh-CN"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混合训练数据</a:t>
            </a:r>
            <a:r>
              <a:rPr lang="zh-CN" altLang="en-US" strike="sngStrike" kern="100" dirty="0">
                <a:latin typeface="Times New Roman" panose="02020603050405020304" pitchFamily="18" charset="0"/>
                <a:ea typeface="宋体" panose="02010600030101010101" pitchFamily="2" charset="-122"/>
                <a:cs typeface="Times New Roman" panose="02020603050405020304" pitchFamily="18" charset="0"/>
              </a:rPr>
              <a:t>对比实验  </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每个涉及到数据集的实验都要加上混合数据集吗？</a:t>
            </a:r>
            <a:endPar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zh-CN"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选择高预测熵节点作为</a:t>
            </a:r>
            <a:r>
              <a:rPr lang="en-US"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硬节点</a:t>
            </a:r>
            <a:r>
              <a:rPr lang="en-US"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的有效性依赖数据。</a:t>
            </a:r>
            <a:r>
              <a:rPr lang="en-US"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trike="sngStrike" kern="100" dirty="0">
                <a:latin typeface="Times New Roman" panose="02020603050405020304" pitchFamily="18" charset="0"/>
                <a:ea typeface="宋体" panose="02010600030101010101" pitchFamily="2" charset="-122"/>
                <a:cs typeface="Times New Roman" panose="02020603050405020304" pitchFamily="18" charset="0"/>
              </a:rPr>
              <a:t> 引入的语句</a:t>
            </a:r>
            <a:endParaRPr lang="en-US" altLang="zh-CN" strike="sngStrike"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zh-CN" altLang="en-US" strike="sngStrike" kern="100" dirty="0">
                <a:latin typeface="Times New Roman" panose="02020603050405020304" pitchFamily="18" charset="0"/>
                <a:ea typeface="宋体" panose="02010600030101010101" pitchFamily="2" charset="-122"/>
                <a:cs typeface="Times New Roman" panose="02020603050405020304" pitchFamily="18" charset="0"/>
              </a:rPr>
              <a:t>简洁的解释选择超参数的原因 巧妙一点</a:t>
            </a:r>
            <a:endParaRPr lang="zh-CN" altLang="zh-CN" strike="sngStrike"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zh-CN" altLang="en-US" strike="sngStrike" dirty="0">
                <a:latin typeface="宋体" panose="02010600030101010101" pitchFamily="2" charset="-122"/>
                <a:ea typeface="宋体" panose="02010600030101010101" pitchFamily="2" charset="-122"/>
                <a:cs typeface="Times New Roman" panose="02020603050405020304" pitchFamily="18" charset="0"/>
              </a:rPr>
              <a:t>（无损的形容词替换）检查替换后语句是否合理</a:t>
            </a:r>
            <a:r>
              <a:rPr lang="en-US" altLang="zh-CN" strike="sngStrike" dirty="0">
                <a:latin typeface="宋体" panose="02010600030101010101" pitchFamily="2" charset="-122"/>
                <a:ea typeface="宋体" panose="02010600030101010101" pitchFamily="2" charset="-122"/>
                <a:cs typeface="Times New Roman" panose="02020603050405020304" pitchFamily="18" charset="0"/>
              </a:rPr>
              <a:t> </a:t>
            </a:r>
            <a:r>
              <a:rPr lang="zh-CN" altLang="en-US" strike="sngStrike" dirty="0">
                <a:latin typeface="宋体" panose="02010600030101010101" pitchFamily="2" charset="-122"/>
                <a:ea typeface="宋体" panose="02010600030101010101" pitchFamily="2" charset="-122"/>
                <a:cs typeface="Times New Roman" panose="02020603050405020304" pitchFamily="18" charset="0"/>
              </a:rPr>
              <a:t>本身 前后两句话 </a:t>
            </a:r>
            <a:r>
              <a:rPr lang="en-US" altLang="zh-CN" strike="sngStrike" dirty="0">
                <a:latin typeface="宋体" panose="02010600030101010101" pitchFamily="2" charset="-122"/>
                <a:ea typeface="宋体" panose="02010600030101010101" pitchFamily="2" charset="-122"/>
                <a:cs typeface="Times New Roman" panose="02020603050405020304" pitchFamily="18" charset="0"/>
              </a:rPr>
              <a:t>insight </a:t>
            </a:r>
            <a:r>
              <a:rPr lang="zh-CN" altLang="en-US" strike="sngStrike" dirty="0">
                <a:latin typeface="宋体" panose="02010600030101010101" pitchFamily="2" charset="-122"/>
                <a:ea typeface="宋体" panose="02010600030101010101" pitchFamily="2" charset="-122"/>
                <a:cs typeface="Times New Roman" panose="02020603050405020304" pitchFamily="18" charset="0"/>
              </a:rPr>
              <a:t>对数据集效用没有影响 </a:t>
            </a:r>
            <a:r>
              <a:rPr lang="en-US" altLang="zh-CN" strike="sngStrike" dirty="0">
                <a:latin typeface="宋体" panose="02010600030101010101" pitchFamily="2" charset="-122"/>
                <a:ea typeface="宋体" panose="02010600030101010101" pitchFamily="2" charset="-122"/>
                <a:cs typeface="Times New Roman" panose="02020603050405020304" pitchFamily="18" charset="0"/>
              </a:rPr>
              <a:t>-&gt;</a:t>
            </a:r>
            <a:r>
              <a:rPr lang="zh-CN" altLang="en-US" strike="sngStrike" dirty="0">
                <a:latin typeface="宋体" panose="02010600030101010101" pitchFamily="2" charset="-122"/>
                <a:ea typeface="宋体" panose="02010600030101010101" pitchFamily="2" charset="-122"/>
                <a:cs typeface="Times New Roman" panose="02020603050405020304" pitchFamily="18" charset="0"/>
              </a:rPr>
              <a:t>混合训练 混合前后对数据集效用的影响对比实验</a:t>
            </a:r>
            <a:endParaRPr lang="en-US" altLang="zh-CN" strike="sngStrike"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zh-CN"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双提示矩阵的初始化策略未明确。</a:t>
            </a:r>
            <a:r>
              <a:rPr lang="zh-CN" altLang="en-US" strike="sngStrike" kern="100" dirty="0">
                <a:latin typeface="Times New Roman" panose="02020603050405020304" pitchFamily="18" charset="0"/>
                <a:ea typeface="宋体" panose="02010600030101010101" pitchFamily="2" charset="-122"/>
                <a:cs typeface="Times New Roman" panose="02020603050405020304" pitchFamily="18" charset="0"/>
              </a:rPr>
              <a:t>补充</a:t>
            </a:r>
            <a:endParaRPr lang="en-US" altLang="zh-CN" strike="sngStrike" dirty="0">
              <a:latin typeface="宋体" panose="02010600030101010101" pitchFamily="2" charset="-122"/>
              <a:ea typeface="宋体"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zh-CN" altLang="en-US" strike="sngStrike"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N/A</a:t>
            </a:r>
            <a:r>
              <a:rPr lang="zh-CN" altLang="en-US" strike="sngStrike" kern="100" dirty="0">
                <a:latin typeface="Times New Roman" panose="02020603050405020304" pitchFamily="18" charset="0"/>
                <a:ea typeface="宋体" panose="02010600030101010101" pitchFamily="2" charset="-122"/>
                <a:cs typeface="Times New Roman" panose="02020603050405020304" pitchFamily="18" charset="0"/>
              </a:rPr>
              <a:t>实验数据问题）</a:t>
            </a:r>
            <a:endParaRPr lang="en-US" altLang="zh-CN" strike="sngStrike" kern="1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15000"/>
              </a:lnSpc>
              <a:spcAft>
                <a:spcPts val="800"/>
              </a:spcAft>
              <a:buSzPts val="1000"/>
              <a:tabLst>
                <a:tab pos="457200" algn="l"/>
              </a:tabLst>
            </a:pPr>
            <a:r>
              <a:rPr lang="zh-CN" altLang="zh-CN" b="1" strike="sngStrike" kern="100" dirty="0">
                <a:latin typeface="Times New Roman" panose="02020603050405020304" pitchFamily="18" charset="0"/>
                <a:ea typeface="宋体" panose="02010600030101010101" pitchFamily="2" charset="-122"/>
                <a:cs typeface="Times New Roman" panose="02020603050405020304" pitchFamily="18" charset="0"/>
              </a:rPr>
              <a:t>实验指标单一</a:t>
            </a:r>
            <a:r>
              <a:rPr lang="zh-CN"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O3</a:t>
            </a:r>
            <a:r>
              <a:rPr lang="zh-CN"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）：仅报告验证成功率（</a:t>
            </a:r>
            <a:r>
              <a:rPr lang="en-US"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VSR</a:t>
            </a:r>
            <a:r>
              <a:rPr lang="zh-CN"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），补充误报率</a:t>
            </a:r>
            <a:r>
              <a:rPr lang="en-US" altLang="zh-CN" strike="sngStrike" kern="100" dirty="0">
                <a:latin typeface="Times New Roman" panose="02020603050405020304" pitchFamily="18" charset="0"/>
                <a:ea typeface="宋体" panose="02010600030101010101" pitchFamily="2" charset="-122"/>
                <a:cs typeface="Times New Roman" panose="02020603050405020304" pitchFamily="18" charset="0"/>
              </a:rPr>
              <a:t> </a:t>
            </a:r>
            <a:endParaRPr lang="en-US" altLang="zh-CN" strike="sngStrike" dirty="0">
              <a:latin typeface="宋体" panose="02010600030101010101" pitchFamily="2" charset="-122"/>
              <a:ea typeface="宋体" panose="02010600030101010101" pitchFamily="2" charset="-122"/>
              <a:cs typeface="Times New Roman" panose="02020603050405020304" pitchFamily="18" charset="0"/>
            </a:endParaRPr>
          </a:p>
          <a:p>
            <a:pPr>
              <a:lnSpc>
                <a:spcPct val="115000"/>
              </a:lnSpc>
              <a:spcAft>
                <a:spcPts val="800"/>
              </a:spcAft>
              <a:buSzPts val="1000"/>
              <a:tabLst>
                <a:tab pos="457200" algn="l"/>
              </a:tabLst>
            </a:pP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未分析超参数（如</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k-hop</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子图大小）对性能的影响。</a:t>
            </a: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不太好补充</a:t>
            </a:r>
            <a:endPar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zh-CN" altLang="en-US" dirty="0">
                <a:latin typeface="Times New Roman" panose="02020603050405020304" pitchFamily="18" charset="0"/>
                <a:ea typeface="宋体" panose="02010600030101010101" pitchFamily="2" charset="-122"/>
                <a:cs typeface="Times New Roman" panose="02020603050405020304" pitchFamily="18" charset="0"/>
              </a:rPr>
              <a:t>（自适应攻击者的切入点） 版权窃取的攻击方式  </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、涉及这一部分的描述要做修改（在确定好位置之后，增加一些描述）</a:t>
            </a:r>
            <a:r>
              <a:rPr lang="en-US" altLang="zh-CN" dirty="0">
                <a:latin typeface="Times New Roman" panose="02020603050405020304" pitchFamily="18" charset="0"/>
                <a:ea typeface="宋体" panose="02010600030101010101" pitchFamily="2" charset="-122"/>
                <a:cs typeface="Times New Roman" panose="02020603050405020304" pitchFamily="18" charset="0"/>
              </a:rPr>
              <a:t> 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、要增加相应的实验来进行作证 </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（新场景 知道扰动如何生成强度的设定   体现权属验证的方案稳定性和鲁棒性）</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15000"/>
              </a:lnSpc>
              <a:spcAft>
                <a:spcPts val="800"/>
              </a:spcAft>
              <a:buSzPts val="1000"/>
              <a:buFont typeface="Symbol" panose="05050102010706020507" pitchFamily="18" charset="2"/>
              <a:buChar char=""/>
              <a:tabLst>
                <a:tab pos="457200" algn="l"/>
              </a:tabLst>
            </a:pPr>
            <a:r>
              <a:rPr lang="zh-CN" altLang="en-US"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威胁模型 考虑清楚 合理清晰</a:t>
            </a:r>
            <a:endParaRPr lang="en-US" altLang="zh-CN" kern="1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01223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652F7BD6-DF22-6EE9-94C1-2864BEEFFF74}"/>
              </a:ext>
            </a:extLst>
          </p:cNvPr>
          <p:cNvSpPr/>
          <p:nvPr/>
        </p:nvSpPr>
        <p:spPr>
          <a:xfrm>
            <a:off x="2715818" y="654191"/>
            <a:ext cx="852499" cy="4847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E5C88EA3-DB97-4818-A8FB-E82A9278CECC}"/>
              </a:ext>
            </a:extLst>
          </p:cNvPr>
          <p:cNvSpPr/>
          <p:nvPr/>
        </p:nvSpPr>
        <p:spPr>
          <a:xfrm>
            <a:off x="1021977" y="746309"/>
            <a:ext cx="1066800" cy="7978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44880F2-E7FC-11DD-8641-7513C83FC471}"/>
              </a:ext>
            </a:extLst>
          </p:cNvPr>
          <p:cNvSpPr txBox="1"/>
          <p:nvPr/>
        </p:nvSpPr>
        <p:spPr>
          <a:xfrm>
            <a:off x="1322781" y="960572"/>
            <a:ext cx="465192" cy="369332"/>
          </a:xfrm>
          <a:prstGeom prst="rect">
            <a:avLst/>
          </a:prstGeom>
          <a:noFill/>
        </p:spPr>
        <p:txBody>
          <a:bodyPr wrap="none" rtlCol="0">
            <a:spAutoFit/>
          </a:bodyPr>
          <a:lstStyle/>
          <a:p>
            <a:r>
              <a:rPr lang="en-US" altLang="zh-CN" dirty="0"/>
              <a:t>D1</a:t>
            </a:r>
            <a:endParaRPr lang="zh-CN" altLang="en-US" dirty="0"/>
          </a:p>
        </p:txBody>
      </p:sp>
      <p:sp>
        <p:nvSpPr>
          <p:cNvPr id="13" name="椭圆 12">
            <a:extLst>
              <a:ext uri="{FF2B5EF4-FFF2-40B4-BE49-F238E27FC236}">
                <a16:creationId xmlns:a16="http://schemas.microsoft.com/office/drawing/2014/main" id="{C61C5EE2-37BA-7B28-B342-74123572F0ED}"/>
              </a:ext>
            </a:extLst>
          </p:cNvPr>
          <p:cNvSpPr/>
          <p:nvPr/>
        </p:nvSpPr>
        <p:spPr>
          <a:xfrm>
            <a:off x="896471" y="2401188"/>
            <a:ext cx="1192306" cy="8830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84948B50-C43F-E809-CF23-95FCD9A0F6A0}"/>
              </a:ext>
            </a:extLst>
          </p:cNvPr>
          <p:cNvSpPr txBox="1"/>
          <p:nvPr/>
        </p:nvSpPr>
        <p:spPr>
          <a:xfrm>
            <a:off x="1260028" y="2658034"/>
            <a:ext cx="465192" cy="369332"/>
          </a:xfrm>
          <a:prstGeom prst="rect">
            <a:avLst/>
          </a:prstGeom>
          <a:noFill/>
        </p:spPr>
        <p:txBody>
          <a:bodyPr wrap="none" rtlCol="0">
            <a:spAutoFit/>
          </a:bodyPr>
          <a:lstStyle/>
          <a:p>
            <a:r>
              <a:rPr lang="en-US" altLang="zh-CN" dirty="0"/>
              <a:t>D2</a:t>
            </a:r>
            <a:endParaRPr lang="zh-CN" altLang="en-US" dirty="0"/>
          </a:p>
        </p:txBody>
      </p:sp>
      <p:sp>
        <p:nvSpPr>
          <p:cNvPr id="15" name="椭圆 14">
            <a:extLst>
              <a:ext uri="{FF2B5EF4-FFF2-40B4-BE49-F238E27FC236}">
                <a16:creationId xmlns:a16="http://schemas.microsoft.com/office/drawing/2014/main" id="{E5852C07-82F7-C203-7D35-B2323B3D277F}"/>
              </a:ext>
            </a:extLst>
          </p:cNvPr>
          <p:cNvSpPr/>
          <p:nvPr/>
        </p:nvSpPr>
        <p:spPr>
          <a:xfrm>
            <a:off x="896471" y="3944470"/>
            <a:ext cx="1035425" cy="79785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A780D522-6BAB-B3CE-49C6-F628DAF4371E}"/>
              </a:ext>
            </a:extLst>
          </p:cNvPr>
          <p:cNvSpPr txBox="1"/>
          <p:nvPr/>
        </p:nvSpPr>
        <p:spPr>
          <a:xfrm>
            <a:off x="1224656" y="4158733"/>
            <a:ext cx="465192" cy="369332"/>
          </a:xfrm>
          <a:prstGeom prst="rect">
            <a:avLst/>
          </a:prstGeom>
          <a:noFill/>
        </p:spPr>
        <p:txBody>
          <a:bodyPr wrap="none" rtlCol="0">
            <a:spAutoFit/>
          </a:bodyPr>
          <a:lstStyle/>
          <a:p>
            <a:r>
              <a:rPr lang="en-US" altLang="zh-CN" dirty="0"/>
              <a:t>D3</a:t>
            </a:r>
            <a:endParaRPr lang="zh-CN" altLang="en-US" dirty="0"/>
          </a:p>
        </p:txBody>
      </p:sp>
      <p:cxnSp>
        <p:nvCxnSpPr>
          <p:cNvPr id="18" name="直接箭头连接符 17">
            <a:extLst>
              <a:ext uri="{FF2B5EF4-FFF2-40B4-BE49-F238E27FC236}">
                <a16:creationId xmlns:a16="http://schemas.microsoft.com/office/drawing/2014/main" id="{5EE4FBBA-4AE6-1305-C2BB-D03112B80390}"/>
              </a:ext>
            </a:extLst>
          </p:cNvPr>
          <p:cNvCxnSpPr>
            <a:cxnSpLocks/>
            <a:stCxn id="11" idx="6"/>
            <a:endCxn id="21" idx="1"/>
          </p:cNvCxnSpPr>
          <p:nvPr/>
        </p:nvCxnSpPr>
        <p:spPr>
          <a:xfrm flipV="1">
            <a:off x="2088777" y="1125531"/>
            <a:ext cx="627041" cy="197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直接箭头连接符 18">
            <a:extLst>
              <a:ext uri="{FF2B5EF4-FFF2-40B4-BE49-F238E27FC236}">
                <a16:creationId xmlns:a16="http://schemas.microsoft.com/office/drawing/2014/main" id="{AE9D891D-5A00-C5E0-F158-14548F2E474E}"/>
              </a:ext>
            </a:extLst>
          </p:cNvPr>
          <p:cNvCxnSpPr/>
          <p:nvPr/>
        </p:nvCxnSpPr>
        <p:spPr>
          <a:xfrm>
            <a:off x="2133356" y="2823879"/>
            <a:ext cx="555811" cy="20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1BC0ACC1-95D6-7472-5C88-38BF86023A7F}"/>
              </a:ext>
            </a:extLst>
          </p:cNvPr>
          <p:cNvCxnSpPr/>
          <p:nvPr/>
        </p:nvCxnSpPr>
        <p:spPr>
          <a:xfrm>
            <a:off x="2018033" y="4362678"/>
            <a:ext cx="555811" cy="201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文本框 20">
            <a:extLst>
              <a:ext uri="{FF2B5EF4-FFF2-40B4-BE49-F238E27FC236}">
                <a16:creationId xmlns:a16="http://schemas.microsoft.com/office/drawing/2014/main" id="{13291007-EA13-D6DD-6E1F-B13F1F9EC995}"/>
              </a:ext>
            </a:extLst>
          </p:cNvPr>
          <p:cNvSpPr txBox="1"/>
          <p:nvPr/>
        </p:nvSpPr>
        <p:spPr>
          <a:xfrm>
            <a:off x="2715818" y="940865"/>
            <a:ext cx="506870" cy="369332"/>
          </a:xfrm>
          <a:prstGeom prst="rect">
            <a:avLst/>
          </a:prstGeom>
          <a:noFill/>
        </p:spPr>
        <p:txBody>
          <a:bodyPr wrap="none" rtlCol="0">
            <a:spAutoFit/>
          </a:bodyPr>
          <a:lstStyle/>
          <a:p>
            <a:r>
              <a:rPr lang="en-US" altLang="zh-CN" dirty="0"/>
              <a:t>M1</a:t>
            </a:r>
            <a:endParaRPr lang="zh-CN" altLang="en-US" dirty="0"/>
          </a:p>
        </p:txBody>
      </p:sp>
      <p:sp>
        <p:nvSpPr>
          <p:cNvPr id="22" name="文本框 21">
            <a:extLst>
              <a:ext uri="{FF2B5EF4-FFF2-40B4-BE49-F238E27FC236}">
                <a16:creationId xmlns:a16="http://schemas.microsoft.com/office/drawing/2014/main" id="{C1B8AFC7-AC37-6426-8BCB-0712BE168CBC}"/>
              </a:ext>
            </a:extLst>
          </p:cNvPr>
          <p:cNvSpPr txBox="1"/>
          <p:nvPr/>
        </p:nvSpPr>
        <p:spPr>
          <a:xfrm>
            <a:off x="2787048" y="2708690"/>
            <a:ext cx="506870" cy="369332"/>
          </a:xfrm>
          <a:prstGeom prst="rect">
            <a:avLst/>
          </a:prstGeom>
          <a:noFill/>
        </p:spPr>
        <p:txBody>
          <a:bodyPr wrap="none" rtlCol="0">
            <a:spAutoFit/>
          </a:bodyPr>
          <a:lstStyle/>
          <a:p>
            <a:r>
              <a:rPr lang="en-US" altLang="zh-CN" dirty="0"/>
              <a:t>M2</a:t>
            </a:r>
            <a:endParaRPr lang="zh-CN" altLang="en-US" dirty="0"/>
          </a:p>
        </p:txBody>
      </p:sp>
      <p:sp>
        <p:nvSpPr>
          <p:cNvPr id="23" name="文本框 22">
            <a:extLst>
              <a:ext uri="{FF2B5EF4-FFF2-40B4-BE49-F238E27FC236}">
                <a16:creationId xmlns:a16="http://schemas.microsoft.com/office/drawing/2014/main" id="{481A95D8-31F2-01C1-9CEC-D858F1C7DB7F}"/>
              </a:ext>
            </a:extLst>
          </p:cNvPr>
          <p:cNvSpPr txBox="1"/>
          <p:nvPr/>
        </p:nvSpPr>
        <p:spPr>
          <a:xfrm>
            <a:off x="2644588" y="4206686"/>
            <a:ext cx="506870" cy="369332"/>
          </a:xfrm>
          <a:prstGeom prst="rect">
            <a:avLst/>
          </a:prstGeom>
          <a:noFill/>
        </p:spPr>
        <p:txBody>
          <a:bodyPr wrap="none" rtlCol="0">
            <a:spAutoFit/>
          </a:bodyPr>
          <a:lstStyle/>
          <a:p>
            <a:r>
              <a:rPr lang="en-US" altLang="zh-CN" dirty="0"/>
              <a:t>M3</a:t>
            </a:r>
            <a:endParaRPr lang="zh-CN" altLang="en-US" dirty="0"/>
          </a:p>
        </p:txBody>
      </p:sp>
      <p:sp>
        <p:nvSpPr>
          <p:cNvPr id="27" name="文本框 26">
            <a:extLst>
              <a:ext uri="{FF2B5EF4-FFF2-40B4-BE49-F238E27FC236}">
                <a16:creationId xmlns:a16="http://schemas.microsoft.com/office/drawing/2014/main" id="{B123FF1E-B87E-AC5C-D13E-E7AA25ABE2E1}"/>
              </a:ext>
            </a:extLst>
          </p:cNvPr>
          <p:cNvSpPr txBox="1"/>
          <p:nvPr/>
        </p:nvSpPr>
        <p:spPr>
          <a:xfrm>
            <a:off x="2596132" y="294534"/>
            <a:ext cx="1125629" cy="369332"/>
          </a:xfrm>
          <a:prstGeom prst="rect">
            <a:avLst/>
          </a:prstGeom>
          <a:noFill/>
        </p:spPr>
        <p:txBody>
          <a:bodyPr wrap="none" rtlCol="0">
            <a:spAutoFit/>
          </a:bodyPr>
          <a:lstStyle/>
          <a:p>
            <a:r>
              <a:rPr lang="zh-CN" altLang="en-US" dirty="0"/>
              <a:t>代理模型</a:t>
            </a:r>
          </a:p>
        </p:txBody>
      </p:sp>
      <p:cxnSp>
        <p:nvCxnSpPr>
          <p:cNvPr id="29" name="直接箭头连接符 28">
            <a:extLst>
              <a:ext uri="{FF2B5EF4-FFF2-40B4-BE49-F238E27FC236}">
                <a16:creationId xmlns:a16="http://schemas.microsoft.com/office/drawing/2014/main" id="{6A8CC2AD-1280-F254-E9ED-4E2290B8C570}"/>
              </a:ext>
            </a:extLst>
          </p:cNvPr>
          <p:cNvCxnSpPr/>
          <p:nvPr/>
        </p:nvCxnSpPr>
        <p:spPr>
          <a:xfrm>
            <a:off x="3568317" y="1145239"/>
            <a:ext cx="84231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直接箭头连接符 30">
            <a:extLst>
              <a:ext uri="{FF2B5EF4-FFF2-40B4-BE49-F238E27FC236}">
                <a16:creationId xmlns:a16="http://schemas.microsoft.com/office/drawing/2014/main" id="{409E661A-FA04-CD88-E6F3-55782722154F}"/>
              </a:ext>
            </a:extLst>
          </p:cNvPr>
          <p:cNvCxnSpPr/>
          <p:nvPr/>
        </p:nvCxnSpPr>
        <p:spPr>
          <a:xfrm>
            <a:off x="3648635" y="2844052"/>
            <a:ext cx="87854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直接箭头连接符 32">
            <a:extLst>
              <a:ext uri="{FF2B5EF4-FFF2-40B4-BE49-F238E27FC236}">
                <a16:creationId xmlns:a16="http://schemas.microsoft.com/office/drawing/2014/main" id="{A060F4E7-7498-80C4-CE84-092E7C176B7D}"/>
              </a:ext>
            </a:extLst>
          </p:cNvPr>
          <p:cNvCxnSpPr/>
          <p:nvPr/>
        </p:nvCxnSpPr>
        <p:spPr>
          <a:xfrm>
            <a:off x="3568317" y="4464424"/>
            <a:ext cx="10126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矩形 33">
            <a:extLst>
              <a:ext uri="{FF2B5EF4-FFF2-40B4-BE49-F238E27FC236}">
                <a16:creationId xmlns:a16="http://schemas.microsoft.com/office/drawing/2014/main" id="{601BC149-8F40-CC6E-CB20-C4527DD7E55C}"/>
              </a:ext>
            </a:extLst>
          </p:cNvPr>
          <p:cNvSpPr/>
          <p:nvPr/>
        </p:nvSpPr>
        <p:spPr>
          <a:xfrm>
            <a:off x="4589685" y="746309"/>
            <a:ext cx="1416668" cy="48476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文本框 34">
            <a:extLst>
              <a:ext uri="{FF2B5EF4-FFF2-40B4-BE49-F238E27FC236}">
                <a16:creationId xmlns:a16="http://schemas.microsoft.com/office/drawing/2014/main" id="{9E564557-4BE1-7B06-300A-1BEE0F6B5A21}"/>
              </a:ext>
            </a:extLst>
          </p:cNvPr>
          <p:cNvSpPr txBox="1"/>
          <p:nvPr/>
        </p:nvSpPr>
        <p:spPr>
          <a:xfrm>
            <a:off x="4410635" y="307569"/>
            <a:ext cx="1838965" cy="369332"/>
          </a:xfrm>
          <a:prstGeom prst="rect">
            <a:avLst/>
          </a:prstGeom>
          <a:noFill/>
        </p:spPr>
        <p:txBody>
          <a:bodyPr wrap="none" rtlCol="0">
            <a:spAutoFit/>
          </a:bodyPr>
          <a:lstStyle/>
          <a:p>
            <a:r>
              <a:rPr lang="zh-CN" altLang="en-US" dirty="0"/>
              <a:t>带水印的数据集</a:t>
            </a:r>
          </a:p>
        </p:txBody>
      </p:sp>
      <p:sp>
        <p:nvSpPr>
          <p:cNvPr id="36" name="文本框 35">
            <a:extLst>
              <a:ext uri="{FF2B5EF4-FFF2-40B4-BE49-F238E27FC236}">
                <a16:creationId xmlns:a16="http://schemas.microsoft.com/office/drawing/2014/main" id="{F516E0F5-9329-CB5C-B4E6-B9CBDD54DBD5}"/>
              </a:ext>
            </a:extLst>
          </p:cNvPr>
          <p:cNvSpPr txBox="1"/>
          <p:nvPr/>
        </p:nvSpPr>
        <p:spPr>
          <a:xfrm>
            <a:off x="4958418" y="970887"/>
            <a:ext cx="585417" cy="369332"/>
          </a:xfrm>
          <a:prstGeom prst="rect">
            <a:avLst/>
          </a:prstGeom>
          <a:noFill/>
        </p:spPr>
        <p:txBody>
          <a:bodyPr wrap="none" rtlCol="0">
            <a:spAutoFit/>
          </a:bodyPr>
          <a:lstStyle/>
          <a:p>
            <a:r>
              <a:rPr lang="en-US" altLang="zh-CN" dirty="0"/>
              <a:t>DT1</a:t>
            </a:r>
            <a:endParaRPr lang="zh-CN" altLang="en-US" dirty="0"/>
          </a:p>
        </p:txBody>
      </p:sp>
      <p:sp>
        <p:nvSpPr>
          <p:cNvPr id="37" name="文本框 36">
            <a:extLst>
              <a:ext uri="{FF2B5EF4-FFF2-40B4-BE49-F238E27FC236}">
                <a16:creationId xmlns:a16="http://schemas.microsoft.com/office/drawing/2014/main" id="{3DF597DF-D023-368F-A2A4-F1FA1106A36F}"/>
              </a:ext>
            </a:extLst>
          </p:cNvPr>
          <p:cNvSpPr txBox="1"/>
          <p:nvPr/>
        </p:nvSpPr>
        <p:spPr>
          <a:xfrm>
            <a:off x="4884685" y="2708690"/>
            <a:ext cx="585417" cy="369332"/>
          </a:xfrm>
          <a:prstGeom prst="rect">
            <a:avLst/>
          </a:prstGeom>
          <a:noFill/>
        </p:spPr>
        <p:txBody>
          <a:bodyPr wrap="none" rtlCol="0">
            <a:spAutoFit/>
          </a:bodyPr>
          <a:lstStyle/>
          <a:p>
            <a:r>
              <a:rPr lang="en-US" altLang="zh-CN" dirty="0"/>
              <a:t>DT2</a:t>
            </a:r>
            <a:endParaRPr lang="zh-CN" altLang="en-US" dirty="0"/>
          </a:p>
        </p:txBody>
      </p:sp>
      <p:sp>
        <p:nvSpPr>
          <p:cNvPr id="38" name="文本框 37">
            <a:extLst>
              <a:ext uri="{FF2B5EF4-FFF2-40B4-BE49-F238E27FC236}">
                <a16:creationId xmlns:a16="http://schemas.microsoft.com/office/drawing/2014/main" id="{A1A61FA0-1E3D-765F-BBED-41185D7DAEF9}"/>
              </a:ext>
            </a:extLst>
          </p:cNvPr>
          <p:cNvSpPr txBox="1"/>
          <p:nvPr/>
        </p:nvSpPr>
        <p:spPr>
          <a:xfrm>
            <a:off x="4744700" y="4279758"/>
            <a:ext cx="585417" cy="369332"/>
          </a:xfrm>
          <a:prstGeom prst="rect">
            <a:avLst/>
          </a:prstGeom>
          <a:noFill/>
        </p:spPr>
        <p:txBody>
          <a:bodyPr wrap="none" rtlCol="0">
            <a:spAutoFit/>
          </a:bodyPr>
          <a:lstStyle/>
          <a:p>
            <a:r>
              <a:rPr lang="en-US" altLang="zh-CN" dirty="0"/>
              <a:t>DT3</a:t>
            </a:r>
            <a:endParaRPr lang="zh-CN" altLang="en-US" dirty="0"/>
          </a:p>
        </p:txBody>
      </p:sp>
      <p:cxnSp>
        <p:nvCxnSpPr>
          <p:cNvPr id="40" name="直接箭头连接符 39">
            <a:extLst>
              <a:ext uri="{FF2B5EF4-FFF2-40B4-BE49-F238E27FC236}">
                <a16:creationId xmlns:a16="http://schemas.microsoft.com/office/drawing/2014/main" id="{FB9CC128-E3CD-3D1A-1055-B5656DD62A74}"/>
              </a:ext>
            </a:extLst>
          </p:cNvPr>
          <p:cNvCxnSpPr>
            <a:cxnSpLocks/>
          </p:cNvCxnSpPr>
          <p:nvPr/>
        </p:nvCxnSpPr>
        <p:spPr>
          <a:xfrm>
            <a:off x="6096000" y="2844052"/>
            <a:ext cx="93172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文本框 41">
            <a:extLst>
              <a:ext uri="{FF2B5EF4-FFF2-40B4-BE49-F238E27FC236}">
                <a16:creationId xmlns:a16="http://schemas.microsoft.com/office/drawing/2014/main" id="{D2B9A504-35EE-DDB0-14E8-879BED48A501}"/>
              </a:ext>
            </a:extLst>
          </p:cNvPr>
          <p:cNvSpPr txBox="1"/>
          <p:nvPr/>
        </p:nvSpPr>
        <p:spPr>
          <a:xfrm>
            <a:off x="6068862" y="2473368"/>
            <a:ext cx="1107996" cy="369332"/>
          </a:xfrm>
          <a:prstGeom prst="rect">
            <a:avLst/>
          </a:prstGeom>
          <a:noFill/>
        </p:spPr>
        <p:txBody>
          <a:bodyPr wrap="none" rtlCol="0">
            <a:spAutoFit/>
          </a:bodyPr>
          <a:lstStyle/>
          <a:p>
            <a:r>
              <a:rPr lang="zh-CN" altLang="en-US" dirty="0"/>
              <a:t>水印验证</a:t>
            </a:r>
          </a:p>
        </p:txBody>
      </p:sp>
      <p:sp>
        <p:nvSpPr>
          <p:cNvPr id="45" name="矩形 44">
            <a:extLst>
              <a:ext uri="{FF2B5EF4-FFF2-40B4-BE49-F238E27FC236}">
                <a16:creationId xmlns:a16="http://schemas.microsoft.com/office/drawing/2014/main" id="{2BE42A31-A33B-8768-3A8D-ABCBEF6FA467}"/>
              </a:ext>
            </a:extLst>
          </p:cNvPr>
          <p:cNvSpPr/>
          <p:nvPr/>
        </p:nvSpPr>
        <p:spPr>
          <a:xfrm>
            <a:off x="7176858" y="418870"/>
            <a:ext cx="1267895" cy="4847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7425F293-D56C-C41C-EE15-442F118492D0}"/>
              </a:ext>
            </a:extLst>
          </p:cNvPr>
          <p:cNvSpPr txBox="1"/>
          <p:nvPr/>
        </p:nvSpPr>
        <p:spPr>
          <a:xfrm>
            <a:off x="7518096" y="742059"/>
            <a:ext cx="439544" cy="369332"/>
          </a:xfrm>
          <a:prstGeom prst="rect">
            <a:avLst/>
          </a:prstGeom>
          <a:noFill/>
        </p:spPr>
        <p:txBody>
          <a:bodyPr wrap="none" rtlCol="0">
            <a:spAutoFit/>
          </a:bodyPr>
          <a:lstStyle/>
          <a:p>
            <a:r>
              <a:rPr lang="en-US" altLang="zh-CN" dirty="0"/>
              <a:t>R1</a:t>
            </a:r>
            <a:endParaRPr lang="zh-CN" altLang="en-US" dirty="0"/>
          </a:p>
        </p:txBody>
      </p:sp>
      <p:sp>
        <p:nvSpPr>
          <p:cNvPr id="47" name="文本框 46">
            <a:extLst>
              <a:ext uri="{FF2B5EF4-FFF2-40B4-BE49-F238E27FC236}">
                <a16:creationId xmlns:a16="http://schemas.microsoft.com/office/drawing/2014/main" id="{0CE6215F-C156-DDAC-6319-D8B3C08BC345}"/>
              </a:ext>
            </a:extLst>
          </p:cNvPr>
          <p:cNvSpPr txBox="1"/>
          <p:nvPr/>
        </p:nvSpPr>
        <p:spPr>
          <a:xfrm>
            <a:off x="7518096" y="2225257"/>
            <a:ext cx="439544" cy="369332"/>
          </a:xfrm>
          <a:prstGeom prst="rect">
            <a:avLst/>
          </a:prstGeom>
          <a:noFill/>
        </p:spPr>
        <p:txBody>
          <a:bodyPr wrap="none" rtlCol="0">
            <a:spAutoFit/>
          </a:bodyPr>
          <a:lstStyle/>
          <a:p>
            <a:r>
              <a:rPr lang="en-US" altLang="zh-CN" dirty="0"/>
              <a:t>R2</a:t>
            </a:r>
            <a:endParaRPr lang="zh-CN" altLang="en-US" dirty="0"/>
          </a:p>
        </p:txBody>
      </p:sp>
      <p:sp>
        <p:nvSpPr>
          <p:cNvPr id="48" name="文本框 47">
            <a:extLst>
              <a:ext uri="{FF2B5EF4-FFF2-40B4-BE49-F238E27FC236}">
                <a16:creationId xmlns:a16="http://schemas.microsoft.com/office/drawing/2014/main" id="{9ED4E36D-1FE9-1A15-FD39-D864841AC4CF}"/>
              </a:ext>
            </a:extLst>
          </p:cNvPr>
          <p:cNvSpPr txBox="1"/>
          <p:nvPr/>
        </p:nvSpPr>
        <p:spPr>
          <a:xfrm>
            <a:off x="7591033" y="3928548"/>
            <a:ext cx="439544" cy="369332"/>
          </a:xfrm>
          <a:prstGeom prst="rect">
            <a:avLst/>
          </a:prstGeom>
          <a:noFill/>
        </p:spPr>
        <p:txBody>
          <a:bodyPr wrap="none" rtlCol="0">
            <a:spAutoFit/>
          </a:bodyPr>
          <a:lstStyle/>
          <a:p>
            <a:r>
              <a:rPr lang="en-US" altLang="zh-CN" dirty="0"/>
              <a:t>R3</a:t>
            </a:r>
            <a:endParaRPr lang="zh-CN" altLang="en-US" dirty="0"/>
          </a:p>
        </p:txBody>
      </p:sp>
    </p:spTree>
    <p:extLst>
      <p:ext uri="{BB962C8B-B14F-4D97-AF65-F5344CB8AC3E}">
        <p14:creationId xmlns:p14="http://schemas.microsoft.com/office/powerpoint/2010/main" val="2741308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56B40-7E55-7E16-A023-BF60C4BFE6CF}"/>
            </a:ext>
          </a:extLst>
        </p:cNvPr>
        <p:cNvGrpSpPr/>
        <p:nvPr/>
      </p:nvGrpSpPr>
      <p:grpSpPr>
        <a:xfrm>
          <a:off x="0" y="0"/>
          <a:ext cx="0" cy="0"/>
          <a:chOff x="0" y="0"/>
          <a:chExt cx="0" cy="0"/>
        </a:xfrm>
      </p:grpSpPr>
      <p:sp>
        <p:nvSpPr>
          <p:cNvPr id="4" name="椭圆 3">
            <a:extLst>
              <a:ext uri="{FF2B5EF4-FFF2-40B4-BE49-F238E27FC236}">
                <a16:creationId xmlns:a16="http://schemas.microsoft.com/office/drawing/2014/main" id="{E2D1ABF9-9137-23D1-BB8F-57550C3B1ED1}"/>
              </a:ext>
            </a:extLst>
          </p:cNvPr>
          <p:cNvSpPr/>
          <p:nvPr/>
        </p:nvSpPr>
        <p:spPr>
          <a:xfrm>
            <a:off x="949897" y="690282"/>
            <a:ext cx="3460376" cy="273871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1E969D7A-1F8A-63D8-C672-0BDAB3903C81}"/>
              </a:ext>
            </a:extLst>
          </p:cNvPr>
          <p:cNvSpPr/>
          <p:nvPr/>
        </p:nvSpPr>
        <p:spPr>
          <a:xfrm>
            <a:off x="1366756" y="1284193"/>
            <a:ext cx="1066800" cy="79785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12DBA88C-AF13-024E-9591-CFD56085A1CF}"/>
              </a:ext>
            </a:extLst>
          </p:cNvPr>
          <p:cNvSpPr/>
          <p:nvPr/>
        </p:nvSpPr>
        <p:spPr>
          <a:xfrm>
            <a:off x="2850415" y="1284193"/>
            <a:ext cx="1192306" cy="8830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椭圆 6">
            <a:extLst>
              <a:ext uri="{FF2B5EF4-FFF2-40B4-BE49-F238E27FC236}">
                <a16:creationId xmlns:a16="http://schemas.microsoft.com/office/drawing/2014/main" id="{8CFC647A-75BA-559F-F818-1A78EC0954A7}"/>
              </a:ext>
            </a:extLst>
          </p:cNvPr>
          <p:cNvSpPr/>
          <p:nvPr/>
        </p:nvSpPr>
        <p:spPr>
          <a:xfrm>
            <a:off x="2057038" y="2447364"/>
            <a:ext cx="1035425" cy="797859"/>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CF8320B-0D92-399F-C51E-806C04DD6C5D}"/>
              </a:ext>
            </a:extLst>
          </p:cNvPr>
          <p:cNvSpPr txBox="1"/>
          <p:nvPr/>
        </p:nvSpPr>
        <p:spPr>
          <a:xfrm>
            <a:off x="1667560" y="1498456"/>
            <a:ext cx="585417" cy="369332"/>
          </a:xfrm>
          <a:prstGeom prst="rect">
            <a:avLst/>
          </a:prstGeom>
          <a:noFill/>
        </p:spPr>
        <p:txBody>
          <a:bodyPr wrap="none" rtlCol="0">
            <a:spAutoFit/>
          </a:bodyPr>
          <a:lstStyle/>
          <a:p>
            <a:r>
              <a:rPr lang="en-US" altLang="zh-CN" dirty="0"/>
              <a:t>DT1</a:t>
            </a:r>
            <a:endParaRPr lang="zh-CN" altLang="en-US" dirty="0"/>
          </a:p>
        </p:txBody>
      </p:sp>
      <p:sp>
        <p:nvSpPr>
          <p:cNvPr id="9" name="文本框 8">
            <a:extLst>
              <a:ext uri="{FF2B5EF4-FFF2-40B4-BE49-F238E27FC236}">
                <a16:creationId xmlns:a16="http://schemas.microsoft.com/office/drawing/2014/main" id="{6FAD1FA7-AB46-332B-FE7E-7BA074FE1D67}"/>
              </a:ext>
            </a:extLst>
          </p:cNvPr>
          <p:cNvSpPr txBox="1"/>
          <p:nvPr/>
        </p:nvSpPr>
        <p:spPr>
          <a:xfrm>
            <a:off x="3213972" y="1541039"/>
            <a:ext cx="585417" cy="369332"/>
          </a:xfrm>
          <a:prstGeom prst="rect">
            <a:avLst/>
          </a:prstGeom>
          <a:noFill/>
        </p:spPr>
        <p:txBody>
          <a:bodyPr wrap="none" rtlCol="0">
            <a:spAutoFit/>
          </a:bodyPr>
          <a:lstStyle/>
          <a:p>
            <a:r>
              <a:rPr lang="en-US" altLang="zh-CN" dirty="0"/>
              <a:t>DT2</a:t>
            </a:r>
            <a:endParaRPr lang="zh-CN" altLang="en-US" dirty="0"/>
          </a:p>
        </p:txBody>
      </p:sp>
      <p:sp>
        <p:nvSpPr>
          <p:cNvPr id="10" name="文本框 9">
            <a:extLst>
              <a:ext uri="{FF2B5EF4-FFF2-40B4-BE49-F238E27FC236}">
                <a16:creationId xmlns:a16="http://schemas.microsoft.com/office/drawing/2014/main" id="{977D25E2-30A0-1ED9-799A-13CE42D1844C}"/>
              </a:ext>
            </a:extLst>
          </p:cNvPr>
          <p:cNvSpPr txBox="1"/>
          <p:nvPr/>
        </p:nvSpPr>
        <p:spPr>
          <a:xfrm>
            <a:off x="2385223" y="2661627"/>
            <a:ext cx="585417" cy="369332"/>
          </a:xfrm>
          <a:prstGeom prst="rect">
            <a:avLst/>
          </a:prstGeom>
          <a:noFill/>
        </p:spPr>
        <p:txBody>
          <a:bodyPr wrap="none" rtlCol="0">
            <a:spAutoFit/>
          </a:bodyPr>
          <a:lstStyle/>
          <a:p>
            <a:r>
              <a:rPr lang="en-US" altLang="zh-CN" dirty="0"/>
              <a:t>DT3</a:t>
            </a:r>
            <a:endParaRPr lang="zh-CN" altLang="en-US" dirty="0"/>
          </a:p>
        </p:txBody>
      </p:sp>
      <p:cxnSp>
        <p:nvCxnSpPr>
          <p:cNvPr id="3" name="直接箭头连接符 2">
            <a:extLst>
              <a:ext uri="{FF2B5EF4-FFF2-40B4-BE49-F238E27FC236}">
                <a16:creationId xmlns:a16="http://schemas.microsoft.com/office/drawing/2014/main" id="{82C26054-4723-B686-BBAA-33A92ACEC652}"/>
              </a:ext>
            </a:extLst>
          </p:cNvPr>
          <p:cNvCxnSpPr>
            <a:stCxn id="4" idx="6"/>
          </p:cNvCxnSpPr>
          <p:nvPr/>
        </p:nvCxnSpPr>
        <p:spPr>
          <a:xfrm>
            <a:off x="4410273" y="2059641"/>
            <a:ext cx="1461609" cy="2241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2AC8B9BF-9773-E20B-72C2-2B832790EA2A}"/>
              </a:ext>
            </a:extLst>
          </p:cNvPr>
          <p:cNvSpPr txBox="1"/>
          <p:nvPr/>
        </p:nvSpPr>
        <p:spPr>
          <a:xfrm>
            <a:off x="4587079" y="1413310"/>
            <a:ext cx="1107996" cy="646331"/>
          </a:xfrm>
          <a:prstGeom prst="rect">
            <a:avLst/>
          </a:prstGeom>
          <a:noFill/>
        </p:spPr>
        <p:txBody>
          <a:bodyPr wrap="none" rtlCol="0">
            <a:spAutoFit/>
          </a:bodyPr>
          <a:lstStyle/>
          <a:p>
            <a:r>
              <a:rPr lang="zh-CN" altLang="en-US" dirty="0"/>
              <a:t>非法用户</a:t>
            </a:r>
            <a:endParaRPr lang="en-US" altLang="zh-CN" dirty="0"/>
          </a:p>
          <a:p>
            <a:r>
              <a:rPr lang="zh-CN" altLang="en-US" dirty="0"/>
              <a:t>训练模型</a:t>
            </a:r>
          </a:p>
        </p:txBody>
      </p:sp>
      <p:sp>
        <p:nvSpPr>
          <p:cNvPr id="25" name="文本框 24">
            <a:extLst>
              <a:ext uri="{FF2B5EF4-FFF2-40B4-BE49-F238E27FC236}">
                <a16:creationId xmlns:a16="http://schemas.microsoft.com/office/drawing/2014/main" id="{6A250C17-6FD5-9EF7-9868-0489A15CE66B}"/>
              </a:ext>
            </a:extLst>
          </p:cNvPr>
          <p:cNvSpPr txBox="1"/>
          <p:nvPr/>
        </p:nvSpPr>
        <p:spPr>
          <a:xfrm>
            <a:off x="1200603" y="3654468"/>
            <a:ext cx="4115229" cy="1754326"/>
          </a:xfrm>
          <a:prstGeom prst="rect">
            <a:avLst/>
          </a:prstGeom>
          <a:noFill/>
        </p:spPr>
        <p:txBody>
          <a:bodyPr wrap="none" rtlCol="0">
            <a:spAutoFit/>
          </a:bodyPr>
          <a:lstStyle/>
          <a:p>
            <a:r>
              <a:rPr lang="zh-CN" altLang="en-US" dirty="0"/>
              <a:t>用户按照比例混合的数据集</a:t>
            </a:r>
            <a:endParaRPr lang="en-US" altLang="zh-CN" dirty="0"/>
          </a:p>
          <a:p>
            <a:endParaRPr lang="en-US" altLang="zh-CN" dirty="0"/>
          </a:p>
          <a:p>
            <a:r>
              <a:rPr lang="en-US" altLang="zh-CN" dirty="0">
                <a:solidFill>
                  <a:srgbClr val="FF0000"/>
                </a:solidFill>
              </a:rPr>
              <a:t>1</a:t>
            </a:r>
            <a:r>
              <a:rPr lang="zh-CN" altLang="en-US" dirty="0">
                <a:solidFill>
                  <a:srgbClr val="FF0000"/>
                </a:solidFill>
              </a:rPr>
              <a:t>、稀释注入的水印 （水印方法）</a:t>
            </a:r>
            <a:endParaRPr lang="en-US" altLang="zh-CN" dirty="0">
              <a:solidFill>
                <a:srgbClr val="FF0000"/>
              </a:solidFill>
            </a:endParaRPr>
          </a:p>
          <a:p>
            <a:endParaRPr lang="en-US" altLang="zh-CN" dirty="0">
              <a:solidFill>
                <a:srgbClr val="FF0000"/>
              </a:solidFill>
            </a:endParaRPr>
          </a:p>
          <a:p>
            <a:r>
              <a:rPr lang="en-US" altLang="zh-CN" dirty="0">
                <a:solidFill>
                  <a:srgbClr val="FF0000"/>
                </a:solidFill>
              </a:rPr>
              <a:t>2</a:t>
            </a:r>
            <a:r>
              <a:rPr lang="zh-CN" altLang="en-US" dirty="0">
                <a:solidFill>
                  <a:srgbClr val="FF0000"/>
                </a:solidFill>
              </a:rPr>
              <a:t>、破坏了特有数据集固定的数据指纹</a:t>
            </a:r>
            <a:endParaRPr lang="en-US" altLang="zh-CN" dirty="0">
              <a:solidFill>
                <a:srgbClr val="FF0000"/>
              </a:solidFill>
            </a:endParaRPr>
          </a:p>
          <a:p>
            <a:endParaRPr lang="zh-CN" altLang="en-US" dirty="0"/>
          </a:p>
        </p:txBody>
      </p:sp>
      <p:sp>
        <p:nvSpPr>
          <p:cNvPr id="26" name="矩形 25">
            <a:extLst>
              <a:ext uri="{FF2B5EF4-FFF2-40B4-BE49-F238E27FC236}">
                <a16:creationId xmlns:a16="http://schemas.microsoft.com/office/drawing/2014/main" id="{3192E46C-D8C6-D588-7B23-2B4E6A839054}"/>
              </a:ext>
            </a:extLst>
          </p:cNvPr>
          <p:cNvSpPr/>
          <p:nvPr/>
        </p:nvSpPr>
        <p:spPr>
          <a:xfrm>
            <a:off x="5903438" y="1541039"/>
            <a:ext cx="1461609" cy="9040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文本框 27">
            <a:extLst>
              <a:ext uri="{FF2B5EF4-FFF2-40B4-BE49-F238E27FC236}">
                <a16:creationId xmlns:a16="http://schemas.microsoft.com/office/drawing/2014/main" id="{0DB744DD-9CCE-5446-B33B-663C0FA2C617}"/>
              </a:ext>
            </a:extLst>
          </p:cNvPr>
          <p:cNvSpPr txBox="1"/>
          <p:nvPr/>
        </p:nvSpPr>
        <p:spPr>
          <a:xfrm>
            <a:off x="6096000" y="1797885"/>
            <a:ext cx="1125629" cy="369332"/>
          </a:xfrm>
          <a:prstGeom prst="rect">
            <a:avLst/>
          </a:prstGeom>
          <a:noFill/>
        </p:spPr>
        <p:txBody>
          <a:bodyPr wrap="none" rtlCol="0">
            <a:spAutoFit/>
          </a:bodyPr>
          <a:lstStyle/>
          <a:p>
            <a:r>
              <a:rPr lang="zh-CN" altLang="en-US" dirty="0"/>
              <a:t>黑盒模型</a:t>
            </a:r>
          </a:p>
        </p:txBody>
      </p:sp>
      <p:cxnSp>
        <p:nvCxnSpPr>
          <p:cNvPr id="32" name="直接箭头连接符 31">
            <a:extLst>
              <a:ext uri="{FF2B5EF4-FFF2-40B4-BE49-F238E27FC236}">
                <a16:creationId xmlns:a16="http://schemas.microsoft.com/office/drawing/2014/main" id="{18051672-E070-4FEE-7CE6-669B46596843}"/>
              </a:ext>
            </a:extLst>
          </p:cNvPr>
          <p:cNvCxnSpPr>
            <a:stCxn id="26" idx="3"/>
          </p:cNvCxnSpPr>
          <p:nvPr/>
        </p:nvCxnSpPr>
        <p:spPr>
          <a:xfrm>
            <a:off x="7365047" y="1993082"/>
            <a:ext cx="112452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文本框 38">
            <a:extLst>
              <a:ext uri="{FF2B5EF4-FFF2-40B4-BE49-F238E27FC236}">
                <a16:creationId xmlns:a16="http://schemas.microsoft.com/office/drawing/2014/main" id="{C600153A-2D12-5CEC-79E8-0137586FD261}"/>
              </a:ext>
            </a:extLst>
          </p:cNvPr>
          <p:cNvSpPr txBox="1"/>
          <p:nvPr/>
        </p:nvSpPr>
        <p:spPr>
          <a:xfrm>
            <a:off x="7396603" y="1336220"/>
            <a:ext cx="1194558" cy="646331"/>
          </a:xfrm>
          <a:prstGeom prst="rect">
            <a:avLst/>
          </a:prstGeom>
          <a:noFill/>
        </p:spPr>
        <p:txBody>
          <a:bodyPr wrap="none" rtlCol="0">
            <a:spAutoFit/>
          </a:bodyPr>
          <a:lstStyle/>
          <a:p>
            <a:r>
              <a:rPr lang="zh-CN" altLang="en-US" dirty="0"/>
              <a:t>检测水印</a:t>
            </a:r>
            <a:r>
              <a:rPr lang="en-US" altLang="zh-CN" dirty="0"/>
              <a:t>/</a:t>
            </a:r>
          </a:p>
          <a:p>
            <a:r>
              <a:rPr lang="zh-CN" altLang="en-US" dirty="0"/>
              <a:t>提取指纹</a:t>
            </a:r>
          </a:p>
        </p:txBody>
      </p:sp>
      <p:sp>
        <p:nvSpPr>
          <p:cNvPr id="41" name="文本框 40">
            <a:extLst>
              <a:ext uri="{FF2B5EF4-FFF2-40B4-BE49-F238E27FC236}">
                <a16:creationId xmlns:a16="http://schemas.microsoft.com/office/drawing/2014/main" id="{C9721F23-23BA-15C3-2A0F-A05CF417EF20}"/>
              </a:ext>
            </a:extLst>
          </p:cNvPr>
          <p:cNvSpPr txBox="1"/>
          <p:nvPr/>
        </p:nvSpPr>
        <p:spPr>
          <a:xfrm>
            <a:off x="8512577" y="1797885"/>
            <a:ext cx="1107996" cy="369332"/>
          </a:xfrm>
          <a:prstGeom prst="rect">
            <a:avLst/>
          </a:prstGeom>
          <a:noFill/>
        </p:spPr>
        <p:txBody>
          <a:bodyPr wrap="none" rtlCol="0">
            <a:spAutoFit/>
          </a:bodyPr>
          <a:lstStyle/>
          <a:p>
            <a:r>
              <a:rPr lang="zh-CN" altLang="en-US" dirty="0"/>
              <a:t>效果变差</a:t>
            </a:r>
          </a:p>
        </p:txBody>
      </p:sp>
    </p:spTree>
    <p:extLst>
      <p:ext uri="{BB962C8B-B14F-4D97-AF65-F5344CB8AC3E}">
        <p14:creationId xmlns:p14="http://schemas.microsoft.com/office/powerpoint/2010/main" val="87725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E22E8F8C-F4CE-6449-E810-933295FBD105}"/>
              </a:ext>
            </a:extLst>
          </p:cNvPr>
          <p:cNvPicPr>
            <a:picLocks noGrp="1" noChangeAspect="1"/>
          </p:cNvPicPr>
          <p:nvPr>
            <p:ph idx="1"/>
          </p:nvPr>
        </p:nvPicPr>
        <p:blipFill>
          <a:blip r:embed="rId2"/>
          <a:stretch>
            <a:fillRect/>
          </a:stretch>
        </p:blipFill>
        <p:spPr>
          <a:xfrm>
            <a:off x="712694" y="615718"/>
            <a:ext cx="4404742" cy="1813717"/>
          </a:xfrm>
          <a:prstGeom prst="rect">
            <a:avLst/>
          </a:prstGeom>
        </p:spPr>
      </p:pic>
      <p:pic>
        <p:nvPicPr>
          <p:cNvPr id="7" name="图片 6">
            <a:extLst>
              <a:ext uri="{FF2B5EF4-FFF2-40B4-BE49-F238E27FC236}">
                <a16:creationId xmlns:a16="http://schemas.microsoft.com/office/drawing/2014/main" id="{7E8770CB-4C45-4B92-A607-F38B1532C9C8}"/>
              </a:ext>
            </a:extLst>
          </p:cNvPr>
          <p:cNvPicPr>
            <a:picLocks noChangeAspect="1"/>
          </p:cNvPicPr>
          <p:nvPr/>
        </p:nvPicPr>
        <p:blipFill>
          <a:blip r:embed="rId3"/>
          <a:stretch>
            <a:fillRect/>
          </a:stretch>
        </p:blipFill>
        <p:spPr>
          <a:xfrm>
            <a:off x="6513010" y="392273"/>
            <a:ext cx="4320914" cy="3635055"/>
          </a:xfrm>
          <a:prstGeom prst="rect">
            <a:avLst/>
          </a:prstGeom>
        </p:spPr>
      </p:pic>
      <p:pic>
        <p:nvPicPr>
          <p:cNvPr id="9" name="图片 8">
            <a:extLst>
              <a:ext uri="{FF2B5EF4-FFF2-40B4-BE49-F238E27FC236}">
                <a16:creationId xmlns:a16="http://schemas.microsoft.com/office/drawing/2014/main" id="{6DFE2A50-3D10-97F1-0F4A-B84F8744F64F}"/>
              </a:ext>
            </a:extLst>
          </p:cNvPr>
          <p:cNvPicPr>
            <a:picLocks noChangeAspect="1"/>
          </p:cNvPicPr>
          <p:nvPr/>
        </p:nvPicPr>
        <p:blipFill>
          <a:blip r:embed="rId4"/>
          <a:stretch>
            <a:fillRect/>
          </a:stretch>
        </p:blipFill>
        <p:spPr>
          <a:xfrm>
            <a:off x="945700" y="2429435"/>
            <a:ext cx="3240817" cy="2901592"/>
          </a:xfrm>
          <a:prstGeom prst="rect">
            <a:avLst/>
          </a:prstGeom>
        </p:spPr>
      </p:pic>
      <p:sp>
        <p:nvSpPr>
          <p:cNvPr id="10" name="文本框 9">
            <a:extLst>
              <a:ext uri="{FF2B5EF4-FFF2-40B4-BE49-F238E27FC236}">
                <a16:creationId xmlns:a16="http://schemas.microsoft.com/office/drawing/2014/main" id="{09D621F1-7BAF-AD2A-45B1-F0B6B5E2A123}"/>
              </a:ext>
            </a:extLst>
          </p:cNvPr>
          <p:cNvSpPr txBox="1"/>
          <p:nvPr/>
        </p:nvSpPr>
        <p:spPr>
          <a:xfrm>
            <a:off x="6513010" y="4168589"/>
            <a:ext cx="3857146" cy="1477328"/>
          </a:xfrm>
          <a:prstGeom prst="rect">
            <a:avLst/>
          </a:prstGeom>
          <a:noFill/>
        </p:spPr>
        <p:txBody>
          <a:bodyPr wrap="none" rtlCol="0">
            <a:spAutoFit/>
          </a:bodyPr>
          <a:lstStyle/>
          <a:p>
            <a:r>
              <a:rPr lang="zh-CN" altLang="en-US" dirty="0">
                <a:solidFill>
                  <a:srgbClr val="FF0000"/>
                </a:solidFill>
              </a:rPr>
              <a:t>算法的表头、连接关系 不要用优化</a:t>
            </a:r>
            <a:endParaRPr lang="en-US" altLang="zh-CN" dirty="0">
              <a:solidFill>
                <a:srgbClr val="FF0000"/>
              </a:solidFill>
            </a:endParaRPr>
          </a:p>
          <a:p>
            <a:endParaRPr lang="en-US" altLang="zh-CN" dirty="0">
              <a:solidFill>
                <a:srgbClr val="FF0000"/>
              </a:solidFill>
            </a:endParaRPr>
          </a:p>
          <a:p>
            <a:r>
              <a:rPr lang="zh-CN" altLang="en-US" dirty="0">
                <a:solidFill>
                  <a:srgbClr val="FF0000"/>
                </a:solidFill>
              </a:rPr>
              <a:t>最终优化 </a:t>
            </a:r>
            <a:r>
              <a:rPr lang="en-US" altLang="zh-CN" dirty="0">
                <a:solidFill>
                  <a:srgbClr val="FF0000"/>
                </a:solidFill>
              </a:rPr>
              <a:t>-&gt; </a:t>
            </a:r>
            <a:r>
              <a:rPr lang="zh-CN" altLang="en-US" dirty="0">
                <a:solidFill>
                  <a:srgbClr val="FF0000"/>
                </a:solidFill>
              </a:rPr>
              <a:t>我们的方案</a:t>
            </a:r>
            <a:endParaRPr lang="en-US" altLang="zh-CN" dirty="0">
              <a:solidFill>
                <a:srgbClr val="FF0000"/>
              </a:solidFill>
            </a:endParaRPr>
          </a:p>
          <a:p>
            <a:endParaRPr lang="en-US" altLang="zh-CN" dirty="0">
              <a:solidFill>
                <a:srgbClr val="FF0000"/>
              </a:solidFill>
            </a:endParaRPr>
          </a:p>
          <a:p>
            <a:r>
              <a:rPr lang="zh-CN" altLang="en-US" dirty="0">
                <a:solidFill>
                  <a:srgbClr val="FF0000"/>
                </a:solidFill>
              </a:rPr>
              <a:t>算法名词不要重复 合理的算法标题</a:t>
            </a:r>
            <a:endParaRPr lang="en-US" altLang="zh-CN" dirty="0">
              <a:solidFill>
                <a:srgbClr val="FF0000"/>
              </a:solidFill>
            </a:endParaRPr>
          </a:p>
        </p:txBody>
      </p:sp>
    </p:spTree>
    <p:extLst>
      <p:ext uri="{BB962C8B-B14F-4D97-AF65-F5344CB8AC3E}">
        <p14:creationId xmlns:p14="http://schemas.microsoft.com/office/powerpoint/2010/main" val="3920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E12F31A1-6CA1-A6D3-937B-2D2C714C84E5}"/>
              </a:ext>
            </a:extLst>
          </p:cNvPr>
          <p:cNvPicPr>
            <a:picLocks noChangeAspect="1"/>
          </p:cNvPicPr>
          <p:nvPr/>
        </p:nvPicPr>
        <p:blipFill>
          <a:blip r:embed="rId2"/>
          <a:stretch>
            <a:fillRect/>
          </a:stretch>
        </p:blipFill>
        <p:spPr>
          <a:xfrm>
            <a:off x="1216137" y="1004047"/>
            <a:ext cx="9912150" cy="5227507"/>
          </a:xfrm>
          <a:prstGeom prst="rect">
            <a:avLst/>
          </a:prstGeom>
        </p:spPr>
      </p:pic>
      <p:sp>
        <p:nvSpPr>
          <p:cNvPr id="6" name="矩形 5">
            <a:extLst>
              <a:ext uri="{FF2B5EF4-FFF2-40B4-BE49-F238E27FC236}">
                <a16:creationId xmlns:a16="http://schemas.microsoft.com/office/drawing/2014/main" id="{015D7D84-F52C-CA9E-6482-DD389F97EED6}"/>
              </a:ext>
            </a:extLst>
          </p:cNvPr>
          <p:cNvSpPr/>
          <p:nvPr/>
        </p:nvSpPr>
        <p:spPr>
          <a:xfrm>
            <a:off x="2949388" y="1084433"/>
            <a:ext cx="7037294" cy="323026"/>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C5458B2-1CD2-37C4-1375-3BDCCB732015}"/>
              </a:ext>
            </a:extLst>
          </p:cNvPr>
          <p:cNvSpPr txBox="1"/>
          <p:nvPr/>
        </p:nvSpPr>
        <p:spPr>
          <a:xfrm>
            <a:off x="3363676" y="6142663"/>
            <a:ext cx="1326004" cy="338554"/>
          </a:xfrm>
          <a:prstGeom prst="rect">
            <a:avLst/>
          </a:prstGeom>
          <a:noFill/>
        </p:spPr>
        <p:txBody>
          <a:bodyPr wrap="none" rtlCol="0">
            <a:spAutoFit/>
          </a:bodyPr>
          <a:lstStyle/>
          <a:p>
            <a:r>
              <a:rPr lang="en-US" altLang="zh-CN" sz="1600" b="1" dirty="0">
                <a:latin typeface="Times New Roman" panose="02020603050405020304" pitchFamily="18" charset="0"/>
                <a:cs typeface="Times New Roman" panose="02020603050405020304" pitchFamily="18" charset="0"/>
              </a:rPr>
              <a:t>(a) No attack</a:t>
            </a:r>
            <a:endParaRPr lang="zh-CN" altLang="en-US" sz="16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5EBE7AA9-DC34-5596-28EF-AA1FB9AE4C8A}"/>
              </a:ext>
            </a:extLst>
          </p:cNvPr>
          <p:cNvSpPr txBox="1"/>
          <p:nvPr/>
        </p:nvSpPr>
        <p:spPr>
          <a:xfrm>
            <a:off x="8151171" y="6142663"/>
            <a:ext cx="1159292" cy="338554"/>
          </a:xfrm>
          <a:prstGeom prst="rect">
            <a:avLst/>
          </a:prstGeom>
          <a:noFill/>
        </p:spPr>
        <p:txBody>
          <a:bodyPr wrap="none" rtlCol="0">
            <a:spAutoFit/>
          </a:bodyPr>
          <a:lstStyle/>
          <a:p>
            <a:r>
              <a:rPr lang="en-US" altLang="zh-CN" sz="1600" b="1" dirty="0">
                <a:latin typeface="Times New Roman" panose="02020603050405020304" pitchFamily="18" charset="0"/>
                <a:cs typeface="Times New Roman" panose="02020603050405020304" pitchFamily="18" charset="0"/>
              </a:rPr>
              <a:t>(b) RIGBD</a:t>
            </a:r>
            <a:endParaRPr lang="zh-CN" alt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277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DE7F566-0966-1C2D-9D35-6C213DB75CEC}"/>
              </a:ext>
            </a:extLst>
          </p:cNvPr>
          <p:cNvPicPr>
            <a:picLocks noChangeAspect="1"/>
          </p:cNvPicPr>
          <p:nvPr/>
        </p:nvPicPr>
        <p:blipFill>
          <a:blip r:embed="rId2"/>
          <a:stretch>
            <a:fillRect/>
          </a:stretch>
        </p:blipFill>
        <p:spPr>
          <a:xfrm>
            <a:off x="621169" y="55808"/>
            <a:ext cx="9496268" cy="5232532"/>
          </a:xfrm>
          <a:prstGeom prst="rect">
            <a:avLst/>
          </a:prstGeom>
        </p:spPr>
      </p:pic>
      <p:sp>
        <p:nvSpPr>
          <p:cNvPr id="2" name="文本框 1">
            <a:extLst>
              <a:ext uri="{FF2B5EF4-FFF2-40B4-BE49-F238E27FC236}">
                <a16:creationId xmlns:a16="http://schemas.microsoft.com/office/drawing/2014/main" id="{21F9A872-C38C-23BC-D541-BAE7C03A5BBC}"/>
              </a:ext>
            </a:extLst>
          </p:cNvPr>
          <p:cNvSpPr txBox="1"/>
          <p:nvPr/>
        </p:nvSpPr>
        <p:spPr>
          <a:xfrm>
            <a:off x="527862" y="5314215"/>
            <a:ext cx="10500921" cy="1323439"/>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基于一个开源且干净的图结构设计了一个</a:t>
            </a:r>
            <a:r>
              <a:rPr lang="zh-CN" altLang="en-US" sz="1600" b="0" i="0" dirty="0">
                <a:solidFill>
                  <a:srgbClr val="FF0000"/>
                </a:solidFill>
                <a:effectLst/>
                <a:latin typeface="宋体" panose="02010600030101010101" pitchFamily="2" charset="-122"/>
                <a:ea typeface="宋体" panose="02010600030101010101" pitchFamily="2" charset="-122"/>
              </a:rPr>
              <a:t>提示模板</a:t>
            </a:r>
            <a:r>
              <a:rPr lang="zh-CN" altLang="en-US" sz="1600" b="0" i="0" dirty="0">
                <a:effectLst/>
                <a:latin typeface="宋体" panose="02010600030101010101" pitchFamily="2" charset="-122"/>
                <a:ea typeface="宋体" panose="02010600030101010101" pitchFamily="2" charset="-122"/>
              </a:rPr>
              <a:t>，使</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能够推断边的恶意程度并提供分析结果，以此构建指令数据集。该数据集用于微调本地大语言模型，从而将</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的推理能力提炼到本地大语言模型中。</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当给定一个新的攻击后图结构时，首先利用本地大语言模型识别出恶意边。通过将识别结果视为边标签，进一步将本地大语言模型的推理能力提炼到基于大语言模型的边预测器上，以找到缺失的重要边。</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最后，通过移除恶意边并添加重要边来净化图结构，使图神经网络（</a:t>
            </a:r>
            <a:r>
              <a:rPr lang="en-US" altLang="zh-CN" sz="1600" b="0" i="0" dirty="0">
                <a:effectLst/>
                <a:latin typeface="宋体" panose="02010600030101010101" pitchFamily="2" charset="-122"/>
                <a:ea typeface="宋体" panose="02010600030101010101" pitchFamily="2" charset="-122"/>
              </a:rPr>
              <a:t>GNNs</a:t>
            </a:r>
            <a:r>
              <a:rPr lang="zh-CN" altLang="en-US" sz="1600" b="0" i="0" dirty="0">
                <a:effectLst/>
                <a:latin typeface="宋体" panose="02010600030101010101" pitchFamily="2" charset="-122"/>
                <a:ea typeface="宋体" panose="02010600030101010101" pitchFamily="2" charset="-122"/>
              </a:rPr>
              <a:t>）更加鲁棒。</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085497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1446C61-2DEE-FCD0-E05B-EFD7BD3C4B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8347" y="747993"/>
            <a:ext cx="9525000" cy="4286250"/>
          </a:xfrm>
          <a:prstGeom prst="rect">
            <a:avLst/>
          </a:prstGeom>
        </p:spPr>
      </p:pic>
      <p:sp>
        <p:nvSpPr>
          <p:cNvPr id="8" name="文本框 7">
            <a:extLst>
              <a:ext uri="{FF2B5EF4-FFF2-40B4-BE49-F238E27FC236}">
                <a16:creationId xmlns:a16="http://schemas.microsoft.com/office/drawing/2014/main" id="{764147A5-08EA-12BF-6AC9-7F902CDF0E4E}"/>
              </a:ext>
            </a:extLst>
          </p:cNvPr>
          <p:cNvSpPr txBox="1"/>
          <p:nvPr/>
        </p:nvSpPr>
        <p:spPr>
          <a:xfrm>
            <a:off x="3130593" y="5034243"/>
            <a:ext cx="1326004" cy="338554"/>
          </a:xfrm>
          <a:prstGeom prst="rect">
            <a:avLst/>
          </a:prstGeom>
          <a:noFill/>
        </p:spPr>
        <p:txBody>
          <a:bodyPr wrap="none" rtlCol="0">
            <a:spAutoFit/>
          </a:bodyPr>
          <a:lstStyle/>
          <a:p>
            <a:r>
              <a:rPr lang="en-US" altLang="zh-CN" sz="1600" b="1" dirty="0">
                <a:latin typeface="Times New Roman" panose="02020603050405020304" pitchFamily="18" charset="0"/>
                <a:cs typeface="Times New Roman" panose="02020603050405020304" pitchFamily="18" charset="0"/>
              </a:rPr>
              <a:t>(a) No attack</a:t>
            </a:r>
            <a:endParaRPr lang="zh-CN" altLang="en-US" sz="1600" b="1"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EBD2591E-85E6-911A-1EAB-1E52D9B58ED5}"/>
              </a:ext>
            </a:extLst>
          </p:cNvPr>
          <p:cNvSpPr txBox="1"/>
          <p:nvPr/>
        </p:nvSpPr>
        <p:spPr>
          <a:xfrm>
            <a:off x="7918088" y="5034243"/>
            <a:ext cx="1159292" cy="338554"/>
          </a:xfrm>
          <a:prstGeom prst="rect">
            <a:avLst/>
          </a:prstGeom>
          <a:noFill/>
        </p:spPr>
        <p:txBody>
          <a:bodyPr wrap="none" rtlCol="0">
            <a:spAutoFit/>
          </a:bodyPr>
          <a:lstStyle/>
          <a:p>
            <a:r>
              <a:rPr lang="en-US" altLang="zh-CN" sz="1600" b="1" dirty="0">
                <a:latin typeface="Times New Roman" panose="02020603050405020304" pitchFamily="18" charset="0"/>
                <a:cs typeface="Times New Roman" panose="02020603050405020304" pitchFamily="18" charset="0"/>
              </a:rPr>
              <a:t>(b) RIGBD</a:t>
            </a:r>
            <a:endParaRPr lang="zh-CN" alt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169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59DCE13-CC71-9C5A-943D-CBBAFE585419}"/>
              </a:ext>
            </a:extLst>
          </p:cNvPr>
          <p:cNvPicPr>
            <a:picLocks noChangeAspect="1"/>
          </p:cNvPicPr>
          <p:nvPr/>
        </p:nvPicPr>
        <p:blipFill>
          <a:blip r:embed="rId2"/>
          <a:stretch>
            <a:fillRect/>
          </a:stretch>
        </p:blipFill>
        <p:spPr>
          <a:xfrm>
            <a:off x="1333500" y="1285875"/>
            <a:ext cx="9525000" cy="4286250"/>
          </a:xfrm>
          <a:prstGeom prst="rect">
            <a:avLst/>
          </a:prstGeom>
        </p:spPr>
      </p:pic>
      <p:sp>
        <p:nvSpPr>
          <p:cNvPr id="6" name="文本框 5">
            <a:extLst>
              <a:ext uri="{FF2B5EF4-FFF2-40B4-BE49-F238E27FC236}">
                <a16:creationId xmlns:a16="http://schemas.microsoft.com/office/drawing/2014/main" id="{A5B5D1C8-E534-7572-CD66-0DD7A466F802}"/>
              </a:ext>
            </a:extLst>
          </p:cNvPr>
          <p:cNvSpPr txBox="1"/>
          <p:nvPr/>
        </p:nvSpPr>
        <p:spPr>
          <a:xfrm>
            <a:off x="3677440" y="5572125"/>
            <a:ext cx="1326004" cy="338554"/>
          </a:xfrm>
          <a:prstGeom prst="rect">
            <a:avLst/>
          </a:prstGeom>
          <a:noFill/>
        </p:spPr>
        <p:txBody>
          <a:bodyPr wrap="none" rtlCol="0">
            <a:spAutoFit/>
          </a:bodyPr>
          <a:lstStyle/>
          <a:p>
            <a:r>
              <a:rPr lang="en-US" altLang="zh-CN" sz="1600" b="1" dirty="0">
                <a:latin typeface="Times New Roman" panose="02020603050405020304" pitchFamily="18" charset="0"/>
                <a:cs typeface="Times New Roman" panose="02020603050405020304" pitchFamily="18" charset="0"/>
              </a:rPr>
              <a:t>(a) No attack</a:t>
            </a:r>
            <a:endParaRPr lang="zh-CN" altLang="en-US" sz="1600" b="1"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2B3C62BD-F2D8-1D14-1A75-911ED809E4DB}"/>
              </a:ext>
            </a:extLst>
          </p:cNvPr>
          <p:cNvSpPr txBox="1"/>
          <p:nvPr/>
        </p:nvSpPr>
        <p:spPr>
          <a:xfrm>
            <a:off x="7075406" y="5586132"/>
            <a:ext cx="1159292" cy="338554"/>
          </a:xfrm>
          <a:prstGeom prst="rect">
            <a:avLst/>
          </a:prstGeom>
          <a:noFill/>
        </p:spPr>
        <p:txBody>
          <a:bodyPr wrap="none" rtlCol="0">
            <a:spAutoFit/>
          </a:bodyPr>
          <a:lstStyle/>
          <a:p>
            <a:r>
              <a:rPr lang="en-US" altLang="zh-CN" sz="1600" b="1" dirty="0">
                <a:latin typeface="Times New Roman" panose="02020603050405020304" pitchFamily="18" charset="0"/>
                <a:cs typeface="Times New Roman" panose="02020603050405020304" pitchFamily="18" charset="0"/>
              </a:rPr>
              <a:t>(b) RIGBD</a:t>
            </a:r>
            <a:endParaRPr lang="zh-CN" alt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960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0F792C0-878F-D0BA-C43A-EF7006E72FFA}"/>
              </a:ext>
            </a:extLst>
          </p:cNvPr>
          <p:cNvSpPr txBox="1"/>
          <p:nvPr/>
        </p:nvSpPr>
        <p:spPr>
          <a:xfrm>
            <a:off x="360500" y="125628"/>
            <a:ext cx="11471000" cy="6186309"/>
          </a:xfrm>
          <a:prstGeom prst="rect">
            <a:avLst/>
          </a:prstGeom>
          <a:noFill/>
        </p:spPr>
        <p:txBody>
          <a:bodyPr wrap="square">
            <a:spAutoFit/>
          </a:bodyPr>
          <a:lstStyle/>
          <a:p>
            <a:pPr>
              <a:buNone/>
            </a:pPr>
            <a:r>
              <a:rPr lang="en-US" altLang="zh-CN" b="1" dirty="0">
                <a:latin typeface="宋体" panose="02010600030101010101" pitchFamily="2" charset="-122"/>
                <a:ea typeface="宋体" panose="02010600030101010101" pitchFamily="2" charset="-122"/>
              </a:rPr>
              <a:t>1) </a:t>
            </a:r>
            <a:r>
              <a:rPr lang="zh-CN" altLang="en-US" b="1" dirty="0">
                <a:solidFill>
                  <a:srgbClr val="FF0000"/>
                </a:solidFill>
                <a:latin typeface="宋体" panose="02010600030101010101" pitchFamily="2" charset="-122"/>
                <a:ea typeface="宋体" panose="02010600030101010101" pitchFamily="2" charset="-122"/>
              </a:rPr>
              <a:t>多源拼接</a:t>
            </a:r>
            <a:r>
              <a:rPr lang="zh-CN" altLang="en-US" b="1" dirty="0">
                <a:latin typeface="宋体" panose="02010600030101010101" pitchFamily="2" charset="-122"/>
                <a:ea typeface="宋体" panose="02010600030101010101" pitchFamily="2" charset="-122"/>
              </a:rPr>
              <a:t>下（混合数据集）</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跨场景的</a:t>
            </a:r>
            <a:r>
              <a:rPr lang="zh-CN" altLang="en-US" b="1" dirty="0">
                <a:solidFill>
                  <a:srgbClr val="FF0000"/>
                </a:solidFill>
                <a:latin typeface="宋体" panose="02010600030101010101" pitchFamily="2" charset="-122"/>
                <a:ea typeface="宋体" panose="02010600030101010101" pitchFamily="2" charset="-122"/>
              </a:rPr>
              <a:t>大规模文本</a:t>
            </a:r>
            <a:r>
              <a:rPr lang="zh-CN" altLang="en-US" b="1" dirty="0">
                <a:latin typeface="宋体" panose="02010600030101010101" pitchFamily="2" charset="-122"/>
                <a:ea typeface="宋体" panose="02010600030101010101" pitchFamily="2" charset="-122"/>
              </a:rPr>
              <a:t>图数据集权属保护 </a:t>
            </a:r>
            <a:r>
              <a:rPr lang="zh-CN" altLang="en-US" b="1" dirty="0">
                <a:solidFill>
                  <a:srgbClr val="FF0000"/>
                </a:solidFill>
                <a:latin typeface="宋体" panose="02010600030101010101" pitchFamily="2" charset="-122"/>
                <a:ea typeface="宋体" panose="02010600030101010101" pitchFamily="2" charset="-122"/>
              </a:rPr>
              <a:t>（成员推理）</a:t>
            </a:r>
          </a:p>
          <a:p>
            <a:pPr>
              <a:buNone/>
            </a:pPr>
            <a:r>
              <a:rPr lang="zh-CN" altLang="en-US" b="1" dirty="0">
                <a:latin typeface="宋体" panose="02010600030101010101" pitchFamily="2" charset="-122"/>
                <a:ea typeface="宋体" panose="02010600030101010101" pitchFamily="2" charset="-122"/>
              </a:rPr>
              <a:t>场景描述</a:t>
            </a:r>
            <a:br>
              <a:rPr lang="zh-CN" altLang="en-US" dirty="0">
                <a:latin typeface="宋体" panose="02010600030101010101" pitchFamily="2" charset="-122"/>
                <a:ea typeface="宋体" panose="02010600030101010101" pitchFamily="2" charset="-122"/>
              </a:rPr>
            </a:br>
            <a:r>
              <a:rPr lang="zh-CN" altLang="en-US" dirty="0">
                <a:latin typeface="宋体" panose="02010600030101010101" pitchFamily="2" charset="-122"/>
                <a:ea typeface="宋体" panose="02010600030101010101" pitchFamily="2" charset="-122"/>
              </a:rPr>
              <a:t>攻击者收集多个公开</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私有文本图集合（来源 </a:t>
            </a:r>
            <a:r>
              <a:rPr lang="en-US" altLang="zh-CN" dirty="0">
                <a:latin typeface="宋体" panose="02010600030101010101" pitchFamily="2" charset="-122"/>
                <a:ea typeface="宋体" panose="02010600030101010101" pitchFamily="2" charset="-122"/>
              </a:rPr>
              <a:t>A</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C…</a:t>
            </a:r>
            <a:r>
              <a:rPr lang="zh-CN" altLang="en-US" dirty="0">
                <a:latin typeface="宋体" panose="02010600030101010101" pitchFamily="2" charset="-122"/>
                <a:ea typeface="宋体" panose="02010600030101010101" pitchFamily="2" charset="-122"/>
              </a:rPr>
              <a:t>），把文本图数据按某种比例（碎片级别：句</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段</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子图）拼接</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混合到一个新数据集中，再对拼接后的数据训练模型并发布。</a:t>
            </a:r>
            <a:endParaRPr lang="en-US" altLang="zh-CN" dirty="0">
              <a:latin typeface="宋体" panose="02010600030101010101" pitchFamily="2" charset="-122"/>
              <a:ea typeface="宋体" panose="02010600030101010101" pitchFamily="2" charset="-122"/>
            </a:endParaRPr>
          </a:p>
          <a:p>
            <a:pPr>
              <a:buNone/>
            </a:pPr>
            <a:r>
              <a:rPr lang="zh-CN" altLang="en-US" dirty="0">
                <a:latin typeface="宋体" panose="02010600030101010101" pitchFamily="2" charset="-122"/>
                <a:ea typeface="宋体" panose="02010600030101010101" pitchFamily="2" charset="-122"/>
              </a:rPr>
              <a:t>目标是让任何单一数据集的权属信号被“</a:t>
            </a:r>
            <a:r>
              <a:rPr lang="zh-CN" altLang="en-US" dirty="0">
                <a:solidFill>
                  <a:srgbClr val="FF0000"/>
                </a:solidFill>
                <a:latin typeface="宋体" panose="02010600030101010101" pitchFamily="2" charset="-122"/>
                <a:ea typeface="宋体" panose="02010600030101010101" pitchFamily="2" charset="-122"/>
              </a:rPr>
              <a:t>稀释</a:t>
            </a:r>
            <a:r>
              <a:rPr lang="zh-CN" altLang="en-US" dirty="0">
                <a:latin typeface="宋体" panose="02010600030101010101" pitchFamily="2" charset="-122"/>
                <a:ea typeface="宋体" panose="02010600030101010101" pitchFamily="2" charset="-122"/>
              </a:rPr>
              <a:t>”或藏匿在混合池里。</a:t>
            </a:r>
          </a:p>
          <a:p>
            <a:pPr>
              <a:buNone/>
            </a:pPr>
            <a:r>
              <a:rPr lang="zh-CN" altLang="en-US" b="1" dirty="0">
                <a:latin typeface="宋体" panose="02010600030101010101" pitchFamily="2" charset="-122"/>
                <a:ea typeface="宋体" panose="02010600030101010101" pitchFamily="2" charset="-122"/>
              </a:rPr>
              <a:t>为什么传统方法失效</a:t>
            </a:r>
            <a:endParaRPr lang="zh-CN" altLang="en-US" dirty="0">
              <a:latin typeface="宋体" panose="02010600030101010101" pitchFamily="2" charset="-122"/>
              <a:ea typeface="宋体" panose="02010600030101010101" pitchFamily="2" charset="-122"/>
            </a:endParaRPr>
          </a:p>
          <a:p>
            <a:pPr>
              <a:buFont typeface="Arial" panose="020B0604020202020204" pitchFamily="34" charset="0"/>
              <a:buChar char="•"/>
            </a:pPr>
            <a:r>
              <a:rPr lang="zh-CN" altLang="en-US" dirty="0">
                <a:latin typeface="宋体" panose="02010600030101010101" pitchFamily="2" charset="-122"/>
                <a:ea typeface="宋体" panose="02010600030101010101" pitchFamily="2" charset="-122"/>
              </a:rPr>
              <a:t>传统水印或指纹依赖于集中式、明显的触发或子图签名。被切碎并混入大量相似来源后，这些特征变成弱信号，难以在整体模型中检测到或与其他来源区分。</a:t>
            </a:r>
            <a:r>
              <a:rPr lang="zh-CN" altLang="en-US" dirty="0">
                <a:solidFill>
                  <a:srgbClr val="FF0000"/>
                </a:solidFill>
                <a:latin typeface="宋体" panose="02010600030101010101" pitchFamily="2" charset="-122"/>
                <a:ea typeface="宋体" panose="02010600030101010101" pitchFamily="2" charset="-122"/>
              </a:rPr>
              <a:t>（水印方法）</a:t>
            </a:r>
          </a:p>
          <a:p>
            <a:pPr>
              <a:buFont typeface="Arial" panose="020B0604020202020204" pitchFamily="34" charset="0"/>
              <a:buChar char="•"/>
            </a:pPr>
            <a:r>
              <a:rPr lang="zh-CN" altLang="en-US" dirty="0">
                <a:latin typeface="宋体" panose="02010600030101010101" pitchFamily="2" charset="-122"/>
                <a:ea typeface="宋体" panose="02010600030101010101" pitchFamily="2" charset="-122"/>
              </a:rPr>
              <a:t>基于单一数据集统计特征的方法（例如分布偏差检测）会因多源平均化而失去辨识力。</a:t>
            </a:r>
            <a:r>
              <a:rPr lang="zh-CN" altLang="en-US" dirty="0">
                <a:solidFill>
                  <a:srgbClr val="FF0000"/>
                </a:solidFill>
                <a:latin typeface="宋体" panose="02010600030101010101" pitchFamily="2" charset="-122"/>
                <a:ea typeface="宋体" panose="02010600030101010101" pitchFamily="2" charset="-122"/>
              </a:rPr>
              <a:t>（指纹方法）</a:t>
            </a:r>
            <a:endParaRPr lang="en-US" altLang="zh-CN" dirty="0">
              <a:solidFill>
                <a:srgbClr val="FF0000"/>
              </a:solidFill>
              <a:latin typeface="宋体" panose="02010600030101010101" pitchFamily="2" charset="-122"/>
              <a:ea typeface="宋体" panose="02010600030101010101" pitchFamily="2" charset="-122"/>
            </a:endParaRPr>
          </a:p>
          <a:p>
            <a:pPr>
              <a:buFont typeface="Arial" panose="020B0604020202020204" pitchFamily="34" charset="0"/>
              <a:buChar char="•"/>
            </a:pPr>
            <a:endParaRPr lang="en-US" altLang="zh-CN" dirty="0">
              <a:solidFill>
                <a:srgbClr val="FF0000"/>
              </a:solidFill>
              <a:latin typeface="宋体" panose="02010600030101010101" pitchFamily="2" charset="-122"/>
              <a:ea typeface="宋体" panose="02010600030101010101" pitchFamily="2" charset="-122"/>
            </a:endParaRPr>
          </a:p>
          <a:p>
            <a:pPr>
              <a:buFont typeface="Arial" panose="020B0604020202020204" pitchFamily="34" charset="0"/>
              <a:buChar char="•"/>
            </a:pPr>
            <a:r>
              <a:rPr lang="zh-CN" altLang="en-US" dirty="0">
                <a:solidFill>
                  <a:srgbClr val="FF0000"/>
                </a:solidFill>
                <a:latin typeface="宋体" panose="02010600030101010101" pitchFamily="2" charset="-122"/>
                <a:ea typeface="宋体" panose="02010600030101010101" pitchFamily="2" charset="-122"/>
              </a:rPr>
              <a:t>逻辑清晰</a:t>
            </a:r>
            <a:endParaRPr lang="en-US" altLang="zh-CN" dirty="0">
              <a:solidFill>
                <a:srgbClr val="FF0000"/>
              </a:solidFill>
              <a:latin typeface="宋体" panose="02010600030101010101" pitchFamily="2" charset="-122"/>
              <a:ea typeface="宋体" panose="02010600030101010101" pitchFamily="2" charset="-122"/>
            </a:endParaRPr>
          </a:p>
          <a:p>
            <a:pPr>
              <a:buFont typeface="Arial" panose="020B0604020202020204" pitchFamily="34" charset="0"/>
              <a:buChar char="•"/>
            </a:pPr>
            <a:r>
              <a:rPr lang="zh-CN" altLang="en-US" dirty="0">
                <a:solidFill>
                  <a:srgbClr val="FF0000"/>
                </a:solidFill>
                <a:latin typeface="宋体" panose="02010600030101010101" pitchFamily="2" charset="-122"/>
                <a:ea typeface="宋体" panose="02010600030101010101" pitchFamily="2" charset="-122"/>
              </a:rPr>
              <a:t>水印：</a:t>
            </a:r>
            <a:endParaRPr lang="en-US" altLang="zh-CN" dirty="0">
              <a:solidFill>
                <a:srgbClr val="FF0000"/>
              </a:solidFill>
              <a:latin typeface="宋体" panose="02010600030101010101" pitchFamily="2" charset="-122"/>
              <a:ea typeface="宋体" panose="02010600030101010101" pitchFamily="2" charset="-122"/>
            </a:endParaRPr>
          </a:p>
          <a:p>
            <a:pPr>
              <a:buFont typeface="Arial" panose="020B0604020202020204" pitchFamily="34" charset="0"/>
              <a:buChar char="•"/>
            </a:pPr>
            <a:r>
              <a:rPr lang="zh-CN" altLang="en-US" dirty="0">
                <a:solidFill>
                  <a:srgbClr val="FF0000"/>
                </a:solidFill>
                <a:latin typeface="宋体" panose="02010600030101010101" pitchFamily="2" charset="-122"/>
                <a:ea typeface="宋体" panose="02010600030101010101" pitchFamily="2" charset="-122"/>
              </a:rPr>
              <a:t>指纹：</a:t>
            </a:r>
            <a:endParaRPr lang="en-US" altLang="zh-CN" dirty="0">
              <a:solidFill>
                <a:srgbClr val="FF0000"/>
              </a:solidFill>
              <a:latin typeface="宋体" panose="02010600030101010101" pitchFamily="2" charset="-122"/>
              <a:ea typeface="宋体" panose="02010600030101010101" pitchFamily="2" charset="-122"/>
            </a:endParaRPr>
          </a:p>
          <a:p>
            <a:pPr>
              <a:buFont typeface="Arial" panose="020B0604020202020204" pitchFamily="34" charset="0"/>
              <a:buChar char="•"/>
            </a:pPr>
            <a:r>
              <a:rPr lang="en-US" altLang="zh-CN" dirty="0">
                <a:solidFill>
                  <a:srgbClr val="FF0000"/>
                </a:solidFill>
                <a:latin typeface="宋体" panose="02010600030101010101" pitchFamily="2" charset="-122"/>
                <a:ea typeface="宋体" panose="02010600030101010101" pitchFamily="2" charset="-122"/>
              </a:rPr>
              <a:t>Cora -&gt; </a:t>
            </a:r>
            <a:r>
              <a:rPr lang="zh-CN" altLang="en-US" dirty="0">
                <a:solidFill>
                  <a:srgbClr val="FF0000"/>
                </a:solidFill>
                <a:latin typeface="宋体" panose="02010600030101010101" pitchFamily="2" charset="-122"/>
                <a:ea typeface="宋体" panose="02010600030101010101" pitchFamily="2" charset="-122"/>
              </a:rPr>
              <a:t>数据集分布</a:t>
            </a:r>
            <a:r>
              <a:rPr lang="en-US" altLang="zh-CN" dirty="0">
                <a:solidFill>
                  <a:srgbClr val="FF0000"/>
                </a:solidFill>
                <a:latin typeface="宋体" panose="02010600030101010101" pitchFamily="2" charset="-122"/>
                <a:ea typeface="宋体" panose="02010600030101010101" pitchFamily="2" charset="-122"/>
              </a:rPr>
              <a:t>-&gt;</a:t>
            </a:r>
            <a:r>
              <a:rPr lang="zh-CN" altLang="en-US" dirty="0">
                <a:solidFill>
                  <a:srgbClr val="FF0000"/>
                </a:solidFill>
                <a:latin typeface="宋体" panose="02010600030101010101" pitchFamily="2" charset="-122"/>
                <a:ea typeface="宋体" panose="02010600030101010101" pitchFamily="2" charset="-122"/>
              </a:rPr>
              <a:t>决策边界   </a:t>
            </a:r>
            <a:r>
              <a:rPr lang="en-US" altLang="zh-CN" dirty="0">
                <a:solidFill>
                  <a:srgbClr val="FF0000"/>
                </a:solidFill>
                <a:latin typeface="宋体" panose="02010600030101010101" pitchFamily="2" charset="-122"/>
                <a:ea typeface="宋体" panose="02010600030101010101" pitchFamily="2" charset="-122"/>
              </a:rPr>
              <a:t>(</a:t>
            </a:r>
            <a:r>
              <a:rPr lang="zh-CN" altLang="en-US" dirty="0">
                <a:solidFill>
                  <a:srgbClr val="FF0000"/>
                </a:solidFill>
                <a:latin typeface="宋体" panose="02010600030101010101" pitchFamily="2" charset="-122"/>
                <a:ea typeface="宋体" panose="02010600030101010101" pitchFamily="2" charset="-122"/>
              </a:rPr>
              <a:t>引言部分</a:t>
            </a:r>
            <a:r>
              <a:rPr lang="en-US" altLang="zh-CN" dirty="0">
                <a:solidFill>
                  <a:srgbClr val="FF0000"/>
                </a:solidFill>
                <a:latin typeface="宋体" panose="02010600030101010101" pitchFamily="2" charset="-122"/>
                <a:ea typeface="宋体" panose="02010600030101010101" pitchFamily="2" charset="-122"/>
              </a:rPr>
              <a:t>)</a:t>
            </a:r>
          </a:p>
          <a:p>
            <a:pPr>
              <a:buFont typeface="Arial" panose="020B0604020202020204" pitchFamily="34" charset="0"/>
              <a:buChar char="•"/>
            </a:pPr>
            <a:r>
              <a:rPr lang="zh-CN" altLang="en-US" dirty="0">
                <a:solidFill>
                  <a:srgbClr val="FF0000"/>
                </a:solidFill>
                <a:latin typeface="宋体" panose="02010600030101010101" pitchFamily="2" charset="-122"/>
                <a:ea typeface="宋体" panose="02010600030101010101" pitchFamily="2" charset="-122"/>
              </a:rPr>
              <a:t>验证 通过</a:t>
            </a:r>
            <a:r>
              <a:rPr lang="en-US" altLang="zh-CN" dirty="0">
                <a:solidFill>
                  <a:srgbClr val="FF0000"/>
                </a:solidFill>
                <a:latin typeface="宋体" panose="02010600030101010101" pitchFamily="2" charset="-122"/>
                <a:ea typeface="宋体" panose="02010600030101010101" pitchFamily="2" charset="-122"/>
              </a:rPr>
              <a:t>GNN -&gt; </a:t>
            </a:r>
            <a:r>
              <a:rPr lang="zh-CN" altLang="en-US" dirty="0">
                <a:solidFill>
                  <a:srgbClr val="FF0000"/>
                </a:solidFill>
                <a:latin typeface="宋体" panose="02010600030101010101" pitchFamily="2" charset="-122"/>
                <a:ea typeface="宋体" panose="02010600030101010101" pitchFamily="2" charset="-122"/>
              </a:rPr>
              <a:t>提取指纹 窃取的比例 比例小 决策边界刻画不显著 效果差</a:t>
            </a:r>
            <a:endParaRPr lang="en-US" altLang="zh-CN" dirty="0">
              <a:solidFill>
                <a:srgbClr val="FF0000"/>
              </a:solidFill>
              <a:latin typeface="宋体" panose="02010600030101010101" pitchFamily="2" charset="-122"/>
              <a:ea typeface="宋体" panose="02010600030101010101" pitchFamily="2" charset="-122"/>
            </a:endParaRPr>
          </a:p>
          <a:p>
            <a:pPr>
              <a:buFont typeface="Arial" panose="020B0604020202020204" pitchFamily="34" charset="0"/>
              <a:buChar char="•"/>
            </a:pPr>
            <a:r>
              <a:rPr lang="zh-CN" altLang="en-US" dirty="0">
                <a:solidFill>
                  <a:srgbClr val="FF0000"/>
                </a:solidFill>
                <a:latin typeface="宋体" panose="02010600030101010101" pitchFamily="2" charset="-122"/>
                <a:ea typeface="宋体" panose="02010600030101010101" pitchFamily="2" charset="-122"/>
              </a:rPr>
              <a:t>成员推理：</a:t>
            </a:r>
            <a:endParaRPr lang="en-US" altLang="zh-CN" dirty="0">
              <a:solidFill>
                <a:srgbClr val="FF0000"/>
              </a:solidFill>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新方案</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针对不同来源</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场景的文本图数据集 给出配套的文本提示和图提示 </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混合提示</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、利用文本提示</a:t>
            </a:r>
            <a:r>
              <a:rPr lang="en-US" altLang="zh-CN" dirty="0">
                <a:latin typeface="宋体" panose="02010600030101010101" pitchFamily="2" charset="-122"/>
                <a:ea typeface="宋体" panose="02010600030101010101" pitchFamily="2" charset="-122"/>
              </a:rPr>
              <a:t>+LLM</a:t>
            </a:r>
            <a:r>
              <a:rPr lang="zh-CN" altLang="en-US" dirty="0">
                <a:latin typeface="宋体" panose="02010600030101010101" pitchFamily="2" charset="-122"/>
                <a:ea typeface="宋体" panose="02010600030101010101" pitchFamily="2" charset="-122"/>
              </a:rPr>
              <a:t>的形式确定文本图上各个数据节点的权属</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、利用自动生成的图提示</a:t>
            </a:r>
            <a:r>
              <a:rPr lang="en-US" altLang="zh-CN" dirty="0">
                <a:latin typeface="宋体" panose="02010600030101010101" pitchFamily="2" charset="-122"/>
                <a:ea typeface="宋体" panose="02010600030101010101" pitchFamily="2" charset="-122"/>
              </a:rPr>
              <a:t>+GNN </a:t>
            </a:r>
            <a:r>
              <a:rPr lang="zh-CN" altLang="en-US" dirty="0">
                <a:latin typeface="宋体" panose="02010600030101010101" pitchFamily="2" charset="-122"/>
                <a:ea typeface="宋体" panose="02010600030101010101" pitchFamily="2" charset="-122"/>
              </a:rPr>
              <a:t>去确定文本图上各个数据节点的权属</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对比方法 泛指权属保护方法 引言可以划分现有的研究现状</a:t>
            </a:r>
            <a:endParaRPr lang="en-US" altLang="zh-CN" dirty="0">
              <a:latin typeface="宋体" panose="02010600030101010101" pitchFamily="2" charset="-122"/>
              <a:ea typeface="宋体" panose="02010600030101010101" pitchFamily="2" charset="-122"/>
            </a:endParaRPr>
          </a:p>
          <a:p>
            <a:r>
              <a:rPr lang="en-US" altLang="zh-CN" dirty="0">
                <a:solidFill>
                  <a:srgbClr val="FF0000"/>
                </a:solidFill>
                <a:latin typeface="宋体" panose="02010600030101010101" pitchFamily="2" charset="-122"/>
                <a:ea typeface="宋体" panose="02010600030101010101" pitchFamily="2" charset="-122"/>
              </a:rPr>
              <a:t>Grok </a:t>
            </a:r>
            <a:r>
              <a:rPr lang="zh-CN" altLang="en-US" dirty="0">
                <a:solidFill>
                  <a:srgbClr val="FF0000"/>
                </a:solidFill>
                <a:latin typeface="宋体" panose="02010600030101010101" pitchFamily="2" charset="-122"/>
                <a:ea typeface="宋体" panose="02010600030101010101" pitchFamily="2" charset="-122"/>
              </a:rPr>
              <a:t>学术调研工具</a:t>
            </a:r>
            <a:endParaRPr lang="en-US" altLang="zh-CN"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984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DAFA335-3C97-7817-A5C3-871D4A95A055}"/>
              </a:ext>
            </a:extLst>
          </p:cNvPr>
          <p:cNvPicPr>
            <a:picLocks noChangeAspect="1"/>
          </p:cNvPicPr>
          <p:nvPr/>
        </p:nvPicPr>
        <p:blipFill>
          <a:blip r:embed="rId2"/>
          <a:stretch>
            <a:fillRect/>
          </a:stretch>
        </p:blipFill>
        <p:spPr>
          <a:xfrm>
            <a:off x="2716902" y="1022255"/>
            <a:ext cx="6919560" cy="3917019"/>
          </a:xfrm>
          <a:prstGeom prst="rect">
            <a:avLst/>
          </a:prstGeom>
        </p:spPr>
      </p:pic>
    </p:spTree>
    <p:extLst>
      <p:ext uri="{BB962C8B-B14F-4D97-AF65-F5344CB8AC3E}">
        <p14:creationId xmlns:p14="http://schemas.microsoft.com/office/powerpoint/2010/main" val="4191943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5446B67-0F10-0EF9-1EB5-A947AF2E77D6}"/>
              </a:ext>
            </a:extLst>
          </p:cNvPr>
          <p:cNvSpPr txBox="1"/>
          <p:nvPr/>
        </p:nvSpPr>
        <p:spPr>
          <a:xfrm>
            <a:off x="995082" y="1296308"/>
            <a:ext cx="9341223" cy="3629199"/>
          </a:xfrm>
          <a:prstGeom prst="rect">
            <a:avLst/>
          </a:prstGeom>
          <a:noFill/>
        </p:spPr>
        <p:txBody>
          <a:bodyPr wrap="square">
            <a:spAutoFit/>
          </a:bodyPr>
          <a:lstStyle/>
          <a:p>
            <a:pPr algn="l">
              <a:lnSpc>
                <a:spcPts val="2100"/>
              </a:lnSpc>
              <a:spcBef>
                <a:spcPts val="1200"/>
              </a:spcBef>
              <a:spcAft>
                <a:spcPts val="1200"/>
              </a:spcAft>
              <a:buNone/>
            </a:pPr>
            <a:r>
              <a:rPr lang="zh-CN" altLang="en-US" b="1" dirty="0">
                <a:solidFill>
                  <a:srgbClr val="0F1115"/>
                </a:solidFill>
                <a:effectLst/>
                <a:latin typeface="quote-cjk-patch"/>
              </a:rPr>
              <a:t>阶段一：影子模型训练</a:t>
            </a:r>
          </a:p>
          <a:p>
            <a:pPr algn="l">
              <a:spcBef>
                <a:spcPts val="1200"/>
              </a:spcBef>
              <a:spcAft>
                <a:spcPts val="1200"/>
              </a:spcAft>
              <a:buNone/>
            </a:pPr>
            <a:r>
              <a:rPr lang="zh-CN" altLang="en-US" b="1" i="0" dirty="0">
                <a:solidFill>
                  <a:srgbClr val="0F1115"/>
                </a:solidFill>
                <a:effectLst/>
                <a:latin typeface="quote-cjk-patch"/>
              </a:rPr>
              <a:t>目标</a:t>
            </a:r>
            <a:r>
              <a:rPr lang="zh-CN" altLang="en-US" b="0" i="0" dirty="0">
                <a:solidFill>
                  <a:srgbClr val="0F1115"/>
                </a:solidFill>
                <a:effectLst/>
                <a:latin typeface="quote-cjk-patch"/>
              </a:rPr>
              <a:t>：模拟目标模型的行为，以生成训练攻击模型所需的数据。</a:t>
            </a:r>
          </a:p>
          <a:p>
            <a:pPr algn="l">
              <a:spcBef>
                <a:spcPts val="1200"/>
              </a:spcBef>
              <a:spcAft>
                <a:spcPts val="1200"/>
              </a:spcAft>
              <a:buFont typeface="+mj-lt"/>
              <a:buAutoNum type="arabicPeriod"/>
            </a:pPr>
            <a:r>
              <a:rPr lang="zh-CN" altLang="en-US" b="1" i="0" dirty="0">
                <a:solidFill>
                  <a:srgbClr val="0F1115"/>
                </a:solidFill>
                <a:effectLst/>
                <a:latin typeface="quote-cjk-patch"/>
              </a:rPr>
              <a:t>假设</a:t>
            </a:r>
            <a:r>
              <a:rPr lang="zh-CN" altLang="en-US" b="0" i="0" dirty="0">
                <a:solidFill>
                  <a:srgbClr val="0F1115"/>
                </a:solidFill>
                <a:effectLst/>
                <a:latin typeface="quote-cjk-patch"/>
              </a:rPr>
              <a:t>：攻击者拥有一个与目标模型训练数据来自</a:t>
            </a:r>
            <a:r>
              <a:rPr lang="zh-CN" altLang="en-US" b="1" i="0" dirty="0">
                <a:solidFill>
                  <a:srgbClr val="0F1115"/>
                </a:solidFill>
                <a:effectLst/>
                <a:latin typeface="quote-cjk-patch"/>
              </a:rPr>
              <a:t>相同分布</a:t>
            </a:r>
            <a:r>
              <a:rPr lang="zh-CN" altLang="en-US" b="0" i="0" dirty="0">
                <a:solidFill>
                  <a:srgbClr val="0F1115"/>
                </a:solidFill>
                <a:effectLst/>
                <a:latin typeface="quote-cjk-patch"/>
              </a:rPr>
              <a:t>的图数据集（影子数据集）。这篇论文随后放松了这一假设，表明即使分布不同，攻击也可能有效。</a:t>
            </a:r>
          </a:p>
          <a:p>
            <a:pPr algn="l">
              <a:spcBef>
                <a:spcPts val="450"/>
              </a:spcBef>
              <a:spcAft>
                <a:spcPts val="1200"/>
              </a:spcAft>
              <a:buFont typeface="+mj-lt"/>
              <a:buAutoNum type="arabicPeriod"/>
            </a:pPr>
            <a:r>
              <a:rPr lang="zh-CN" altLang="en-US" b="1" i="0" dirty="0">
                <a:solidFill>
                  <a:srgbClr val="0F1115"/>
                </a:solidFill>
                <a:effectLst/>
                <a:latin typeface="quote-cjk-patch"/>
              </a:rPr>
              <a:t>训练</a:t>
            </a:r>
            <a:r>
              <a:rPr lang="zh-CN" altLang="en-US" b="0" i="0" dirty="0">
                <a:solidFill>
                  <a:srgbClr val="0F1115"/>
                </a:solidFill>
                <a:effectLst/>
                <a:latin typeface="quote-cjk-patch"/>
              </a:rPr>
              <a:t>：攻击者使用这个影子数据集来训练一个或多个与目标模型类型相似的</a:t>
            </a:r>
            <a:r>
              <a:rPr lang="en-US" altLang="zh-CN" b="0" i="0" dirty="0">
                <a:solidFill>
                  <a:srgbClr val="0F1115"/>
                </a:solidFill>
                <a:effectLst/>
                <a:latin typeface="quote-cjk-patch"/>
              </a:rPr>
              <a:t>GNN</a:t>
            </a:r>
            <a:r>
              <a:rPr lang="zh-CN" altLang="en-US" b="0" i="0" dirty="0">
                <a:solidFill>
                  <a:srgbClr val="0F1115"/>
                </a:solidFill>
                <a:effectLst/>
                <a:latin typeface="quote-cjk-patch"/>
              </a:rPr>
              <a:t>模型，这些模型被称为</a:t>
            </a:r>
            <a:r>
              <a:rPr lang="zh-CN" altLang="en-US" b="1" i="0" dirty="0">
                <a:solidFill>
                  <a:srgbClr val="0F1115"/>
                </a:solidFill>
                <a:effectLst/>
                <a:latin typeface="quote-cjk-patch"/>
              </a:rPr>
              <a:t>影子模型</a:t>
            </a:r>
            <a:r>
              <a:rPr lang="zh-CN" altLang="en-US" b="0" i="0" dirty="0">
                <a:solidFill>
                  <a:srgbClr val="0F1115"/>
                </a:solidFill>
                <a:effectLst/>
                <a:latin typeface="quote-cjk-patch"/>
              </a:rPr>
              <a:t>。</a:t>
            </a:r>
          </a:p>
          <a:p>
            <a:pPr algn="l">
              <a:spcBef>
                <a:spcPts val="450"/>
              </a:spcBef>
              <a:spcAft>
                <a:spcPts val="1200"/>
              </a:spcAft>
              <a:buFont typeface="+mj-lt"/>
              <a:buAutoNum type="arabicPeriod"/>
            </a:pPr>
            <a:r>
              <a:rPr lang="zh-CN" altLang="en-US" b="1" i="0" dirty="0">
                <a:solidFill>
                  <a:srgbClr val="0F1115"/>
                </a:solidFill>
                <a:effectLst/>
                <a:latin typeface="quote-cjk-patch"/>
              </a:rPr>
              <a:t>关键点</a:t>
            </a:r>
            <a:r>
              <a:rPr lang="zh-CN" altLang="en-US" b="0" i="0" dirty="0">
                <a:solidFill>
                  <a:srgbClr val="0F1115"/>
                </a:solidFill>
                <a:effectLst/>
                <a:latin typeface="quote-cjk-patch"/>
              </a:rPr>
              <a:t>：训练影子模型时，可以使用真实的节点标签，也可以使用目标模型对影子数据的预测作为“软标签”来更好地模仿目标模型。论文发现，即使不使用目标模型进行查询（即零次查询），攻击也依然有效，这降低了攻击的难度。</a:t>
            </a:r>
          </a:p>
        </p:txBody>
      </p:sp>
    </p:spTree>
    <p:extLst>
      <p:ext uri="{BB962C8B-B14F-4D97-AF65-F5344CB8AC3E}">
        <p14:creationId xmlns:p14="http://schemas.microsoft.com/office/powerpoint/2010/main" val="3145336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EA19021-5E42-E418-FEFA-DE4EB801CBB0}"/>
              </a:ext>
            </a:extLst>
          </p:cNvPr>
          <p:cNvSpPr txBox="1"/>
          <p:nvPr/>
        </p:nvSpPr>
        <p:spPr>
          <a:xfrm>
            <a:off x="640977" y="706989"/>
            <a:ext cx="10910046" cy="4573047"/>
          </a:xfrm>
          <a:prstGeom prst="rect">
            <a:avLst/>
          </a:prstGeom>
          <a:noFill/>
        </p:spPr>
        <p:txBody>
          <a:bodyPr wrap="square">
            <a:spAutoFit/>
          </a:bodyPr>
          <a:lstStyle/>
          <a:p>
            <a:pPr algn="l">
              <a:lnSpc>
                <a:spcPts val="2100"/>
              </a:lnSpc>
              <a:spcBef>
                <a:spcPts val="1200"/>
              </a:spcBef>
              <a:spcAft>
                <a:spcPts val="1200"/>
              </a:spcAft>
              <a:buNone/>
            </a:pPr>
            <a:r>
              <a:rPr lang="zh-CN" altLang="en-US" b="1" dirty="0">
                <a:solidFill>
                  <a:srgbClr val="0F1115"/>
                </a:solidFill>
                <a:effectLst/>
                <a:latin typeface="quote-cjk-patch"/>
              </a:rPr>
              <a:t>阶段二：攻击模型训练</a:t>
            </a:r>
          </a:p>
          <a:p>
            <a:pPr algn="l">
              <a:spcBef>
                <a:spcPts val="1200"/>
              </a:spcBef>
              <a:spcAft>
                <a:spcPts val="1200"/>
              </a:spcAft>
              <a:buNone/>
            </a:pPr>
            <a:r>
              <a:rPr lang="zh-CN" altLang="en-US" b="1" i="0" dirty="0">
                <a:solidFill>
                  <a:srgbClr val="0F1115"/>
                </a:solidFill>
                <a:effectLst/>
                <a:latin typeface="quote-cjk-patch"/>
              </a:rPr>
              <a:t>目标</a:t>
            </a:r>
            <a:r>
              <a:rPr lang="zh-CN" altLang="en-US" b="0" i="0" dirty="0">
                <a:solidFill>
                  <a:srgbClr val="0F1115"/>
                </a:solidFill>
                <a:effectLst/>
                <a:latin typeface="quote-cjk-patch"/>
              </a:rPr>
              <a:t>：训练一个分类器，使其能够根据</a:t>
            </a:r>
            <a:r>
              <a:rPr lang="en-US" altLang="zh-CN" b="0" i="0" dirty="0">
                <a:solidFill>
                  <a:srgbClr val="0F1115"/>
                </a:solidFill>
                <a:effectLst/>
                <a:latin typeface="quote-cjk-patch"/>
              </a:rPr>
              <a:t>GNN</a:t>
            </a:r>
            <a:r>
              <a:rPr lang="zh-CN" altLang="en-US" b="0" i="0" dirty="0">
                <a:solidFill>
                  <a:srgbClr val="0F1115"/>
                </a:solidFill>
                <a:effectLst/>
                <a:latin typeface="quote-cjk-patch"/>
              </a:rPr>
              <a:t>模型的输出（后验概率）来判断一个节点是否是训练成员。</a:t>
            </a:r>
          </a:p>
          <a:p>
            <a:pPr algn="l">
              <a:spcBef>
                <a:spcPts val="1200"/>
              </a:spcBef>
              <a:spcAft>
                <a:spcPts val="600"/>
              </a:spcAft>
              <a:buFont typeface="+mj-lt"/>
              <a:buAutoNum type="arabicPeriod"/>
            </a:pPr>
            <a:r>
              <a:rPr lang="zh-CN" altLang="en-US" b="1" i="0" dirty="0">
                <a:solidFill>
                  <a:srgbClr val="0F1115"/>
                </a:solidFill>
                <a:effectLst/>
                <a:latin typeface="quote-cjk-patch"/>
              </a:rPr>
              <a:t>数据生成</a:t>
            </a:r>
            <a:r>
              <a:rPr lang="zh-CN" altLang="en-US" b="0" i="0" dirty="0">
                <a:solidFill>
                  <a:srgbClr val="0F1115"/>
                </a:solidFill>
                <a:effectLst/>
                <a:latin typeface="quote-cjk-patch"/>
              </a:rPr>
              <a:t>：</a:t>
            </a:r>
          </a:p>
          <a:p>
            <a:pPr marL="742950" lvl="1" indent="-285750" algn="l">
              <a:spcBef>
                <a:spcPts val="300"/>
              </a:spcBef>
              <a:spcAft>
                <a:spcPts val="1200"/>
              </a:spcAft>
              <a:buFont typeface="+mj-lt"/>
              <a:buAutoNum type="arabicPeriod"/>
            </a:pPr>
            <a:r>
              <a:rPr lang="zh-CN" altLang="en-US" b="0" i="0" dirty="0">
                <a:solidFill>
                  <a:srgbClr val="0F1115"/>
                </a:solidFill>
                <a:effectLst/>
                <a:latin typeface="quote-cjk-patch"/>
              </a:rPr>
              <a:t>使用训练好的影子模型对</a:t>
            </a:r>
            <a:r>
              <a:rPr lang="zh-CN" altLang="en-US" b="1" i="0" dirty="0">
                <a:solidFill>
                  <a:srgbClr val="0F1115"/>
                </a:solidFill>
                <a:effectLst/>
                <a:latin typeface="quote-cjk-patch"/>
              </a:rPr>
              <a:t>其训练集中的节点（成员）</a:t>
            </a:r>
            <a:r>
              <a:rPr lang="zh-CN" altLang="en-US" b="0" i="0" dirty="0">
                <a:solidFill>
                  <a:srgbClr val="0F1115"/>
                </a:solidFill>
                <a:effectLst/>
                <a:latin typeface="quote-cjk-patch"/>
              </a:rPr>
              <a:t> 进行预测，获得每个节点的后验概率向量。</a:t>
            </a:r>
          </a:p>
          <a:p>
            <a:pPr marL="742950" lvl="1" indent="-285750" algn="l">
              <a:spcBef>
                <a:spcPts val="450"/>
              </a:spcBef>
              <a:spcAft>
                <a:spcPts val="1200"/>
              </a:spcAft>
              <a:buFont typeface="+mj-lt"/>
              <a:buAutoNum type="arabicPeriod"/>
            </a:pPr>
            <a:r>
              <a:rPr lang="zh-CN" altLang="en-US" b="0" i="0" dirty="0">
                <a:solidFill>
                  <a:srgbClr val="0F1115"/>
                </a:solidFill>
                <a:effectLst/>
                <a:latin typeface="quote-cjk-patch"/>
              </a:rPr>
              <a:t>使用同一个影子模型对</a:t>
            </a:r>
            <a:r>
              <a:rPr lang="zh-CN" altLang="en-US" b="1" i="0" dirty="0">
                <a:solidFill>
                  <a:srgbClr val="0F1115"/>
                </a:solidFill>
                <a:effectLst/>
                <a:latin typeface="quote-cjk-patch"/>
              </a:rPr>
              <a:t>未见过的节点（非成员）</a:t>
            </a:r>
            <a:r>
              <a:rPr lang="zh-CN" altLang="en-US" b="0" i="0" dirty="0">
                <a:solidFill>
                  <a:srgbClr val="0F1115"/>
                </a:solidFill>
                <a:effectLst/>
                <a:latin typeface="quote-cjk-patch"/>
              </a:rPr>
              <a:t> 进行预测，获得它们的后验概率向量。</a:t>
            </a:r>
          </a:p>
          <a:p>
            <a:pPr algn="l">
              <a:spcBef>
                <a:spcPts val="450"/>
              </a:spcBef>
              <a:spcAft>
                <a:spcPts val="600"/>
              </a:spcAft>
              <a:buFont typeface="+mj-lt"/>
              <a:buAutoNum type="arabicPeriod"/>
            </a:pPr>
            <a:r>
              <a:rPr lang="zh-CN" altLang="en-US" b="1" i="0" dirty="0">
                <a:solidFill>
                  <a:srgbClr val="0F1115"/>
                </a:solidFill>
                <a:effectLst/>
                <a:latin typeface="quote-cjk-patch"/>
              </a:rPr>
              <a:t>标注数据</a:t>
            </a:r>
            <a:r>
              <a:rPr lang="zh-CN" altLang="en-US" b="0" i="0" dirty="0">
                <a:solidFill>
                  <a:srgbClr val="0F1115"/>
                </a:solidFill>
                <a:effectLst/>
                <a:latin typeface="quote-cjk-patch"/>
              </a:rPr>
              <a:t>：</a:t>
            </a:r>
          </a:p>
          <a:p>
            <a:pPr marL="742950" lvl="1" indent="-285750" algn="l">
              <a:spcBef>
                <a:spcPts val="300"/>
              </a:spcBef>
              <a:spcAft>
                <a:spcPts val="1200"/>
              </a:spcAft>
              <a:buFont typeface="+mj-lt"/>
              <a:buAutoNum type="arabicPeriod"/>
            </a:pPr>
            <a:r>
              <a:rPr lang="zh-CN" altLang="en-US" b="0" i="0" dirty="0">
                <a:solidFill>
                  <a:srgbClr val="0F1115"/>
                </a:solidFill>
                <a:effectLst/>
                <a:latin typeface="quote-cjk-patch"/>
              </a:rPr>
              <a:t>将所有来自影子模型训练集的节点的预测结果标记为 </a:t>
            </a:r>
            <a:r>
              <a:rPr lang="en-US" altLang="zh-CN" b="1" i="0" dirty="0">
                <a:solidFill>
                  <a:srgbClr val="0F1115"/>
                </a:solidFill>
                <a:effectLst/>
                <a:latin typeface="quote-cjk-patch"/>
              </a:rPr>
              <a:t>1</a:t>
            </a:r>
            <a:r>
              <a:rPr lang="zh-CN" altLang="en-US" b="1" i="0" dirty="0">
                <a:solidFill>
                  <a:srgbClr val="0F1115"/>
                </a:solidFill>
                <a:effectLst/>
                <a:latin typeface="quote-cjk-patch"/>
              </a:rPr>
              <a:t>（成员）</a:t>
            </a:r>
            <a:r>
              <a:rPr lang="zh-CN" altLang="en-US" b="0" i="0" dirty="0">
                <a:solidFill>
                  <a:srgbClr val="0F1115"/>
                </a:solidFill>
                <a:effectLst/>
                <a:latin typeface="quote-cjk-patch"/>
              </a:rPr>
              <a:t>。</a:t>
            </a:r>
          </a:p>
          <a:p>
            <a:pPr marL="742950" lvl="1" indent="-285750" algn="l">
              <a:spcBef>
                <a:spcPts val="450"/>
              </a:spcBef>
              <a:spcAft>
                <a:spcPts val="1200"/>
              </a:spcAft>
              <a:buFont typeface="+mj-lt"/>
              <a:buAutoNum type="arabicPeriod"/>
            </a:pPr>
            <a:r>
              <a:rPr lang="zh-CN" altLang="en-US" b="0" i="0" dirty="0">
                <a:solidFill>
                  <a:srgbClr val="0F1115"/>
                </a:solidFill>
                <a:effectLst/>
                <a:latin typeface="quote-cjk-patch"/>
              </a:rPr>
              <a:t>将所有来自影子模型测试集的节点的预测结果标记为 </a:t>
            </a:r>
            <a:r>
              <a:rPr lang="en-US" altLang="zh-CN" b="1" i="0" dirty="0">
                <a:solidFill>
                  <a:srgbClr val="0F1115"/>
                </a:solidFill>
                <a:effectLst/>
                <a:latin typeface="quote-cjk-patch"/>
              </a:rPr>
              <a:t>0</a:t>
            </a:r>
            <a:r>
              <a:rPr lang="zh-CN" altLang="en-US" b="1" i="0" dirty="0">
                <a:solidFill>
                  <a:srgbClr val="0F1115"/>
                </a:solidFill>
                <a:effectLst/>
                <a:latin typeface="quote-cjk-patch"/>
              </a:rPr>
              <a:t>（非成员）</a:t>
            </a:r>
            <a:r>
              <a:rPr lang="zh-CN" altLang="en-US" b="0" i="0" dirty="0">
                <a:solidFill>
                  <a:srgbClr val="0F1115"/>
                </a:solidFill>
                <a:effectLst/>
                <a:latin typeface="quote-cjk-patch"/>
              </a:rPr>
              <a:t>。</a:t>
            </a:r>
          </a:p>
          <a:p>
            <a:pPr algn="l">
              <a:spcBef>
                <a:spcPts val="450"/>
              </a:spcBef>
              <a:spcAft>
                <a:spcPts val="1200"/>
              </a:spcAft>
              <a:buFont typeface="+mj-lt"/>
              <a:buAutoNum type="arabicPeriod"/>
            </a:pPr>
            <a:r>
              <a:rPr lang="zh-CN" altLang="en-US" b="1" i="0" dirty="0">
                <a:solidFill>
                  <a:srgbClr val="0F1115"/>
                </a:solidFill>
                <a:effectLst/>
                <a:latin typeface="quote-cjk-patch"/>
              </a:rPr>
              <a:t>训练</a:t>
            </a:r>
            <a:r>
              <a:rPr lang="zh-CN" altLang="en-US" b="0" i="0" dirty="0">
                <a:solidFill>
                  <a:srgbClr val="0F1115"/>
                </a:solidFill>
                <a:effectLst/>
                <a:latin typeface="quote-cjk-patch"/>
              </a:rPr>
              <a:t>：将这些带标签的（后验概率向量， 成员标签）数据作为训练集，训练一个二分类模型（如</a:t>
            </a:r>
            <a:r>
              <a:rPr lang="en-US" altLang="zh-CN" b="0" i="0" dirty="0">
                <a:solidFill>
                  <a:srgbClr val="0F1115"/>
                </a:solidFill>
                <a:effectLst/>
                <a:latin typeface="quote-cjk-patch"/>
              </a:rPr>
              <a:t>MLP</a:t>
            </a:r>
            <a:r>
              <a:rPr lang="zh-CN" altLang="en-US" b="0" i="0" dirty="0">
                <a:solidFill>
                  <a:srgbClr val="0F1115"/>
                </a:solidFill>
                <a:effectLst/>
                <a:latin typeface="quote-cjk-patch"/>
              </a:rPr>
              <a:t>），这个模型就是最终的</a:t>
            </a:r>
            <a:r>
              <a:rPr lang="zh-CN" altLang="en-US" b="1" i="0" dirty="0">
                <a:solidFill>
                  <a:srgbClr val="0F1115"/>
                </a:solidFill>
                <a:effectLst/>
                <a:latin typeface="quote-cjk-patch"/>
              </a:rPr>
              <a:t>攻击模型</a:t>
            </a:r>
            <a:r>
              <a:rPr lang="zh-CN" altLang="en-US" b="0" i="0" dirty="0">
                <a:solidFill>
                  <a:srgbClr val="0F1115"/>
                </a:solidFill>
                <a:effectLst/>
                <a:latin typeface="quote-cjk-patch"/>
              </a:rPr>
              <a:t>。它学习的是“什么样的后验概率模式对应于是训练成员”。</a:t>
            </a:r>
          </a:p>
        </p:txBody>
      </p:sp>
    </p:spTree>
    <p:extLst>
      <p:ext uri="{BB962C8B-B14F-4D97-AF65-F5344CB8AC3E}">
        <p14:creationId xmlns:p14="http://schemas.microsoft.com/office/powerpoint/2010/main" val="4127489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1550CB4-4CAB-B0A3-F4C8-225E34D46BF9}"/>
              </a:ext>
            </a:extLst>
          </p:cNvPr>
          <p:cNvSpPr txBox="1"/>
          <p:nvPr/>
        </p:nvSpPr>
        <p:spPr>
          <a:xfrm>
            <a:off x="555812" y="1372356"/>
            <a:ext cx="8408894" cy="2798202"/>
          </a:xfrm>
          <a:prstGeom prst="rect">
            <a:avLst/>
          </a:prstGeom>
          <a:noFill/>
        </p:spPr>
        <p:txBody>
          <a:bodyPr wrap="square">
            <a:spAutoFit/>
          </a:bodyPr>
          <a:lstStyle/>
          <a:p>
            <a:pPr algn="l">
              <a:lnSpc>
                <a:spcPts val="2100"/>
              </a:lnSpc>
              <a:spcBef>
                <a:spcPts val="1200"/>
              </a:spcBef>
              <a:spcAft>
                <a:spcPts val="1200"/>
              </a:spcAft>
              <a:buNone/>
            </a:pPr>
            <a:r>
              <a:rPr lang="zh-CN" altLang="en-US" b="1" dirty="0">
                <a:solidFill>
                  <a:srgbClr val="0F1115"/>
                </a:solidFill>
                <a:effectLst/>
                <a:latin typeface="quote-cjk-patch"/>
              </a:rPr>
              <a:t>阶段三：成员推理</a:t>
            </a:r>
          </a:p>
          <a:p>
            <a:pPr algn="l">
              <a:spcBef>
                <a:spcPts val="1200"/>
              </a:spcBef>
              <a:spcAft>
                <a:spcPts val="1200"/>
              </a:spcAft>
              <a:buNone/>
            </a:pPr>
            <a:r>
              <a:rPr lang="zh-CN" altLang="en-US" b="1" i="0" dirty="0">
                <a:solidFill>
                  <a:srgbClr val="0F1115"/>
                </a:solidFill>
                <a:effectLst/>
                <a:latin typeface="quote-cjk-patch"/>
              </a:rPr>
              <a:t>目标</a:t>
            </a:r>
            <a:r>
              <a:rPr lang="zh-CN" altLang="en-US" b="0" i="0" dirty="0">
                <a:solidFill>
                  <a:srgbClr val="0F1115"/>
                </a:solidFill>
                <a:effectLst/>
                <a:latin typeface="quote-cjk-patch"/>
              </a:rPr>
              <a:t>：对目标模型中的特定节点进行成员推断。</a:t>
            </a:r>
          </a:p>
          <a:p>
            <a:pPr algn="l">
              <a:spcBef>
                <a:spcPts val="1200"/>
              </a:spcBef>
              <a:spcAft>
                <a:spcPts val="1200"/>
              </a:spcAft>
              <a:buFont typeface="+mj-lt"/>
              <a:buAutoNum type="arabicPeriod"/>
            </a:pPr>
            <a:r>
              <a:rPr lang="zh-CN" altLang="en-US" b="1" i="0" dirty="0">
                <a:solidFill>
                  <a:srgbClr val="0F1115"/>
                </a:solidFill>
                <a:effectLst/>
                <a:latin typeface="quote-cjk-patch"/>
              </a:rPr>
              <a:t>查询</a:t>
            </a:r>
            <a:r>
              <a:rPr lang="zh-CN" altLang="en-US" b="0" i="0" dirty="0">
                <a:solidFill>
                  <a:srgbClr val="0F1115"/>
                </a:solidFill>
                <a:effectLst/>
                <a:latin typeface="quote-cjk-patch"/>
              </a:rPr>
              <a:t>：攻击者选择一个她感兴趣的节点，并将其特征和（她所知道的）邻居信息输入到</a:t>
            </a:r>
            <a:r>
              <a:rPr lang="zh-CN" altLang="en-US" b="1" i="0" dirty="0">
                <a:solidFill>
                  <a:srgbClr val="0F1115"/>
                </a:solidFill>
                <a:effectLst/>
                <a:latin typeface="quote-cjk-patch"/>
              </a:rPr>
              <a:t>目标模型</a:t>
            </a:r>
            <a:r>
              <a:rPr lang="zh-CN" altLang="en-US" b="0" i="0" dirty="0">
                <a:solidFill>
                  <a:srgbClr val="0F1115"/>
                </a:solidFill>
                <a:effectLst/>
                <a:latin typeface="quote-cjk-patch"/>
              </a:rPr>
              <a:t>中进行查询，获得该节点的后验概率向量。</a:t>
            </a:r>
          </a:p>
          <a:p>
            <a:pPr algn="l">
              <a:spcBef>
                <a:spcPts val="450"/>
              </a:spcBef>
              <a:spcAft>
                <a:spcPts val="1200"/>
              </a:spcAft>
              <a:buFont typeface="+mj-lt"/>
              <a:buAutoNum type="arabicPeriod"/>
            </a:pPr>
            <a:r>
              <a:rPr lang="zh-CN" altLang="en-US" b="1" i="0" dirty="0">
                <a:solidFill>
                  <a:srgbClr val="0F1115"/>
                </a:solidFill>
                <a:effectLst/>
                <a:latin typeface="quote-cjk-patch"/>
              </a:rPr>
              <a:t>推断</a:t>
            </a:r>
            <a:r>
              <a:rPr lang="zh-CN" altLang="en-US" b="0" i="0" dirty="0">
                <a:solidFill>
                  <a:srgbClr val="0F1115"/>
                </a:solidFill>
                <a:effectLst/>
                <a:latin typeface="quote-cjk-patch"/>
              </a:rPr>
              <a:t>：攻击者将这个后验概率向量输入到她在阶段二训练好的</a:t>
            </a:r>
            <a:r>
              <a:rPr lang="zh-CN" altLang="en-US" b="1" i="0" dirty="0">
                <a:solidFill>
                  <a:srgbClr val="0F1115"/>
                </a:solidFill>
                <a:effectLst/>
                <a:latin typeface="quote-cjk-patch"/>
              </a:rPr>
              <a:t>攻击模型</a:t>
            </a:r>
            <a:r>
              <a:rPr lang="zh-CN" altLang="en-US" b="0" i="0" dirty="0">
                <a:solidFill>
                  <a:srgbClr val="0F1115"/>
                </a:solidFill>
                <a:effectLst/>
                <a:latin typeface="quote-cjk-patch"/>
              </a:rPr>
              <a:t>中。</a:t>
            </a:r>
          </a:p>
          <a:p>
            <a:pPr algn="l">
              <a:spcBef>
                <a:spcPts val="450"/>
              </a:spcBef>
              <a:spcAft>
                <a:spcPts val="1200"/>
              </a:spcAft>
              <a:buFont typeface="+mj-lt"/>
              <a:buAutoNum type="arabicPeriod"/>
            </a:pPr>
            <a:r>
              <a:rPr lang="zh-CN" altLang="en-US" b="1" i="0" dirty="0">
                <a:solidFill>
                  <a:srgbClr val="0F1115"/>
                </a:solidFill>
                <a:effectLst/>
                <a:latin typeface="quote-cjk-patch"/>
              </a:rPr>
              <a:t>输出</a:t>
            </a:r>
            <a:r>
              <a:rPr lang="zh-CN" altLang="en-US" b="0" i="0" dirty="0">
                <a:solidFill>
                  <a:srgbClr val="0F1115"/>
                </a:solidFill>
                <a:effectLst/>
                <a:latin typeface="quote-cjk-patch"/>
              </a:rPr>
              <a:t>：攻击模型输出一个二进制预测：这个节点是</a:t>
            </a:r>
            <a:r>
              <a:rPr lang="zh-CN" altLang="en-US" b="1" i="0" dirty="0">
                <a:solidFill>
                  <a:srgbClr val="0F1115"/>
                </a:solidFill>
                <a:effectLst/>
                <a:latin typeface="quote-cjk-patch"/>
              </a:rPr>
              <a:t>成员（</a:t>
            </a:r>
            <a:r>
              <a:rPr lang="en-US" altLang="zh-CN" b="1" i="0" dirty="0">
                <a:solidFill>
                  <a:srgbClr val="0F1115"/>
                </a:solidFill>
                <a:effectLst/>
                <a:latin typeface="quote-cjk-patch"/>
              </a:rPr>
              <a:t>1</a:t>
            </a:r>
            <a:r>
              <a:rPr lang="zh-CN" altLang="en-US" b="1" i="0" dirty="0">
                <a:solidFill>
                  <a:srgbClr val="0F1115"/>
                </a:solidFill>
                <a:effectLst/>
                <a:latin typeface="quote-cjk-patch"/>
              </a:rPr>
              <a:t>）</a:t>
            </a:r>
            <a:r>
              <a:rPr lang="zh-CN" altLang="en-US" b="0" i="0" dirty="0">
                <a:solidFill>
                  <a:srgbClr val="0F1115"/>
                </a:solidFill>
                <a:effectLst/>
                <a:latin typeface="quote-cjk-patch"/>
              </a:rPr>
              <a:t> 还是</a:t>
            </a:r>
            <a:r>
              <a:rPr lang="zh-CN" altLang="en-US" b="1" i="0" dirty="0">
                <a:solidFill>
                  <a:srgbClr val="0F1115"/>
                </a:solidFill>
                <a:effectLst/>
                <a:latin typeface="quote-cjk-patch"/>
              </a:rPr>
              <a:t>非成员（</a:t>
            </a:r>
            <a:r>
              <a:rPr lang="en-US" altLang="zh-CN" b="1" i="0" dirty="0">
                <a:solidFill>
                  <a:srgbClr val="0F1115"/>
                </a:solidFill>
                <a:effectLst/>
                <a:latin typeface="quote-cjk-patch"/>
              </a:rPr>
              <a:t>0</a:t>
            </a:r>
            <a:r>
              <a:rPr lang="zh-CN" altLang="en-US" b="1" i="0" dirty="0">
                <a:solidFill>
                  <a:srgbClr val="0F1115"/>
                </a:solidFill>
                <a:effectLst/>
                <a:latin typeface="quote-cjk-patch"/>
              </a:rPr>
              <a:t>）</a:t>
            </a:r>
            <a:r>
              <a:rPr lang="zh-CN" altLang="en-US" b="0" i="0" dirty="0">
                <a:solidFill>
                  <a:srgbClr val="0F1115"/>
                </a:solidFill>
                <a:effectLst/>
                <a:latin typeface="quote-cjk-patch"/>
              </a:rPr>
              <a:t>。</a:t>
            </a:r>
          </a:p>
        </p:txBody>
      </p:sp>
    </p:spTree>
    <p:extLst>
      <p:ext uri="{BB962C8B-B14F-4D97-AF65-F5344CB8AC3E}">
        <p14:creationId xmlns:p14="http://schemas.microsoft.com/office/powerpoint/2010/main" val="2975729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A9B50010-7DF5-2801-975C-FAB43B9CD5F6}"/>
              </a:ext>
            </a:extLst>
          </p:cNvPr>
          <p:cNvPicPr>
            <a:picLocks noChangeAspect="1"/>
          </p:cNvPicPr>
          <p:nvPr/>
        </p:nvPicPr>
        <p:blipFill>
          <a:blip r:embed="rId2"/>
          <a:stretch>
            <a:fillRect/>
          </a:stretch>
        </p:blipFill>
        <p:spPr>
          <a:xfrm>
            <a:off x="698186" y="267963"/>
            <a:ext cx="3595908" cy="6322074"/>
          </a:xfrm>
          <a:prstGeom prst="rect">
            <a:avLst/>
          </a:prstGeom>
        </p:spPr>
      </p:pic>
      <p:pic>
        <p:nvPicPr>
          <p:cNvPr id="11" name="图片 10">
            <a:extLst>
              <a:ext uri="{FF2B5EF4-FFF2-40B4-BE49-F238E27FC236}">
                <a16:creationId xmlns:a16="http://schemas.microsoft.com/office/drawing/2014/main" id="{CC2FB006-A765-BED7-E42E-17C1EAAA944F}"/>
              </a:ext>
            </a:extLst>
          </p:cNvPr>
          <p:cNvPicPr>
            <a:picLocks noChangeAspect="1"/>
          </p:cNvPicPr>
          <p:nvPr/>
        </p:nvPicPr>
        <p:blipFill>
          <a:blip r:embed="rId3"/>
          <a:stretch>
            <a:fillRect/>
          </a:stretch>
        </p:blipFill>
        <p:spPr>
          <a:xfrm>
            <a:off x="6293223" y="429327"/>
            <a:ext cx="4320988" cy="5780669"/>
          </a:xfrm>
          <a:prstGeom prst="rect">
            <a:avLst/>
          </a:prstGeom>
        </p:spPr>
      </p:pic>
    </p:spTree>
    <p:extLst>
      <p:ext uri="{BB962C8B-B14F-4D97-AF65-F5344CB8AC3E}">
        <p14:creationId xmlns:p14="http://schemas.microsoft.com/office/powerpoint/2010/main" val="2131765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9D718F1-A48F-DB1B-D04C-57B091108BEA}"/>
              </a:ext>
            </a:extLst>
          </p:cNvPr>
          <p:cNvPicPr>
            <a:picLocks noChangeAspect="1"/>
          </p:cNvPicPr>
          <p:nvPr/>
        </p:nvPicPr>
        <p:blipFill>
          <a:blip r:embed="rId2"/>
          <a:stretch>
            <a:fillRect/>
          </a:stretch>
        </p:blipFill>
        <p:spPr>
          <a:xfrm>
            <a:off x="1209632" y="266614"/>
            <a:ext cx="9644255" cy="3368327"/>
          </a:xfrm>
          <a:prstGeom prst="rect">
            <a:avLst/>
          </a:prstGeom>
        </p:spPr>
      </p:pic>
    </p:spTree>
    <p:extLst>
      <p:ext uri="{BB962C8B-B14F-4D97-AF65-F5344CB8AC3E}">
        <p14:creationId xmlns:p14="http://schemas.microsoft.com/office/powerpoint/2010/main" val="185062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48FC5F0-2F2B-EC2F-F65C-F29D57A4268E}"/>
              </a:ext>
            </a:extLst>
          </p:cNvPr>
          <p:cNvPicPr>
            <a:picLocks noChangeAspect="1"/>
          </p:cNvPicPr>
          <p:nvPr/>
        </p:nvPicPr>
        <p:blipFill>
          <a:blip r:embed="rId2"/>
          <a:stretch>
            <a:fillRect/>
          </a:stretch>
        </p:blipFill>
        <p:spPr>
          <a:xfrm>
            <a:off x="99251" y="3429000"/>
            <a:ext cx="6635016" cy="2841246"/>
          </a:xfrm>
          <a:prstGeom prst="rect">
            <a:avLst/>
          </a:prstGeom>
        </p:spPr>
      </p:pic>
      <p:pic>
        <p:nvPicPr>
          <p:cNvPr id="7" name="图片 6">
            <a:extLst>
              <a:ext uri="{FF2B5EF4-FFF2-40B4-BE49-F238E27FC236}">
                <a16:creationId xmlns:a16="http://schemas.microsoft.com/office/drawing/2014/main" id="{0FB1663D-6C6C-8117-F7A6-1AAEBFA59B85}"/>
              </a:ext>
            </a:extLst>
          </p:cNvPr>
          <p:cNvPicPr>
            <a:picLocks noChangeAspect="1"/>
          </p:cNvPicPr>
          <p:nvPr/>
        </p:nvPicPr>
        <p:blipFill>
          <a:blip r:embed="rId3"/>
          <a:stretch>
            <a:fillRect/>
          </a:stretch>
        </p:blipFill>
        <p:spPr>
          <a:xfrm>
            <a:off x="648994" y="300286"/>
            <a:ext cx="6085273" cy="2835803"/>
          </a:xfrm>
          <a:prstGeom prst="rect">
            <a:avLst/>
          </a:prstGeom>
        </p:spPr>
      </p:pic>
      <p:sp>
        <p:nvSpPr>
          <p:cNvPr id="3" name="文本框 2">
            <a:extLst>
              <a:ext uri="{FF2B5EF4-FFF2-40B4-BE49-F238E27FC236}">
                <a16:creationId xmlns:a16="http://schemas.microsoft.com/office/drawing/2014/main" id="{BD676823-835A-D4B9-801F-0CAB3C30ED26}"/>
              </a:ext>
            </a:extLst>
          </p:cNvPr>
          <p:cNvSpPr txBox="1"/>
          <p:nvPr/>
        </p:nvSpPr>
        <p:spPr>
          <a:xfrm>
            <a:off x="6585079" y="2021453"/>
            <a:ext cx="5451410" cy="2554545"/>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为了克服重建高质量图的难题，采用图扩散模型作为图生成器。</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b="0" i="0" dirty="0" err="1">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 和 </a:t>
            </a:r>
            <a:r>
              <a:rPr lang="en-US" altLang="zh-CN" sz="1600" b="0" i="0" dirty="0">
                <a:effectLst/>
                <a:latin typeface="宋体" panose="02010600030101010101" pitchFamily="2" charset="-122"/>
                <a:ea typeface="宋体" panose="02010600030101010101" pitchFamily="2" charset="-122"/>
              </a:rPr>
              <a:t>Graph  </a:t>
            </a: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此外，</a:t>
            </a:r>
            <a:r>
              <a:rPr lang="en-US" altLang="zh-CN" sz="1600" b="0" i="0" dirty="0" err="1">
                <a:effectLst/>
                <a:latin typeface="宋体" panose="02010600030101010101" pitchFamily="2" charset="-122"/>
                <a:ea typeface="宋体" panose="02010600030101010101" pitchFamily="2" charset="-122"/>
              </a:rPr>
              <a:t>GraphSteal</a:t>
            </a:r>
            <a:r>
              <a:rPr lang="zh-CN" altLang="en-US" sz="1600" b="0" i="0" dirty="0">
                <a:effectLst/>
                <a:latin typeface="宋体" panose="02010600030101010101" pitchFamily="2" charset="-122"/>
                <a:ea typeface="宋体" panose="02010600030101010101" pitchFamily="2" charset="-122"/>
              </a:rPr>
              <a:t>中所使用的图扩散模型还采用了扩散噪声优化算法，能够生成一组更接近目标</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训练集的候选图。</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另外，</a:t>
            </a:r>
            <a:r>
              <a:rPr lang="en-US" altLang="zh-CN" sz="1600" b="0" i="0" dirty="0">
                <a:solidFill>
                  <a:srgbClr val="FF0000"/>
                </a:solidFill>
                <a:effectLst/>
                <a:latin typeface="宋体" panose="02010600030101010101" pitchFamily="2" charset="-122"/>
                <a:ea typeface="宋体" panose="02010600030101010101" pitchFamily="2" charset="-122"/>
              </a:rPr>
              <a:t>GNN</a:t>
            </a:r>
            <a:r>
              <a:rPr lang="zh-CN" altLang="en-US" sz="1600" b="0" i="0" dirty="0">
                <a:solidFill>
                  <a:srgbClr val="FF0000"/>
                </a:solidFill>
                <a:effectLst/>
                <a:latin typeface="宋体" panose="02010600030101010101" pitchFamily="2" charset="-122"/>
                <a:ea typeface="宋体" panose="02010600030101010101" pitchFamily="2" charset="-122"/>
              </a:rPr>
              <a:t>模型参数与训练数据之间存在紧密联系</a:t>
            </a:r>
            <a:r>
              <a:rPr lang="zh-CN" altLang="en-US" sz="1600" b="0" i="0" dirty="0">
                <a:effectLst/>
                <a:latin typeface="宋体" panose="02010600030101010101" pitchFamily="2" charset="-122"/>
                <a:ea typeface="宋体" panose="02010600030101010101" pitchFamily="2" charset="-122"/>
              </a:rPr>
              <a:t>。基于该定理，提出了一种</a:t>
            </a:r>
            <a:r>
              <a:rPr lang="zh-CN" altLang="en-US" sz="1600" b="0" i="0" dirty="0">
                <a:solidFill>
                  <a:srgbClr val="FF0000"/>
                </a:solidFill>
                <a:effectLst/>
                <a:latin typeface="宋体" panose="02010600030101010101" pitchFamily="2" charset="-122"/>
                <a:ea typeface="宋体" panose="02010600030101010101" pitchFamily="2" charset="-122"/>
              </a:rPr>
              <a:t>模型参数引导</a:t>
            </a:r>
            <a:r>
              <a:rPr lang="zh-CN" altLang="en-US" sz="1600" b="0" i="0" dirty="0">
                <a:effectLst/>
                <a:latin typeface="宋体" panose="02010600030101010101" pitchFamily="2" charset="-122"/>
                <a:ea typeface="宋体" panose="02010600030101010101" pitchFamily="2" charset="-122"/>
              </a:rPr>
              <a:t>的图选择方法，利用</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的参数从图扩散模型生成的候选图集中识别出训练图。</a:t>
            </a:r>
            <a:endParaRPr lang="zh-CN" altLang="en-US" sz="16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D5B51BD4-79DE-0DCD-CFB8-2B191E00C044}"/>
              </a:ext>
            </a:extLst>
          </p:cNvPr>
          <p:cNvSpPr/>
          <p:nvPr/>
        </p:nvSpPr>
        <p:spPr>
          <a:xfrm>
            <a:off x="7019365" y="502024"/>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sp>
        <p:nvSpPr>
          <p:cNvPr id="4" name="矩形 3">
            <a:extLst>
              <a:ext uri="{FF2B5EF4-FFF2-40B4-BE49-F238E27FC236}">
                <a16:creationId xmlns:a16="http://schemas.microsoft.com/office/drawing/2014/main" id="{0D8EEE67-8155-71A1-7274-C9C4F9AC3A79}"/>
              </a:ext>
            </a:extLst>
          </p:cNvPr>
          <p:cNvSpPr/>
          <p:nvPr/>
        </p:nvSpPr>
        <p:spPr>
          <a:xfrm>
            <a:off x="9310784" y="544563"/>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GNN </a:t>
            </a:r>
            <a:r>
              <a:rPr lang="zh-CN" altLang="en-US" dirty="0"/>
              <a:t>参数</a:t>
            </a:r>
          </a:p>
        </p:txBody>
      </p:sp>
      <p:sp>
        <p:nvSpPr>
          <p:cNvPr id="6" name="矩形 5">
            <a:extLst>
              <a:ext uri="{FF2B5EF4-FFF2-40B4-BE49-F238E27FC236}">
                <a16:creationId xmlns:a16="http://schemas.microsoft.com/office/drawing/2014/main" id="{384A10D5-798C-FFCC-C79C-BAA2F3BD5D96}"/>
              </a:ext>
            </a:extLst>
          </p:cNvPr>
          <p:cNvSpPr/>
          <p:nvPr/>
        </p:nvSpPr>
        <p:spPr>
          <a:xfrm>
            <a:off x="9448800" y="1382011"/>
            <a:ext cx="1461247"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en-US" altLang="zh-CN" dirty="0"/>
              <a:t>GNN  </a:t>
            </a:r>
            <a:r>
              <a:rPr lang="zh-CN" altLang="en-US" dirty="0"/>
              <a:t>参数</a:t>
            </a:r>
          </a:p>
        </p:txBody>
      </p:sp>
      <p:sp>
        <p:nvSpPr>
          <p:cNvPr id="8" name="矩形 7">
            <a:extLst>
              <a:ext uri="{FF2B5EF4-FFF2-40B4-BE49-F238E27FC236}">
                <a16:creationId xmlns:a16="http://schemas.microsoft.com/office/drawing/2014/main" id="{61D54C41-906F-9A49-00BE-7637C89107D4}"/>
              </a:ext>
            </a:extLst>
          </p:cNvPr>
          <p:cNvSpPr/>
          <p:nvPr/>
        </p:nvSpPr>
        <p:spPr>
          <a:xfrm>
            <a:off x="7180730" y="1310957"/>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cxnSp>
        <p:nvCxnSpPr>
          <p:cNvPr id="10" name="直接箭头连接符 9">
            <a:extLst>
              <a:ext uri="{FF2B5EF4-FFF2-40B4-BE49-F238E27FC236}">
                <a16:creationId xmlns:a16="http://schemas.microsoft.com/office/drawing/2014/main" id="{9B370898-5D09-B3F5-E5C3-8A985C5EE059}"/>
              </a:ext>
            </a:extLst>
          </p:cNvPr>
          <p:cNvCxnSpPr/>
          <p:nvPr/>
        </p:nvCxnSpPr>
        <p:spPr>
          <a:xfrm>
            <a:off x="8157883" y="838200"/>
            <a:ext cx="923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30EA5061-E8BE-19A2-B8D8-0AD8F8252F2B}"/>
              </a:ext>
            </a:extLst>
          </p:cNvPr>
          <p:cNvCxnSpPr/>
          <p:nvPr/>
        </p:nvCxnSpPr>
        <p:spPr>
          <a:xfrm flipH="1">
            <a:off x="8355106" y="1647133"/>
            <a:ext cx="9556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99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3031B7F-D156-A41B-33DE-6AD33158BEC0}"/>
              </a:ext>
            </a:extLst>
          </p:cNvPr>
          <p:cNvPicPr>
            <a:picLocks noChangeAspect="1"/>
          </p:cNvPicPr>
          <p:nvPr/>
        </p:nvPicPr>
        <p:blipFill>
          <a:blip r:embed="rId2"/>
          <a:stretch>
            <a:fillRect/>
          </a:stretch>
        </p:blipFill>
        <p:spPr>
          <a:xfrm>
            <a:off x="733980" y="336156"/>
            <a:ext cx="10603760" cy="4809279"/>
          </a:xfrm>
          <a:prstGeom prst="rect">
            <a:avLst/>
          </a:prstGeom>
        </p:spPr>
      </p:pic>
    </p:spTree>
    <p:extLst>
      <p:ext uri="{BB962C8B-B14F-4D97-AF65-F5344CB8AC3E}">
        <p14:creationId xmlns:p14="http://schemas.microsoft.com/office/powerpoint/2010/main" val="248017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EC20FEB-9D7F-B0C8-6D02-50DE7A5A6161}"/>
              </a:ext>
            </a:extLst>
          </p:cNvPr>
          <p:cNvPicPr>
            <a:picLocks noChangeAspect="1"/>
          </p:cNvPicPr>
          <p:nvPr/>
        </p:nvPicPr>
        <p:blipFill>
          <a:blip r:embed="rId2"/>
          <a:stretch>
            <a:fillRect/>
          </a:stretch>
        </p:blipFill>
        <p:spPr>
          <a:xfrm>
            <a:off x="1252560" y="1787143"/>
            <a:ext cx="9435132" cy="2881706"/>
          </a:xfrm>
          <a:prstGeom prst="rect">
            <a:avLst/>
          </a:prstGeom>
        </p:spPr>
      </p:pic>
    </p:spTree>
    <p:extLst>
      <p:ext uri="{BB962C8B-B14F-4D97-AF65-F5344CB8AC3E}">
        <p14:creationId xmlns:p14="http://schemas.microsoft.com/office/powerpoint/2010/main" val="322575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00C826-5D30-4CEB-8115-203E1A0144CD}"/>
              </a:ext>
            </a:extLst>
          </p:cNvPr>
          <p:cNvPicPr>
            <a:picLocks noChangeAspect="1"/>
          </p:cNvPicPr>
          <p:nvPr/>
        </p:nvPicPr>
        <p:blipFill>
          <a:blip r:embed="rId2"/>
          <a:stretch>
            <a:fillRect/>
          </a:stretch>
        </p:blipFill>
        <p:spPr>
          <a:xfrm>
            <a:off x="719544" y="319584"/>
            <a:ext cx="10251122" cy="4203959"/>
          </a:xfrm>
          <a:prstGeom prst="rect">
            <a:avLst/>
          </a:prstGeom>
        </p:spPr>
      </p:pic>
      <p:sp>
        <p:nvSpPr>
          <p:cNvPr id="3" name="文本框 2">
            <a:extLst>
              <a:ext uri="{FF2B5EF4-FFF2-40B4-BE49-F238E27FC236}">
                <a16:creationId xmlns:a16="http://schemas.microsoft.com/office/drawing/2014/main" id="{A76CFC01-914C-DA68-2776-F9E16F2F8DE1}"/>
              </a:ext>
            </a:extLst>
          </p:cNvPr>
          <p:cNvSpPr txBox="1"/>
          <p:nvPr/>
        </p:nvSpPr>
        <p:spPr>
          <a:xfrm>
            <a:off x="277197" y="4822123"/>
            <a:ext cx="11637606" cy="1077218"/>
          </a:xfrm>
          <a:prstGeom prst="rect">
            <a:avLst/>
          </a:prstGeom>
          <a:noFill/>
        </p:spPr>
        <p:txBody>
          <a:bodyPr wrap="square">
            <a:spAutoFit/>
          </a:bodyPr>
          <a:lstStyle/>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通过训练智能体有效地搜索启发式策略，并提出了一种基于强化学习的图特征提示方法</a:t>
            </a:r>
            <a:r>
              <a:rPr lang="zh-CN" altLang="en-US"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将插入提示的过程建模为一个顺序决策问题。在每一步中，</a:t>
            </a:r>
            <a:r>
              <a:rPr lang="en-US" altLang="zh-CN" sz="1600" b="1" i="0" dirty="0">
                <a:effectLst/>
                <a:latin typeface="宋体" panose="02010600030101010101" pitchFamily="2" charset="-122"/>
                <a:ea typeface="宋体" panose="02010600030101010101" pitchFamily="2" charset="-122"/>
              </a:rPr>
              <a:t>RL</a:t>
            </a:r>
            <a:r>
              <a:rPr lang="zh-CN" altLang="en-US" sz="1600" b="1" i="0" dirty="0">
                <a:effectLst/>
                <a:latin typeface="宋体" panose="02010600030101010101" pitchFamily="2" charset="-122"/>
                <a:ea typeface="宋体" panose="02010600030101010101" pitchFamily="2" charset="-122"/>
              </a:rPr>
              <a:t>智能体：</a:t>
            </a:r>
            <a:r>
              <a:rPr lang="en-US" altLang="zh-CN" sz="1600" b="1" i="0" dirty="0">
                <a:effectLst/>
                <a:latin typeface="宋体" panose="02010600030101010101" pitchFamily="2" charset="-122"/>
                <a:ea typeface="宋体" panose="02010600030101010101" pitchFamily="2" charset="-122"/>
              </a:rPr>
              <a:t>1</a:t>
            </a:r>
            <a:r>
              <a:rPr lang="zh-CN" altLang="en-US" sz="1600" b="1" i="0" dirty="0">
                <a:effectLst/>
                <a:latin typeface="宋体" panose="02010600030101010101" pitchFamily="2" charset="-122"/>
                <a:ea typeface="宋体" panose="02010600030101010101" pitchFamily="2" charset="-122"/>
              </a:rPr>
              <a:t>）选择要提示的节点（离散动作），</a:t>
            </a:r>
            <a:r>
              <a:rPr lang="en-US" altLang="zh-CN" sz="1600" b="1" i="0" dirty="0">
                <a:effectLst/>
                <a:latin typeface="宋体" panose="02010600030101010101" pitchFamily="2" charset="-122"/>
                <a:ea typeface="宋体" panose="02010600030101010101" pitchFamily="2" charset="-122"/>
              </a:rPr>
              <a:t>2</a:t>
            </a:r>
            <a:r>
              <a:rPr lang="zh-CN" altLang="en-US" sz="1600" b="1" i="0" dirty="0">
                <a:effectLst/>
                <a:latin typeface="宋体" panose="02010600030101010101" pitchFamily="2" charset="-122"/>
                <a:ea typeface="宋体" panose="02010600030101010101" pitchFamily="2" charset="-122"/>
              </a:rPr>
              <a:t>）确定提示内容，即提示向量的具体值（连续动作）。</a:t>
            </a:r>
            <a:endParaRPr lang="zh-CN" altLang="en-US" sz="16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9007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EE7C17-431E-998C-D33A-14F1B497C900}"/>
              </a:ext>
            </a:extLst>
          </p:cNvPr>
          <p:cNvSpPr txBox="1"/>
          <p:nvPr/>
        </p:nvSpPr>
        <p:spPr>
          <a:xfrm>
            <a:off x="444469" y="3386387"/>
            <a:ext cx="108876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Original graph</a:t>
            </a:r>
            <a:endParaRPr lang="zh-CN" altLang="en-US" sz="1200" dirty="0">
              <a:latin typeface="Times New Roman" panose="02020603050405020304" pitchFamily="18" charset="0"/>
              <a:cs typeface="Times New Roman" panose="02020603050405020304" pitchFamily="18" charset="0"/>
            </a:endParaRPr>
          </a:p>
        </p:txBody>
      </p:sp>
      <p:sp>
        <p:nvSpPr>
          <p:cNvPr id="5" name="椭圆 4">
            <a:extLst>
              <a:ext uri="{FF2B5EF4-FFF2-40B4-BE49-F238E27FC236}">
                <a16:creationId xmlns:a16="http://schemas.microsoft.com/office/drawing/2014/main" id="{BA55E80E-B2E8-EB13-FE4E-A756ADB4C61D}"/>
              </a:ext>
            </a:extLst>
          </p:cNvPr>
          <p:cNvSpPr/>
          <p:nvPr/>
        </p:nvSpPr>
        <p:spPr>
          <a:xfrm>
            <a:off x="736334" y="2447228"/>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6" name="椭圆 5">
            <a:extLst>
              <a:ext uri="{FF2B5EF4-FFF2-40B4-BE49-F238E27FC236}">
                <a16:creationId xmlns:a16="http://schemas.microsoft.com/office/drawing/2014/main" id="{CF93F561-4918-4442-1CDB-B147D9FBB978}"/>
              </a:ext>
            </a:extLst>
          </p:cNvPr>
          <p:cNvSpPr/>
          <p:nvPr/>
        </p:nvSpPr>
        <p:spPr>
          <a:xfrm>
            <a:off x="1041134" y="2820489"/>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3AEA0327-2E71-DDAD-25C6-6EA6BDA2C11D}"/>
              </a:ext>
            </a:extLst>
          </p:cNvPr>
          <p:cNvSpPr/>
          <p:nvPr/>
        </p:nvSpPr>
        <p:spPr>
          <a:xfrm>
            <a:off x="1095048" y="3258383"/>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62D340B9-9D87-F041-A249-A04CA1B22E6C}"/>
              </a:ext>
            </a:extLst>
          </p:cNvPr>
          <p:cNvCxnSpPr>
            <a:cxnSpLocks/>
            <a:stCxn id="5" idx="3"/>
          </p:cNvCxnSpPr>
          <p:nvPr/>
        </p:nvCxnSpPr>
        <p:spPr>
          <a:xfrm flipH="1">
            <a:off x="513687" y="2563082"/>
            <a:ext cx="241478" cy="23753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02345CC4-8D27-0B81-480B-48B346830D45}"/>
              </a:ext>
            </a:extLst>
          </p:cNvPr>
          <p:cNvCxnSpPr>
            <a:cxnSpLocks/>
            <a:stCxn id="5" idx="5"/>
            <a:endCxn id="6" idx="1"/>
          </p:cNvCxnSpPr>
          <p:nvPr/>
        </p:nvCxnSpPr>
        <p:spPr>
          <a:xfrm>
            <a:off x="846091" y="2563082"/>
            <a:ext cx="213874" cy="277284"/>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AF7D7A1C-B506-A2F7-6F13-8AB742FB1BEC}"/>
              </a:ext>
            </a:extLst>
          </p:cNvPr>
          <p:cNvCxnSpPr>
            <a:cxnSpLocks/>
          </p:cNvCxnSpPr>
          <p:nvPr/>
        </p:nvCxnSpPr>
        <p:spPr>
          <a:xfrm>
            <a:off x="559150" y="2916466"/>
            <a:ext cx="131721" cy="29258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D79E7301-D101-F4F5-7CC7-BE2D9C3783A7}"/>
              </a:ext>
            </a:extLst>
          </p:cNvPr>
          <p:cNvCxnSpPr>
            <a:cxnSpLocks/>
            <a:stCxn id="6" idx="3"/>
          </p:cNvCxnSpPr>
          <p:nvPr/>
        </p:nvCxnSpPr>
        <p:spPr>
          <a:xfrm flipH="1">
            <a:off x="781797" y="2936343"/>
            <a:ext cx="278168" cy="272703"/>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846C774D-DF7B-7884-9179-F349D6D2F40F}"/>
              </a:ext>
            </a:extLst>
          </p:cNvPr>
          <p:cNvCxnSpPr>
            <a:cxnSpLocks/>
            <a:stCxn id="21" idx="2"/>
            <a:endCxn id="6" idx="7"/>
          </p:cNvCxnSpPr>
          <p:nvPr/>
        </p:nvCxnSpPr>
        <p:spPr>
          <a:xfrm flipH="1">
            <a:off x="1150891" y="2810811"/>
            <a:ext cx="247571" cy="29555"/>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a:extLst>
              <a:ext uri="{FF2B5EF4-FFF2-40B4-BE49-F238E27FC236}">
                <a16:creationId xmlns:a16="http://schemas.microsoft.com/office/drawing/2014/main" id="{0F5AF758-6257-2A12-C0B6-578D9DCA40F4}"/>
              </a:ext>
            </a:extLst>
          </p:cNvPr>
          <p:cNvCxnSpPr>
            <a:cxnSpLocks/>
            <a:stCxn id="7" idx="0"/>
            <a:endCxn id="6" idx="4"/>
          </p:cNvCxnSpPr>
          <p:nvPr/>
        </p:nvCxnSpPr>
        <p:spPr>
          <a:xfrm flipH="1" flipV="1">
            <a:off x="1105428" y="2956220"/>
            <a:ext cx="53914" cy="302163"/>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a:extLst>
              <a:ext uri="{FF2B5EF4-FFF2-40B4-BE49-F238E27FC236}">
                <a16:creationId xmlns:a16="http://schemas.microsoft.com/office/drawing/2014/main" id="{8797CDB9-363E-52A3-F692-EB92411B0BCF}"/>
              </a:ext>
            </a:extLst>
          </p:cNvPr>
          <p:cNvCxnSpPr>
            <a:cxnSpLocks/>
            <a:stCxn id="20" idx="1"/>
            <a:endCxn id="6" idx="5"/>
          </p:cNvCxnSpPr>
          <p:nvPr/>
        </p:nvCxnSpPr>
        <p:spPr>
          <a:xfrm flipH="1" flipV="1">
            <a:off x="1150891" y="2936343"/>
            <a:ext cx="341209" cy="14456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91DCDF7F-A085-B3EC-3E7E-A99C70E9548A}"/>
              </a:ext>
            </a:extLst>
          </p:cNvPr>
          <p:cNvCxnSpPr>
            <a:cxnSpLocks/>
            <a:stCxn id="21" idx="5"/>
            <a:endCxn id="20" idx="0"/>
          </p:cNvCxnSpPr>
          <p:nvPr/>
        </p:nvCxnSpPr>
        <p:spPr>
          <a:xfrm>
            <a:off x="1508219" y="2858799"/>
            <a:ext cx="29344" cy="202228"/>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a:extLst>
              <a:ext uri="{FF2B5EF4-FFF2-40B4-BE49-F238E27FC236}">
                <a16:creationId xmlns:a16="http://schemas.microsoft.com/office/drawing/2014/main" id="{2332EA37-19D0-8CA1-48BF-E6FC9CB01B7B}"/>
              </a:ext>
            </a:extLst>
          </p:cNvPr>
          <p:cNvCxnSpPr>
            <a:cxnSpLocks/>
            <a:stCxn id="5" idx="4"/>
          </p:cNvCxnSpPr>
          <p:nvPr/>
        </p:nvCxnSpPr>
        <p:spPr>
          <a:xfrm flipH="1">
            <a:off x="736334" y="2582959"/>
            <a:ext cx="64294" cy="60621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a:extLst>
              <a:ext uri="{FF2B5EF4-FFF2-40B4-BE49-F238E27FC236}">
                <a16:creationId xmlns:a16="http://schemas.microsoft.com/office/drawing/2014/main" id="{EB2232BA-7C45-E073-5101-454BA6F39FD1}"/>
              </a:ext>
            </a:extLst>
          </p:cNvPr>
          <p:cNvCxnSpPr>
            <a:cxnSpLocks/>
            <a:endCxn id="7" idx="2"/>
          </p:cNvCxnSpPr>
          <p:nvPr/>
        </p:nvCxnSpPr>
        <p:spPr>
          <a:xfrm>
            <a:off x="780078" y="3304893"/>
            <a:ext cx="314970" cy="21356"/>
          </a:xfrm>
          <a:prstGeom prst="line">
            <a:avLst/>
          </a:prstGeom>
        </p:spPr>
        <p:style>
          <a:lnRef idx="2">
            <a:schemeClr val="dk1"/>
          </a:lnRef>
          <a:fillRef idx="0">
            <a:schemeClr val="dk1"/>
          </a:fillRef>
          <a:effectRef idx="1">
            <a:schemeClr val="dk1"/>
          </a:effectRef>
          <a:fontRef idx="minor">
            <a:schemeClr val="tx1"/>
          </a:fontRef>
        </p:style>
      </p:cxnSp>
      <p:sp>
        <p:nvSpPr>
          <p:cNvPr id="18" name="椭圆 17">
            <a:extLst>
              <a:ext uri="{FF2B5EF4-FFF2-40B4-BE49-F238E27FC236}">
                <a16:creationId xmlns:a16="http://schemas.microsoft.com/office/drawing/2014/main" id="{A81A24FF-DC4A-4CC3-1BF1-5914D38027DF}"/>
              </a:ext>
            </a:extLst>
          </p:cNvPr>
          <p:cNvSpPr/>
          <p:nvPr/>
        </p:nvSpPr>
        <p:spPr>
          <a:xfrm>
            <a:off x="666796" y="3192640"/>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id="{091709AE-9DAB-A232-32A6-EFAB69135D57}"/>
              </a:ext>
            </a:extLst>
          </p:cNvPr>
          <p:cNvSpPr/>
          <p:nvPr/>
        </p:nvSpPr>
        <p:spPr>
          <a:xfrm>
            <a:off x="477232" y="2783624"/>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515CFB6B-4CC2-67A1-D00B-52D17C7969B8}"/>
              </a:ext>
            </a:extLst>
          </p:cNvPr>
          <p:cNvSpPr/>
          <p:nvPr/>
        </p:nvSpPr>
        <p:spPr>
          <a:xfrm>
            <a:off x="1473269" y="3061027"/>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1" name="椭圆 20">
            <a:extLst>
              <a:ext uri="{FF2B5EF4-FFF2-40B4-BE49-F238E27FC236}">
                <a16:creationId xmlns:a16="http://schemas.microsoft.com/office/drawing/2014/main" id="{FCA17447-0935-069C-213C-424A5D80B724}"/>
              </a:ext>
            </a:extLst>
          </p:cNvPr>
          <p:cNvSpPr/>
          <p:nvPr/>
        </p:nvSpPr>
        <p:spPr>
          <a:xfrm>
            <a:off x="1398462" y="2742945"/>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D185235D-34E3-796D-0562-1D0CD881C2AB}"/>
              </a:ext>
            </a:extLst>
          </p:cNvPr>
          <p:cNvSpPr txBox="1"/>
          <p:nvPr/>
        </p:nvSpPr>
        <p:spPr>
          <a:xfrm>
            <a:off x="961497" y="2744650"/>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cxnSp>
        <p:nvCxnSpPr>
          <p:cNvPr id="23" name="直接连接符 22">
            <a:extLst>
              <a:ext uri="{FF2B5EF4-FFF2-40B4-BE49-F238E27FC236}">
                <a16:creationId xmlns:a16="http://schemas.microsoft.com/office/drawing/2014/main" id="{5E1CEB06-198D-A2DD-EE53-EF1D812C349F}"/>
              </a:ext>
            </a:extLst>
          </p:cNvPr>
          <p:cNvCxnSpPr>
            <a:cxnSpLocks/>
          </p:cNvCxnSpPr>
          <p:nvPr/>
        </p:nvCxnSpPr>
        <p:spPr>
          <a:xfrm flipH="1">
            <a:off x="1116163" y="2517857"/>
            <a:ext cx="34728" cy="311085"/>
          </a:xfrm>
          <a:prstGeom prst="line">
            <a:avLst/>
          </a:prstGeom>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C7F1F340-3A14-4E4F-B2A8-90EFB292D806}"/>
              </a:ext>
            </a:extLst>
          </p:cNvPr>
          <p:cNvSpPr/>
          <p:nvPr/>
        </p:nvSpPr>
        <p:spPr>
          <a:xfrm>
            <a:off x="1093304" y="2429439"/>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23C9C8DA-2EEC-38F3-AABE-08112ED0683E}"/>
              </a:ext>
            </a:extLst>
          </p:cNvPr>
          <p:cNvSpPr txBox="1"/>
          <p:nvPr/>
        </p:nvSpPr>
        <p:spPr>
          <a:xfrm>
            <a:off x="408082" y="2672840"/>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6" name="文本框 25">
            <a:extLst>
              <a:ext uri="{FF2B5EF4-FFF2-40B4-BE49-F238E27FC236}">
                <a16:creationId xmlns:a16="http://schemas.microsoft.com/office/drawing/2014/main" id="{ED21A854-3A0A-FED1-3F21-5EC1631D221A}"/>
              </a:ext>
            </a:extLst>
          </p:cNvPr>
          <p:cNvSpPr txBox="1"/>
          <p:nvPr/>
        </p:nvSpPr>
        <p:spPr>
          <a:xfrm>
            <a:off x="1320597" y="2671865"/>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sp>
        <p:nvSpPr>
          <p:cNvPr id="27" name="文本框 26">
            <a:extLst>
              <a:ext uri="{FF2B5EF4-FFF2-40B4-BE49-F238E27FC236}">
                <a16:creationId xmlns:a16="http://schemas.microsoft.com/office/drawing/2014/main" id="{35D07E2A-7221-EA8B-16E0-969F24BDEFD1}"/>
              </a:ext>
            </a:extLst>
          </p:cNvPr>
          <p:cNvSpPr txBox="1"/>
          <p:nvPr/>
        </p:nvSpPr>
        <p:spPr>
          <a:xfrm>
            <a:off x="604074" y="3089377"/>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8" name="矩形 27">
            <a:extLst>
              <a:ext uri="{FF2B5EF4-FFF2-40B4-BE49-F238E27FC236}">
                <a16:creationId xmlns:a16="http://schemas.microsoft.com/office/drawing/2014/main" id="{29855B7F-09A0-3A99-252B-2D318BE917D8}"/>
              </a:ext>
            </a:extLst>
          </p:cNvPr>
          <p:cNvSpPr/>
          <p:nvPr/>
        </p:nvSpPr>
        <p:spPr>
          <a:xfrm>
            <a:off x="423603" y="2349938"/>
            <a:ext cx="1211944" cy="1065535"/>
          </a:xfrm>
          <a:prstGeom prst="rect">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C2134A0-7523-FD4C-9190-7A827E42BF84}"/>
              </a:ext>
            </a:extLst>
          </p:cNvPr>
          <p:cNvSpPr/>
          <p:nvPr/>
        </p:nvSpPr>
        <p:spPr>
          <a:xfrm>
            <a:off x="2305248" y="2403929"/>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非法模型</a:t>
            </a:r>
          </a:p>
        </p:txBody>
      </p:sp>
      <p:cxnSp>
        <p:nvCxnSpPr>
          <p:cNvPr id="31" name="直接箭头连接符 30">
            <a:extLst>
              <a:ext uri="{FF2B5EF4-FFF2-40B4-BE49-F238E27FC236}">
                <a16:creationId xmlns:a16="http://schemas.microsoft.com/office/drawing/2014/main" id="{5118AF47-5301-8436-B2B7-55F8D108B004}"/>
              </a:ext>
            </a:extLst>
          </p:cNvPr>
          <p:cNvCxnSpPr>
            <a:cxnSpLocks/>
          </p:cNvCxnSpPr>
          <p:nvPr/>
        </p:nvCxnSpPr>
        <p:spPr>
          <a:xfrm>
            <a:off x="1727260" y="2879086"/>
            <a:ext cx="5023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60278DA6-B265-6893-724A-BC42CFBB95B7}"/>
              </a:ext>
            </a:extLst>
          </p:cNvPr>
          <p:cNvCxnSpPr>
            <a:cxnSpLocks/>
            <a:stCxn id="29" idx="3"/>
          </p:cNvCxnSpPr>
          <p:nvPr/>
        </p:nvCxnSpPr>
        <p:spPr>
          <a:xfrm>
            <a:off x="3971093" y="2916466"/>
            <a:ext cx="6697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矩形 35">
            <a:extLst>
              <a:ext uri="{FF2B5EF4-FFF2-40B4-BE49-F238E27FC236}">
                <a16:creationId xmlns:a16="http://schemas.microsoft.com/office/drawing/2014/main" id="{ED7DD198-E0CC-A4FE-F79F-DE9A5FA1D431}"/>
              </a:ext>
            </a:extLst>
          </p:cNvPr>
          <p:cNvSpPr/>
          <p:nvPr/>
        </p:nvSpPr>
        <p:spPr>
          <a:xfrm>
            <a:off x="4787701" y="2403929"/>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图重构器</a:t>
            </a:r>
          </a:p>
        </p:txBody>
      </p:sp>
      <p:sp>
        <p:nvSpPr>
          <p:cNvPr id="37" name="矩形 36">
            <a:extLst>
              <a:ext uri="{FF2B5EF4-FFF2-40B4-BE49-F238E27FC236}">
                <a16:creationId xmlns:a16="http://schemas.microsoft.com/office/drawing/2014/main" id="{F9EB7F6D-F21E-9039-3351-0D9E2C83711F}"/>
              </a:ext>
            </a:extLst>
          </p:cNvPr>
          <p:cNvSpPr/>
          <p:nvPr/>
        </p:nvSpPr>
        <p:spPr>
          <a:xfrm>
            <a:off x="7160786" y="1219086"/>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LLM+Prompt</a:t>
            </a:r>
            <a:r>
              <a:rPr lang="zh-CN" altLang="en-US" dirty="0"/>
              <a:t>识别文本属性相似度</a:t>
            </a:r>
          </a:p>
        </p:txBody>
      </p:sp>
      <p:sp>
        <p:nvSpPr>
          <p:cNvPr id="39" name="矩形 38">
            <a:extLst>
              <a:ext uri="{FF2B5EF4-FFF2-40B4-BE49-F238E27FC236}">
                <a16:creationId xmlns:a16="http://schemas.microsoft.com/office/drawing/2014/main" id="{D5C25BE9-EB08-BBCC-68AD-54D564F576BA}"/>
              </a:ext>
            </a:extLst>
          </p:cNvPr>
          <p:cNvSpPr/>
          <p:nvPr/>
        </p:nvSpPr>
        <p:spPr>
          <a:xfrm>
            <a:off x="7160786" y="2985350"/>
            <a:ext cx="2116666"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结构相似比较器</a:t>
            </a:r>
            <a:endParaRPr lang="en-US" altLang="zh-CN" dirty="0"/>
          </a:p>
          <a:p>
            <a:pPr algn="ctr"/>
            <a:r>
              <a:rPr lang="zh-CN" altLang="en-US" dirty="0"/>
              <a:t>（</a:t>
            </a:r>
            <a:r>
              <a:rPr lang="en-US" altLang="zh-CN" dirty="0"/>
              <a:t>GNN/LLM+PROMPT</a:t>
            </a:r>
            <a:r>
              <a:rPr lang="zh-CN" altLang="en-US" dirty="0"/>
              <a:t>）</a:t>
            </a:r>
          </a:p>
        </p:txBody>
      </p:sp>
      <p:cxnSp>
        <p:nvCxnSpPr>
          <p:cNvPr id="41" name="直接箭头连接符 40">
            <a:extLst>
              <a:ext uri="{FF2B5EF4-FFF2-40B4-BE49-F238E27FC236}">
                <a16:creationId xmlns:a16="http://schemas.microsoft.com/office/drawing/2014/main" id="{9917A99A-47AB-D18F-2053-5843787D296F}"/>
              </a:ext>
            </a:extLst>
          </p:cNvPr>
          <p:cNvCxnSpPr>
            <a:stCxn id="36" idx="3"/>
            <a:endCxn id="37" idx="1"/>
          </p:cNvCxnSpPr>
          <p:nvPr/>
        </p:nvCxnSpPr>
        <p:spPr>
          <a:xfrm flipV="1">
            <a:off x="6453546" y="1731622"/>
            <a:ext cx="707240" cy="1184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B2200B4E-5822-96AD-9101-9311E1201917}"/>
              </a:ext>
            </a:extLst>
          </p:cNvPr>
          <p:cNvCxnSpPr>
            <a:cxnSpLocks/>
            <a:stCxn id="36" idx="3"/>
            <a:endCxn id="39" idx="1"/>
          </p:cNvCxnSpPr>
          <p:nvPr/>
        </p:nvCxnSpPr>
        <p:spPr>
          <a:xfrm>
            <a:off x="6453546" y="2916465"/>
            <a:ext cx="707240" cy="581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62F9B063-F26C-F408-B5CE-B373C070E2C2}"/>
              </a:ext>
            </a:extLst>
          </p:cNvPr>
          <p:cNvCxnSpPr>
            <a:stCxn id="37" idx="3"/>
          </p:cNvCxnSpPr>
          <p:nvPr/>
        </p:nvCxnSpPr>
        <p:spPr>
          <a:xfrm>
            <a:off x="8826631" y="1731622"/>
            <a:ext cx="1027593" cy="1011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直接箭头连接符 46">
            <a:extLst>
              <a:ext uri="{FF2B5EF4-FFF2-40B4-BE49-F238E27FC236}">
                <a16:creationId xmlns:a16="http://schemas.microsoft.com/office/drawing/2014/main" id="{7A5BFEC7-982A-A2F6-DA5A-940E28C07599}"/>
              </a:ext>
            </a:extLst>
          </p:cNvPr>
          <p:cNvCxnSpPr>
            <a:cxnSpLocks/>
            <a:stCxn id="39" idx="3"/>
          </p:cNvCxnSpPr>
          <p:nvPr/>
        </p:nvCxnSpPr>
        <p:spPr>
          <a:xfrm flipV="1">
            <a:off x="9277452" y="2783624"/>
            <a:ext cx="567442" cy="7142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矩形 47">
            <a:extLst>
              <a:ext uri="{FF2B5EF4-FFF2-40B4-BE49-F238E27FC236}">
                <a16:creationId xmlns:a16="http://schemas.microsoft.com/office/drawing/2014/main" id="{80CAAD48-691F-0775-0B37-1C4E96015787}"/>
              </a:ext>
            </a:extLst>
          </p:cNvPr>
          <p:cNvSpPr/>
          <p:nvPr/>
        </p:nvSpPr>
        <p:spPr>
          <a:xfrm>
            <a:off x="9984692" y="2210190"/>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数据权属</a:t>
            </a:r>
          </a:p>
        </p:txBody>
      </p:sp>
      <p:sp>
        <p:nvSpPr>
          <p:cNvPr id="2" name="文本框 1">
            <a:extLst>
              <a:ext uri="{FF2B5EF4-FFF2-40B4-BE49-F238E27FC236}">
                <a16:creationId xmlns:a16="http://schemas.microsoft.com/office/drawing/2014/main" id="{942ECB8B-14C5-C4C9-4C8E-1546249DEA91}"/>
              </a:ext>
            </a:extLst>
          </p:cNvPr>
          <p:cNvSpPr txBox="1"/>
          <p:nvPr/>
        </p:nvSpPr>
        <p:spPr>
          <a:xfrm>
            <a:off x="176677" y="358043"/>
            <a:ext cx="1338828" cy="369332"/>
          </a:xfrm>
          <a:prstGeom prst="rect">
            <a:avLst/>
          </a:prstGeom>
          <a:noFill/>
        </p:spPr>
        <p:txBody>
          <a:bodyPr wrap="none" rtlCol="0">
            <a:spAutoFit/>
          </a:bodyPr>
          <a:lstStyle/>
          <a:p>
            <a:r>
              <a:rPr lang="zh-CN" altLang="en-US" dirty="0"/>
              <a:t>图数据保护</a:t>
            </a:r>
          </a:p>
        </p:txBody>
      </p:sp>
      <p:sp>
        <p:nvSpPr>
          <p:cNvPr id="3" name="文本框 2">
            <a:extLst>
              <a:ext uri="{FF2B5EF4-FFF2-40B4-BE49-F238E27FC236}">
                <a16:creationId xmlns:a16="http://schemas.microsoft.com/office/drawing/2014/main" id="{762794E8-523E-224F-1CC9-0C9B4D3F8090}"/>
              </a:ext>
            </a:extLst>
          </p:cNvPr>
          <p:cNvSpPr txBox="1"/>
          <p:nvPr/>
        </p:nvSpPr>
        <p:spPr>
          <a:xfrm>
            <a:off x="7439710" y="720298"/>
            <a:ext cx="1107996" cy="369332"/>
          </a:xfrm>
          <a:prstGeom prst="rect">
            <a:avLst/>
          </a:prstGeom>
          <a:noFill/>
        </p:spPr>
        <p:txBody>
          <a:bodyPr wrap="none" rtlCol="0">
            <a:spAutoFit/>
          </a:bodyPr>
          <a:lstStyle/>
          <a:p>
            <a:r>
              <a:rPr lang="zh-CN" altLang="en-US" dirty="0"/>
              <a:t>节点特征</a:t>
            </a:r>
          </a:p>
        </p:txBody>
      </p:sp>
      <p:sp>
        <p:nvSpPr>
          <p:cNvPr id="30" name="文本框 29">
            <a:extLst>
              <a:ext uri="{FF2B5EF4-FFF2-40B4-BE49-F238E27FC236}">
                <a16:creationId xmlns:a16="http://schemas.microsoft.com/office/drawing/2014/main" id="{0E790171-C3AB-DC26-31D4-17A451FCBB2E}"/>
              </a:ext>
            </a:extLst>
          </p:cNvPr>
          <p:cNvSpPr txBox="1"/>
          <p:nvPr/>
        </p:nvSpPr>
        <p:spPr>
          <a:xfrm>
            <a:off x="1660923" y="4819331"/>
            <a:ext cx="646331" cy="369332"/>
          </a:xfrm>
          <a:prstGeom prst="rect">
            <a:avLst/>
          </a:prstGeom>
          <a:noFill/>
        </p:spPr>
        <p:txBody>
          <a:bodyPr wrap="none" rtlCol="0">
            <a:spAutoFit/>
          </a:bodyPr>
          <a:lstStyle/>
          <a:p>
            <a:r>
              <a:rPr lang="zh-CN" altLang="en-US" dirty="0"/>
              <a:t>无害</a:t>
            </a:r>
          </a:p>
        </p:txBody>
      </p:sp>
      <p:sp>
        <p:nvSpPr>
          <p:cNvPr id="33" name="文本框 32">
            <a:extLst>
              <a:ext uri="{FF2B5EF4-FFF2-40B4-BE49-F238E27FC236}">
                <a16:creationId xmlns:a16="http://schemas.microsoft.com/office/drawing/2014/main" id="{0048B260-1105-B21E-7389-A6A684CE3961}"/>
              </a:ext>
            </a:extLst>
          </p:cNvPr>
          <p:cNvSpPr txBox="1"/>
          <p:nvPr/>
        </p:nvSpPr>
        <p:spPr>
          <a:xfrm>
            <a:off x="196143" y="4819331"/>
            <a:ext cx="1338828" cy="369332"/>
          </a:xfrm>
          <a:prstGeom prst="rect">
            <a:avLst/>
          </a:prstGeom>
          <a:noFill/>
        </p:spPr>
        <p:txBody>
          <a:bodyPr wrap="none" rtlCol="0">
            <a:spAutoFit/>
          </a:bodyPr>
          <a:lstStyle/>
          <a:p>
            <a:r>
              <a:rPr lang="zh-CN" altLang="en-US" dirty="0"/>
              <a:t>文本属性图</a:t>
            </a:r>
          </a:p>
        </p:txBody>
      </p:sp>
      <p:sp>
        <p:nvSpPr>
          <p:cNvPr id="35" name="文本框 34">
            <a:extLst>
              <a:ext uri="{FF2B5EF4-FFF2-40B4-BE49-F238E27FC236}">
                <a16:creationId xmlns:a16="http://schemas.microsoft.com/office/drawing/2014/main" id="{DD6C7EA1-365E-0E6F-A608-279B656AF771}"/>
              </a:ext>
            </a:extLst>
          </p:cNvPr>
          <p:cNvSpPr txBox="1"/>
          <p:nvPr/>
        </p:nvSpPr>
        <p:spPr>
          <a:xfrm>
            <a:off x="72303" y="652486"/>
            <a:ext cx="3459601" cy="923330"/>
          </a:xfrm>
          <a:prstGeom prst="rect">
            <a:avLst/>
          </a:prstGeom>
          <a:noFill/>
        </p:spPr>
        <p:txBody>
          <a:bodyPr wrap="none" rtlCol="0">
            <a:spAutoFit/>
          </a:bodyPr>
          <a:lstStyle/>
          <a:p>
            <a:r>
              <a:rPr lang="zh-CN" altLang="en-US" dirty="0"/>
              <a:t>什么样的场景 带来的问题 </a:t>
            </a:r>
            <a:r>
              <a:rPr lang="en-US" altLang="zh-CN" dirty="0"/>
              <a:t>/ </a:t>
            </a:r>
            <a:r>
              <a:rPr lang="zh-CN" altLang="en-US" dirty="0"/>
              <a:t>隐患</a:t>
            </a:r>
            <a:endParaRPr lang="en-US" altLang="zh-CN" dirty="0"/>
          </a:p>
          <a:p>
            <a:r>
              <a:rPr lang="zh-CN" altLang="en-US" dirty="0"/>
              <a:t>具体的场景 和情况</a:t>
            </a:r>
            <a:endParaRPr lang="en-US" altLang="zh-CN" dirty="0"/>
          </a:p>
          <a:p>
            <a:r>
              <a:rPr lang="zh-CN" altLang="en-US" dirty="0"/>
              <a:t>场景图 </a:t>
            </a:r>
            <a:r>
              <a:rPr lang="en-US" altLang="zh-CN" dirty="0"/>
              <a:t>+  </a:t>
            </a:r>
            <a:r>
              <a:rPr lang="zh-CN" altLang="en-US" dirty="0"/>
              <a:t>框架图</a:t>
            </a:r>
          </a:p>
        </p:txBody>
      </p:sp>
    </p:spTree>
    <p:extLst>
      <p:ext uri="{BB962C8B-B14F-4D97-AF65-F5344CB8AC3E}">
        <p14:creationId xmlns:p14="http://schemas.microsoft.com/office/powerpoint/2010/main" val="26684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850D218A-61E5-1E9F-9237-E4C38FAFF6B7}"/>
              </a:ext>
            </a:extLst>
          </p:cNvPr>
          <p:cNvSpPr/>
          <p:nvPr/>
        </p:nvSpPr>
        <p:spPr>
          <a:xfrm>
            <a:off x="225269" y="717505"/>
            <a:ext cx="4316747" cy="203389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F669DB23-118C-94CD-8E55-594FE7AC8604}"/>
              </a:ext>
            </a:extLst>
          </p:cNvPr>
          <p:cNvSpPr txBox="1"/>
          <p:nvPr/>
        </p:nvSpPr>
        <p:spPr>
          <a:xfrm>
            <a:off x="230651" y="916782"/>
            <a:ext cx="4316748" cy="1569660"/>
          </a:xfrm>
          <a:prstGeom prst="rect">
            <a:avLst/>
          </a:prstGeom>
          <a:noFill/>
        </p:spPr>
        <p:txBody>
          <a:bodyPr wrap="square">
            <a:spAutoFit/>
          </a:bodyPr>
          <a:lstStyle/>
          <a:p>
            <a:r>
              <a:rPr lang="zh-CN" altLang="en-US" sz="1600" b="0" i="0" dirty="0">
                <a:solidFill>
                  <a:srgbClr val="475569"/>
                </a:solidFill>
                <a:effectLst/>
                <a:latin typeface="宋体" panose="02010600030101010101" pitchFamily="2" charset="-122"/>
                <a:ea typeface="宋体" panose="02010600030101010101" pitchFamily="2" charset="-122"/>
              </a:rPr>
              <a:t>高校</a:t>
            </a:r>
            <a:r>
              <a:rPr lang="en-US" altLang="zh-CN" sz="1600" b="0" i="0" dirty="0">
                <a:solidFill>
                  <a:srgbClr val="475569"/>
                </a:solidFill>
                <a:effectLst/>
                <a:latin typeface="宋体" panose="02010600030101010101" pitchFamily="2" charset="-122"/>
                <a:ea typeface="宋体" panose="02010600030101010101" pitchFamily="2" charset="-122"/>
              </a:rPr>
              <a:t>/</a:t>
            </a:r>
            <a:r>
              <a:rPr lang="zh-CN" altLang="en-US" sz="1600" b="0" i="0" dirty="0">
                <a:solidFill>
                  <a:srgbClr val="475569"/>
                </a:solidFill>
                <a:effectLst/>
                <a:latin typeface="宋体" panose="02010600030101010101" pitchFamily="2" charset="-122"/>
                <a:ea typeface="宋体" panose="02010600030101010101" pitchFamily="2" charset="-122"/>
              </a:rPr>
              <a:t>企业构建了大规模的学术论文引用网络数据集。该数据集每个节点代表一篇论文，节点属性包括论文标题、摘要、作者、发表年份等文本信息。节点之间的边表示论文之间的引用关系，形成了一个典型的文本属性图。该数据集被用于</a:t>
            </a:r>
            <a:r>
              <a:rPr lang="zh-CN" altLang="en-US" sz="1600" b="1" i="0" dirty="0">
                <a:solidFill>
                  <a:srgbClr val="FF0000"/>
                </a:solidFill>
                <a:effectLst/>
                <a:latin typeface="宋体" panose="02010600030101010101" pitchFamily="2" charset="-122"/>
                <a:ea typeface="宋体" panose="02010600030101010101" pitchFamily="2" charset="-122"/>
              </a:rPr>
              <a:t>论文推荐</a:t>
            </a:r>
            <a:r>
              <a:rPr lang="zh-CN" altLang="en-US" sz="1600" b="0" i="0" dirty="0">
                <a:solidFill>
                  <a:srgbClr val="475569"/>
                </a:solidFill>
                <a:effectLst/>
                <a:latin typeface="宋体" panose="02010600030101010101" pitchFamily="2" charset="-122"/>
                <a:ea typeface="宋体" panose="02010600030101010101" pitchFamily="2" charset="-122"/>
              </a:rPr>
              <a:t>、</a:t>
            </a:r>
            <a:r>
              <a:rPr lang="zh-CN" altLang="en-US" sz="1600" b="0" i="0" dirty="0">
                <a:solidFill>
                  <a:srgbClr val="FF0000"/>
                </a:solidFill>
                <a:effectLst/>
                <a:latin typeface="宋体" panose="02010600030101010101" pitchFamily="2" charset="-122"/>
                <a:ea typeface="宋体" panose="02010600030101010101" pitchFamily="2" charset="-122"/>
              </a:rPr>
              <a:t>学术趋势分析</a:t>
            </a:r>
            <a:r>
              <a:rPr lang="zh-CN" altLang="en-US" sz="1600" b="0" i="0" dirty="0">
                <a:solidFill>
                  <a:srgbClr val="475569"/>
                </a:solidFill>
                <a:effectLst/>
                <a:latin typeface="宋体" panose="02010600030101010101" pitchFamily="2" charset="-122"/>
                <a:ea typeface="宋体" panose="02010600030101010101" pitchFamily="2" charset="-122"/>
              </a:rPr>
              <a:t>等任务。</a:t>
            </a:r>
            <a:endParaRPr lang="zh-CN" altLang="en-US" sz="1600" dirty="0">
              <a:latin typeface="宋体" panose="02010600030101010101" pitchFamily="2" charset="-122"/>
              <a:ea typeface="宋体" panose="02010600030101010101" pitchFamily="2" charset="-122"/>
            </a:endParaRPr>
          </a:p>
        </p:txBody>
      </p:sp>
      <p:cxnSp>
        <p:nvCxnSpPr>
          <p:cNvPr id="7" name="直接箭头连接符 6">
            <a:extLst>
              <a:ext uri="{FF2B5EF4-FFF2-40B4-BE49-F238E27FC236}">
                <a16:creationId xmlns:a16="http://schemas.microsoft.com/office/drawing/2014/main" id="{DB46C542-114A-AF86-2C53-F52841BFCCE1}"/>
              </a:ext>
            </a:extLst>
          </p:cNvPr>
          <p:cNvCxnSpPr>
            <a:cxnSpLocks/>
            <a:stCxn id="5" idx="3"/>
          </p:cNvCxnSpPr>
          <p:nvPr/>
        </p:nvCxnSpPr>
        <p:spPr>
          <a:xfrm>
            <a:off x="4547399" y="1701612"/>
            <a:ext cx="82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文本框 8">
            <a:extLst>
              <a:ext uri="{FF2B5EF4-FFF2-40B4-BE49-F238E27FC236}">
                <a16:creationId xmlns:a16="http://schemas.microsoft.com/office/drawing/2014/main" id="{1D6CE2B7-34D8-BEEE-FC9F-E4C9BC98C0E4}"/>
              </a:ext>
            </a:extLst>
          </p:cNvPr>
          <p:cNvSpPr txBox="1"/>
          <p:nvPr/>
        </p:nvSpPr>
        <p:spPr>
          <a:xfrm>
            <a:off x="4636327" y="1332280"/>
            <a:ext cx="595035"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授权</a:t>
            </a:r>
          </a:p>
        </p:txBody>
      </p:sp>
      <p:sp>
        <p:nvSpPr>
          <p:cNvPr id="11" name="矩形: 圆角 10">
            <a:extLst>
              <a:ext uri="{FF2B5EF4-FFF2-40B4-BE49-F238E27FC236}">
                <a16:creationId xmlns:a16="http://schemas.microsoft.com/office/drawing/2014/main" id="{8D0ADD65-A84B-D0D5-0B06-BB5B961BAD89}"/>
              </a:ext>
            </a:extLst>
          </p:cNvPr>
          <p:cNvSpPr/>
          <p:nvPr/>
        </p:nvSpPr>
        <p:spPr>
          <a:xfrm>
            <a:off x="5358202" y="1409224"/>
            <a:ext cx="1808297" cy="5847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53CCC117-BF5C-50A0-C233-34755D7DCC5E}"/>
              </a:ext>
            </a:extLst>
          </p:cNvPr>
          <p:cNvSpPr txBox="1"/>
          <p:nvPr/>
        </p:nvSpPr>
        <p:spPr>
          <a:xfrm>
            <a:off x="5682024" y="1532335"/>
            <a:ext cx="1027504" cy="338554"/>
          </a:xfrm>
          <a:prstGeom prst="rect">
            <a:avLst/>
          </a:prstGeom>
          <a:noFill/>
        </p:spPr>
        <p:txBody>
          <a:bodyPr wrap="square">
            <a:spAutoFit/>
          </a:bodyPr>
          <a:lstStyle/>
          <a:p>
            <a:r>
              <a:rPr lang="zh-CN" altLang="en-US" sz="1600" b="0" i="0" dirty="0">
                <a:solidFill>
                  <a:srgbClr val="475569"/>
                </a:solidFill>
                <a:effectLst/>
                <a:latin typeface="宋体" panose="02010600030101010101" pitchFamily="2" charset="-122"/>
                <a:ea typeface="宋体" panose="02010600030101010101" pitchFamily="2" charset="-122"/>
              </a:rPr>
              <a:t>合法用户</a:t>
            </a:r>
            <a:endParaRPr lang="zh-CN" altLang="en-US" sz="1600" dirty="0">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325B0AF7-1097-B769-4ADB-A0549B23FE0A}"/>
              </a:ext>
            </a:extLst>
          </p:cNvPr>
          <p:cNvCxnSpPr>
            <a:cxnSpLocks/>
          </p:cNvCxnSpPr>
          <p:nvPr/>
        </p:nvCxnSpPr>
        <p:spPr>
          <a:xfrm>
            <a:off x="7179885" y="1734453"/>
            <a:ext cx="82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矩形: 圆角 13">
            <a:extLst>
              <a:ext uri="{FF2B5EF4-FFF2-40B4-BE49-F238E27FC236}">
                <a16:creationId xmlns:a16="http://schemas.microsoft.com/office/drawing/2014/main" id="{D6A4AC67-D7E1-AB9F-B79A-1755A3955A64}"/>
              </a:ext>
            </a:extLst>
          </p:cNvPr>
          <p:cNvSpPr/>
          <p:nvPr/>
        </p:nvSpPr>
        <p:spPr>
          <a:xfrm>
            <a:off x="8004073" y="1332278"/>
            <a:ext cx="1808297" cy="8614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9C33603F-6DB3-E1E9-DCF9-C86E061104C2}"/>
              </a:ext>
            </a:extLst>
          </p:cNvPr>
          <p:cNvSpPr txBox="1"/>
          <p:nvPr/>
        </p:nvSpPr>
        <p:spPr>
          <a:xfrm>
            <a:off x="8263450" y="1442065"/>
            <a:ext cx="1415772" cy="584775"/>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训练模型，</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完成对应任务</a:t>
            </a:r>
          </a:p>
        </p:txBody>
      </p:sp>
      <p:sp>
        <p:nvSpPr>
          <p:cNvPr id="20" name="文本框 19">
            <a:extLst>
              <a:ext uri="{FF2B5EF4-FFF2-40B4-BE49-F238E27FC236}">
                <a16:creationId xmlns:a16="http://schemas.microsoft.com/office/drawing/2014/main" id="{A1632B4F-8778-4D71-80B5-1AAA2EF48DF4}"/>
              </a:ext>
            </a:extLst>
          </p:cNvPr>
          <p:cNvSpPr txBox="1"/>
          <p:nvPr/>
        </p:nvSpPr>
        <p:spPr>
          <a:xfrm>
            <a:off x="6586576" y="638108"/>
            <a:ext cx="1005403"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合法流程</a:t>
            </a:r>
          </a:p>
        </p:txBody>
      </p:sp>
      <p:cxnSp>
        <p:nvCxnSpPr>
          <p:cNvPr id="23" name="连接符: 肘形 22">
            <a:extLst>
              <a:ext uri="{FF2B5EF4-FFF2-40B4-BE49-F238E27FC236}">
                <a16:creationId xmlns:a16="http://schemas.microsoft.com/office/drawing/2014/main" id="{C37FD378-BACD-A016-5E6B-5EB316CE08C8}"/>
              </a:ext>
            </a:extLst>
          </p:cNvPr>
          <p:cNvCxnSpPr>
            <a:cxnSpLocks/>
            <a:stCxn id="10" idx="2"/>
          </p:cNvCxnSpPr>
          <p:nvPr/>
        </p:nvCxnSpPr>
        <p:spPr>
          <a:xfrm rot="16200000" flipH="1">
            <a:off x="3490123" y="1644921"/>
            <a:ext cx="738081" cy="295104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文本框 25">
            <a:extLst>
              <a:ext uri="{FF2B5EF4-FFF2-40B4-BE49-F238E27FC236}">
                <a16:creationId xmlns:a16="http://schemas.microsoft.com/office/drawing/2014/main" id="{A160E60C-62B3-9B20-47F3-EC9D25791771}"/>
              </a:ext>
            </a:extLst>
          </p:cNvPr>
          <p:cNvSpPr txBox="1"/>
          <p:nvPr/>
        </p:nvSpPr>
        <p:spPr>
          <a:xfrm>
            <a:off x="2332685" y="2934275"/>
            <a:ext cx="800219"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未授权</a:t>
            </a:r>
          </a:p>
        </p:txBody>
      </p:sp>
      <p:sp>
        <p:nvSpPr>
          <p:cNvPr id="29" name="矩形: 圆角 28">
            <a:extLst>
              <a:ext uri="{FF2B5EF4-FFF2-40B4-BE49-F238E27FC236}">
                <a16:creationId xmlns:a16="http://schemas.microsoft.com/office/drawing/2014/main" id="{413BC1E6-0EE3-92A0-3260-DF1DA5D0202A}"/>
              </a:ext>
            </a:extLst>
          </p:cNvPr>
          <p:cNvSpPr/>
          <p:nvPr/>
        </p:nvSpPr>
        <p:spPr>
          <a:xfrm>
            <a:off x="5371588" y="3058751"/>
            <a:ext cx="1607375" cy="8614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98C9CB58-8A82-A071-1A5D-D3094B76CE59}"/>
              </a:ext>
            </a:extLst>
          </p:cNvPr>
          <p:cNvSpPr txBox="1"/>
          <p:nvPr/>
        </p:nvSpPr>
        <p:spPr>
          <a:xfrm>
            <a:off x="437083" y="4741877"/>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文本语料</a:t>
            </a:r>
            <a:endParaRPr lang="zh-CN" altLang="en-US" sz="1600" dirty="0">
              <a:latin typeface="宋体" panose="02010600030101010101" pitchFamily="2" charset="-122"/>
              <a:ea typeface="宋体" panose="02010600030101010101" pitchFamily="2" charset="-122"/>
            </a:endParaRPr>
          </a:p>
        </p:txBody>
      </p:sp>
      <p:sp>
        <p:nvSpPr>
          <p:cNvPr id="31" name="矩形: 圆角 30">
            <a:extLst>
              <a:ext uri="{FF2B5EF4-FFF2-40B4-BE49-F238E27FC236}">
                <a16:creationId xmlns:a16="http://schemas.microsoft.com/office/drawing/2014/main" id="{5FCB3514-AB48-71A7-0514-CC967F235C78}"/>
              </a:ext>
            </a:extLst>
          </p:cNvPr>
          <p:cNvSpPr/>
          <p:nvPr/>
        </p:nvSpPr>
        <p:spPr>
          <a:xfrm>
            <a:off x="7393557" y="2698437"/>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圆角 31">
            <a:extLst>
              <a:ext uri="{FF2B5EF4-FFF2-40B4-BE49-F238E27FC236}">
                <a16:creationId xmlns:a16="http://schemas.microsoft.com/office/drawing/2014/main" id="{81B1CD4A-3DF0-6915-8428-6212BAB9A429}"/>
              </a:ext>
            </a:extLst>
          </p:cNvPr>
          <p:cNvSpPr/>
          <p:nvPr/>
        </p:nvSpPr>
        <p:spPr>
          <a:xfrm>
            <a:off x="7401307" y="3844631"/>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角 32">
            <a:extLst>
              <a:ext uri="{FF2B5EF4-FFF2-40B4-BE49-F238E27FC236}">
                <a16:creationId xmlns:a16="http://schemas.microsoft.com/office/drawing/2014/main" id="{2129D9E2-E2B2-1828-7F65-0B67A81EC345}"/>
              </a:ext>
            </a:extLst>
          </p:cNvPr>
          <p:cNvSpPr/>
          <p:nvPr/>
        </p:nvSpPr>
        <p:spPr>
          <a:xfrm>
            <a:off x="7459762" y="4911155"/>
            <a:ext cx="1607375" cy="6145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32C8588F-814E-1EB1-43F9-43812B482683}"/>
              </a:ext>
            </a:extLst>
          </p:cNvPr>
          <p:cNvSpPr txBox="1"/>
          <p:nvPr/>
        </p:nvSpPr>
        <p:spPr>
          <a:xfrm>
            <a:off x="7393557" y="2782252"/>
            <a:ext cx="1923027" cy="338554"/>
          </a:xfrm>
          <a:prstGeom prst="rect">
            <a:avLst/>
          </a:prstGeom>
          <a:noFill/>
        </p:spPr>
        <p:txBody>
          <a:bodyPr wrap="square">
            <a:spAutoFit/>
          </a:bodyPr>
          <a:lstStyle/>
          <a:p>
            <a:r>
              <a:rPr lang="zh-CN" altLang="en-US" sz="1600" b="1" i="0" dirty="0">
                <a:solidFill>
                  <a:srgbClr val="475569"/>
                </a:solidFill>
                <a:effectLst/>
                <a:latin typeface="宋体" panose="02010600030101010101" pitchFamily="2" charset="-122"/>
                <a:ea typeface="宋体" panose="02010600030101010101" pitchFamily="2" charset="-122"/>
              </a:rPr>
              <a:t>数据篡改与伪造</a:t>
            </a:r>
            <a:endParaRPr lang="zh-CN" altLang="en-US" sz="1600" dirty="0">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97B78132-C2BB-7EED-1EA2-460790E034CE}"/>
              </a:ext>
            </a:extLst>
          </p:cNvPr>
          <p:cNvSpPr txBox="1"/>
          <p:nvPr/>
        </p:nvSpPr>
        <p:spPr>
          <a:xfrm>
            <a:off x="7393557" y="3935365"/>
            <a:ext cx="173978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部分泄露与拆分</a:t>
            </a:r>
            <a:endParaRPr lang="zh-CN" altLang="en-US" sz="1600" dirty="0">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2B30FC10-BA81-846C-0E40-6CAFE5BE4FFE}"/>
              </a:ext>
            </a:extLst>
          </p:cNvPr>
          <p:cNvSpPr txBox="1"/>
          <p:nvPr/>
        </p:nvSpPr>
        <p:spPr>
          <a:xfrm>
            <a:off x="7472526" y="5049161"/>
            <a:ext cx="1607375"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合并与混合攻击</a:t>
            </a:r>
            <a:endParaRPr lang="zh-CN" altLang="en-US" sz="1600" dirty="0">
              <a:latin typeface="宋体" panose="02010600030101010101" pitchFamily="2" charset="-122"/>
              <a:ea typeface="宋体" panose="02010600030101010101" pitchFamily="2" charset="-122"/>
            </a:endParaRPr>
          </a:p>
        </p:txBody>
      </p:sp>
      <p:cxnSp>
        <p:nvCxnSpPr>
          <p:cNvPr id="38" name="直接箭头连接符 37">
            <a:extLst>
              <a:ext uri="{FF2B5EF4-FFF2-40B4-BE49-F238E27FC236}">
                <a16:creationId xmlns:a16="http://schemas.microsoft.com/office/drawing/2014/main" id="{F777F668-7FDB-2D3F-EAA5-B81CE0D7AB4E}"/>
              </a:ext>
            </a:extLst>
          </p:cNvPr>
          <p:cNvCxnSpPr>
            <a:cxnSpLocks/>
            <a:stCxn id="29" idx="3"/>
            <a:endCxn id="31" idx="1"/>
          </p:cNvCxnSpPr>
          <p:nvPr/>
        </p:nvCxnSpPr>
        <p:spPr>
          <a:xfrm flipV="1">
            <a:off x="6978963" y="2951530"/>
            <a:ext cx="414594" cy="537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a:extLst>
              <a:ext uri="{FF2B5EF4-FFF2-40B4-BE49-F238E27FC236}">
                <a16:creationId xmlns:a16="http://schemas.microsoft.com/office/drawing/2014/main" id="{7D009E86-271F-47D3-8B85-7854C0085CB4}"/>
              </a:ext>
            </a:extLst>
          </p:cNvPr>
          <p:cNvCxnSpPr>
            <a:stCxn id="29" idx="3"/>
            <a:endCxn id="35" idx="1"/>
          </p:cNvCxnSpPr>
          <p:nvPr/>
        </p:nvCxnSpPr>
        <p:spPr>
          <a:xfrm>
            <a:off x="6978963" y="3489482"/>
            <a:ext cx="414594" cy="615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4BC6AF9C-51E0-19D2-3767-A583057E094A}"/>
              </a:ext>
            </a:extLst>
          </p:cNvPr>
          <p:cNvCxnSpPr>
            <a:stCxn id="29" idx="3"/>
            <a:endCxn id="36" idx="1"/>
          </p:cNvCxnSpPr>
          <p:nvPr/>
        </p:nvCxnSpPr>
        <p:spPr>
          <a:xfrm>
            <a:off x="6978963" y="3489482"/>
            <a:ext cx="493563" cy="17289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3C6561DA-E812-7AC2-7B51-EB74829FD801}"/>
              </a:ext>
            </a:extLst>
          </p:cNvPr>
          <p:cNvCxnSpPr/>
          <p:nvPr/>
        </p:nvCxnSpPr>
        <p:spPr>
          <a:xfrm>
            <a:off x="9000932" y="2951530"/>
            <a:ext cx="713030" cy="9686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a:extLst>
              <a:ext uri="{FF2B5EF4-FFF2-40B4-BE49-F238E27FC236}">
                <a16:creationId xmlns:a16="http://schemas.microsoft.com/office/drawing/2014/main" id="{C642BD29-4774-9685-20E6-C1CF4DEACD0B}"/>
              </a:ext>
            </a:extLst>
          </p:cNvPr>
          <p:cNvCxnSpPr>
            <a:stCxn id="35" idx="3"/>
          </p:cNvCxnSpPr>
          <p:nvPr/>
        </p:nvCxnSpPr>
        <p:spPr>
          <a:xfrm flipV="1">
            <a:off x="9133341" y="3920212"/>
            <a:ext cx="580621" cy="1844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直接箭头连接符 49">
            <a:extLst>
              <a:ext uri="{FF2B5EF4-FFF2-40B4-BE49-F238E27FC236}">
                <a16:creationId xmlns:a16="http://schemas.microsoft.com/office/drawing/2014/main" id="{40FFEC07-650A-1CFF-2687-A7061F7E3100}"/>
              </a:ext>
            </a:extLst>
          </p:cNvPr>
          <p:cNvCxnSpPr>
            <a:stCxn id="36" idx="3"/>
          </p:cNvCxnSpPr>
          <p:nvPr/>
        </p:nvCxnSpPr>
        <p:spPr>
          <a:xfrm flipV="1">
            <a:off x="9079901" y="3935365"/>
            <a:ext cx="634061" cy="1283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矩形: 圆角 50">
            <a:extLst>
              <a:ext uri="{FF2B5EF4-FFF2-40B4-BE49-F238E27FC236}">
                <a16:creationId xmlns:a16="http://schemas.microsoft.com/office/drawing/2014/main" id="{AE2FCC59-F790-5658-81BA-58FDD811A44A}"/>
              </a:ext>
            </a:extLst>
          </p:cNvPr>
          <p:cNvSpPr/>
          <p:nvPr/>
        </p:nvSpPr>
        <p:spPr>
          <a:xfrm>
            <a:off x="9726726" y="3610785"/>
            <a:ext cx="1272824" cy="61885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90989AE6-E2AA-2D90-C0CE-D7E72E699721}"/>
              </a:ext>
            </a:extLst>
          </p:cNvPr>
          <p:cNvSpPr txBox="1"/>
          <p:nvPr/>
        </p:nvSpPr>
        <p:spPr>
          <a:xfrm>
            <a:off x="9904318" y="3750699"/>
            <a:ext cx="1107996" cy="369332"/>
          </a:xfrm>
          <a:prstGeom prst="rect">
            <a:avLst/>
          </a:prstGeom>
          <a:noFill/>
        </p:spPr>
        <p:txBody>
          <a:bodyPr wrap="none" rtlCol="0">
            <a:spAutoFit/>
          </a:bodyPr>
          <a:lstStyle/>
          <a:p>
            <a:r>
              <a:rPr lang="zh-CN" altLang="en-US" sz="1800" dirty="0">
                <a:latin typeface="宋体" panose="02010600030101010101" pitchFamily="2" charset="-122"/>
                <a:ea typeface="宋体" panose="02010600030101010101" pitchFamily="2" charset="-122"/>
              </a:rPr>
              <a:t>训练模型</a:t>
            </a:r>
            <a:endParaRPr lang="zh-CN" altLang="en-US" dirty="0"/>
          </a:p>
        </p:txBody>
      </p:sp>
      <p:sp>
        <p:nvSpPr>
          <p:cNvPr id="53" name="矩形: 圆角 52">
            <a:extLst>
              <a:ext uri="{FF2B5EF4-FFF2-40B4-BE49-F238E27FC236}">
                <a16:creationId xmlns:a16="http://schemas.microsoft.com/office/drawing/2014/main" id="{E7CCC487-4DC0-5644-F2B5-47BBCD92888F}"/>
              </a:ext>
            </a:extLst>
          </p:cNvPr>
          <p:cNvSpPr/>
          <p:nvPr/>
        </p:nvSpPr>
        <p:spPr>
          <a:xfrm>
            <a:off x="111183" y="4603871"/>
            <a:ext cx="1835292" cy="6145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E373C690-B9EA-2467-16F8-6FEECDAC2357}"/>
              </a:ext>
            </a:extLst>
          </p:cNvPr>
          <p:cNvSpPr txBox="1"/>
          <p:nvPr/>
        </p:nvSpPr>
        <p:spPr>
          <a:xfrm>
            <a:off x="3241448" y="4059110"/>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内容重写</a:t>
            </a:r>
            <a:endParaRPr lang="zh-CN" altLang="en-US" sz="1600" dirty="0">
              <a:latin typeface="宋体" panose="02010600030101010101" pitchFamily="2" charset="-122"/>
              <a:ea typeface="宋体" panose="02010600030101010101" pitchFamily="2" charset="-122"/>
            </a:endParaRPr>
          </a:p>
        </p:txBody>
      </p:sp>
      <p:cxnSp>
        <p:nvCxnSpPr>
          <p:cNvPr id="56" name="直接箭头连接符 55">
            <a:extLst>
              <a:ext uri="{FF2B5EF4-FFF2-40B4-BE49-F238E27FC236}">
                <a16:creationId xmlns:a16="http://schemas.microsoft.com/office/drawing/2014/main" id="{156B3AD2-D255-9860-B5FA-F02C0542A21B}"/>
              </a:ext>
            </a:extLst>
          </p:cNvPr>
          <p:cNvCxnSpPr>
            <a:stCxn id="53" idx="3"/>
          </p:cNvCxnSpPr>
          <p:nvPr/>
        </p:nvCxnSpPr>
        <p:spPr>
          <a:xfrm flipV="1">
            <a:off x="1946475" y="4300570"/>
            <a:ext cx="810607" cy="610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直接箭头连接符 57">
            <a:extLst>
              <a:ext uri="{FF2B5EF4-FFF2-40B4-BE49-F238E27FC236}">
                <a16:creationId xmlns:a16="http://schemas.microsoft.com/office/drawing/2014/main" id="{F18750E0-47CF-03D9-B0F0-BF3A04A2A9A3}"/>
              </a:ext>
            </a:extLst>
          </p:cNvPr>
          <p:cNvCxnSpPr>
            <a:stCxn id="53" idx="3"/>
          </p:cNvCxnSpPr>
          <p:nvPr/>
        </p:nvCxnSpPr>
        <p:spPr>
          <a:xfrm>
            <a:off x="1946475" y="4911155"/>
            <a:ext cx="1027931" cy="290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直接箭头连接符 59">
            <a:extLst>
              <a:ext uri="{FF2B5EF4-FFF2-40B4-BE49-F238E27FC236}">
                <a16:creationId xmlns:a16="http://schemas.microsoft.com/office/drawing/2014/main" id="{90A0ACC2-C06C-AB81-3FED-332A8E589A5F}"/>
              </a:ext>
            </a:extLst>
          </p:cNvPr>
          <p:cNvCxnSpPr>
            <a:stCxn id="53" idx="3"/>
          </p:cNvCxnSpPr>
          <p:nvPr/>
        </p:nvCxnSpPr>
        <p:spPr>
          <a:xfrm>
            <a:off x="1946475" y="4911155"/>
            <a:ext cx="888516" cy="562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矩形: 圆角 60">
            <a:extLst>
              <a:ext uri="{FF2B5EF4-FFF2-40B4-BE49-F238E27FC236}">
                <a16:creationId xmlns:a16="http://schemas.microsoft.com/office/drawing/2014/main" id="{57AE0250-E8C1-E830-0449-23F23DD666AF}"/>
              </a:ext>
            </a:extLst>
          </p:cNvPr>
          <p:cNvSpPr/>
          <p:nvPr/>
        </p:nvSpPr>
        <p:spPr>
          <a:xfrm>
            <a:off x="2974406" y="3998234"/>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圆角 61">
            <a:extLst>
              <a:ext uri="{FF2B5EF4-FFF2-40B4-BE49-F238E27FC236}">
                <a16:creationId xmlns:a16="http://schemas.microsoft.com/office/drawing/2014/main" id="{1493009D-3142-096F-00F1-1BDFF179469E}"/>
              </a:ext>
            </a:extLst>
          </p:cNvPr>
          <p:cNvSpPr/>
          <p:nvPr/>
        </p:nvSpPr>
        <p:spPr>
          <a:xfrm>
            <a:off x="2984999" y="4658061"/>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矩形: 圆角 62">
            <a:extLst>
              <a:ext uri="{FF2B5EF4-FFF2-40B4-BE49-F238E27FC236}">
                <a16:creationId xmlns:a16="http://schemas.microsoft.com/office/drawing/2014/main" id="{B3717332-AFFB-FB25-CAAA-C6E46D74FC67}"/>
              </a:ext>
            </a:extLst>
          </p:cNvPr>
          <p:cNvSpPr/>
          <p:nvPr/>
        </p:nvSpPr>
        <p:spPr>
          <a:xfrm>
            <a:off x="2974406" y="5303130"/>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a:extLst>
              <a:ext uri="{FF2B5EF4-FFF2-40B4-BE49-F238E27FC236}">
                <a16:creationId xmlns:a16="http://schemas.microsoft.com/office/drawing/2014/main" id="{F8F41138-6926-FF0A-E869-69C00C764D20}"/>
              </a:ext>
            </a:extLst>
          </p:cNvPr>
          <p:cNvSpPr txBox="1"/>
          <p:nvPr/>
        </p:nvSpPr>
        <p:spPr>
          <a:xfrm>
            <a:off x="5659472" y="3320204"/>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非法</a:t>
            </a:r>
            <a:r>
              <a:rPr lang="zh-CN" altLang="en-US" sz="1600" b="0" i="0" dirty="0">
                <a:solidFill>
                  <a:srgbClr val="475569"/>
                </a:solidFill>
                <a:effectLst/>
                <a:latin typeface="宋体" panose="02010600030101010101" pitchFamily="2" charset="-122"/>
                <a:ea typeface="宋体" panose="02010600030101010101" pitchFamily="2" charset="-122"/>
              </a:rPr>
              <a:t>用户</a:t>
            </a:r>
            <a:endParaRPr lang="zh-CN" altLang="en-US" sz="1600" dirty="0">
              <a:latin typeface="宋体" panose="02010600030101010101" pitchFamily="2" charset="-122"/>
              <a:ea typeface="宋体" panose="02010600030101010101" pitchFamily="2" charset="-122"/>
            </a:endParaRPr>
          </a:p>
        </p:txBody>
      </p:sp>
      <p:sp>
        <p:nvSpPr>
          <p:cNvPr id="65" name="文本框 64">
            <a:extLst>
              <a:ext uri="{FF2B5EF4-FFF2-40B4-BE49-F238E27FC236}">
                <a16:creationId xmlns:a16="http://schemas.microsoft.com/office/drawing/2014/main" id="{B60A09D7-AA00-04BF-1E5D-9E86ED96BE65}"/>
              </a:ext>
            </a:extLst>
          </p:cNvPr>
          <p:cNvSpPr txBox="1"/>
          <p:nvPr/>
        </p:nvSpPr>
        <p:spPr>
          <a:xfrm>
            <a:off x="3274934" y="4741877"/>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数据伪装</a:t>
            </a:r>
            <a:endParaRPr lang="zh-CN" altLang="en-US" sz="1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9D842B6-99AA-3B62-A8C1-994CB188783E}"/>
              </a:ext>
            </a:extLst>
          </p:cNvPr>
          <p:cNvSpPr txBox="1"/>
          <p:nvPr/>
        </p:nvSpPr>
        <p:spPr>
          <a:xfrm>
            <a:off x="2824692" y="5247524"/>
            <a:ext cx="1907547" cy="584775"/>
          </a:xfrm>
          <a:prstGeom prst="rect">
            <a:avLst/>
          </a:prstGeom>
          <a:noFill/>
        </p:spPr>
        <p:txBody>
          <a:bodyPr wrap="square">
            <a:spAutoFit/>
          </a:bodyPr>
          <a:lstStyle/>
          <a:p>
            <a:pPr algn="ctr" fontAlgn="base"/>
            <a:r>
              <a:rPr lang="en-US" altLang="zh-CN" sz="1600" i="0" dirty="0">
                <a:solidFill>
                  <a:srgbClr val="475569"/>
                </a:solidFill>
                <a:effectLst/>
                <a:latin typeface="宋体" panose="02010600030101010101" pitchFamily="2" charset="-122"/>
                <a:ea typeface="宋体" panose="02010600030101010101" pitchFamily="2" charset="-122"/>
              </a:rPr>
              <a:t>API</a:t>
            </a:r>
            <a:r>
              <a:rPr lang="zh-CN" altLang="en-US" sz="1600" i="0" dirty="0">
                <a:solidFill>
                  <a:srgbClr val="475569"/>
                </a:solidFill>
                <a:effectLst/>
                <a:latin typeface="宋体" panose="02010600030101010101" pitchFamily="2" charset="-122"/>
                <a:ea typeface="宋体" panose="02010600030101010101" pitchFamily="2" charset="-122"/>
              </a:rPr>
              <a:t>抽取</a:t>
            </a:r>
            <a:endParaRPr lang="en-US" altLang="zh-CN" sz="1600" i="0" dirty="0">
              <a:solidFill>
                <a:srgbClr val="475569"/>
              </a:solidFill>
              <a:effectLst/>
              <a:latin typeface="宋体" panose="02010600030101010101" pitchFamily="2" charset="-122"/>
              <a:ea typeface="宋体" panose="02010600030101010101" pitchFamily="2" charset="-122"/>
            </a:endParaRPr>
          </a:p>
          <a:p>
            <a:pPr algn="ctr" fontAlgn="base"/>
            <a:r>
              <a:rPr lang="zh-CN" altLang="en-US" sz="1600" i="0" dirty="0">
                <a:solidFill>
                  <a:srgbClr val="475569"/>
                </a:solidFill>
                <a:effectLst/>
                <a:latin typeface="宋体" panose="02010600030101010101" pitchFamily="2" charset="-122"/>
                <a:ea typeface="宋体" panose="02010600030101010101" pitchFamily="2" charset="-122"/>
              </a:rPr>
              <a:t>模型反推</a:t>
            </a:r>
          </a:p>
        </p:txBody>
      </p:sp>
    </p:spTree>
    <p:extLst>
      <p:ext uri="{BB962C8B-B14F-4D97-AF65-F5344CB8AC3E}">
        <p14:creationId xmlns:p14="http://schemas.microsoft.com/office/powerpoint/2010/main" val="12799762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1302</TotalTime>
  <Words>2494</Words>
  <Application>Microsoft Office PowerPoint</Application>
  <PresentationFormat>宽屏</PresentationFormat>
  <Paragraphs>191</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quote-cjk-patch</vt:lpstr>
      <vt:lpstr>等线</vt:lpstr>
      <vt:lpstr>等线 Light</vt:lpstr>
      <vt:lpstr>宋体</vt:lpstr>
      <vt:lpstr>Arial</vt:lpstr>
      <vt:lpstr>Courier New</vt:lpstr>
      <vt:lpstr>Symbol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莫力源</dc:creator>
  <cp:lastModifiedBy>海 人</cp:lastModifiedBy>
  <cp:revision>251</cp:revision>
  <dcterms:created xsi:type="dcterms:W3CDTF">2025-08-14T07:06:40Z</dcterms:created>
  <dcterms:modified xsi:type="dcterms:W3CDTF">2025-10-10T08:07:43Z</dcterms:modified>
</cp:coreProperties>
</file>