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404" r:id="rId2"/>
    <p:sldId id="711" r:id="rId3"/>
    <p:sldId id="1282" r:id="rId4"/>
    <p:sldId id="1302" r:id="rId5"/>
    <p:sldId id="1303" r:id="rId6"/>
    <p:sldId id="1200" r:id="rId7"/>
    <p:sldId id="1301" r:id="rId8"/>
    <p:sldId id="1304" r:id="rId9"/>
    <p:sldId id="1305" r:id="rId10"/>
    <p:sldId id="1244" r:id="rId11"/>
    <p:sldId id="1245" r:id="rId12"/>
    <p:sldId id="1246" r:id="rId13"/>
    <p:sldId id="1247" r:id="rId14"/>
    <p:sldId id="1248" r:id="rId15"/>
    <p:sldId id="1306" r:id="rId16"/>
    <p:sldId id="1307" r:id="rId17"/>
    <p:sldId id="1197" r:id="rId18"/>
    <p:sldId id="1198" r:id="rId19"/>
    <p:sldId id="1192" r:id="rId20"/>
    <p:sldId id="1193" r:id="rId21"/>
    <p:sldId id="1194" r:id="rId22"/>
    <p:sldId id="1196" r:id="rId23"/>
    <p:sldId id="1255" r:id="rId24"/>
    <p:sldId id="1256" r:id="rId25"/>
    <p:sldId id="1257" r:id="rId26"/>
    <p:sldId id="1180" r:id="rId27"/>
    <p:sldId id="1181" r:id="rId28"/>
    <p:sldId id="1182" r:id="rId29"/>
    <p:sldId id="1183" r:id="rId30"/>
    <p:sldId id="1185" r:id="rId31"/>
    <p:sldId id="1186" r:id="rId32"/>
    <p:sldId id="1187" r:id="rId33"/>
    <p:sldId id="1308" r:id="rId34"/>
    <p:sldId id="902" r:id="rId35"/>
    <p:sldId id="1284" r:id="rId36"/>
    <p:sldId id="706" r:id="rId37"/>
    <p:sldId id="1286" r:id="rId38"/>
    <p:sldId id="705" r:id="rId39"/>
    <p:sldId id="1300" r:id="rId4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A89"/>
    <a:srgbClr val="0000FF"/>
    <a:srgbClr val="FF0066"/>
    <a:srgbClr val="CCFFCC"/>
    <a:srgbClr val="66FF66"/>
    <a:srgbClr val="000000"/>
    <a:srgbClr val="FFFF99"/>
    <a:srgbClr val="FFFF00"/>
    <a:srgbClr val="FDEADA"/>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9"/>
    <p:restoredTop sz="76755" autoAdjust="0"/>
  </p:normalViewPr>
  <p:slideViewPr>
    <p:cSldViewPr>
      <p:cViewPr varScale="1">
        <p:scale>
          <a:sx n="66" d="100"/>
          <a:sy n="66" d="100"/>
        </p:scale>
        <p:origin x="164" y="52"/>
      </p:cViewPr>
      <p:guideLst>
        <p:guide orient="horz" pos="2160"/>
        <p:guide pos="2880"/>
      </p:guideLst>
    </p:cSldViewPr>
  </p:slideViewPr>
  <p:notesTextViewPr>
    <p:cViewPr>
      <p:scale>
        <a:sx n="1" d="1"/>
        <a:sy n="1" d="1"/>
      </p:scale>
      <p:origin x="0" y="0"/>
    </p:cViewPr>
  </p:notesTextViewPr>
  <p:notesViewPr>
    <p:cSldViewPr>
      <p:cViewPr>
        <p:scale>
          <a:sx n="84" d="100"/>
          <a:sy n="84" d="100"/>
        </p:scale>
        <p:origin x="-1620" y="73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Date Placeholder 2"/>
          <p:cNvSpPr>
            <a:spLocks noGrp="1"/>
          </p:cNvSpPr>
          <p:nvPr>
            <p:ph type="dt" sz="quarter" idx="1"/>
          </p:nvPr>
        </p:nvSpPr>
        <p:spPr>
          <a:xfrm>
            <a:off x="4021295" y="1"/>
            <a:ext cx="3076363" cy="511731"/>
          </a:xfrm>
          <a:prstGeom prst="rect">
            <a:avLst/>
          </a:prstGeom>
        </p:spPr>
        <p:txBody>
          <a:bodyPr vert="horz" lIns="99048" tIns="49524" rIns="99048" bIns="49524" rtlCol="0"/>
          <a:lstStyle>
            <a:lvl1pPr algn="r">
              <a:defRPr sz="1300"/>
            </a:lvl1pPr>
          </a:lstStyle>
          <a:p>
            <a:fld id="{3C41AD6A-4BB0-440A-8DD1-608BFD4747CB}" type="datetimeFigureOut">
              <a:rPr lang="zh-CN" altLang="en-US" smtClean="0"/>
              <a:t>2024/10/18</a:t>
            </a:fld>
            <a:endParaRPr lang="zh-CN" altLang="en-US"/>
          </a:p>
        </p:txBody>
      </p:sp>
      <p:sp>
        <p:nvSpPr>
          <p:cNvPr id="4" name="Footer Placeholder 3"/>
          <p:cNvSpPr>
            <a:spLocks noGrp="1"/>
          </p:cNvSpPr>
          <p:nvPr>
            <p:ph type="ftr" sz="quarter" idx="2"/>
          </p:nvPr>
        </p:nvSpPr>
        <p:spPr>
          <a:xfrm>
            <a:off x="1" y="9721107"/>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9048" tIns="49524" rIns="99048" bIns="49524" rtlCol="0" anchor="b"/>
          <a:lstStyle>
            <a:lvl1pPr algn="r">
              <a:defRPr sz="1300"/>
            </a:lvl1pPr>
          </a:lstStyle>
          <a:p>
            <a:fld id="{E4CB138C-6F80-4B6E-A014-C120560A5307}" type="slidenum">
              <a:rPr lang="zh-CN" altLang="en-US" smtClean="0"/>
              <a:t>‹#›</a:t>
            </a:fld>
            <a:endParaRPr lang="zh-CN" altLang="en-US"/>
          </a:p>
        </p:txBody>
      </p:sp>
    </p:spTree>
    <p:extLst>
      <p:ext uri="{BB962C8B-B14F-4D97-AF65-F5344CB8AC3E}">
        <p14:creationId xmlns:p14="http://schemas.microsoft.com/office/powerpoint/2010/main" val="2660187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Date Placeholder 2"/>
          <p:cNvSpPr>
            <a:spLocks noGrp="1"/>
          </p:cNvSpPr>
          <p:nvPr>
            <p:ph type="dt" idx="1"/>
          </p:nvPr>
        </p:nvSpPr>
        <p:spPr>
          <a:xfrm>
            <a:off x="4021295" y="1"/>
            <a:ext cx="3076363" cy="511731"/>
          </a:xfrm>
          <a:prstGeom prst="rect">
            <a:avLst/>
          </a:prstGeom>
        </p:spPr>
        <p:txBody>
          <a:bodyPr vert="horz" lIns="99048" tIns="49524" rIns="99048" bIns="49524" rtlCol="0"/>
          <a:lstStyle>
            <a:lvl1pPr algn="r">
              <a:defRPr sz="1300"/>
            </a:lvl1pPr>
          </a:lstStyle>
          <a:p>
            <a:fld id="{4D9148D7-FB2B-4957-8C67-CD2B50AD8679}" type="datetimeFigureOut">
              <a:rPr lang="zh-CN" altLang="en-US" smtClean="0"/>
              <a:t>2024/10/18</a:t>
            </a:fld>
            <a:endParaRPr lang="zh-CN" alt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1" y="9721107"/>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8" tIns="49524" rIns="99048" bIns="49524" rtlCol="0" anchor="b"/>
          <a:lstStyle>
            <a:lvl1pPr algn="r">
              <a:defRPr sz="1300"/>
            </a:lvl1pPr>
          </a:lstStyle>
          <a:p>
            <a:fld id="{8C3C408C-91E2-4EF7-92A9-F4885029B1B9}" type="slidenum">
              <a:rPr lang="zh-CN" altLang="en-US" smtClean="0"/>
              <a:t>‹#›</a:t>
            </a:fld>
            <a:endParaRPr lang="zh-CN" altLang="en-US"/>
          </a:p>
        </p:txBody>
      </p:sp>
    </p:spTree>
    <p:extLst>
      <p:ext uri="{BB962C8B-B14F-4D97-AF65-F5344CB8AC3E}">
        <p14:creationId xmlns:p14="http://schemas.microsoft.com/office/powerpoint/2010/main" val="2057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机器学习应用</a:t>
            </a:r>
          </a:p>
        </p:txBody>
      </p:sp>
      <p:sp>
        <p:nvSpPr>
          <p:cNvPr id="4" name="灯片编号占位符 3"/>
          <p:cNvSpPr>
            <a:spLocks noGrp="1"/>
          </p:cNvSpPr>
          <p:nvPr>
            <p:ph type="sldNum" sz="quarter" idx="5"/>
          </p:nvPr>
        </p:nvSpPr>
        <p:spPr/>
        <p:txBody>
          <a:bodyPr/>
          <a:lstStyle/>
          <a:p>
            <a:fld id="{8C3C408C-91E2-4EF7-92A9-F4885029B1B9}" type="slidenum">
              <a:rPr lang="zh-CN" altLang="en-US" smtClean="0"/>
              <a:t>1</a:t>
            </a:fld>
            <a:endParaRPr lang="zh-CN" altLang="en-US"/>
          </a:p>
        </p:txBody>
      </p:sp>
    </p:spTree>
    <p:extLst>
      <p:ext uri="{BB962C8B-B14F-4D97-AF65-F5344CB8AC3E}">
        <p14:creationId xmlns:p14="http://schemas.microsoft.com/office/powerpoint/2010/main" val="3972417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What if we connect all the X to all the Z?</a:t>
            </a:r>
            <a:endParaRPr lang="en-US" dirty="0"/>
          </a:p>
        </p:txBody>
      </p:sp>
      <p:sp>
        <p:nvSpPr>
          <p:cNvPr id="4" name="Slide Number Placeholder 3"/>
          <p:cNvSpPr>
            <a:spLocks noGrp="1"/>
          </p:cNvSpPr>
          <p:nvPr>
            <p:ph type="sldNum" sz="quarter" idx="10"/>
          </p:nvPr>
        </p:nvSpPr>
        <p:spPr/>
        <p:txBody>
          <a:bodyPr/>
          <a:lstStyle/>
          <a:p>
            <a:fld id="{3BC97D60-1F67-9049-9332-09B31DA49069}"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What if we connect all the X to all the Z?</a:t>
            </a:r>
            <a:endParaRPr lang="en-US" dirty="0"/>
          </a:p>
        </p:txBody>
      </p:sp>
      <p:sp>
        <p:nvSpPr>
          <p:cNvPr id="4" name="Slide Number Placeholder 3"/>
          <p:cNvSpPr>
            <a:spLocks noGrp="1"/>
          </p:cNvSpPr>
          <p:nvPr>
            <p:ph type="sldNum" sz="quarter" idx="10"/>
          </p:nvPr>
        </p:nvSpPr>
        <p:spPr/>
        <p:txBody>
          <a:bodyPr/>
          <a:lstStyle/>
          <a:p>
            <a:fld id="{3BC97D60-1F67-9049-9332-09B31DA49069}"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What if we connect all the X to all the Z?</a:t>
            </a:r>
            <a:endParaRPr lang="en-US" dirty="0"/>
          </a:p>
        </p:txBody>
      </p:sp>
      <p:sp>
        <p:nvSpPr>
          <p:cNvPr id="4" name="Slide Number Placeholder 3"/>
          <p:cNvSpPr>
            <a:spLocks noGrp="1"/>
          </p:cNvSpPr>
          <p:nvPr>
            <p:ph type="sldNum" sz="quarter" idx="10"/>
          </p:nvPr>
        </p:nvSpPr>
        <p:spPr/>
        <p:txBody>
          <a:bodyPr/>
          <a:lstStyle/>
          <a:p>
            <a:fld id="{3BC97D60-1F67-9049-9332-09B31DA49069}"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saw with XOR</a:t>
            </a:r>
          </a:p>
        </p:txBody>
      </p:sp>
      <p:sp>
        <p:nvSpPr>
          <p:cNvPr id="4" name="Slide Number Placeholder 3"/>
          <p:cNvSpPr>
            <a:spLocks noGrp="1"/>
          </p:cNvSpPr>
          <p:nvPr>
            <p:ph type="sldNum" sz="quarter" idx="10"/>
          </p:nvPr>
        </p:nvSpPr>
        <p:spPr/>
        <p:txBody>
          <a:bodyPr/>
          <a:lstStyle/>
          <a:p>
            <a:fld id="{3BC97D60-1F67-9049-9332-09B31DA49069}"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 called feed forward?</a:t>
            </a:r>
          </a:p>
        </p:txBody>
      </p:sp>
      <p:sp>
        <p:nvSpPr>
          <p:cNvPr id="4" name="Slide Number Placeholder 3"/>
          <p:cNvSpPr>
            <a:spLocks noGrp="1"/>
          </p:cNvSpPr>
          <p:nvPr>
            <p:ph type="sldNum" sz="quarter" idx="10"/>
          </p:nvPr>
        </p:nvSpPr>
        <p:spPr/>
        <p:txBody>
          <a:bodyPr/>
          <a:lstStyle/>
          <a:p>
            <a:fld id="{3BC97D60-1F67-9049-9332-09B31DA49069}"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多层网络如何训练，这里里面涉及预训练加微调。多层的时候</a:t>
            </a:r>
            <a:r>
              <a:rPr lang="en-US" altLang="zh-CN" dirty="0"/>
              <a:t>BP</a:t>
            </a:r>
            <a:r>
              <a:rPr lang="zh-CN" altLang="en-US" dirty="0"/>
              <a:t>算法不好使，误差会发散。微调的时候用</a:t>
            </a:r>
            <a:r>
              <a:rPr lang="en-US" altLang="zh-CN" dirty="0"/>
              <a:t>BP</a:t>
            </a:r>
            <a:r>
              <a:rPr lang="zh-CN" altLang="en-US" dirty="0"/>
              <a:t>算法。</a:t>
            </a:r>
            <a:endParaRPr lang="en-US" dirty="0"/>
          </a:p>
        </p:txBody>
      </p:sp>
      <p:sp>
        <p:nvSpPr>
          <p:cNvPr id="4" name="Slide Number Placeholder 3"/>
          <p:cNvSpPr>
            <a:spLocks noGrp="1"/>
          </p:cNvSpPr>
          <p:nvPr>
            <p:ph type="sldNum" sz="quarter" idx="10"/>
          </p:nvPr>
        </p:nvSpPr>
        <p:spPr/>
        <p:txBody>
          <a:bodyPr/>
          <a:lstStyle/>
          <a:p>
            <a:fld id="{3BC97D60-1F67-9049-9332-09B31DA49069}" type="slidenum">
              <a:rPr lang="en-US" smtClean="0"/>
              <a:pPr/>
              <a:t>29</a:t>
            </a:fld>
            <a:endParaRPr lang="en-US"/>
          </a:p>
        </p:txBody>
      </p:sp>
    </p:spTree>
    <p:extLst>
      <p:ext uri="{BB962C8B-B14F-4D97-AF65-F5344CB8AC3E}">
        <p14:creationId xmlns:p14="http://schemas.microsoft.com/office/powerpoint/2010/main" val="1271021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Make pixels </a:t>
            </a:r>
            <a:r>
              <a:rPr lang="en-US" dirty="0" err="1"/>
              <a:t>greyscle</a:t>
            </a:r>
            <a:endParaRPr lang="en-US" dirty="0"/>
          </a:p>
          <a:p>
            <a:r>
              <a:rPr lang="en-US" dirty="0"/>
              <a:t>TODO:</a:t>
            </a:r>
            <a:r>
              <a:rPr lang="en-US" baseline="0" dirty="0"/>
              <a:t> Increase size of 1</a:t>
            </a:r>
            <a:r>
              <a:rPr lang="en-US" baseline="30000" dirty="0"/>
              <a:t>st</a:t>
            </a:r>
            <a:r>
              <a:rPr lang="en-US" baseline="0" dirty="0"/>
              <a:t> hidden layer</a:t>
            </a:r>
          </a:p>
        </p:txBody>
      </p:sp>
      <p:sp>
        <p:nvSpPr>
          <p:cNvPr id="4" name="Slide Number Placeholder 3"/>
          <p:cNvSpPr>
            <a:spLocks noGrp="1"/>
          </p:cNvSpPr>
          <p:nvPr>
            <p:ph type="sldNum" sz="quarter" idx="10"/>
          </p:nvPr>
        </p:nvSpPr>
        <p:spPr/>
        <p:txBody>
          <a:bodyPr/>
          <a:lstStyle/>
          <a:p>
            <a:fld id="{3BC97D60-1F67-9049-9332-09B31DA49069}" type="slidenum">
              <a:rPr lang="en-US" smtClean="0"/>
              <a:pPr/>
              <a:t>30</a:t>
            </a:fld>
            <a:endParaRPr lang="en-US"/>
          </a:p>
        </p:txBody>
      </p:sp>
    </p:spTree>
    <p:extLst>
      <p:ext uri="{BB962C8B-B14F-4D97-AF65-F5344CB8AC3E}">
        <p14:creationId xmlns:p14="http://schemas.microsoft.com/office/powerpoint/2010/main" val="227594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Make pixels </a:t>
            </a:r>
            <a:r>
              <a:rPr lang="en-US" dirty="0" err="1"/>
              <a:t>greyscle</a:t>
            </a:r>
            <a:endParaRPr lang="en-US" dirty="0"/>
          </a:p>
          <a:p>
            <a:r>
              <a:rPr lang="en-US" dirty="0"/>
              <a:t>TODO:</a:t>
            </a:r>
            <a:r>
              <a:rPr lang="en-US" baseline="0" dirty="0"/>
              <a:t> Increase size of 1</a:t>
            </a:r>
            <a:r>
              <a:rPr lang="en-US" baseline="30000" dirty="0"/>
              <a:t>st</a:t>
            </a:r>
            <a:r>
              <a:rPr lang="en-US" baseline="0" dirty="0"/>
              <a:t> hidden layer</a:t>
            </a:r>
          </a:p>
        </p:txBody>
      </p:sp>
      <p:sp>
        <p:nvSpPr>
          <p:cNvPr id="4" name="Slide Number Placeholder 3"/>
          <p:cNvSpPr>
            <a:spLocks noGrp="1"/>
          </p:cNvSpPr>
          <p:nvPr>
            <p:ph type="sldNum" sz="quarter" idx="10"/>
          </p:nvPr>
        </p:nvSpPr>
        <p:spPr/>
        <p:txBody>
          <a:bodyPr/>
          <a:lstStyle/>
          <a:p>
            <a:fld id="{3BC97D60-1F67-9049-9332-09B31DA49069}" type="slidenum">
              <a:rPr lang="en-US" smtClean="0"/>
              <a:pPr/>
              <a:t>31</a:t>
            </a:fld>
            <a:endParaRPr lang="en-US"/>
          </a:p>
        </p:txBody>
      </p:sp>
    </p:spTree>
    <p:extLst>
      <p:ext uri="{BB962C8B-B14F-4D97-AF65-F5344CB8AC3E}">
        <p14:creationId xmlns:p14="http://schemas.microsoft.com/office/powerpoint/2010/main" val="227594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还有很多新型的神经网络，比如卷积神经网络，循环神经网络。卷积他的一个卷积核的参数是共享的，循环神经网络的结构上更有特色。</a:t>
            </a:r>
          </a:p>
        </p:txBody>
      </p:sp>
      <p:sp>
        <p:nvSpPr>
          <p:cNvPr id="4" name="灯片编号占位符 3"/>
          <p:cNvSpPr>
            <a:spLocks noGrp="1"/>
          </p:cNvSpPr>
          <p:nvPr>
            <p:ph type="sldNum" sz="quarter" idx="5"/>
          </p:nvPr>
        </p:nvSpPr>
        <p:spPr/>
        <p:txBody>
          <a:bodyPr/>
          <a:lstStyle/>
          <a:p>
            <a:fld id="{8C3C408C-91E2-4EF7-92A9-F4885029B1B9}" type="slidenum">
              <a:rPr lang="zh-CN" altLang="en-US" smtClean="0"/>
              <a:t>32</a:t>
            </a:fld>
            <a:endParaRPr lang="zh-CN" altLang="en-US"/>
          </a:p>
        </p:txBody>
      </p:sp>
    </p:spTree>
    <p:extLst>
      <p:ext uri="{BB962C8B-B14F-4D97-AF65-F5344CB8AC3E}">
        <p14:creationId xmlns:p14="http://schemas.microsoft.com/office/powerpoint/2010/main" val="2982062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还有很多新型的神经网络，比如卷积神经网络，循环神经网络。卷积他的一个卷积核的参数是共享的，循环神经网络的结构上更有特色。</a:t>
            </a:r>
          </a:p>
        </p:txBody>
      </p:sp>
      <p:sp>
        <p:nvSpPr>
          <p:cNvPr id="4" name="灯片编号占位符 3"/>
          <p:cNvSpPr>
            <a:spLocks noGrp="1"/>
          </p:cNvSpPr>
          <p:nvPr>
            <p:ph type="sldNum" sz="quarter" idx="5"/>
          </p:nvPr>
        </p:nvSpPr>
        <p:spPr/>
        <p:txBody>
          <a:bodyPr/>
          <a:lstStyle/>
          <a:p>
            <a:fld id="{8C3C408C-91E2-4EF7-92A9-F4885029B1B9}" type="slidenum">
              <a:rPr lang="zh-CN" altLang="en-US" smtClean="0"/>
              <a:t>33</a:t>
            </a:fld>
            <a:endParaRPr lang="zh-CN" altLang="en-US"/>
          </a:p>
        </p:txBody>
      </p:sp>
    </p:spTree>
    <p:extLst>
      <p:ext uri="{BB962C8B-B14F-4D97-AF65-F5344CB8AC3E}">
        <p14:creationId xmlns:p14="http://schemas.microsoft.com/office/powerpoint/2010/main" val="1381140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B5407-42DC-4764-A5C8-39027198840B}" type="slidenum">
              <a:rPr lang="en-US"/>
              <a:pPr/>
              <a:t>6</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r>
              <a:rPr lang="en-US" altLang="zh-CN" dirty="0">
                <a:effectLst/>
              </a:rPr>
              <a:t>Synapse </a:t>
            </a:r>
            <a:r>
              <a:rPr lang="zh-CN" altLang="en-US" dirty="0">
                <a:effectLst/>
              </a:rPr>
              <a:t>突触 </a:t>
            </a:r>
            <a:r>
              <a:rPr lang="en-US" altLang="zh-CN" dirty="0" err="1">
                <a:effectLst/>
              </a:rPr>
              <a:t>dendirtes</a:t>
            </a:r>
            <a:r>
              <a:rPr lang="en-US" altLang="zh-CN" dirty="0">
                <a:effectLst/>
              </a:rPr>
              <a:t> </a:t>
            </a:r>
            <a:r>
              <a:rPr lang="zh-CN" altLang="en-US" dirty="0">
                <a:effectLst/>
              </a:rPr>
              <a:t>枝晶，</a:t>
            </a:r>
            <a:r>
              <a:rPr lang="en-US" altLang="zh-CN" dirty="0">
                <a:effectLst/>
              </a:rPr>
              <a:t>axon </a:t>
            </a:r>
            <a:r>
              <a:rPr lang="zh-CN" altLang="en-US" dirty="0">
                <a:effectLst/>
              </a:rPr>
              <a:t>轴突，</a:t>
            </a:r>
            <a:r>
              <a:rPr lang="en-US" altLang="zh-CN" dirty="0">
                <a:effectLst/>
              </a:rPr>
              <a:t>soma </a:t>
            </a:r>
            <a:r>
              <a:rPr lang="zh-CN" altLang="en-US" dirty="0">
                <a:effectLst/>
              </a:rPr>
              <a:t>细胞体，单个神经细胞只有两种状态：兴奋和抑制</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我们先来看一下人工智能</a:t>
            </a:r>
            <a:r>
              <a:rPr lang="zh-CN" altLang="en-US" dirty="0"/>
              <a:t>、</a:t>
            </a:r>
            <a:r>
              <a:rPr lang="ja-JP" altLang="en-US" dirty="0"/>
              <a:t>机器学习</a:t>
            </a:r>
            <a:r>
              <a:rPr lang="zh-CN" altLang="en-US" dirty="0"/>
              <a:t>、</a:t>
            </a:r>
            <a:r>
              <a:rPr lang="ja-JP" altLang="en-US" dirty="0"/>
              <a:t>深度学习这三者的区别</a:t>
            </a:r>
            <a:r>
              <a:rPr lang="zh-CN" altLang="en-US" dirty="0"/>
              <a:t>。</a:t>
            </a:r>
            <a:endParaRPr lang="en-US" altLang="zh-CN" dirty="0"/>
          </a:p>
          <a:p>
            <a:r>
              <a:rPr lang="ja-JP" altLang="en-US" dirty="0"/>
              <a:t>人工智能是一个非常宽泛的概念</a:t>
            </a:r>
            <a:r>
              <a:rPr lang="zh-CN" altLang="en-US" dirty="0"/>
              <a:t>，</a:t>
            </a:r>
            <a:r>
              <a:rPr lang="ja-JP" altLang="en-US" dirty="0"/>
              <a:t>他主要研究利用计算机技术自动化地解决复杂问题</a:t>
            </a:r>
            <a:r>
              <a:rPr lang="zh-CN" altLang="en-US" dirty="0"/>
              <a:t>。我们从图里可以看到它是一个更大的范畴，有一些技术是人工智能，但是并不是机器学习，比如逻辑推理，已知一些症状推出疾病则不是。但是如果</a:t>
            </a:r>
            <a:endParaRPr lang="en-US" altLang="zh-CN" dirty="0"/>
          </a:p>
          <a:p>
            <a:r>
              <a:rPr lang="ja-JP" altLang="en-US" dirty="0"/>
              <a:t>机器学习则是人工智能的一个子领域</a:t>
            </a:r>
            <a:r>
              <a:rPr lang="zh-CN" altLang="en-US" dirty="0"/>
              <a:t>。</a:t>
            </a:r>
            <a:r>
              <a:rPr lang="ja-JP" altLang="en-US" dirty="0"/>
              <a:t>它主要研究如何通过设计算法或模型从数据中学习规律的技术</a:t>
            </a:r>
            <a:r>
              <a:rPr lang="zh-CN" altLang="en-US" dirty="0"/>
              <a:t>。侧重于数据驱动，也就是随着时间的推移，</a:t>
            </a:r>
            <a:endParaRPr lang="en-US" altLang="zh-CN" dirty="0"/>
          </a:p>
          <a:p>
            <a:r>
              <a:rPr lang="ja-JP" altLang="en-US" dirty="0"/>
              <a:t>深度学习是机器学习的一个子领域</a:t>
            </a:r>
            <a:r>
              <a:rPr lang="zh-CN" altLang="en-US" dirty="0"/>
              <a:t>。</a:t>
            </a:r>
            <a:r>
              <a:rPr lang="ja-JP" altLang="en-US" dirty="0"/>
              <a:t>它是基于深度神经网络技术实现基于数据中自动化学习</a:t>
            </a:r>
            <a:r>
              <a:rPr lang="zh-CN" altLang="en-US" dirty="0"/>
              <a:t>。</a:t>
            </a:r>
            <a:endParaRPr lang="en-US" altLang="zh-CN" dirty="0"/>
          </a:p>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34</a:t>
            </a:fld>
            <a:endParaRPr lang="en-US"/>
          </a:p>
        </p:txBody>
      </p:sp>
    </p:spTree>
    <p:extLst>
      <p:ext uri="{BB962C8B-B14F-4D97-AF65-F5344CB8AC3E}">
        <p14:creationId xmlns:p14="http://schemas.microsoft.com/office/powerpoint/2010/main" val="1134744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3C408C-91E2-4EF7-92A9-F4885029B1B9}" type="slidenum">
              <a:rPr lang="zh-CN" altLang="en-US" smtClean="0"/>
              <a:t>38</a:t>
            </a:fld>
            <a:endParaRPr lang="zh-CN" altLang="en-US"/>
          </a:p>
        </p:txBody>
      </p:sp>
    </p:spTree>
    <p:extLst>
      <p:ext uri="{BB962C8B-B14F-4D97-AF65-F5344CB8AC3E}">
        <p14:creationId xmlns:p14="http://schemas.microsoft.com/office/powerpoint/2010/main" val="227693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35C9A-69EC-467A-855F-18A03067D6EA}" type="slidenum">
              <a:rPr lang="en-US"/>
              <a:pPr/>
              <a:t>10</a:t>
            </a:fld>
            <a:endParaRPr lang="en-US"/>
          </a:p>
        </p:txBody>
      </p:sp>
      <p:sp>
        <p:nvSpPr>
          <p:cNvPr id="778242" name="Rectangle 2"/>
          <p:cNvSpPr>
            <a:spLocks noGrp="1" noRot="1" noChangeAspect="1" noChangeArrowheads="1" noTextEdit="1"/>
          </p:cNvSpPr>
          <p:nvPr>
            <p:ph type="sldImg"/>
          </p:nvPr>
        </p:nvSpPr>
        <p:spPr>
          <a:xfrm>
            <a:off x="1152525" y="692150"/>
            <a:ext cx="4552950" cy="3416300"/>
          </a:xfrm>
          <a:ln/>
        </p:spPr>
      </p:sp>
      <p:sp>
        <p:nvSpPr>
          <p:cNvPr id="778243" name="Rectangle 3"/>
          <p:cNvSpPr>
            <a:spLocks noGrp="1" noChangeArrowheads="1"/>
          </p:cNvSpPr>
          <p:nvPr>
            <p:ph type="body" idx="1"/>
          </p:nvPr>
        </p:nvSpPr>
        <p:spPr>
          <a:xfrm>
            <a:off x="913805" y="4343704"/>
            <a:ext cx="5030391" cy="4113892"/>
          </a:xfrm>
        </p:spPr>
        <p:txBody>
          <a:bodyPr/>
          <a:lstStyle/>
          <a:p>
            <a:r>
              <a:rPr lang="zh-CN" altLang="en-US" dirty="0"/>
              <a:t>这是一个多层的前馈神经网络，每层神经元之间不相连，也不是跨层相连，而且诶个神经元都和下层的神经元全部连接。</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EEC69-6992-441D-B26F-DADBD2986E52}" type="slidenum">
              <a:rPr lang="en-US"/>
              <a:pPr/>
              <a:t>11</a:t>
            </a:fld>
            <a:endParaRPr lang="en-US"/>
          </a:p>
        </p:txBody>
      </p:sp>
      <p:sp>
        <p:nvSpPr>
          <p:cNvPr id="780290" name="Rectangle 2"/>
          <p:cNvSpPr>
            <a:spLocks noGrp="1" noRot="1" noChangeAspect="1" noChangeArrowheads="1" noTextEdit="1"/>
          </p:cNvSpPr>
          <p:nvPr>
            <p:ph type="sldImg"/>
          </p:nvPr>
        </p:nvSpPr>
        <p:spPr>
          <a:xfrm>
            <a:off x="1152525" y="692150"/>
            <a:ext cx="4552950" cy="3416300"/>
          </a:xfrm>
          <a:ln/>
        </p:spPr>
      </p:sp>
      <p:sp>
        <p:nvSpPr>
          <p:cNvPr id="780291"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31623-F0E8-4B43-9393-CF286AD55EF7}" type="slidenum">
              <a:rPr lang="en-US"/>
              <a:pPr/>
              <a:t>12</a:t>
            </a:fld>
            <a:endParaRPr lang="en-US"/>
          </a:p>
        </p:txBody>
      </p:sp>
      <p:sp>
        <p:nvSpPr>
          <p:cNvPr id="782338" name="Rectangle 2"/>
          <p:cNvSpPr>
            <a:spLocks noGrp="1" noRot="1" noChangeAspect="1" noChangeArrowheads="1" noTextEdit="1"/>
          </p:cNvSpPr>
          <p:nvPr>
            <p:ph type="sldImg"/>
          </p:nvPr>
        </p:nvSpPr>
        <p:spPr>
          <a:xfrm>
            <a:off x="1152525" y="692150"/>
            <a:ext cx="4552950" cy="3416300"/>
          </a:xfrm>
          <a:ln/>
        </p:spPr>
      </p:sp>
      <p:sp>
        <p:nvSpPr>
          <p:cNvPr id="782339"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81615B-00F3-4DDF-A3FD-27A961486B97}" type="slidenum">
              <a:rPr lang="en-US"/>
              <a:pPr/>
              <a:t>13</a:t>
            </a:fld>
            <a:endParaRPr lang="en-US"/>
          </a:p>
        </p:txBody>
      </p:sp>
      <p:sp>
        <p:nvSpPr>
          <p:cNvPr id="784386" name="Rectangle 2"/>
          <p:cNvSpPr>
            <a:spLocks noGrp="1" noRot="1" noChangeAspect="1" noChangeArrowheads="1" noTextEdit="1"/>
          </p:cNvSpPr>
          <p:nvPr>
            <p:ph type="sldImg"/>
          </p:nvPr>
        </p:nvSpPr>
        <p:spPr>
          <a:xfrm>
            <a:off x="1152525" y="692150"/>
            <a:ext cx="4552950" cy="3416300"/>
          </a:xfrm>
          <a:ln/>
        </p:spPr>
      </p:sp>
      <p:sp>
        <p:nvSpPr>
          <p:cNvPr id="784387"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51413-16BC-4EEB-8F92-8843B4DBDB83}" type="slidenum">
              <a:rPr lang="en-US"/>
              <a:pPr/>
              <a:t>14</a:t>
            </a:fld>
            <a:endParaRPr lang="en-US"/>
          </a:p>
        </p:txBody>
      </p:sp>
      <p:sp>
        <p:nvSpPr>
          <p:cNvPr id="786434" name="Rectangle 2"/>
          <p:cNvSpPr>
            <a:spLocks noGrp="1" noRot="1" noChangeAspect="1" noChangeArrowheads="1" noTextEdit="1"/>
          </p:cNvSpPr>
          <p:nvPr>
            <p:ph type="sldImg"/>
          </p:nvPr>
        </p:nvSpPr>
        <p:spPr>
          <a:xfrm>
            <a:off x="1152525" y="692150"/>
            <a:ext cx="4552950" cy="3416300"/>
          </a:xfrm>
          <a:ln/>
        </p:spPr>
      </p:sp>
      <p:sp>
        <p:nvSpPr>
          <p:cNvPr id="786435" name="Rectangle 3"/>
          <p:cNvSpPr>
            <a:spLocks noGrp="1" noChangeArrowheads="1"/>
          </p:cNvSpPr>
          <p:nvPr>
            <p:ph type="body" idx="1"/>
          </p:nvPr>
        </p:nvSpPr>
        <p:spPr>
          <a:xfrm>
            <a:off x="913805" y="4343704"/>
            <a:ext cx="5030391" cy="4113892"/>
          </a:xfrm>
        </p:spPr>
        <p:txBody>
          <a:bodyPr/>
          <a:lstStyle/>
          <a:p>
            <a:r>
              <a:rPr lang="zh-CN" altLang="en-US" dirty="0"/>
              <a:t>这句话的意思通常是在强调隐藏层神经元（</a:t>
            </a:r>
            <a:r>
              <a:rPr lang="en-US" altLang="zh-CN" dirty="0"/>
              <a:t>hidden units</a:t>
            </a:r>
            <a:r>
              <a:rPr lang="zh-CN" altLang="en-US" dirty="0"/>
              <a:t>）并没有直接的目标值或标签与之对应。在神经网络的训练中，我们通常只有输出层（</a:t>
            </a:r>
            <a:r>
              <a:rPr lang="en-US" altLang="zh-CN" dirty="0"/>
              <a:t>output layer</a:t>
            </a:r>
            <a:r>
              <a:rPr lang="zh-CN" altLang="en-US" dirty="0"/>
              <a:t>）的神经元才有明确的目标值或标签，这些目标值代表了我们希望网络在给定输入下产生的输出。</a:t>
            </a:r>
          </a:p>
          <a:p>
            <a:endParaRPr lang="zh-CN" altLang="en-US" dirty="0"/>
          </a:p>
          <a:p>
            <a:r>
              <a:rPr lang="zh-CN" altLang="en-US" dirty="0"/>
              <a:t>相比之下，隐藏层（</a:t>
            </a:r>
            <a:r>
              <a:rPr lang="en-US" altLang="zh-CN" dirty="0"/>
              <a:t>hidden layers</a:t>
            </a:r>
            <a:r>
              <a:rPr lang="zh-CN" altLang="en-US" dirty="0"/>
              <a:t>）的神经元并没有直接的目标值。它们的作用是学习输入数据的表示，以便帮助网络在输出层产生正确的输出。隐藏层神经元通过调整它们的权重和偏置来捕捉输入数据中的模式和特征，但这些权重和偏置的调整是基于输出层神经元的误差信号反向传播回来的梯度信息。</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TODO: Include the math on the right. </a:t>
            </a:r>
          </a:p>
          <a:p>
            <a:r>
              <a:rPr lang="en-US" baseline="0" dirty="0"/>
              <a:t>TODO: Show the parameters.</a:t>
            </a:r>
          </a:p>
        </p:txBody>
      </p:sp>
      <p:sp>
        <p:nvSpPr>
          <p:cNvPr id="4" name="Slide Number Placeholder 3"/>
          <p:cNvSpPr>
            <a:spLocks noGrp="1"/>
          </p:cNvSpPr>
          <p:nvPr>
            <p:ph type="sldNum" sz="quarter" idx="10"/>
          </p:nvPr>
        </p:nvSpPr>
        <p:spPr/>
        <p:txBody>
          <a:bodyPr/>
          <a:lstStyle/>
          <a:p>
            <a:fld id="{3BC97D60-1F67-9049-9332-09B31DA49069}"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This is regular perceptron</a:t>
            </a:r>
            <a:endParaRPr lang="en-US" dirty="0"/>
          </a:p>
        </p:txBody>
      </p:sp>
      <p:sp>
        <p:nvSpPr>
          <p:cNvPr id="4" name="Slide Number Placeholder 3"/>
          <p:cNvSpPr>
            <a:spLocks noGrp="1"/>
          </p:cNvSpPr>
          <p:nvPr>
            <p:ph type="sldNum" sz="quarter" idx="10"/>
          </p:nvPr>
        </p:nvSpPr>
        <p:spPr/>
        <p:txBody>
          <a:bodyPr/>
          <a:lstStyle/>
          <a:p>
            <a:fld id="{3BC97D60-1F67-9049-9332-09B31DA4906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6A162731-50F2-4E19-92BB-4D8E3F2A84DF}" type="datetime1">
              <a:rPr lang="en-US" altLang="zh-CN" smtClean="0"/>
              <a:t>10/18/2024</a:t>
            </a:fld>
            <a:endParaRPr lang="zh-CN" altLang="en-US"/>
          </a:p>
        </p:txBody>
      </p:sp>
      <p:sp>
        <p:nvSpPr>
          <p:cNvPr id="5" name="Footer Placeholder 4"/>
          <p:cNvSpPr>
            <a:spLocks noGrp="1"/>
          </p:cNvSpPr>
          <p:nvPr>
            <p:ph type="ftr" sz="quarter" idx="11"/>
          </p:nvPr>
        </p:nvSpPr>
        <p:spPr/>
        <p:txBody>
          <a:bodyPr/>
          <a:lstStyle/>
          <a:p>
            <a:r>
              <a:rPr lang="zh-CN" altLang="en-US"/>
              <a:t>北京邮电大学</a:t>
            </a:r>
            <a:endParaRPr lang="zh-CN" altLang="en-US" dirty="0"/>
          </a:p>
        </p:txBody>
      </p:sp>
      <p:sp>
        <p:nvSpPr>
          <p:cNvPr id="6" name="Slide Number Placeholder 5"/>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7" name="TextBox 6">
            <a:extLst>
              <a:ext uri="{FF2B5EF4-FFF2-40B4-BE49-F238E27FC236}">
                <a16:creationId xmlns:a16="http://schemas.microsoft.com/office/drawing/2014/main" id="{EC8E143F-4CCF-3549-B82D-71843F427B9E}"/>
              </a:ext>
            </a:extLst>
          </p:cNvPr>
          <p:cNvSpPr txBox="1"/>
          <p:nvPr userDrawn="1"/>
        </p:nvSpPr>
        <p:spPr>
          <a:xfrm>
            <a:off x="5222" y="6583363"/>
            <a:ext cx="1398426" cy="274638"/>
          </a:xfrm>
          <a:prstGeom prst="rect">
            <a:avLst/>
          </a:prstGeom>
          <a:noFill/>
        </p:spPr>
        <p:txBody>
          <a:bodyPr wrap="square" rtlCol="0">
            <a:noAutofit/>
          </a:bodyPr>
          <a:lstStyle/>
          <a:p>
            <a:pPr algn="l"/>
            <a:r>
              <a:rPr lang="zh-CN" altLang="en-US" sz="1000" dirty="0">
                <a:solidFill>
                  <a:srgbClr val="003A89"/>
                </a:solidFill>
                <a:latin typeface="SimHei" panose="02010609060101010101" pitchFamily="49" charset="-122"/>
                <a:ea typeface="SimHei" panose="02010609060101010101" pitchFamily="49" charset="-122"/>
              </a:rPr>
              <a:t>北京邮电大学</a:t>
            </a:r>
            <a:endParaRPr lang="en-US" sz="1000" dirty="0">
              <a:solidFill>
                <a:srgbClr val="003A89"/>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7267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3EFECCE7-1753-489A-8C05-408CD57A50D9}" type="datetime1">
              <a:rPr lang="en-US" altLang="zh-CN" smtClean="0"/>
              <a:t>10/18/2024</a:t>
            </a:fld>
            <a:endParaRPr lang="zh-CN" altLang="en-US"/>
          </a:p>
        </p:txBody>
      </p:sp>
      <p:sp>
        <p:nvSpPr>
          <p:cNvPr id="5" name="Footer Placeholder 4"/>
          <p:cNvSpPr>
            <a:spLocks noGrp="1"/>
          </p:cNvSpPr>
          <p:nvPr>
            <p:ph type="ftr" sz="quarter" idx="11"/>
          </p:nvPr>
        </p:nvSpPr>
        <p:spPr/>
        <p:txBody>
          <a:bodyPr/>
          <a:lstStyle/>
          <a:p>
            <a:r>
              <a:rPr lang="zh-CN" altLang="en-US"/>
              <a:t>北京邮电大学</a:t>
            </a:r>
          </a:p>
        </p:txBody>
      </p:sp>
      <p:sp>
        <p:nvSpPr>
          <p:cNvPr id="6" name="Slide Number Placeholder 5"/>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8" name="Title 1">
            <a:extLst>
              <a:ext uri="{FF2B5EF4-FFF2-40B4-BE49-F238E27FC236}">
                <a16:creationId xmlns:a16="http://schemas.microsoft.com/office/drawing/2014/main" id="{D850866A-CD1D-5046-BE5B-CD7ADA1720FE}"/>
              </a:ext>
            </a:extLst>
          </p:cNvPr>
          <p:cNvSpPr>
            <a:spLocks noGrp="1"/>
          </p:cNvSpPr>
          <p:nvPr>
            <p:ph type="title"/>
          </p:nvPr>
        </p:nvSpPr>
        <p:spPr>
          <a:xfrm>
            <a:off x="457200" y="53752"/>
            <a:ext cx="8229600" cy="1143000"/>
          </a:xfrm>
        </p:spPr>
        <p:txBody>
          <a:bodyPr/>
          <a:lstStyle>
            <a:lvl1pPr algn="l">
              <a:defRPr/>
            </a:lvl1pPr>
          </a:lstStyle>
          <a:p>
            <a:r>
              <a:rPr lang="en-US" altLang="zh-CN" dirty="0"/>
              <a:t>Click to edit Master title style</a:t>
            </a:r>
            <a:endParaRPr lang="zh-CN" altLang="en-US" dirty="0"/>
          </a:p>
        </p:txBody>
      </p:sp>
      <p:sp>
        <p:nvSpPr>
          <p:cNvPr id="9" name="Rectangle 8">
            <a:extLst>
              <a:ext uri="{FF2B5EF4-FFF2-40B4-BE49-F238E27FC236}">
                <a16:creationId xmlns:a16="http://schemas.microsoft.com/office/drawing/2014/main" id="{48A0A0FB-A5E2-1643-BA2E-37E6122D8B84}"/>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314551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00B985D8-EA9B-4B6D-868F-FD1AB08E6C1E}" type="datetime1">
              <a:rPr lang="en-US" altLang="zh-CN" smtClean="0"/>
              <a:t>10/18/2024</a:t>
            </a:fld>
            <a:endParaRPr lang="zh-CN" altLang="en-US"/>
          </a:p>
        </p:txBody>
      </p:sp>
      <p:sp>
        <p:nvSpPr>
          <p:cNvPr id="5" name="Footer Placeholder 4"/>
          <p:cNvSpPr>
            <a:spLocks noGrp="1"/>
          </p:cNvSpPr>
          <p:nvPr>
            <p:ph type="ftr" sz="quarter" idx="11"/>
          </p:nvPr>
        </p:nvSpPr>
        <p:spPr/>
        <p:txBody>
          <a:bodyPr/>
          <a:lstStyle/>
          <a:p>
            <a:r>
              <a:rPr lang="zh-CN" altLang="en-US"/>
              <a:t>北京邮电大学</a:t>
            </a:r>
          </a:p>
        </p:txBody>
      </p:sp>
      <p:sp>
        <p:nvSpPr>
          <p:cNvPr id="6" name="Slide Number Placeholder 5"/>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9" name="Rectangle 8">
            <a:extLst>
              <a:ext uri="{FF2B5EF4-FFF2-40B4-BE49-F238E27FC236}">
                <a16:creationId xmlns:a16="http://schemas.microsoft.com/office/drawing/2014/main" id="{67DAB183-1B48-934C-9639-EE56991AA729}"/>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207176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CFD87F91-5ECB-40B2-A976-F7D2A10DAF5B}" type="datetime1">
              <a:rPr lang="en-US" altLang="zh-CN" smtClean="0"/>
              <a:t>10/18/2024</a:t>
            </a:fld>
            <a:endParaRPr lang="zh-CN" altLang="en-US"/>
          </a:p>
        </p:txBody>
      </p:sp>
      <p:sp>
        <p:nvSpPr>
          <p:cNvPr id="4" name="页脚占位符 3"/>
          <p:cNvSpPr>
            <a:spLocks noGrp="1"/>
          </p:cNvSpPr>
          <p:nvPr>
            <p:ph type="ftr" sz="quarter" idx="11"/>
          </p:nvPr>
        </p:nvSpPr>
        <p:spPr/>
        <p:txBody>
          <a:bodyPr/>
          <a:lstStyle/>
          <a:p>
            <a:r>
              <a:rPr lang="zh-CN" altLang="en-US" dirty="0"/>
              <a:t>北京邮电大学</a:t>
            </a:r>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24044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141737-7B0C-4BA7-B087-833367D6843F}" type="datetime1">
              <a:rPr lang="zh-CN" altLang="en-US" smtClean="0"/>
              <a:t>2024/10/18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0F9978-3BD8-4704-A0AF-37B4C4EA83B1}" type="slidenum">
              <a:rPr lang="zh-CN" altLang="en-US" smtClean="0"/>
              <a:t>‹#›</a:t>
            </a:fld>
            <a:endParaRPr lang="zh-CN" altLang="en-US"/>
          </a:p>
        </p:txBody>
      </p:sp>
    </p:spTree>
    <p:extLst>
      <p:ext uri="{BB962C8B-B14F-4D97-AF65-F5344CB8AC3E}">
        <p14:creationId xmlns:p14="http://schemas.microsoft.com/office/powerpoint/2010/main" val="2306280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84739" y="381000"/>
            <a:ext cx="7174523" cy="1143000"/>
          </a:xfrm>
        </p:spPr>
        <p:txBody>
          <a:bodyPr/>
          <a:lstStyle/>
          <a:p>
            <a:r>
              <a:rPr lang="en-US"/>
              <a:t>Click to edit Master title style</a:t>
            </a:r>
          </a:p>
        </p:txBody>
      </p:sp>
      <p:sp>
        <p:nvSpPr>
          <p:cNvPr id="3" name="Table Placeholder 2"/>
          <p:cNvSpPr>
            <a:spLocks noGrp="1"/>
          </p:cNvSpPr>
          <p:nvPr>
            <p:ph type="tbl" idx="1"/>
          </p:nvPr>
        </p:nvSpPr>
        <p:spPr>
          <a:xfrm>
            <a:off x="984739" y="1676400"/>
            <a:ext cx="7174523" cy="4114800"/>
          </a:xfrm>
        </p:spPr>
        <p:txBody>
          <a:bodyPr/>
          <a:lstStyle/>
          <a:p>
            <a:pPr lvl="0"/>
            <a:endParaRPr lang="en-US" noProof="0"/>
          </a:p>
        </p:txBody>
      </p:sp>
      <p:sp>
        <p:nvSpPr>
          <p:cNvPr id="4" name="Rectangle 4">
            <a:extLst>
              <a:ext uri="{FF2B5EF4-FFF2-40B4-BE49-F238E27FC236}">
                <a16:creationId xmlns:a16="http://schemas.microsoft.com/office/drawing/2014/main" id="{CE89EB8E-6B07-4FCB-9061-142890ED4F1C}"/>
              </a:ext>
            </a:extLst>
          </p:cNvPr>
          <p:cNvSpPr>
            <a:spLocks noGrp="1" noChangeArrowheads="1"/>
          </p:cNvSpPr>
          <p:nvPr>
            <p:ph type="sldNum" sz="quarter" idx="10"/>
          </p:nvPr>
        </p:nvSpPr>
        <p:spPr>
          <a:ln/>
        </p:spPr>
        <p:txBody>
          <a:bodyPr/>
          <a:lstStyle>
            <a:lvl1pPr>
              <a:defRPr/>
            </a:lvl1pPr>
          </a:lstStyle>
          <a:p>
            <a:fld id="{FD0003B9-3033-4A9B-97F7-A66AB32D5367}" type="slidenum">
              <a:rPr lang="fr-FR" altLang="zh-CN"/>
              <a:pPr/>
              <a:t>‹#›</a:t>
            </a:fld>
            <a:endParaRPr lang="fr-FR" altLang="zh-CN"/>
          </a:p>
        </p:txBody>
      </p:sp>
    </p:spTree>
    <p:extLst>
      <p:ext uri="{BB962C8B-B14F-4D97-AF65-F5344CB8AC3E}">
        <p14:creationId xmlns:p14="http://schemas.microsoft.com/office/powerpoint/2010/main" val="311955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1CD1D9-C084-EE47-BD8D-261BE031B149}" type="datetime1">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56997-4F5F-5A42-B306-795126905ACA}" type="slidenum">
              <a:rPr lang="en-US" smtClean="0"/>
              <a:pPr/>
              <a:t>‹#›</a:t>
            </a:fld>
            <a:endParaRPr lang="en-US"/>
          </a:p>
        </p:txBody>
      </p:sp>
      <p:sp>
        <p:nvSpPr>
          <p:cNvPr id="7" name="Text Placeholder 9"/>
          <p:cNvSpPr>
            <a:spLocks noGrp="1"/>
          </p:cNvSpPr>
          <p:nvPr>
            <p:ph type="body" sz="quarter" idx="13" hasCustomPrompt="1"/>
          </p:nvPr>
        </p:nvSpPr>
        <p:spPr>
          <a:xfrm>
            <a:off x="457200" y="142875"/>
            <a:ext cx="2667000" cy="1143000"/>
          </a:xfrm>
        </p:spPr>
        <p:txBody>
          <a:bodyPr anchor="ctr" anchorCtr="0"/>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add Section</a:t>
            </a:r>
          </a:p>
        </p:txBody>
      </p:sp>
    </p:spTree>
    <p:extLst>
      <p:ext uri="{BB962C8B-B14F-4D97-AF65-F5344CB8AC3E}">
        <p14:creationId xmlns:p14="http://schemas.microsoft.com/office/powerpoint/2010/main" val="374994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1CD1D9-C084-EE47-BD8D-261BE031B149}" type="datetime1">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56997-4F5F-5A42-B306-795126905ACA}" type="slidenum">
              <a:rPr lang="en-US" smtClean="0"/>
              <a:pPr/>
              <a:t>‹#›</a:t>
            </a:fld>
            <a:endParaRPr lang="en-US"/>
          </a:p>
        </p:txBody>
      </p:sp>
      <p:sp>
        <p:nvSpPr>
          <p:cNvPr id="7" name="Text Placeholder 9"/>
          <p:cNvSpPr>
            <a:spLocks noGrp="1"/>
          </p:cNvSpPr>
          <p:nvPr>
            <p:ph type="body" sz="quarter" idx="13" hasCustomPrompt="1"/>
          </p:nvPr>
        </p:nvSpPr>
        <p:spPr>
          <a:xfrm>
            <a:off x="457200" y="142875"/>
            <a:ext cx="2667000" cy="1143000"/>
          </a:xfrm>
        </p:spPr>
        <p:txBody>
          <a:bodyPr anchor="ctr" anchorCtr="0"/>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add Section</a:t>
            </a:r>
          </a:p>
        </p:txBody>
      </p:sp>
    </p:spTree>
    <p:extLst>
      <p:ext uri="{BB962C8B-B14F-4D97-AF65-F5344CB8AC3E}">
        <p14:creationId xmlns:p14="http://schemas.microsoft.com/office/powerpoint/2010/main" val="3434683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1CD1D9-C084-EE47-BD8D-261BE031B149}" type="datetime1">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56997-4F5F-5A42-B306-795126905ACA}" type="slidenum">
              <a:rPr lang="en-US" smtClean="0"/>
              <a:pPr/>
              <a:t>‹#›</a:t>
            </a:fld>
            <a:endParaRPr lang="en-US"/>
          </a:p>
        </p:txBody>
      </p:sp>
      <p:sp>
        <p:nvSpPr>
          <p:cNvPr id="7" name="Text Placeholder 9"/>
          <p:cNvSpPr>
            <a:spLocks noGrp="1"/>
          </p:cNvSpPr>
          <p:nvPr>
            <p:ph type="body" sz="quarter" idx="13" hasCustomPrompt="1"/>
          </p:nvPr>
        </p:nvSpPr>
        <p:spPr>
          <a:xfrm>
            <a:off x="457200" y="142875"/>
            <a:ext cx="2667000" cy="1143000"/>
          </a:xfrm>
        </p:spPr>
        <p:txBody>
          <a:bodyPr anchor="ctr" anchorCtr="0"/>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add Section</a:t>
            </a:r>
          </a:p>
        </p:txBody>
      </p:sp>
    </p:spTree>
    <p:extLst>
      <p:ext uri="{BB962C8B-B14F-4D97-AF65-F5344CB8AC3E}">
        <p14:creationId xmlns:p14="http://schemas.microsoft.com/office/powerpoint/2010/main" val="1718165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457200" y="142875"/>
            <a:ext cx="2667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4242791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457200" y="142875"/>
            <a:ext cx="2667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156174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lvl1pPr algn="l">
              <a:defRPr strike="noStrike" baseline="0">
                <a:solidFill>
                  <a:srgbClr val="0000FF"/>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457200" y="1340768"/>
            <a:ext cx="8229600" cy="4525963"/>
          </a:xfrm>
        </p:spPr>
        <p:txBody>
          <a:bodyPr/>
          <a:lstStyle>
            <a:lvl1pPr>
              <a:defRPr baseline="0">
                <a:latin typeface="Times New Roman" panose="02020603050405020304" pitchFamily="18" charset="0"/>
                <a:ea typeface="微软雅黑" panose="020B0503020204020204" pitchFamily="34" charset="-122"/>
              </a:defRPr>
            </a:lvl1pPr>
            <a:lvl2pPr>
              <a:defRPr baseline="0">
                <a:latin typeface="Times New Roman" panose="02020603050405020304" pitchFamily="18" charset="0"/>
                <a:ea typeface="微软雅黑" panose="020B0503020204020204" pitchFamily="34" charset="-122"/>
              </a:defRPr>
            </a:lvl2pPr>
            <a:lvl3pPr>
              <a:defRPr baseline="0">
                <a:latin typeface="Times New Roman" panose="02020603050405020304" pitchFamily="18" charset="0"/>
                <a:ea typeface="微软雅黑" panose="020B0503020204020204" pitchFamily="34" charset="-122"/>
              </a:defRPr>
            </a:lvl3pPr>
            <a:lvl4pPr>
              <a:defRPr baseline="0">
                <a:latin typeface="Times New Roman" panose="02020603050405020304" pitchFamily="18" charset="0"/>
                <a:ea typeface="微软雅黑" panose="020B0503020204020204" pitchFamily="34" charset="-122"/>
              </a:defRPr>
            </a:lvl4pPr>
            <a:lvl5pPr>
              <a:defRPr baseline="0">
                <a:latin typeface="Times New Roman" panose="02020603050405020304" pitchFamily="18" charset="0"/>
                <a:ea typeface="微软雅黑" panose="020B0503020204020204" pitchFamily="34" charset="-122"/>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p>
            <a:fld id="{C6425103-E502-4C8C-9AAF-875332EBEAF5}" type="datetime1">
              <a:rPr lang="en-US" altLang="zh-CN" smtClean="0"/>
              <a:t>10/18/2024</a:t>
            </a:fld>
            <a:endParaRPr lang="zh-CN" altLang="en-US"/>
          </a:p>
        </p:txBody>
      </p:sp>
      <p:sp>
        <p:nvSpPr>
          <p:cNvPr id="5" name="Footer Placeholder 4"/>
          <p:cNvSpPr>
            <a:spLocks noGrp="1"/>
          </p:cNvSpPr>
          <p:nvPr>
            <p:ph type="ftr" sz="quarter" idx="11"/>
          </p:nvPr>
        </p:nvSpPr>
        <p:spPr/>
        <p:txBody>
          <a:bodyPr/>
          <a:lstStyle/>
          <a:p>
            <a:r>
              <a:rPr lang="zh-CN" altLang="en-US"/>
              <a:t>北京邮电大学</a:t>
            </a:r>
          </a:p>
        </p:txBody>
      </p:sp>
      <p:sp>
        <p:nvSpPr>
          <p:cNvPr id="6" name="Slide Number Placeholder 5"/>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7" name="Rectangle 6">
            <a:extLst>
              <a:ext uri="{FF2B5EF4-FFF2-40B4-BE49-F238E27FC236}">
                <a16:creationId xmlns:a16="http://schemas.microsoft.com/office/drawing/2014/main" id="{BB1D78B4-FE9C-2C43-97CD-4008970B64CE}"/>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1838038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457200" y="142875"/>
            <a:ext cx="2667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2856099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457200" y="142875"/>
            <a:ext cx="2667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3720526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1CD1D9-C084-EE47-BD8D-261BE031B149}" type="datetime1">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56997-4F5F-5A42-B306-795126905ACA}" type="slidenum">
              <a:rPr lang="en-US" smtClean="0"/>
              <a:pPr/>
              <a:t>‹#›</a:t>
            </a:fld>
            <a:endParaRPr lang="en-US"/>
          </a:p>
        </p:txBody>
      </p:sp>
      <p:sp>
        <p:nvSpPr>
          <p:cNvPr id="7" name="Text Placeholder 9"/>
          <p:cNvSpPr>
            <a:spLocks noGrp="1"/>
          </p:cNvSpPr>
          <p:nvPr>
            <p:ph type="body" sz="quarter" idx="13" hasCustomPrompt="1"/>
          </p:nvPr>
        </p:nvSpPr>
        <p:spPr>
          <a:xfrm>
            <a:off x="457200" y="142875"/>
            <a:ext cx="2667000" cy="1143000"/>
          </a:xfrm>
        </p:spPr>
        <p:txBody>
          <a:bodyPr anchor="ctr" anchorCtr="0"/>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add Section</a:t>
            </a:r>
          </a:p>
        </p:txBody>
      </p:sp>
    </p:spTree>
    <p:extLst>
      <p:ext uri="{BB962C8B-B14F-4D97-AF65-F5344CB8AC3E}">
        <p14:creationId xmlns:p14="http://schemas.microsoft.com/office/powerpoint/2010/main" val="3282917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0475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baseline="0"/>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EF04D5C-DECD-4CF6-8EC2-372CB96E9957}" type="datetime1">
              <a:rPr lang="en-US" altLang="zh-CN" smtClean="0"/>
              <a:t>10/18/2024</a:t>
            </a:fld>
            <a:endParaRPr lang="zh-CN" altLang="en-US"/>
          </a:p>
        </p:txBody>
      </p:sp>
      <p:sp>
        <p:nvSpPr>
          <p:cNvPr id="5" name="Footer Placeholder 4"/>
          <p:cNvSpPr>
            <a:spLocks noGrp="1"/>
          </p:cNvSpPr>
          <p:nvPr>
            <p:ph type="ftr" sz="quarter" idx="11"/>
          </p:nvPr>
        </p:nvSpPr>
        <p:spPr/>
        <p:txBody>
          <a:bodyPr/>
          <a:lstStyle/>
          <a:p>
            <a:r>
              <a:rPr lang="zh-CN" altLang="en-US"/>
              <a:t>北京邮电大学</a:t>
            </a:r>
          </a:p>
        </p:txBody>
      </p:sp>
      <p:sp>
        <p:nvSpPr>
          <p:cNvPr id="6" name="Slide Number Placeholder 5"/>
          <p:cNvSpPr>
            <a:spLocks noGrp="1"/>
          </p:cNvSpPr>
          <p:nvPr>
            <p:ph type="sldNum" sz="quarter" idx="12"/>
          </p:nvPr>
        </p:nvSpPr>
        <p:spPr/>
        <p:txBody>
          <a:bodyPr/>
          <a:lstStyle/>
          <a:p>
            <a:fld id="{BF9A1D82-A967-4BC1-A576-AD1CE0B149C9}" type="slidenum">
              <a:rPr lang="zh-CN" altLang="en-US" smtClean="0"/>
              <a:t>‹#›</a:t>
            </a:fld>
            <a:endParaRPr lang="zh-CN" altLang="en-US"/>
          </a:p>
        </p:txBody>
      </p:sp>
    </p:spTree>
    <p:extLst>
      <p:ext uri="{BB962C8B-B14F-4D97-AF65-F5344CB8AC3E}">
        <p14:creationId xmlns:p14="http://schemas.microsoft.com/office/powerpoint/2010/main" val="402980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68D42E6-FEC2-4B58-A636-32CBF93C0BCC}" type="datetime1">
              <a:rPr lang="en-US" altLang="zh-CN" smtClean="0"/>
              <a:t>10/18/2024</a:t>
            </a:fld>
            <a:endParaRPr lang="zh-CN" altLang="en-US"/>
          </a:p>
        </p:txBody>
      </p:sp>
      <p:sp>
        <p:nvSpPr>
          <p:cNvPr id="6" name="Footer Placeholder 5"/>
          <p:cNvSpPr>
            <a:spLocks noGrp="1"/>
          </p:cNvSpPr>
          <p:nvPr>
            <p:ph type="ftr" sz="quarter" idx="11"/>
          </p:nvPr>
        </p:nvSpPr>
        <p:spPr/>
        <p:txBody>
          <a:bodyPr/>
          <a:lstStyle/>
          <a:p>
            <a:r>
              <a:rPr lang="zh-CN" altLang="en-US"/>
              <a:t>北京邮电大学</a:t>
            </a:r>
          </a:p>
        </p:txBody>
      </p:sp>
      <p:sp>
        <p:nvSpPr>
          <p:cNvPr id="7" name="Slide Number Placeholder 6"/>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10" name="Title 1">
            <a:extLst>
              <a:ext uri="{FF2B5EF4-FFF2-40B4-BE49-F238E27FC236}">
                <a16:creationId xmlns:a16="http://schemas.microsoft.com/office/drawing/2014/main" id="{9BBFBEF3-36A1-4540-A1B8-E23336A3D63A}"/>
              </a:ext>
            </a:extLst>
          </p:cNvPr>
          <p:cNvSpPr>
            <a:spLocks noGrp="1"/>
          </p:cNvSpPr>
          <p:nvPr>
            <p:ph type="title"/>
          </p:nvPr>
        </p:nvSpPr>
        <p:spPr>
          <a:xfrm>
            <a:off x="457200" y="53752"/>
            <a:ext cx="8229600" cy="1143000"/>
          </a:xfrm>
        </p:spPr>
        <p:txBody>
          <a:bodyPr/>
          <a:lstStyle>
            <a:lvl1pPr algn="l">
              <a:defRPr/>
            </a:lvl1pPr>
          </a:lstStyle>
          <a:p>
            <a:r>
              <a:rPr lang="en-US" altLang="zh-CN" dirty="0"/>
              <a:t>Click to edit Master title style</a:t>
            </a:r>
            <a:endParaRPr lang="zh-CN" altLang="en-US" dirty="0"/>
          </a:p>
        </p:txBody>
      </p:sp>
      <p:sp>
        <p:nvSpPr>
          <p:cNvPr id="11" name="Rectangle 10">
            <a:extLst>
              <a:ext uri="{FF2B5EF4-FFF2-40B4-BE49-F238E27FC236}">
                <a16:creationId xmlns:a16="http://schemas.microsoft.com/office/drawing/2014/main" id="{D1F8B528-1BB5-594D-8B88-53D2025E2E51}"/>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153206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562781A2-AE4A-4C3A-B934-25F23261B388}" type="datetime1">
              <a:rPr lang="en-US" altLang="zh-CN" smtClean="0"/>
              <a:t>10/18/2024</a:t>
            </a:fld>
            <a:endParaRPr lang="zh-CN" altLang="en-US"/>
          </a:p>
        </p:txBody>
      </p:sp>
      <p:sp>
        <p:nvSpPr>
          <p:cNvPr id="8" name="Footer Placeholder 7"/>
          <p:cNvSpPr>
            <a:spLocks noGrp="1"/>
          </p:cNvSpPr>
          <p:nvPr>
            <p:ph type="ftr" sz="quarter" idx="11"/>
          </p:nvPr>
        </p:nvSpPr>
        <p:spPr/>
        <p:txBody>
          <a:bodyPr/>
          <a:lstStyle/>
          <a:p>
            <a:r>
              <a:rPr lang="zh-CN" altLang="en-US"/>
              <a:t>北京邮电大学</a:t>
            </a:r>
          </a:p>
        </p:txBody>
      </p:sp>
      <p:sp>
        <p:nvSpPr>
          <p:cNvPr id="9" name="Slide Number Placeholder 8"/>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12" name="Title 1">
            <a:extLst>
              <a:ext uri="{FF2B5EF4-FFF2-40B4-BE49-F238E27FC236}">
                <a16:creationId xmlns:a16="http://schemas.microsoft.com/office/drawing/2014/main" id="{ACCF6D3F-2DB0-5A40-AB41-1B094915F5D6}"/>
              </a:ext>
            </a:extLst>
          </p:cNvPr>
          <p:cNvSpPr>
            <a:spLocks noGrp="1"/>
          </p:cNvSpPr>
          <p:nvPr>
            <p:ph type="title"/>
          </p:nvPr>
        </p:nvSpPr>
        <p:spPr>
          <a:xfrm>
            <a:off x="457200" y="53752"/>
            <a:ext cx="8229600" cy="1143000"/>
          </a:xfrm>
        </p:spPr>
        <p:txBody>
          <a:bodyPr/>
          <a:lstStyle>
            <a:lvl1pPr algn="l">
              <a:defRPr/>
            </a:lvl1pPr>
          </a:lstStyle>
          <a:p>
            <a:r>
              <a:rPr lang="en-US" altLang="zh-CN" dirty="0"/>
              <a:t>Click to edit Master title style</a:t>
            </a:r>
            <a:endParaRPr lang="zh-CN" altLang="en-US" dirty="0"/>
          </a:p>
        </p:txBody>
      </p:sp>
      <p:sp>
        <p:nvSpPr>
          <p:cNvPr id="13" name="Rectangle 12">
            <a:extLst>
              <a:ext uri="{FF2B5EF4-FFF2-40B4-BE49-F238E27FC236}">
                <a16:creationId xmlns:a16="http://schemas.microsoft.com/office/drawing/2014/main" id="{34820436-88A4-F34A-AA50-F7E1B7CC2DF7}"/>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72961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7A42CD-75F8-477C-84C1-E9BBB62F2B87}" type="datetime1">
              <a:rPr lang="en-US" altLang="zh-CN" smtClean="0"/>
              <a:t>10/18/2024</a:t>
            </a:fld>
            <a:endParaRPr lang="zh-CN" altLang="en-US"/>
          </a:p>
        </p:txBody>
      </p:sp>
      <p:sp>
        <p:nvSpPr>
          <p:cNvPr id="4" name="Footer Placeholder 3"/>
          <p:cNvSpPr>
            <a:spLocks noGrp="1"/>
          </p:cNvSpPr>
          <p:nvPr>
            <p:ph type="ftr" sz="quarter" idx="11"/>
          </p:nvPr>
        </p:nvSpPr>
        <p:spPr/>
        <p:txBody>
          <a:bodyPr/>
          <a:lstStyle/>
          <a:p>
            <a:r>
              <a:rPr lang="zh-CN" altLang="en-US"/>
              <a:t>北京邮电大学</a:t>
            </a:r>
          </a:p>
        </p:txBody>
      </p:sp>
      <p:sp>
        <p:nvSpPr>
          <p:cNvPr id="5" name="Slide Number Placeholder 4"/>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8" name="Title 1">
            <a:extLst>
              <a:ext uri="{FF2B5EF4-FFF2-40B4-BE49-F238E27FC236}">
                <a16:creationId xmlns:a16="http://schemas.microsoft.com/office/drawing/2014/main" id="{5AD342E5-6ECB-0247-9417-53A1159ED133}"/>
              </a:ext>
            </a:extLst>
          </p:cNvPr>
          <p:cNvSpPr>
            <a:spLocks noGrp="1"/>
          </p:cNvSpPr>
          <p:nvPr>
            <p:ph type="title"/>
          </p:nvPr>
        </p:nvSpPr>
        <p:spPr>
          <a:xfrm>
            <a:off x="457200" y="53752"/>
            <a:ext cx="8229600" cy="1143000"/>
          </a:xfrm>
        </p:spPr>
        <p:txBody>
          <a:bodyPr/>
          <a:lstStyle>
            <a:lvl1pPr algn="l">
              <a:defRPr/>
            </a:lvl1pPr>
          </a:lstStyle>
          <a:p>
            <a:r>
              <a:rPr lang="en-US" altLang="zh-CN" dirty="0"/>
              <a:t>Click to edit Master title style</a:t>
            </a:r>
            <a:endParaRPr lang="zh-CN" altLang="en-US" dirty="0"/>
          </a:p>
        </p:txBody>
      </p:sp>
      <p:sp>
        <p:nvSpPr>
          <p:cNvPr id="9" name="Rectangle 8">
            <a:extLst>
              <a:ext uri="{FF2B5EF4-FFF2-40B4-BE49-F238E27FC236}">
                <a16:creationId xmlns:a16="http://schemas.microsoft.com/office/drawing/2014/main" id="{C071C809-4D9B-CF4D-8188-577F62601D04}"/>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164265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347AE-3E2E-4A10-9F1F-A22C3736877B}" type="datetime1">
              <a:rPr lang="en-US" altLang="zh-CN" smtClean="0"/>
              <a:t>10/18/2024</a:t>
            </a:fld>
            <a:endParaRPr lang="zh-CN" altLang="en-US"/>
          </a:p>
        </p:txBody>
      </p:sp>
      <p:sp>
        <p:nvSpPr>
          <p:cNvPr id="3" name="Footer Placeholder 2"/>
          <p:cNvSpPr>
            <a:spLocks noGrp="1"/>
          </p:cNvSpPr>
          <p:nvPr>
            <p:ph type="ftr" sz="quarter" idx="11"/>
          </p:nvPr>
        </p:nvSpPr>
        <p:spPr/>
        <p:txBody>
          <a:bodyPr/>
          <a:lstStyle/>
          <a:p>
            <a:r>
              <a:rPr lang="zh-CN" altLang="en-US"/>
              <a:t>北京邮电大学</a:t>
            </a:r>
          </a:p>
        </p:txBody>
      </p:sp>
      <p:sp>
        <p:nvSpPr>
          <p:cNvPr id="4" name="Slide Number Placeholder 3"/>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6" name="Title 1">
            <a:extLst>
              <a:ext uri="{FF2B5EF4-FFF2-40B4-BE49-F238E27FC236}">
                <a16:creationId xmlns:a16="http://schemas.microsoft.com/office/drawing/2014/main" id="{283324EF-E2A8-B34E-AC17-904C2D5A839E}"/>
              </a:ext>
            </a:extLst>
          </p:cNvPr>
          <p:cNvSpPr>
            <a:spLocks noGrp="1"/>
          </p:cNvSpPr>
          <p:nvPr>
            <p:ph type="title"/>
          </p:nvPr>
        </p:nvSpPr>
        <p:spPr>
          <a:xfrm>
            <a:off x="457200" y="53752"/>
            <a:ext cx="8229600" cy="1143000"/>
          </a:xfrm>
        </p:spPr>
        <p:txBody>
          <a:bodyPr/>
          <a:lstStyle>
            <a:lvl1pPr algn="l">
              <a:defRPr/>
            </a:lvl1pPr>
          </a:lstStyle>
          <a:p>
            <a:r>
              <a:rPr lang="en-US" altLang="zh-CN" dirty="0"/>
              <a:t>Click to edit Master title style</a:t>
            </a:r>
            <a:endParaRPr lang="zh-CN" altLang="en-US" dirty="0"/>
          </a:p>
        </p:txBody>
      </p:sp>
      <p:sp>
        <p:nvSpPr>
          <p:cNvPr id="7" name="Rectangle 6">
            <a:extLst>
              <a:ext uri="{FF2B5EF4-FFF2-40B4-BE49-F238E27FC236}">
                <a16:creationId xmlns:a16="http://schemas.microsoft.com/office/drawing/2014/main" id="{3F283924-CC82-3349-AEF5-3F1AD4098375}"/>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202996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06BA085-B1E8-4D0C-814D-86F6B097C663}" type="datetime1">
              <a:rPr lang="en-US" altLang="zh-CN" smtClean="0"/>
              <a:t>10/18/2024</a:t>
            </a:fld>
            <a:endParaRPr lang="zh-CN" altLang="en-US"/>
          </a:p>
        </p:txBody>
      </p:sp>
      <p:sp>
        <p:nvSpPr>
          <p:cNvPr id="6" name="Footer Placeholder 5"/>
          <p:cNvSpPr>
            <a:spLocks noGrp="1"/>
          </p:cNvSpPr>
          <p:nvPr>
            <p:ph type="ftr" sz="quarter" idx="11"/>
          </p:nvPr>
        </p:nvSpPr>
        <p:spPr/>
        <p:txBody>
          <a:bodyPr/>
          <a:lstStyle/>
          <a:p>
            <a:r>
              <a:rPr lang="zh-CN" altLang="en-US"/>
              <a:t>北京邮电大学</a:t>
            </a:r>
          </a:p>
        </p:txBody>
      </p:sp>
      <p:sp>
        <p:nvSpPr>
          <p:cNvPr id="7" name="Slide Number Placeholder 6"/>
          <p:cNvSpPr>
            <a:spLocks noGrp="1"/>
          </p:cNvSpPr>
          <p:nvPr>
            <p:ph type="sldNum" sz="quarter" idx="12"/>
          </p:nvPr>
        </p:nvSpPr>
        <p:spPr/>
        <p:txBody>
          <a:bodyPr/>
          <a:lstStyle/>
          <a:p>
            <a:fld id="{BF9A1D82-A967-4BC1-A576-AD1CE0B149C9}" type="slidenum">
              <a:rPr lang="zh-CN" altLang="en-US" smtClean="0"/>
              <a:t>‹#›</a:t>
            </a:fld>
            <a:endParaRPr lang="zh-CN" altLang="en-US"/>
          </a:p>
        </p:txBody>
      </p:sp>
      <p:sp>
        <p:nvSpPr>
          <p:cNvPr id="10" name="Rectangle 9">
            <a:extLst>
              <a:ext uri="{FF2B5EF4-FFF2-40B4-BE49-F238E27FC236}">
                <a16:creationId xmlns:a16="http://schemas.microsoft.com/office/drawing/2014/main" id="{FC867B7D-A638-394A-9097-E30EDC166908}"/>
              </a:ext>
            </a:extLst>
          </p:cNvPr>
          <p:cNvSpPr/>
          <p:nvPr userDrawn="1"/>
        </p:nvSpPr>
        <p:spPr>
          <a:xfrm>
            <a:off x="0" y="337220"/>
            <a:ext cx="288000" cy="57606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Tree>
    <p:extLst>
      <p:ext uri="{BB962C8B-B14F-4D97-AF65-F5344CB8AC3E}">
        <p14:creationId xmlns:p14="http://schemas.microsoft.com/office/powerpoint/2010/main" val="163901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0C847BC-A899-4858-B3E7-57F72A66C5C7}" type="datetime1">
              <a:rPr lang="en-US" altLang="zh-CN" smtClean="0"/>
              <a:t>10/18/2024</a:t>
            </a:fld>
            <a:endParaRPr lang="zh-CN" altLang="en-US"/>
          </a:p>
        </p:txBody>
      </p:sp>
      <p:sp>
        <p:nvSpPr>
          <p:cNvPr id="6" name="Footer Placeholder 5"/>
          <p:cNvSpPr>
            <a:spLocks noGrp="1"/>
          </p:cNvSpPr>
          <p:nvPr>
            <p:ph type="ftr" sz="quarter" idx="11"/>
          </p:nvPr>
        </p:nvSpPr>
        <p:spPr/>
        <p:txBody>
          <a:bodyPr/>
          <a:lstStyle/>
          <a:p>
            <a:r>
              <a:rPr lang="zh-CN" altLang="en-US"/>
              <a:t>北京邮电大学</a:t>
            </a:r>
          </a:p>
        </p:txBody>
      </p:sp>
      <p:sp>
        <p:nvSpPr>
          <p:cNvPr id="7" name="Slide Number Placeholder 6"/>
          <p:cNvSpPr>
            <a:spLocks noGrp="1"/>
          </p:cNvSpPr>
          <p:nvPr>
            <p:ph type="sldNum" sz="quarter" idx="12"/>
          </p:nvPr>
        </p:nvSpPr>
        <p:spPr/>
        <p:txBody>
          <a:bodyPr/>
          <a:lstStyle/>
          <a:p>
            <a:fld id="{BF9A1D82-A967-4BC1-A576-AD1CE0B149C9}" type="slidenum">
              <a:rPr lang="zh-CN" altLang="en-US" smtClean="0"/>
              <a:t>‹#›</a:t>
            </a:fld>
            <a:endParaRPr lang="zh-CN" altLang="en-US"/>
          </a:p>
        </p:txBody>
      </p:sp>
    </p:spTree>
    <p:extLst>
      <p:ext uri="{BB962C8B-B14F-4D97-AF65-F5344CB8AC3E}">
        <p14:creationId xmlns:p14="http://schemas.microsoft.com/office/powerpoint/2010/main" val="1832108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97948-5DE6-4780-8426-7FA7938AA6A6}" type="datetime1">
              <a:rPr lang="en-US" altLang="zh-CN" smtClean="0"/>
              <a:t>10/18/2024</a:t>
            </a:fld>
            <a:endParaRPr lang="zh-CN" altLang="en-US"/>
          </a:p>
        </p:txBody>
      </p:sp>
      <p:sp>
        <p:nvSpPr>
          <p:cNvPr id="5" name="Footer Placeholder 4"/>
          <p:cNvSpPr>
            <a:spLocks noGrp="1"/>
          </p:cNvSpPr>
          <p:nvPr>
            <p:ph type="ftr" sz="quarter" idx="3"/>
          </p:nvPr>
        </p:nvSpPr>
        <p:spPr>
          <a:xfrm>
            <a:off x="0" y="6583362"/>
            <a:ext cx="1403648" cy="268934"/>
          </a:xfrm>
          <a:prstGeom prst="rect">
            <a:avLst/>
          </a:prstGeom>
        </p:spPr>
        <p:txBody>
          <a:bodyPr vert="horz" lIns="91440" tIns="45720" rIns="91440" bIns="45720" rtlCol="0" anchor="ctr"/>
          <a:lstStyle>
            <a:lvl1pPr algn="l">
              <a:defRPr sz="1000" baseline="0">
                <a:solidFill>
                  <a:srgbClr val="003A89"/>
                </a:solidFill>
                <a:latin typeface="SimHei" panose="02010609060101010101" pitchFamily="49" charset="-122"/>
                <a:ea typeface="SimHei" panose="02010609060101010101" pitchFamily="49" charset="-122"/>
              </a:defRPr>
            </a:lvl1pPr>
          </a:lstStyle>
          <a:p>
            <a:r>
              <a:rPr lang="zh-CN" altLang="en-US" dirty="0"/>
              <a:t>北京邮电大学</a:t>
            </a:r>
          </a:p>
        </p:txBody>
      </p:sp>
      <p:sp>
        <p:nvSpPr>
          <p:cNvPr id="6" name="Slide Number Placeholder 5"/>
          <p:cNvSpPr>
            <a:spLocks noGrp="1"/>
          </p:cNvSpPr>
          <p:nvPr>
            <p:ph type="sldNum" sz="quarter" idx="4"/>
          </p:nvPr>
        </p:nvSpPr>
        <p:spPr>
          <a:xfrm>
            <a:off x="7740352" y="6583362"/>
            <a:ext cx="1403648" cy="268934"/>
          </a:xfrm>
          <a:prstGeom prst="rect">
            <a:avLst/>
          </a:prstGeom>
        </p:spPr>
        <p:txBody>
          <a:bodyPr vert="horz" lIns="91440" tIns="45720" rIns="91440" bIns="45720" rtlCol="0" anchor="ctr"/>
          <a:lstStyle>
            <a:lvl1pPr algn="r">
              <a:defRPr sz="1000">
                <a:solidFill>
                  <a:schemeClr val="tx1">
                    <a:tint val="75000"/>
                  </a:schemeClr>
                </a:solidFill>
                <a:latin typeface="SimHei" panose="02010609060101010101" pitchFamily="49" charset="-122"/>
                <a:ea typeface="SimHei" panose="02010609060101010101" pitchFamily="49" charset="-122"/>
              </a:defRPr>
            </a:lvl1pPr>
          </a:lstStyle>
          <a:p>
            <a:fld id="{BF9A1D82-A967-4BC1-A576-AD1CE0B149C9}" type="slidenum">
              <a:rPr lang="zh-CN" altLang="en-US" smtClean="0"/>
              <a:pPr/>
              <a:t>‹#›</a:t>
            </a:fld>
            <a:endParaRPr lang="zh-CN" altLang="en-US"/>
          </a:p>
        </p:txBody>
      </p:sp>
      <p:pic>
        <p:nvPicPr>
          <p:cNvPr id="8" name="Picture 7">
            <a:extLst>
              <a:ext uri="{FF2B5EF4-FFF2-40B4-BE49-F238E27FC236}">
                <a16:creationId xmlns:a16="http://schemas.microsoft.com/office/drawing/2014/main" id="{328FC8DF-D84E-5A44-A2B8-C86E8B63E046}"/>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686800" y="22912"/>
            <a:ext cx="432000" cy="432000"/>
          </a:xfrm>
          <a:prstGeom prst="rect">
            <a:avLst/>
          </a:prstGeom>
        </p:spPr>
      </p:pic>
    </p:spTree>
    <p:extLst>
      <p:ext uri="{BB962C8B-B14F-4D97-AF65-F5344CB8AC3E}">
        <p14:creationId xmlns:p14="http://schemas.microsoft.com/office/powerpoint/2010/main" val="266180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ctr" defTabSz="914400" rtl="0" eaLnBrk="1" latinLnBrk="0" hangingPunct="1">
        <a:spcBef>
          <a:spcPct val="0"/>
        </a:spcBef>
        <a:buNone/>
        <a:defRPr sz="3200" b="1" kern="1200" baseline="0">
          <a:solidFill>
            <a:schemeClr val="tx1"/>
          </a:solidFill>
          <a:latin typeface="+mj-lt"/>
          <a:ea typeface="Microsoft YaHei"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mn-lt"/>
          <a:ea typeface="Microsoft YaHei"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mn-lt"/>
          <a:ea typeface="Microsoft YaHei"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mn-lt"/>
          <a:ea typeface="Microsoft YaHei"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mn-lt"/>
          <a:ea typeface="Microsoft YaHei"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mn-lt"/>
          <a:ea typeface="Microsoft YaHei"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oyx@bup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haoyx.github.i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1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26.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koufeifei000@bupt.edu.cn"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5.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wmf"/><Relationship Id="rId11" Type="http://schemas.openxmlformats.org/officeDocument/2006/relationships/image" Target="../media/image8.png"/><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384B-EB91-524D-9EB5-E6D4508FD438}"/>
              </a:ext>
            </a:extLst>
          </p:cNvPr>
          <p:cNvSpPr>
            <a:spLocks noGrp="1"/>
          </p:cNvSpPr>
          <p:nvPr>
            <p:ph type="ctrTitle"/>
          </p:nvPr>
        </p:nvSpPr>
        <p:spPr/>
        <p:txBody>
          <a:bodyPr>
            <a:normAutofit/>
          </a:bodyPr>
          <a:lstStyle/>
          <a:p>
            <a:r>
              <a:rPr lang="zh-CN" altLang="en-US" sz="6000" dirty="0"/>
              <a:t>机器学习实践训练</a:t>
            </a:r>
            <a:endParaRPr lang="en-US" sz="6000" dirty="0"/>
          </a:p>
        </p:txBody>
      </p:sp>
      <p:sp>
        <p:nvSpPr>
          <p:cNvPr id="3" name="Subtitle 2">
            <a:extLst>
              <a:ext uri="{FF2B5EF4-FFF2-40B4-BE49-F238E27FC236}">
                <a16:creationId xmlns:a16="http://schemas.microsoft.com/office/drawing/2014/main" id="{B885ADAA-4F87-9340-8BE6-189D4C8C6799}"/>
              </a:ext>
            </a:extLst>
          </p:cNvPr>
          <p:cNvSpPr>
            <a:spLocks noGrp="1"/>
          </p:cNvSpPr>
          <p:nvPr>
            <p:ph type="subTitle" idx="1"/>
          </p:nvPr>
        </p:nvSpPr>
        <p:spPr/>
        <p:txBody>
          <a:bodyPr>
            <a:normAutofit/>
          </a:bodyPr>
          <a:lstStyle/>
          <a:p>
            <a:r>
              <a:rPr lang="zh-CN" altLang="en-US" sz="2400" b="1" dirty="0">
                <a:solidFill>
                  <a:schemeClr val="tx1"/>
                </a:solidFill>
                <a:latin typeface="微软雅黑" panose="020B0503020204020204" pitchFamily="34" charset="-122"/>
                <a:ea typeface="微软雅黑" panose="020B0503020204020204" pitchFamily="34" charset="-122"/>
              </a:rPr>
              <a:t>主讲教师：邵蓥侠</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000" b="1" dirty="0">
                <a:solidFill>
                  <a:schemeClr val="tx1"/>
                </a:solidFill>
                <a:latin typeface="微软雅黑" panose="020B0503020204020204" pitchFamily="34" charset="-122"/>
                <a:ea typeface="微软雅黑" panose="020B0503020204020204" pitchFamily="34" charset="-122"/>
              </a:rPr>
              <a:t>联系方式</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hlinkClick r:id="rId3"/>
              </a:rPr>
              <a:t>shaoyx@bupt.edu.cn</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b="1" dirty="0">
                <a:solidFill>
                  <a:schemeClr val="tx1"/>
                </a:solidFill>
                <a:latin typeface="微软雅黑" panose="020B0503020204020204" pitchFamily="34" charset="-122"/>
                <a:ea typeface="微软雅黑" panose="020B0503020204020204" pitchFamily="34" charset="-122"/>
              </a:rPr>
              <a:t>个人主页：</a:t>
            </a:r>
            <a:r>
              <a:rPr lang="en-US" altLang="zh-CN" sz="2000" dirty="0">
                <a:solidFill>
                  <a:schemeClr val="tx1"/>
                </a:solidFill>
                <a:latin typeface="微软雅黑" panose="020B0503020204020204" pitchFamily="34" charset="-122"/>
                <a:ea typeface="微软雅黑" panose="020B0503020204020204" pitchFamily="34" charset="-122"/>
                <a:hlinkClick r:id="rId4"/>
              </a:rPr>
              <a:t>https://shaoyx.github.io/</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713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9" name="AutoShape 3"/>
          <p:cNvSpPr>
            <a:spLocks noChangeArrowheads="1"/>
          </p:cNvSpPr>
          <p:nvPr/>
        </p:nvSpPr>
        <p:spPr bwMode="auto">
          <a:xfrm>
            <a:off x="1524000" y="2209800"/>
            <a:ext cx="685800" cy="533400"/>
          </a:xfrm>
          <a:prstGeom prst="flowChartConnector">
            <a:avLst/>
          </a:prstGeom>
          <a:solidFill>
            <a:srgbClr val="009900"/>
          </a:solidFill>
          <a:ln w="9525">
            <a:solidFill>
              <a:schemeClr val="tx1"/>
            </a:solidFill>
            <a:round/>
            <a:headEnd/>
            <a:tailEnd/>
          </a:ln>
          <a:effectLst/>
        </p:spPr>
        <p:txBody>
          <a:bodyPr wrap="none" anchor="ctr"/>
          <a:lstStyle/>
          <a:p>
            <a:pPr algn="ctr" eaLnBrk="0" hangingPunct="0"/>
            <a:endParaRPr lang="en-US" sz="2400">
              <a:latin typeface="Times New Roman" pitchFamily="18" charset="0"/>
            </a:endParaRPr>
          </a:p>
        </p:txBody>
      </p:sp>
      <p:sp>
        <p:nvSpPr>
          <p:cNvPr id="777220" name="AutoShape 4"/>
          <p:cNvSpPr>
            <a:spLocks noChangeArrowheads="1"/>
          </p:cNvSpPr>
          <p:nvPr/>
        </p:nvSpPr>
        <p:spPr bwMode="auto">
          <a:xfrm>
            <a:off x="1524000" y="30480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77221" name="AutoShape 5"/>
          <p:cNvSpPr>
            <a:spLocks noChangeArrowheads="1"/>
          </p:cNvSpPr>
          <p:nvPr/>
        </p:nvSpPr>
        <p:spPr bwMode="auto">
          <a:xfrm>
            <a:off x="1524000" y="38862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cxnSp>
        <p:nvCxnSpPr>
          <p:cNvPr id="777222" name="AutoShape 6"/>
          <p:cNvCxnSpPr>
            <a:cxnSpLocks noChangeShapeType="1"/>
            <a:stCxn id="777219" idx="6"/>
            <a:endCxn id="777262" idx="2"/>
          </p:cNvCxnSpPr>
          <p:nvPr/>
        </p:nvCxnSpPr>
        <p:spPr bwMode="auto">
          <a:xfrm>
            <a:off x="2209800" y="2476500"/>
            <a:ext cx="1752600" cy="342900"/>
          </a:xfrm>
          <a:prstGeom prst="straightConnector1">
            <a:avLst/>
          </a:prstGeom>
          <a:noFill/>
          <a:ln w="9525">
            <a:solidFill>
              <a:schemeClr val="tx1"/>
            </a:solidFill>
            <a:round/>
            <a:headEnd/>
            <a:tailEnd/>
          </a:ln>
          <a:effectLst/>
        </p:spPr>
      </p:cxnSp>
      <p:cxnSp>
        <p:nvCxnSpPr>
          <p:cNvPr id="777223" name="AutoShape 7"/>
          <p:cNvCxnSpPr>
            <a:cxnSpLocks noChangeShapeType="1"/>
            <a:stCxn id="777220" idx="6"/>
          </p:cNvCxnSpPr>
          <p:nvPr/>
        </p:nvCxnSpPr>
        <p:spPr bwMode="auto">
          <a:xfrm>
            <a:off x="2209800" y="3314700"/>
            <a:ext cx="1752600" cy="419100"/>
          </a:xfrm>
          <a:prstGeom prst="straightConnector1">
            <a:avLst/>
          </a:prstGeom>
          <a:noFill/>
          <a:ln w="9525">
            <a:solidFill>
              <a:schemeClr val="tx1"/>
            </a:solidFill>
            <a:round/>
            <a:headEnd/>
            <a:tailEnd/>
          </a:ln>
          <a:effectLst/>
        </p:spPr>
      </p:cxnSp>
      <p:cxnSp>
        <p:nvCxnSpPr>
          <p:cNvPr id="777224" name="AutoShape 8"/>
          <p:cNvCxnSpPr>
            <a:cxnSpLocks noChangeShapeType="1"/>
            <a:stCxn id="777220" idx="6"/>
            <a:endCxn id="777262" idx="2"/>
          </p:cNvCxnSpPr>
          <p:nvPr/>
        </p:nvCxnSpPr>
        <p:spPr bwMode="auto">
          <a:xfrm flipV="1">
            <a:off x="2209800" y="2819400"/>
            <a:ext cx="1752600" cy="495300"/>
          </a:xfrm>
          <a:prstGeom prst="straightConnector1">
            <a:avLst/>
          </a:prstGeom>
          <a:noFill/>
          <a:ln w="9525">
            <a:solidFill>
              <a:schemeClr val="tx1"/>
            </a:solidFill>
            <a:round/>
            <a:headEnd/>
            <a:tailEnd/>
          </a:ln>
          <a:effectLst/>
        </p:spPr>
      </p:cxnSp>
      <p:cxnSp>
        <p:nvCxnSpPr>
          <p:cNvPr id="777225" name="AutoShape 9"/>
          <p:cNvCxnSpPr>
            <a:cxnSpLocks noChangeShapeType="1"/>
            <a:stCxn id="777219" idx="6"/>
          </p:cNvCxnSpPr>
          <p:nvPr/>
        </p:nvCxnSpPr>
        <p:spPr bwMode="auto">
          <a:xfrm>
            <a:off x="2209800" y="2476500"/>
            <a:ext cx="1752600" cy="1257300"/>
          </a:xfrm>
          <a:prstGeom prst="straightConnector1">
            <a:avLst/>
          </a:prstGeom>
          <a:noFill/>
          <a:ln w="9525">
            <a:solidFill>
              <a:schemeClr val="tx1"/>
            </a:solidFill>
            <a:round/>
            <a:headEnd/>
            <a:tailEnd/>
          </a:ln>
          <a:effectLst/>
        </p:spPr>
      </p:cxnSp>
      <p:cxnSp>
        <p:nvCxnSpPr>
          <p:cNvPr id="777226" name="AutoShape 10"/>
          <p:cNvCxnSpPr>
            <a:cxnSpLocks noChangeShapeType="1"/>
            <a:stCxn id="777221" idx="6"/>
          </p:cNvCxnSpPr>
          <p:nvPr/>
        </p:nvCxnSpPr>
        <p:spPr bwMode="auto">
          <a:xfrm flipV="1">
            <a:off x="2209800" y="3695700"/>
            <a:ext cx="1895475" cy="457200"/>
          </a:xfrm>
          <a:prstGeom prst="straightConnector1">
            <a:avLst/>
          </a:prstGeom>
          <a:noFill/>
          <a:ln w="9525">
            <a:solidFill>
              <a:schemeClr val="tx1"/>
            </a:solidFill>
            <a:round/>
            <a:headEnd/>
            <a:tailEnd/>
          </a:ln>
          <a:effectLst/>
        </p:spPr>
      </p:cxnSp>
      <p:cxnSp>
        <p:nvCxnSpPr>
          <p:cNvPr id="777227" name="AutoShape 11"/>
          <p:cNvCxnSpPr>
            <a:cxnSpLocks noChangeShapeType="1"/>
            <a:stCxn id="777221" idx="6"/>
            <a:endCxn id="777262" idx="2"/>
          </p:cNvCxnSpPr>
          <p:nvPr/>
        </p:nvCxnSpPr>
        <p:spPr bwMode="auto">
          <a:xfrm flipV="1">
            <a:off x="2209800" y="2819400"/>
            <a:ext cx="1752600" cy="1333500"/>
          </a:xfrm>
          <a:prstGeom prst="straightConnector1">
            <a:avLst/>
          </a:prstGeom>
          <a:noFill/>
          <a:ln w="9525">
            <a:solidFill>
              <a:schemeClr val="tx1"/>
            </a:solidFill>
            <a:round/>
            <a:headEnd/>
            <a:tailEnd/>
          </a:ln>
          <a:effectLst/>
        </p:spPr>
      </p:cxnSp>
      <p:cxnSp>
        <p:nvCxnSpPr>
          <p:cNvPr id="777228" name="AutoShape 12"/>
          <p:cNvCxnSpPr>
            <a:cxnSpLocks noChangeShapeType="1"/>
            <a:stCxn id="777262" idx="6"/>
          </p:cNvCxnSpPr>
          <p:nvPr/>
        </p:nvCxnSpPr>
        <p:spPr bwMode="auto">
          <a:xfrm>
            <a:off x="4419600" y="2819400"/>
            <a:ext cx="1400175" cy="468313"/>
          </a:xfrm>
          <a:prstGeom prst="straightConnector1">
            <a:avLst/>
          </a:prstGeom>
          <a:noFill/>
          <a:ln w="9525">
            <a:solidFill>
              <a:schemeClr val="tx1"/>
            </a:solidFill>
            <a:round/>
            <a:headEnd/>
            <a:tailEnd/>
          </a:ln>
          <a:effectLst/>
        </p:spPr>
      </p:cxnSp>
      <p:cxnSp>
        <p:nvCxnSpPr>
          <p:cNvPr id="777229" name="AutoShape 13"/>
          <p:cNvCxnSpPr>
            <a:cxnSpLocks noChangeShapeType="1"/>
          </p:cNvCxnSpPr>
          <p:nvPr/>
        </p:nvCxnSpPr>
        <p:spPr bwMode="auto">
          <a:xfrm flipV="1">
            <a:off x="4419600" y="3352800"/>
            <a:ext cx="1400175" cy="381000"/>
          </a:xfrm>
          <a:prstGeom prst="straightConnector1">
            <a:avLst/>
          </a:prstGeom>
          <a:noFill/>
          <a:ln w="9525">
            <a:solidFill>
              <a:schemeClr val="tx1"/>
            </a:solidFill>
            <a:round/>
            <a:headEnd/>
            <a:tailEnd/>
          </a:ln>
          <a:effectLst/>
        </p:spPr>
      </p:cxnSp>
      <p:sp>
        <p:nvSpPr>
          <p:cNvPr id="777230" name="Text Box 14"/>
          <p:cNvSpPr txBox="1">
            <a:spLocks noChangeArrowheads="1"/>
          </p:cNvSpPr>
          <p:nvPr/>
        </p:nvSpPr>
        <p:spPr bwMode="auto">
          <a:xfrm>
            <a:off x="1285875" y="15367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009900"/>
                </a:solidFill>
                <a:latin typeface="Times New Roman" pitchFamily="18" charset="0"/>
              </a:rPr>
              <a:t>Inputs</a:t>
            </a:r>
            <a:endParaRPr lang="en-US" sz="2400" b="0">
              <a:solidFill>
                <a:srgbClr val="009900"/>
              </a:solidFill>
              <a:latin typeface="Times New Roman" pitchFamily="18" charset="0"/>
            </a:endParaRPr>
          </a:p>
        </p:txBody>
      </p:sp>
      <p:sp>
        <p:nvSpPr>
          <p:cNvPr id="777231" name="Text Box 15"/>
          <p:cNvSpPr txBox="1">
            <a:spLocks noChangeArrowheads="1"/>
          </p:cNvSpPr>
          <p:nvPr/>
        </p:nvSpPr>
        <p:spPr bwMode="auto">
          <a:xfrm>
            <a:off x="2308225" y="492918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77232" name="Text Box 16"/>
          <p:cNvSpPr txBox="1">
            <a:spLocks noChangeArrowheads="1"/>
          </p:cNvSpPr>
          <p:nvPr/>
        </p:nvSpPr>
        <p:spPr bwMode="auto">
          <a:xfrm>
            <a:off x="7610475" y="2022475"/>
            <a:ext cx="1524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CC0000"/>
                </a:solidFill>
                <a:latin typeface="Times New Roman" pitchFamily="18" charset="0"/>
              </a:rPr>
              <a:t>Output</a:t>
            </a:r>
            <a:endParaRPr lang="en-US" sz="2400" b="0">
              <a:solidFill>
                <a:srgbClr val="CC0000"/>
              </a:solidFill>
              <a:latin typeface="Times New Roman" pitchFamily="18" charset="0"/>
            </a:endParaRPr>
          </a:p>
        </p:txBody>
      </p:sp>
      <p:sp>
        <p:nvSpPr>
          <p:cNvPr id="777233" name="Text Box 17"/>
          <p:cNvSpPr txBox="1">
            <a:spLocks noChangeArrowheads="1"/>
          </p:cNvSpPr>
          <p:nvPr/>
        </p:nvSpPr>
        <p:spPr bwMode="auto">
          <a:xfrm>
            <a:off x="214313" y="4892675"/>
            <a:ext cx="1905000" cy="822325"/>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Independent variables</a:t>
            </a:r>
            <a:endParaRPr lang="en-US" sz="2400" b="0" i="1">
              <a:solidFill>
                <a:srgbClr val="009900"/>
              </a:solidFill>
              <a:latin typeface="Times New Roman" pitchFamily="18" charset="0"/>
            </a:endParaRPr>
          </a:p>
        </p:txBody>
      </p:sp>
      <p:sp>
        <p:nvSpPr>
          <p:cNvPr id="777234" name="Text Box 18"/>
          <p:cNvSpPr txBox="1">
            <a:spLocks noChangeArrowheads="1"/>
          </p:cNvSpPr>
          <p:nvPr/>
        </p:nvSpPr>
        <p:spPr bwMode="auto">
          <a:xfrm>
            <a:off x="6958013" y="4733925"/>
            <a:ext cx="1600200" cy="1370013"/>
          </a:xfrm>
          <a:prstGeom prst="rect">
            <a:avLst/>
          </a:prstGeom>
          <a:noFill/>
          <a:ln w="9525">
            <a:noFill/>
            <a:miter lim="800000"/>
            <a:headEnd/>
            <a:tailEnd/>
          </a:ln>
          <a:effectLst/>
        </p:spPr>
        <p:txBody>
          <a:bodyPr>
            <a:spAutoFit/>
          </a:bodyPr>
          <a:lstStyle/>
          <a:p>
            <a:pPr eaLnBrk="0" hangingPunct="0">
              <a:spcBef>
                <a:spcPct val="50000"/>
              </a:spcBef>
            </a:pPr>
            <a:r>
              <a:rPr lang="en-US" sz="2400" i="1" dirty="0">
                <a:solidFill>
                  <a:srgbClr val="CC0000"/>
                </a:solidFill>
                <a:latin typeface="Times New Roman" pitchFamily="18" charset="0"/>
              </a:rPr>
              <a:t>Dependent variable</a:t>
            </a:r>
          </a:p>
          <a:p>
            <a:pPr eaLnBrk="0" hangingPunct="0">
              <a:spcBef>
                <a:spcPct val="50000"/>
              </a:spcBef>
            </a:pPr>
            <a:r>
              <a:rPr lang="en-US" sz="2400" i="1" dirty="0">
                <a:solidFill>
                  <a:srgbClr val="CC0000"/>
                </a:solidFill>
                <a:latin typeface="Times New Roman" pitchFamily="18" charset="0"/>
              </a:rPr>
              <a:t>Prediction</a:t>
            </a:r>
            <a:endParaRPr lang="en-US" sz="2400" b="0" dirty="0">
              <a:solidFill>
                <a:srgbClr val="CC0000"/>
              </a:solidFill>
              <a:latin typeface="Times New Roman" pitchFamily="18" charset="0"/>
            </a:endParaRPr>
          </a:p>
        </p:txBody>
      </p:sp>
      <p:sp>
        <p:nvSpPr>
          <p:cNvPr id="777235" name="Text Box 19"/>
          <p:cNvSpPr txBox="1">
            <a:spLocks noChangeArrowheads="1"/>
          </p:cNvSpPr>
          <p:nvPr/>
        </p:nvSpPr>
        <p:spPr bwMode="auto">
          <a:xfrm>
            <a:off x="533400" y="2209800"/>
            <a:ext cx="762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Age</a:t>
            </a:r>
            <a:endParaRPr lang="en-US" sz="2400" b="0" i="1">
              <a:solidFill>
                <a:srgbClr val="009900"/>
              </a:solidFill>
              <a:latin typeface="Times New Roman" pitchFamily="18" charset="0"/>
            </a:endParaRPr>
          </a:p>
        </p:txBody>
      </p:sp>
      <p:sp>
        <p:nvSpPr>
          <p:cNvPr id="777236" name="Text Box 20"/>
          <p:cNvSpPr txBox="1">
            <a:spLocks noChangeArrowheads="1"/>
          </p:cNvSpPr>
          <p:nvPr/>
        </p:nvSpPr>
        <p:spPr bwMode="auto">
          <a:xfrm>
            <a:off x="1524000" y="22098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34</a:t>
            </a:r>
            <a:endParaRPr lang="en-US" sz="2400" b="0" i="1">
              <a:solidFill>
                <a:schemeClr val="bg1"/>
              </a:solidFill>
              <a:latin typeface="Times New Roman" pitchFamily="18" charset="0"/>
            </a:endParaRPr>
          </a:p>
        </p:txBody>
      </p:sp>
      <p:sp>
        <p:nvSpPr>
          <p:cNvPr id="777237" name="Text Box 21"/>
          <p:cNvSpPr txBox="1">
            <a:spLocks noChangeArrowheads="1"/>
          </p:cNvSpPr>
          <p:nvPr/>
        </p:nvSpPr>
        <p:spPr bwMode="auto">
          <a:xfrm>
            <a:off x="1524000" y="3124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2</a:t>
            </a:r>
            <a:endParaRPr lang="en-US" sz="2400" i="1">
              <a:solidFill>
                <a:schemeClr val="bg1"/>
              </a:solidFill>
              <a:latin typeface="Times New Roman" pitchFamily="18" charset="0"/>
            </a:endParaRPr>
          </a:p>
        </p:txBody>
      </p:sp>
      <p:sp>
        <p:nvSpPr>
          <p:cNvPr id="777238" name="Text Box 22"/>
          <p:cNvSpPr txBox="1">
            <a:spLocks noChangeArrowheads="1"/>
          </p:cNvSpPr>
          <p:nvPr/>
        </p:nvSpPr>
        <p:spPr bwMode="auto">
          <a:xfrm>
            <a:off x="304800" y="31242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Gender</a:t>
            </a:r>
            <a:endParaRPr lang="en-US" sz="2400" b="0" i="1">
              <a:solidFill>
                <a:srgbClr val="009900"/>
              </a:solidFill>
              <a:latin typeface="Times New Roman" pitchFamily="18" charset="0"/>
            </a:endParaRPr>
          </a:p>
        </p:txBody>
      </p:sp>
      <p:sp>
        <p:nvSpPr>
          <p:cNvPr id="777239" name="Text Box 23"/>
          <p:cNvSpPr txBox="1">
            <a:spLocks noChangeArrowheads="1"/>
          </p:cNvSpPr>
          <p:nvPr/>
        </p:nvSpPr>
        <p:spPr bwMode="auto">
          <a:xfrm>
            <a:off x="381000" y="39624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dirty="0">
                <a:solidFill>
                  <a:srgbClr val="009900"/>
                </a:solidFill>
                <a:latin typeface="Times New Roman" pitchFamily="18" charset="0"/>
              </a:rPr>
              <a:t>Stage</a:t>
            </a:r>
            <a:endParaRPr lang="en-US" sz="2400" b="0" i="1" dirty="0">
              <a:solidFill>
                <a:srgbClr val="009900"/>
              </a:solidFill>
              <a:latin typeface="Times New Roman" pitchFamily="18" charset="0"/>
            </a:endParaRPr>
          </a:p>
        </p:txBody>
      </p:sp>
      <p:sp>
        <p:nvSpPr>
          <p:cNvPr id="777240" name="Text Box 24"/>
          <p:cNvSpPr txBox="1">
            <a:spLocks noChangeArrowheads="1"/>
          </p:cNvSpPr>
          <p:nvPr/>
        </p:nvSpPr>
        <p:spPr bwMode="auto">
          <a:xfrm>
            <a:off x="1524000" y="3886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4</a:t>
            </a:r>
            <a:endParaRPr lang="en-US" sz="2400" i="1">
              <a:solidFill>
                <a:schemeClr val="bg1"/>
              </a:solidFill>
              <a:latin typeface="Times New Roman" pitchFamily="18" charset="0"/>
            </a:endParaRPr>
          </a:p>
        </p:txBody>
      </p:sp>
      <p:sp>
        <p:nvSpPr>
          <p:cNvPr id="777241" name="Text Box 25"/>
          <p:cNvSpPr txBox="1">
            <a:spLocks noChangeArrowheads="1"/>
          </p:cNvSpPr>
          <p:nvPr/>
        </p:nvSpPr>
        <p:spPr bwMode="auto">
          <a:xfrm>
            <a:off x="2716213" y="21891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.6</a:t>
            </a:r>
            <a:endParaRPr lang="en-US" sz="1200" b="0">
              <a:latin typeface="Times New Roman" pitchFamily="18" charset="0"/>
            </a:endParaRPr>
          </a:p>
        </p:txBody>
      </p:sp>
      <p:sp>
        <p:nvSpPr>
          <p:cNvPr id="777242" name="Text Box 26"/>
          <p:cNvSpPr txBox="1">
            <a:spLocks noChangeArrowheads="1"/>
          </p:cNvSpPr>
          <p:nvPr/>
        </p:nvSpPr>
        <p:spPr bwMode="auto">
          <a:xfrm>
            <a:off x="5251450" y="283527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.5</a:t>
            </a:r>
            <a:endParaRPr lang="en-US" sz="1200" b="0">
              <a:latin typeface="Times New Roman" pitchFamily="18" charset="0"/>
            </a:endParaRPr>
          </a:p>
        </p:txBody>
      </p:sp>
      <p:sp>
        <p:nvSpPr>
          <p:cNvPr id="777243" name="Text Box 27"/>
          <p:cNvSpPr txBox="1">
            <a:spLocks noChangeArrowheads="1"/>
          </p:cNvSpPr>
          <p:nvPr/>
        </p:nvSpPr>
        <p:spPr bwMode="auto">
          <a:xfrm>
            <a:off x="5249863" y="33750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.8</a:t>
            </a:r>
            <a:endParaRPr lang="en-US" sz="1200" b="0">
              <a:latin typeface="Times New Roman" pitchFamily="18" charset="0"/>
            </a:endParaRPr>
          </a:p>
        </p:txBody>
      </p:sp>
      <p:sp>
        <p:nvSpPr>
          <p:cNvPr id="777244" name="Text Box 28"/>
          <p:cNvSpPr txBox="1">
            <a:spLocks noChangeArrowheads="1"/>
          </p:cNvSpPr>
          <p:nvPr/>
        </p:nvSpPr>
        <p:spPr bwMode="auto">
          <a:xfrm>
            <a:off x="2900363" y="393541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77245" name="Text Box 29"/>
          <p:cNvSpPr txBox="1">
            <a:spLocks noChangeArrowheads="1"/>
          </p:cNvSpPr>
          <p:nvPr/>
        </p:nvSpPr>
        <p:spPr bwMode="auto">
          <a:xfrm>
            <a:off x="2327275" y="28670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.1</a:t>
            </a:r>
            <a:endParaRPr lang="en-US" sz="1200" b="0">
              <a:latin typeface="Times New Roman" pitchFamily="18" charset="0"/>
            </a:endParaRPr>
          </a:p>
        </p:txBody>
      </p:sp>
      <p:sp>
        <p:nvSpPr>
          <p:cNvPr id="777246" name="Text Box 30"/>
          <p:cNvSpPr txBox="1">
            <a:spLocks noChangeArrowheads="1"/>
          </p:cNvSpPr>
          <p:nvPr/>
        </p:nvSpPr>
        <p:spPr bwMode="auto">
          <a:xfrm>
            <a:off x="2311400" y="33115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.3</a:t>
            </a:r>
            <a:endParaRPr lang="en-US" sz="1200" b="0">
              <a:latin typeface="Times New Roman" pitchFamily="18" charset="0"/>
            </a:endParaRPr>
          </a:p>
        </p:txBody>
      </p:sp>
      <p:sp>
        <p:nvSpPr>
          <p:cNvPr id="777247" name="Text Box 31"/>
          <p:cNvSpPr txBox="1">
            <a:spLocks noChangeArrowheads="1"/>
          </p:cNvSpPr>
          <p:nvPr/>
        </p:nvSpPr>
        <p:spPr bwMode="auto">
          <a:xfrm>
            <a:off x="2705100" y="3556000"/>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.7</a:t>
            </a:r>
            <a:endParaRPr lang="en-US" sz="1200" b="0">
              <a:latin typeface="Times New Roman" pitchFamily="18" charset="0"/>
            </a:endParaRPr>
          </a:p>
        </p:txBody>
      </p:sp>
      <p:sp>
        <p:nvSpPr>
          <p:cNvPr id="777248" name="Text Box 32"/>
          <p:cNvSpPr txBox="1">
            <a:spLocks noChangeArrowheads="1"/>
          </p:cNvSpPr>
          <p:nvPr/>
        </p:nvSpPr>
        <p:spPr bwMode="auto">
          <a:xfrm>
            <a:off x="2720975" y="26209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77249" name="Text Box 33"/>
          <p:cNvSpPr txBox="1">
            <a:spLocks noChangeArrowheads="1"/>
          </p:cNvSpPr>
          <p:nvPr/>
        </p:nvSpPr>
        <p:spPr bwMode="auto">
          <a:xfrm>
            <a:off x="5318125" y="499903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77250" name="Text Box 34"/>
          <p:cNvSpPr txBox="1">
            <a:spLocks noChangeArrowheads="1"/>
          </p:cNvSpPr>
          <p:nvPr/>
        </p:nvSpPr>
        <p:spPr bwMode="auto">
          <a:xfrm>
            <a:off x="3790951" y="4933950"/>
            <a:ext cx="1263650" cy="830997"/>
          </a:xfrm>
          <a:prstGeom prst="rect">
            <a:avLst/>
          </a:prstGeom>
          <a:noFill/>
          <a:ln w="9525">
            <a:noFill/>
            <a:miter lim="800000"/>
            <a:headEnd/>
            <a:tailEnd/>
          </a:ln>
          <a:effectLst/>
        </p:spPr>
        <p:txBody>
          <a:bodyPr wrap="square">
            <a:spAutoFit/>
          </a:bodyPr>
          <a:lstStyle/>
          <a:p>
            <a:pPr eaLnBrk="0" hangingPunct="0">
              <a:spcBef>
                <a:spcPct val="50000"/>
              </a:spcBef>
            </a:pPr>
            <a:r>
              <a:rPr lang="en-US" sz="2400" dirty="0" err="1">
                <a:solidFill>
                  <a:schemeClr val="accent2"/>
                </a:solidFill>
                <a:latin typeface="Times New Roman" pitchFamily="18" charset="0"/>
              </a:rPr>
              <a:t>HiddenLayer</a:t>
            </a:r>
            <a:endParaRPr lang="en-US" sz="2400" b="0" dirty="0">
              <a:latin typeface="Times New Roman" pitchFamily="18" charset="0"/>
            </a:endParaRPr>
          </a:p>
        </p:txBody>
      </p:sp>
      <p:sp>
        <p:nvSpPr>
          <p:cNvPr id="777251" name="Text Box 35"/>
          <p:cNvSpPr txBox="1">
            <a:spLocks noChangeArrowheads="1"/>
          </p:cNvSpPr>
          <p:nvPr/>
        </p:nvSpPr>
        <p:spPr bwMode="auto">
          <a:xfrm>
            <a:off x="7378700" y="3532188"/>
            <a:ext cx="1614488" cy="641350"/>
          </a:xfrm>
          <a:prstGeom prst="rect">
            <a:avLst/>
          </a:prstGeom>
          <a:noFill/>
          <a:ln w="9525">
            <a:noFill/>
            <a:miter lim="800000"/>
            <a:headEnd/>
            <a:tailEnd/>
          </a:ln>
          <a:effectLst/>
        </p:spPr>
        <p:txBody>
          <a:bodyPr>
            <a:spAutoFit/>
          </a:bodyPr>
          <a:lstStyle/>
          <a:p>
            <a:pPr eaLnBrk="0" hangingPunct="0">
              <a:spcBef>
                <a:spcPct val="50000"/>
              </a:spcBef>
            </a:pPr>
            <a:r>
              <a:rPr lang="en-US" sz="1800" dirty="0">
                <a:latin typeface="Times New Roman" pitchFamily="18" charset="0"/>
              </a:rPr>
              <a:t>“Probability of </a:t>
            </a:r>
            <a:r>
              <a:rPr lang="en-US" sz="1800" dirty="0" err="1">
                <a:latin typeface="Times New Roman" pitchFamily="18" charset="0"/>
              </a:rPr>
              <a:t>beingAlive</a:t>
            </a:r>
            <a:r>
              <a:rPr lang="en-US" sz="1800" dirty="0">
                <a:latin typeface="Times New Roman" pitchFamily="18" charset="0"/>
              </a:rPr>
              <a:t>”</a:t>
            </a:r>
            <a:endParaRPr lang="en-US" sz="2400" i="1" dirty="0">
              <a:latin typeface="Times New Roman" pitchFamily="18" charset="0"/>
            </a:endParaRPr>
          </a:p>
        </p:txBody>
      </p:sp>
      <p:sp>
        <p:nvSpPr>
          <p:cNvPr id="777252" name="Text Box 36"/>
          <p:cNvSpPr txBox="1">
            <a:spLocks noChangeArrowheads="1"/>
          </p:cNvSpPr>
          <p:nvPr/>
        </p:nvSpPr>
        <p:spPr bwMode="auto">
          <a:xfrm>
            <a:off x="7845425" y="2703513"/>
            <a:ext cx="990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0.6</a:t>
            </a:r>
            <a:endParaRPr lang="en-US" sz="2400" i="1">
              <a:latin typeface="Times New Roman" pitchFamily="18" charset="0"/>
            </a:endParaRPr>
          </a:p>
        </p:txBody>
      </p:sp>
      <p:grpSp>
        <p:nvGrpSpPr>
          <p:cNvPr id="2" name="Group 37"/>
          <p:cNvGrpSpPr>
            <a:grpSpLocks/>
          </p:cNvGrpSpPr>
          <p:nvPr/>
        </p:nvGrpSpPr>
        <p:grpSpPr bwMode="auto">
          <a:xfrm>
            <a:off x="5794375" y="2625725"/>
            <a:ext cx="1987550" cy="1401763"/>
            <a:chOff x="3340" y="1013"/>
            <a:chExt cx="1252" cy="883"/>
          </a:xfrm>
        </p:grpSpPr>
        <p:sp>
          <p:nvSpPr>
            <p:cNvPr id="777254" name="AutoShape 38"/>
            <p:cNvSpPr>
              <a:spLocks noChangeArrowheads="1"/>
            </p:cNvSpPr>
            <p:nvPr/>
          </p:nvSpPr>
          <p:spPr bwMode="auto">
            <a:xfrm>
              <a:off x="3510" y="1013"/>
              <a:ext cx="819" cy="883"/>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3" name="Group 39"/>
            <p:cNvGrpSpPr>
              <a:grpSpLocks/>
            </p:cNvGrpSpPr>
            <p:nvPr/>
          </p:nvGrpSpPr>
          <p:grpSpPr bwMode="auto">
            <a:xfrm>
              <a:off x="3785" y="1189"/>
              <a:ext cx="404" cy="331"/>
              <a:chOff x="4520" y="1893"/>
              <a:chExt cx="404" cy="331"/>
            </a:xfrm>
          </p:grpSpPr>
          <p:sp>
            <p:nvSpPr>
              <p:cNvPr id="777256" name="Freeform 40"/>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77257" name="Freeform 41"/>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77258" name="Text Box 42"/>
            <p:cNvSpPr txBox="1">
              <a:spLocks noChangeArrowheads="1"/>
            </p:cNvSpPr>
            <p:nvPr/>
          </p:nvSpPr>
          <p:spPr bwMode="auto">
            <a:xfrm>
              <a:off x="3340" y="1264"/>
              <a:ext cx="274" cy="371"/>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3200">
                  <a:latin typeface="Symbol" pitchFamily="18" charset="2"/>
                </a:rPr>
                <a:t>S</a:t>
              </a:r>
              <a:endParaRPr lang="en-US" sz="1200" b="0">
                <a:latin typeface="Times New Roman" pitchFamily="18" charset="0"/>
              </a:endParaRPr>
            </a:p>
          </p:txBody>
        </p:sp>
        <p:sp>
          <p:nvSpPr>
            <p:cNvPr id="777259" name="Freeform 43"/>
            <p:cNvSpPr>
              <a:spLocks/>
            </p:cNvSpPr>
            <p:nvPr/>
          </p:nvSpPr>
          <p:spPr bwMode="auto">
            <a:xfrm>
              <a:off x="3600" y="1478"/>
              <a:ext cx="440" cy="287"/>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77260" name="Freeform 44"/>
            <p:cNvSpPr>
              <a:spLocks/>
            </p:cNvSpPr>
            <p:nvPr/>
          </p:nvSpPr>
          <p:spPr bwMode="auto">
            <a:xfrm>
              <a:off x="4013" y="1155"/>
              <a:ext cx="579" cy="179"/>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grpSp>
      <p:grpSp>
        <p:nvGrpSpPr>
          <p:cNvPr id="4" name="Group 45"/>
          <p:cNvGrpSpPr>
            <a:grpSpLocks/>
          </p:cNvGrpSpPr>
          <p:nvPr/>
        </p:nvGrpSpPr>
        <p:grpSpPr bwMode="auto">
          <a:xfrm>
            <a:off x="3746500" y="2416175"/>
            <a:ext cx="1036638" cy="712788"/>
            <a:chOff x="2360" y="1522"/>
            <a:chExt cx="653" cy="449"/>
          </a:xfrm>
        </p:grpSpPr>
        <p:sp>
          <p:nvSpPr>
            <p:cNvPr id="777262" name="AutoShape 46"/>
            <p:cNvSpPr>
              <a:spLocks noChangeArrowheads="1"/>
            </p:cNvSpPr>
            <p:nvPr/>
          </p:nvSpPr>
          <p:spPr bwMode="auto">
            <a:xfrm>
              <a:off x="2496" y="1680"/>
              <a:ext cx="288" cy="192"/>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777263" name="AutoShape 47"/>
            <p:cNvSpPr>
              <a:spLocks noChangeArrowheads="1"/>
            </p:cNvSpPr>
            <p:nvPr/>
          </p:nvSpPr>
          <p:spPr bwMode="auto">
            <a:xfrm>
              <a:off x="2458" y="1522"/>
              <a:ext cx="420" cy="449"/>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5" name="Group 48"/>
            <p:cNvGrpSpPr>
              <a:grpSpLocks/>
            </p:cNvGrpSpPr>
            <p:nvPr/>
          </p:nvGrpSpPr>
          <p:grpSpPr bwMode="auto">
            <a:xfrm>
              <a:off x="2599" y="1612"/>
              <a:ext cx="207" cy="168"/>
              <a:chOff x="4520" y="1893"/>
              <a:chExt cx="404" cy="331"/>
            </a:xfrm>
          </p:grpSpPr>
          <p:sp>
            <p:nvSpPr>
              <p:cNvPr id="777265" name="Freeform 49"/>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77266" name="Freeform 50"/>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77267" name="Freeform 51"/>
            <p:cNvSpPr>
              <a:spLocks/>
            </p:cNvSpPr>
            <p:nvPr/>
          </p:nvSpPr>
          <p:spPr bwMode="auto">
            <a:xfrm>
              <a:off x="2504" y="1759"/>
              <a:ext cx="226" cy="146"/>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77268" name="Freeform 52"/>
            <p:cNvSpPr>
              <a:spLocks/>
            </p:cNvSpPr>
            <p:nvPr/>
          </p:nvSpPr>
          <p:spPr bwMode="auto">
            <a:xfrm>
              <a:off x="2716" y="1594"/>
              <a:ext cx="297" cy="91"/>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sp>
          <p:nvSpPr>
            <p:cNvPr id="777269" name="Text Box 53"/>
            <p:cNvSpPr txBox="1">
              <a:spLocks noChangeArrowheads="1"/>
            </p:cNvSpPr>
            <p:nvPr/>
          </p:nvSpPr>
          <p:spPr bwMode="auto">
            <a:xfrm>
              <a:off x="2360" y="1668"/>
              <a:ext cx="188" cy="198"/>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1400">
                  <a:latin typeface="Symbol" pitchFamily="18" charset="2"/>
                </a:rPr>
                <a:t>S</a:t>
              </a:r>
              <a:endParaRPr lang="en-US" sz="1400" b="0">
                <a:latin typeface="Times New Roman" pitchFamily="18" charset="0"/>
              </a:endParaRPr>
            </a:p>
          </p:txBody>
        </p:sp>
      </p:grpSp>
      <p:sp>
        <p:nvSpPr>
          <p:cNvPr id="777270" name="Text Box 54"/>
          <p:cNvSpPr txBox="1">
            <a:spLocks noChangeArrowheads="1"/>
          </p:cNvSpPr>
          <p:nvPr/>
        </p:nvSpPr>
        <p:spPr bwMode="auto">
          <a:xfrm>
            <a:off x="4679950" y="2262188"/>
            <a:ext cx="374650" cy="396875"/>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.4</a:t>
            </a:r>
            <a:endParaRPr lang="en-US" sz="1200" b="0">
              <a:latin typeface="Times New Roman" pitchFamily="18" charset="0"/>
            </a:endParaRPr>
          </a:p>
        </p:txBody>
      </p:sp>
      <p:sp>
        <p:nvSpPr>
          <p:cNvPr id="777271" name="Text Box 55"/>
          <p:cNvSpPr txBox="1">
            <a:spLocks noChangeArrowheads="1"/>
          </p:cNvSpPr>
          <p:nvPr/>
        </p:nvSpPr>
        <p:spPr bwMode="auto">
          <a:xfrm>
            <a:off x="4711700" y="3214688"/>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grpSp>
        <p:nvGrpSpPr>
          <p:cNvPr id="6" name="Group 56"/>
          <p:cNvGrpSpPr>
            <a:grpSpLocks/>
          </p:cNvGrpSpPr>
          <p:nvPr/>
        </p:nvGrpSpPr>
        <p:grpSpPr bwMode="auto">
          <a:xfrm>
            <a:off x="3849688" y="3308350"/>
            <a:ext cx="1036637" cy="712788"/>
            <a:chOff x="2360" y="1522"/>
            <a:chExt cx="653" cy="449"/>
          </a:xfrm>
        </p:grpSpPr>
        <p:sp>
          <p:nvSpPr>
            <p:cNvPr id="777273" name="AutoShape 57"/>
            <p:cNvSpPr>
              <a:spLocks noChangeArrowheads="1"/>
            </p:cNvSpPr>
            <p:nvPr/>
          </p:nvSpPr>
          <p:spPr bwMode="auto">
            <a:xfrm>
              <a:off x="2496" y="1680"/>
              <a:ext cx="288" cy="192"/>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777274" name="AutoShape 58"/>
            <p:cNvSpPr>
              <a:spLocks noChangeArrowheads="1"/>
            </p:cNvSpPr>
            <p:nvPr/>
          </p:nvSpPr>
          <p:spPr bwMode="auto">
            <a:xfrm>
              <a:off x="2458" y="1522"/>
              <a:ext cx="420" cy="449"/>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7" name="Group 59"/>
            <p:cNvGrpSpPr>
              <a:grpSpLocks/>
            </p:cNvGrpSpPr>
            <p:nvPr/>
          </p:nvGrpSpPr>
          <p:grpSpPr bwMode="auto">
            <a:xfrm>
              <a:off x="2599" y="1612"/>
              <a:ext cx="207" cy="168"/>
              <a:chOff x="4520" y="1893"/>
              <a:chExt cx="404" cy="331"/>
            </a:xfrm>
          </p:grpSpPr>
          <p:sp>
            <p:nvSpPr>
              <p:cNvPr id="777276" name="Freeform 60"/>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77277" name="Freeform 61"/>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77278" name="Freeform 62"/>
            <p:cNvSpPr>
              <a:spLocks/>
            </p:cNvSpPr>
            <p:nvPr/>
          </p:nvSpPr>
          <p:spPr bwMode="auto">
            <a:xfrm>
              <a:off x="2504" y="1759"/>
              <a:ext cx="226" cy="146"/>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77279" name="Freeform 63"/>
            <p:cNvSpPr>
              <a:spLocks/>
            </p:cNvSpPr>
            <p:nvPr/>
          </p:nvSpPr>
          <p:spPr bwMode="auto">
            <a:xfrm>
              <a:off x="2716" y="1594"/>
              <a:ext cx="297" cy="91"/>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sp>
          <p:nvSpPr>
            <p:cNvPr id="777280" name="Text Box 64"/>
            <p:cNvSpPr txBox="1">
              <a:spLocks noChangeArrowheads="1"/>
            </p:cNvSpPr>
            <p:nvPr/>
          </p:nvSpPr>
          <p:spPr bwMode="auto">
            <a:xfrm>
              <a:off x="2360" y="1668"/>
              <a:ext cx="188" cy="198"/>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1400">
                  <a:latin typeface="Symbol" pitchFamily="18" charset="2"/>
                </a:rPr>
                <a:t>S</a:t>
              </a:r>
              <a:endParaRPr lang="en-US" sz="1400" b="0">
                <a:latin typeface="Times New Roman" pitchFamily="18" charset="0"/>
              </a:endParaRPr>
            </a:p>
          </p:txBody>
        </p:sp>
      </p:grpSp>
      <p:sp>
        <p:nvSpPr>
          <p:cNvPr id="777281" name="Rectangle 65"/>
          <p:cNvSpPr>
            <a:spLocks noGrp="1" noChangeArrowheads="1"/>
          </p:cNvSpPr>
          <p:nvPr>
            <p:ph type="title"/>
          </p:nvPr>
        </p:nvSpPr>
        <p:spPr/>
        <p:txBody>
          <a:bodyPr>
            <a:normAutofit/>
          </a:bodyPr>
          <a:lstStyle/>
          <a:p>
            <a:r>
              <a:rPr lang="zh-CN" altLang="en-US" dirty="0"/>
              <a:t>神经网络模型</a:t>
            </a:r>
            <a:r>
              <a:rPr lang="en-US" dirty="0"/>
              <a:t>Neural Network Model</a:t>
            </a:r>
          </a:p>
        </p:txBody>
      </p:sp>
      <p:sp>
        <p:nvSpPr>
          <p:cNvPr id="70" name="Footer Placeholder 69"/>
          <p:cNvSpPr>
            <a:spLocks noGrp="1"/>
          </p:cNvSpPr>
          <p:nvPr>
            <p:ph type="ftr" sz="quarter" idx="11"/>
          </p:nvPr>
        </p:nvSpPr>
        <p:spPr/>
        <p:txBody>
          <a:bodyPr/>
          <a:lstStyle/>
          <a:p>
            <a:r>
              <a:rPr lang="en-US" altLang="zh-CN"/>
              <a:t>© Eric Xing @ CMU, 2006-2011</a:t>
            </a:r>
            <a:endParaRPr lang="en-US" altLang="en-US" dirty="0"/>
          </a:p>
        </p:txBody>
      </p:sp>
      <p:sp>
        <p:nvSpPr>
          <p:cNvPr id="69" name="Slide Number Placeholder 68"/>
          <p:cNvSpPr>
            <a:spLocks noGrp="1"/>
          </p:cNvSpPr>
          <p:nvPr>
            <p:ph type="sldNum" sz="quarter" idx="12"/>
          </p:nvPr>
        </p:nvSpPr>
        <p:spPr/>
        <p:txBody>
          <a:bodyPr/>
          <a:lstStyle/>
          <a:p>
            <a:fld id="{1A30F549-F879-4053-8685-4286A63136EA}" type="slidenum">
              <a:rPr lang="en-US" altLang="en-US" smtClean="0"/>
              <a:pPr/>
              <a:t>10</a:t>
            </a:fld>
            <a:endParaRPr lang="en-US" altLang="en-US"/>
          </a:p>
        </p:txBody>
      </p:sp>
    </p:spTree>
    <p:extLst>
      <p:ext uri="{BB962C8B-B14F-4D97-AF65-F5344CB8AC3E}">
        <p14:creationId xmlns:p14="http://schemas.microsoft.com/office/powerpoint/2010/main" val="366948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Freeform 2"/>
          <p:cNvSpPr>
            <a:spLocks/>
          </p:cNvSpPr>
          <p:nvPr/>
        </p:nvSpPr>
        <p:spPr bwMode="auto">
          <a:xfrm>
            <a:off x="1330325" y="2019300"/>
            <a:ext cx="3267075" cy="2808288"/>
          </a:xfrm>
          <a:custGeom>
            <a:avLst/>
            <a:gdLst/>
            <a:ahLst/>
            <a:cxnLst>
              <a:cxn ang="0">
                <a:pos x="0" y="11"/>
              </a:cxn>
              <a:cxn ang="0">
                <a:pos x="2058" y="11"/>
              </a:cxn>
              <a:cxn ang="0">
                <a:pos x="2058" y="724"/>
              </a:cxn>
              <a:cxn ang="0">
                <a:pos x="41" y="1769"/>
              </a:cxn>
              <a:cxn ang="0">
                <a:pos x="62" y="0"/>
              </a:cxn>
            </a:cxnLst>
            <a:rect l="0" t="0" r="r" b="b"/>
            <a:pathLst>
              <a:path w="2058" h="1769">
                <a:moveTo>
                  <a:pt x="0" y="11"/>
                </a:moveTo>
                <a:lnTo>
                  <a:pt x="2058" y="11"/>
                </a:lnTo>
                <a:lnTo>
                  <a:pt x="2058" y="724"/>
                </a:lnTo>
                <a:lnTo>
                  <a:pt x="41" y="1769"/>
                </a:lnTo>
                <a:lnTo>
                  <a:pt x="62" y="0"/>
                </a:lnTo>
              </a:path>
            </a:pathLst>
          </a:custGeom>
          <a:solidFill>
            <a:srgbClr val="FFFF00"/>
          </a:solidFill>
          <a:ln w="9525">
            <a:solidFill>
              <a:schemeClr val="tx1"/>
            </a:solidFill>
            <a:round/>
            <a:headEnd/>
            <a:tailEnd/>
          </a:ln>
          <a:effectLst/>
        </p:spPr>
        <p:txBody>
          <a:bodyPr wrap="none" anchor="ctr"/>
          <a:lstStyle/>
          <a:p>
            <a:endParaRPr lang="en-US"/>
          </a:p>
        </p:txBody>
      </p:sp>
      <p:sp>
        <p:nvSpPr>
          <p:cNvPr id="779268" name="AutoShape 4"/>
          <p:cNvSpPr>
            <a:spLocks noChangeArrowheads="1"/>
          </p:cNvSpPr>
          <p:nvPr/>
        </p:nvSpPr>
        <p:spPr bwMode="auto">
          <a:xfrm>
            <a:off x="1524000" y="2209800"/>
            <a:ext cx="685800" cy="533400"/>
          </a:xfrm>
          <a:prstGeom prst="flowChartConnector">
            <a:avLst/>
          </a:prstGeom>
          <a:solidFill>
            <a:srgbClr val="009900"/>
          </a:solidFill>
          <a:ln w="9525">
            <a:solidFill>
              <a:schemeClr val="tx1"/>
            </a:solidFill>
            <a:round/>
            <a:headEnd/>
            <a:tailEnd/>
          </a:ln>
          <a:effectLst/>
        </p:spPr>
        <p:txBody>
          <a:bodyPr wrap="none" anchor="ctr"/>
          <a:lstStyle/>
          <a:p>
            <a:pPr algn="ctr" eaLnBrk="0" hangingPunct="0"/>
            <a:endParaRPr lang="en-US" sz="2400">
              <a:latin typeface="Times New Roman" pitchFamily="18" charset="0"/>
            </a:endParaRPr>
          </a:p>
        </p:txBody>
      </p:sp>
      <p:sp>
        <p:nvSpPr>
          <p:cNvPr id="779269" name="AutoShape 5"/>
          <p:cNvSpPr>
            <a:spLocks noChangeArrowheads="1"/>
          </p:cNvSpPr>
          <p:nvPr/>
        </p:nvSpPr>
        <p:spPr bwMode="auto">
          <a:xfrm>
            <a:off x="1524000" y="30480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79270" name="AutoShape 6"/>
          <p:cNvSpPr>
            <a:spLocks noChangeArrowheads="1"/>
          </p:cNvSpPr>
          <p:nvPr/>
        </p:nvSpPr>
        <p:spPr bwMode="auto">
          <a:xfrm>
            <a:off x="1524000" y="38862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79271" name="AutoShape 7"/>
          <p:cNvSpPr>
            <a:spLocks noChangeArrowheads="1"/>
          </p:cNvSpPr>
          <p:nvPr/>
        </p:nvSpPr>
        <p:spPr bwMode="auto">
          <a:xfrm>
            <a:off x="3962400" y="2667000"/>
            <a:ext cx="457200" cy="3048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779272" name="AutoShape 8"/>
          <p:cNvSpPr>
            <a:spLocks noChangeArrowheads="1"/>
          </p:cNvSpPr>
          <p:nvPr/>
        </p:nvSpPr>
        <p:spPr bwMode="auto">
          <a:xfrm>
            <a:off x="3962400" y="3581400"/>
            <a:ext cx="457200" cy="3048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cxnSp>
        <p:nvCxnSpPr>
          <p:cNvPr id="779273" name="AutoShape 9"/>
          <p:cNvCxnSpPr>
            <a:cxnSpLocks noChangeShapeType="1"/>
            <a:stCxn id="779268" idx="6"/>
            <a:endCxn id="779271" idx="2"/>
          </p:cNvCxnSpPr>
          <p:nvPr/>
        </p:nvCxnSpPr>
        <p:spPr bwMode="auto">
          <a:xfrm>
            <a:off x="2209800" y="2476500"/>
            <a:ext cx="1752600" cy="342900"/>
          </a:xfrm>
          <a:prstGeom prst="straightConnector1">
            <a:avLst/>
          </a:prstGeom>
          <a:noFill/>
          <a:ln w="9525">
            <a:solidFill>
              <a:schemeClr val="tx1"/>
            </a:solidFill>
            <a:round/>
            <a:headEnd/>
            <a:tailEnd/>
          </a:ln>
          <a:effectLst/>
        </p:spPr>
      </p:cxnSp>
      <p:cxnSp>
        <p:nvCxnSpPr>
          <p:cNvPr id="779274" name="AutoShape 10"/>
          <p:cNvCxnSpPr>
            <a:cxnSpLocks noChangeShapeType="1"/>
            <a:stCxn id="779269" idx="6"/>
            <a:endCxn id="779271" idx="2"/>
          </p:cNvCxnSpPr>
          <p:nvPr/>
        </p:nvCxnSpPr>
        <p:spPr bwMode="auto">
          <a:xfrm flipV="1">
            <a:off x="2209800" y="2819400"/>
            <a:ext cx="1752600" cy="495300"/>
          </a:xfrm>
          <a:prstGeom prst="straightConnector1">
            <a:avLst/>
          </a:prstGeom>
          <a:noFill/>
          <a:ln w="9525">
            <a:solidFill>
              <a:schemeClr val="tx1"/>
            </a:solidFill>
            <a:round/>
            <a:headEnd/>
            <a:tailEnd/>
          </a:ln>
          <a:effectLst/>
        </p:spPr>
      </p:cxnSp>
      <p:cxnSp>
        <p:nvCxnSpPr>
          <p:cNvPr id="779275" name="AutoShape 11"/>
          <p:cNvCxnSpPr>
            <a:cxnSpLocks noChangeShapeType="1"/>
            <a:stCxn id="779270" idx="6"/>
            <a:endCxn id="779271" idx="2"/>
          </p:cNvCxnSpPr>
          <p:nvPr/>
        </p:nvCxnSpPr>
        <p:spPr bwMode="auto">
          <a:xfrm flipV="1">
            <a:off x="2209800" y="2819400"/>
            <a:ext cx="1752600" cy="1333500"/>
          </a:xfrm>
          <a:prstGeom prst="straightConnector1">
            <a:avLst/>
          </a:prstGeom>
          <a:noFill/>
          <a:ln w="9525">
            <a:solidFill>
              <a:schemeClr val="tx1"/>
            </a:solidFill>
            <a:round/>
            <a:headEnd/>
            <a:tailEnd/>
          </a:ln>
          <a:effectLst/>
        </p:spPr>
      </p:cxnSp>
      <p:cxnSp>
        <p:nvCxnSpPr>
          <p:cNvPr id="779276" name="AutoShape 12"/>
          <p:cNvCxnSpPr>
            <a:cxnSpLocks noChangeShapeType="1"/>
            <a:stCxn id="779271" idx="6"/>
          </p:cNvCxnSpPr>
          <p:nvPr/>
        </p:nvCxnSpPr>
        <p:spPr bwMode="auto">
          <a:xfrm>
            <a:off x="4419600" y="2819400"/>
            <a:ext cx="1400175" cy="468313"/>
          </a:xfrm>
          <a:prstGeom prst="straightConnector1">
            <a:avLst/>
          </a:prstGeom>
          <a:noFill/>
          <a:ln w="9525">
            <a:solidFill>
              <a:schemeClr val="tx1"/>
            </a:solidFill>
            <a:round/>
            <a:headEnd/>
            <a:tailEnd/>
          </a:ln>
          <a:effectLst/>
        </p:spPr>
      </p:cxnSp>
      <p:cxnSp>
        <p:nvCxnSpPr>
          <p:cNvPr id="779277" name="AutoShape 13"/>
          <p:cNvCxnSpPr>
            <a:cxnSpLocks noChangeShapeType="1"/>
            <a:stCxn id="779272" idx="6"/>
          </p:cNvCxnSpPr>
          <p:nvPr/>
        </p:nvCxnSpPr>
        <p:spPr bwMode="auto">
          <a:xfrm flipV="1">
            <a:off x="4419600" y="3352800"/>
            <a:ext cx="1400175" cy="381000"/>
          </a:xfrm>
          <a:prstGeom prst="straightConnector1">
            <a:avLst/>
          </a:prstGeom>
          <a:noFill/>
          <a:ln w="9525">
            <a:solidFill>
              <a:schemeClr val="tx1"/>
            </a:solidFill>
            <a:round/>
            <a:headEnd/>
            <a:tailEnd/>
          </a:ln>
          <a:effectLst/>
        </p:spPr>
      </p:cxnSp>
      <p:sp>
        <p:nvSpPr>
          <p:cNvPr id="779278" name="Text Box 14"/>
          <p:cNvSpPr txBox="1">
            <a:spLocks noChangeArrowheads="1"/>
          </p:cNvSpPr>
          <p:nvPr/>
        </p:nvSpPr>
        <p:spPr bwMode="auto">
          <a:xfrm>
            <a:off x="1285875" y="15367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009900"/>
                </a:solidFill>
                <a:latin typeface="Times New Roman" pitchFamily="18" charset="0"/>
              </a:rPr>
              <a:t>Inputs</a:t>
            </a:r>
            <a:endParaRPr lang="en-US" sz="2400" b="0">
              <a:solidFill>
                <a:srgbClr val="009900"/>
              </a:solidFill>
              <a:latin typeface="Times New Roman" pitchFamily="18" charset="0"/>
            </a:endParaRPr>
          </a:p>
        </p:txBody>
      </p:sp>
      <p:sp>
        <p:nvSpPr>
          <p:cNvPr id="779279" name="Text Box 15"/>
          <p:cNvSpPr txBox="1">
            <a:spLocks noChangeArrowheads="1"/>
          </p:cNvSpPr>
          <p:nvPr/>
        </p:nvSpPr>
        <p:spPr bwMode="auto">
          <a:xfrm>
            <a:off x="2308225" y="492918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79280" name="Text Box 16"/>
          <p:cNvSpPr txBox="1">
            <a:spLocks noChangeArrowheads="1"/>
          </p:cNvSpPr>
          <p:nvPr/>
        </p:nvSpPr>
        <p:spPr bwMode="auto">
          <a:xfrm>
            <a:off x="7610475" y="2022475"/>
            <a:ext cx="1524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CC0000"/>
                </a:solidFill>
                <a:latin typeface="Times New Roman" pitchFamily="18" charset="0"/>
              </a:rPr>
              <a:t>Output</a:t>
            </a:r>
            <a:endParaRPr lang="en-US" sz="2400" b="0">
              <a:solidFill>
                <a:srgbClr val="CC0000"/>
              </a:solidFill>
              <a:latin typeface="Times New Roman" pitchFamily="18" charset="0"/>
            </a:endParaRPr>
          </a:p>
        </p:txBody>
      </p:sp>
      <p:sp>
        <p:nvSpPr>
          <p:cNvPr id="779281" name="Text Box 17"/>
          <p:cNvSpPr txBox="1">
            <a:spLocks noChangeArrowheads="1"/>
          </p:cNvSpPr>
          <p:nvPr/>
        </p:nvSpPr>
        <p:spPr bwMode="auto">
          <a:xfrm>
            <a:off x="214313" y="4892675"/>
            <a:ext cx="1905000" cy="822325"/>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Independent variables</a:t>
            </a:r>
            <a:endParaRPr lang="en-US" sz="2400" b="0" i="1">
              <a:solidFill>
                <a:srgbClr val="009900"/>
              </a:solidFill>
              <a:latin typeface="Times New Roman" pitchFamily="18" charset="0"/>
            </a:endParaRPr>
          </a:p>
        </p:txBody>
      </p:sp>
      <p:sp>
        <p:nvSpPr>
          <p:cNvPr id="779282" name="Text Box 18"/>
          <p:cNvSpPr txBox="1">
            <a:spLocks noChangeArrowheads="1"/>
          </p:cNvSpPr>
          <p:nvPr/>
        </p:nvSpPr>
        <p:spPr bwMode="auto">
          <a:xfrm>
            <a:off x="6958013" y="4733925"/>
            <a:ext cx="1600200" cy="1370013"/>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CC0000"/>
                </a:solidFill>
                <a:latin typeface="Times New Roman" pitchFamily="18" charset="0"/>
              </a:rPr>
              <a:t>Dependent variable</a:t>
            </a:r>
          </a:p>
          <a:p>
            <a:pPr eaLnBrk="0" hangingPunct="0">
              <a:spcBef>
                <a:spcPct val="50000"/>
              </a:spcBef>
            </a:pPr>
            <a:r>
              <a:rPr lang="en-US" sz="2400" i="1">
                <a:solidFill>
                  <a:srgbClr val="CC0000"/>
                </a:solidFill>
                <a:latin typeface="Times New Roman" pitchFamily="18" charset="0"/>
              </a:rPr>
              <a:t>Prediction</a:t>
            </a:r>
            <a:endParaRPr lang="en-US" sz="2400" b="0">
              <a:solidFill>
                <a:srgbClr val="CC0000"/>
              </a:solidFill>
              <a:latin typeface="Times New Roman" pitchFamily="18" charset="0"/>
            </a:endParaRPr>
          </a:p>
        </p:txBody>
      </p:sp>
      <p:sp>
        <p:nvSpPr>
          <p:cNvPr id="779283" name="Text Box 19"/>
          <p:cNvSpPr txBox="1">
            <a:spLocks noChangeArrowheads="1"/>
          </p:cNvSpPr>
          <p:nvPr/>
        </p:nvSpPr>
        <p:spPr bwMode="auto">
          <a:xfrm>
            <a:off x="533400" y="2209800"/>
            <a:ext cx="762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Age</a:t>
            </a:r>
            <a:endParaRPr lang="en-US" sz="2400" b="0" i="1">
              <a:solidFill>
                <a:srgbClr val="009900"/>
              </a:solidFill>
              <a:latin typeface="Times New Roman" pitchFamily="18" charset="0"/>
            </a:endParaRPr>
          </a:p>
        </p:txBody>
      </p:sp>
      <p:sp>
        <p:nvSpPr>
          <p:cNvPr id="779284" name="Text Box 20"/>
          <p:cNvSpPr txBox="1">
            <a:spLocks noChangeArrowheads="1"/>
          </p:cNvSpPr>
          <p:nvPr/>
        </p:nvSpPr>
        <p:spPr bwMode="auto">
          <a:xfrm>
            <a:off x="1524000" y="22098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34</a:t>
            </a:r>
            <a:endParaRPr lang="en-US" sz="2400" b="0" i="1">
              <a:solidFill>
                <a:schemeClr val="bg1"/>
              </a:solidFill>
              <a:latin typeface="Times New Roman" pitchFamily="18" charset="0"/>
            </a:endParaRPr>
          </a:p>
        </p:txBody>
      </p:sp>
      <p:sp>
        <p:nvSpPr>
          <p:cNvPr id="779285" name="Text Box 21"/>
          <p:cNvSpPr txBox="1">
            <a:spLocks noChangeArrowheads="1"/>
          </p:cNvSpPr>
          <p:nvPr/>
        </p:nvSpPr>
        <p:spPr bwMode="auto">
          <a:xfrm>
            <a:off x="1524000" y="3124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2</a:t>
            </a:r>
            <a:endParaRPr lang="en-US" sz="2400" i="1">
              <a:solidFill>
                <a:schemeClr val="bg1"/>
              </a:solidFill>
              <a:latin typeface="Times New Roman" pitchFamily="18" charset="0"/>
            </a:endParaRPr>
          </a:p>
        </p:txBody>
      </p:sp>
      <p:sp>
        <p:nvSpPr>
          <p:cNvPr id="779286" name="Text Box 22"/>
          <p:cNvSpPr txBox="1">
            <a:spLocks noChangeArrowheads="1"/>
          </p:cNvSpPr>
          <p:nvPr/>
        </p:nvSpPr>
        <p:spPr bwMode="auto">
          <a:xfrm>
            <a:off x="304800" y="31242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Gender</a:t>
            </a:r>
            <a:endParaRPr lang="en-US" sz="2400" b="0" i="1">
              <a:solidFill>
                <a:srgbClr val="009900"/>
              </a:solidFill>
              <a:latin typeface="Times New Roman" pitchFamily="18" charset="0"/>
            </a:endParaRPr>
          </a:p>
        </p:txBody>
      </p:sp>
      <p:sp>
        <p:nvSpPr>
          <p:cNvPr id="779287" name="Text Box 23"/>
          <p:cNvSpPr txBox="1">
            <a:spLocks noChangeArrowheads="1"/>
          </p:cNvSpPr>
          <p:nvPr/>
        </p:nvSpPr>
        <p:spPr bwMode="auto">
          <a:xfrm>
            <a:off x="381000" y="39624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Stage</a:t>
            </a:r>
            <a:endParaRPr lang="en-US" sz="2400" b="0" i="1">
              <a:solidFill>
                <a:srgbClr val="009900"/>
              </a:solidFill>
              <a:latin typeface="Times New Roman" pitchFamily="18" charset="0"/>
            </a:endParaRPr>
          </a:p>
        </p:txBody>
      </p:sp>
      <p:sp>
        <p:nvSpPr>
          <p:cNvPr id="779288" name="Text Box 24"/>
          <p:cNvSpPr txBox="1">
            <a:spLocks noChangeArrowheads="1"/>
          </p:cNvSpPr>
          <p:nvPr/>
        </p:nvSpPr>
        <p:spPr bwMode="auto">
          <a:xfrm>
            <a:off x="1524000" y="3886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4</a:t>
            </a:r>
            <a:endParaRPr lang="en-US" sz="2400" i="1">
              <a:solidFill>
                <a:schemeClr val="bg1"/>
              </a:solidFill>
              <a:latin typeface="Times New Roman" pitchFamily="18" charset="0"/>
            </a:endParaRPr>
          </a:p>
        </p:txBody>
      </p:sp>
      <p:sp>
        <p:nvSpPr>
          <p:cNvPr id="779289" name="Text Box 25"/>
          <p:cNvSpPr txBox="1">
            <a:spLocks noChangeArrowheads="1"/>
          </p:cNvSpPr>
          <p:nvPr/>
        </p:nvSpPr>
        <p:spPr bwMode="auto">
          <a:xfrm>
            <a:off x="2716213" y="21891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.6</a:t>
            </a:r>
            <a:endParaRPr lang="en-US" sz="1200" b="0">
              <a:latin typeface="Times New Roman" pitchFamily="18" charset="0"/>
            </a:endParaRPr>
          </a:p>
        </p:txBody>
      </p:sp>
      <p:sp>
        <p:nvSpPr>
          <p:cNvPr id="779290" name="Text Box 26"/>
          <p:cNvSpPr txBox="1">
            <a:spLocks noChangeArrowheads="1"/>
          </p:cNvSpPr>
          <p:nvPr/>
        </p:nvSpPr>
        <p:spPr bwMode="auto">
          <a:xfrm>
            <a:off x="5054600" y="26717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.5</a:t>
            </a:r>
            <a:endParaRPr lang="en-US" sz="1200" b="0">
              <a:latin typeface="Times New Roman" pitchFamily="18" charset="0"/>
            </a:endParaRPr>
          </a:p>
        </p:txBody>
      </p:sp>
      <p:sp>
        <p:nvSpPr>
          <p:cNvPr id="779291" name="Text Box 27"/>
          <p:cNvSpPr txBox="1">
            <a:spLocks noChangeArrowheads="1"/>
          </p:cNvSpPr>
          <p:nvPr/>
        </p:nvSpPr>
        <p:spPr bwMode="auto">
          <a:xfrm>
            <a:off x="5051425" y="35226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.8</a:t>
            </a:r>
            <a:endParaRPr lang="en-US" sz="1200" b="0">
              <a:latin typeface="Times New Roman" pitchFamily="18" charset="0"/>
            </a:endParaRPr>
          </a:p>
        </p:txBody>
      </p:sp>
      <p:sp>
        <p:nvSpPr>
          <p:cNvPr id="779292" name="Text Box 28"/>
          <p:cNvSpPr txBox="1">
            <a:spLocks noChangeArrowheads="1"/>
          </p:cNvSpPr>
          <p:nvPr/>
        </p:nvSpPr>
        <p:spPr bwMode="auto">
          <a:xfrm>
            <a:off x="2327275" y="28670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.1</a:t>
            </a:r>
            <a:endParaRPr lang="en-US" sz="1200" b="0">
              <a:latin typeface="Times New Roman" pitchFamily="18" charset="0"/>
            </a:endParaRPr>
          </a:p>
        </p:txBody>
      </p:sp>
      <p:sp>
        <p:nvSpPr>
          <p:cNvPr id="779293" name="Text Box 29"/>
          <p:cNvSpPr txBox="1">
            <a:spLocks noChangeArrowheads="1"/>
          </p:cNvSpPr>
          <p:nvPr/>
        </p:nvSpPr>
        <p:spPr bwMode="auto">
          <a:xfrm>
            <a:off x="2705100" y="3556000"/>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.7</a:t>
            </a:r>
            <a:endParaRPr lang="en-US" sz="1200" b="0">
              <a:latin typeface="Times New Roman" pitchFamily="18" charset="0"/>
            </a:endParaRPr>
          </a:p>
        </p:txBody>
      </p:sp>
      <p:sp>
        <p:nvSpPr>
          <p:cNvPr id="779294" name="Text Box 30"/>
          <p:cNvSpPr txBox="1">
            <a:spLocks noChangeArrowheads="1"/>
          </p:cNvSpPr>
          <p:nvPr/>
        </p:nvSpPr>
        <p:spPr bwMode="auto">
          <a:xfrm>
            <a:off x="5318125" y="499903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79295" name="Text Box 31"/>
          <p:cNvSpPr txBox="1">
            <a:spLocks noChangeArrowheads="1"/>
          </p:cNvSpPr>
          <p:nvPr/>
        </p:nvSpPr>
        <p:spPr bwMode="auto">
          <a:xfrm>
            <a:off x="3790950" y="4933950"/>
            <a:ext cx="1260475" cy="830997"/>
          </a:xfrm>
          <a:prstGeom prst="rect">
            <a:avLst/>
          </a:prstGeom>
          <a:noFill/>
          <a:ln w="9525">
            <a:noFill/>
            <a:miter lim="800000"/>
            <a:headEnd/>
            <a:tailEnd/>
          </a:ln>
          <a:effectLst/>
        </p:spPr>
        <p:txBody>
          <a:bodyPr wrap="square">
            <a:spAutoFit/>
          </a:bodyPr>
          <a:lstStyle/>
          <a:p>
            <a:pPr eaLnBrk="0" hangingPunct="0">
              <a:spcBef>
                <a:spcPct val="50000"/>
              </a:spcBef>
            </a:pPr>
            <a:r>
              <a:rPr lang="en-US" sz="2400">
                <a:solidFill>
                  <a:schemeClr val="accent2"/>
                </a:solidFill>
                <a:latin typeface="Times New Roman" pitchFamily="18" charset="0"/>
              </a:rPr>
              <a:t>HiddenLayer</a:t>
            </a:r>
            <a:endParaRPr lang="en-US" sz="2400" b="0">
              <a:latin typeface="Times New Roman" pitchFamily="18" charset="0"/>
            </a:endParaRPr>
          </a:p>
        </p:txBody>
      </p:sp>
      <p:sp>
        <p:nvSpPr>
          <p:cNvPr id="779296" name="Text Box 32"/>
          <p:cNvSpPr txBox="1">
            <a:spLocks noChangeArrowheads="1"/>
          </p:cNvSpPr>
          <p:nvPr/>
        </p:nvSpPr>
        <p:spPr bwMode="auto">
          <a:xfrm>
            <a:off x="7378700" y="3532188"/>
            <a:ext cx="1614488" cy="641350"/>
          </a:xfrm>
          <a:prstGeom prst="rect">
            <a:avLst/>
          </a:prstGeom>
          <a:noFill/>
          <a:ln w="9525">
            <a:noFill/>
            <a:miter lim="800000"/>
            <a:headEnd/>
            <a:tailEnd/>
          </a:ln>
          <a:effectLst/>
        </p:spPr>
        <p:txBody>
          <a:bodyPr>
            <a:spAutoFit/>
          </a:bodyPr>
          <a:lstStyle/>
          <a:p>
            <a:pPr eaLnBrk="0" hangingPunct="0">
              <a:spcBef>
                <a:spcPct val="50000"/>
              </a:spcBef>
            </a:pPr>
            <a:r>
              <a:rPr lang="en-US" sz="1800">
                <a:latin typeface="Times New Roman" pitchFamily="18" charset="0"/>
              </a:rPr>
              <a:t>“Probability of beingAlive”</a:t>
            </a:r>
            <a:endParaRPr lang="en-US" sz="2400" i="1">
              <a:latin typeface="Times New Roman" pitchFamily="18" charset="0"/>
            </a:endParaRPr>
          </a:p>
        </p:txBody>
      </p:sp>
      <p:sp>
        <p:nvSpPr>
          <p:cNvPr id="779297" name="Text Box 33"/>
          <p:cNvSpPr txBox="1">
            <a:spLocks noChangeArrowheads="1"/>
          </p:cNvSpPr>
          <p:nvPr/>
        </p:nvSpPr>
        <p:spPr bwMode="auto">
          <a:xfrm>
            <a:off x="7845425" y="2703513"/>
            <a:ext cx="990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0.6</a:t>
            </a:r>
            <a:endParaRPr lang="en-US" sz="2400" i="1">
              <a:latin typeface="Times New Roman" pitchFamily="18" charset="0"/>
            </a:endParaRPr>
          </a:p>
        </p:txBody>
      </p:sp>
      <p:grpSp>
        <p:nvGrpSpPr>
          <p:cNvPr id="2" name="Group 34"/>
          <p:cNvGrpSpPr>
            <a:grpSpLocks/>
          </p:cNvGrpSpPr>
          <p:nvPr/>
        </p:nvGrpSpPr>
        <p:grpSpPr bwMode="auto">
          <a:xfrm>
            <a:off x="5794375" y="2625725"/>
            <a:ext cx="1987550" cy="1401763"/>
            <a:chOff x="3340" y="1013"/>
            <a:chExt cx="1252" cy="883"/>
          </a:xfrm>
        </p:grpSpPr>
        <p:sp>
          <p:nvSpPr>
            <p:cNvPr id="779299" name="AutoShape 35"/>
            <p:cNvSpPr>
              <a:spLocks noChangeArrowheads="1"/>
            </p:cNvSpPr>
            <p:nvPr/>
          </p:nvSpPr>
          <p:spPr bwMode="auto">
            <a:xfrm>
              <a:off x="3510" y="1013"/>
              <a:ext cx="819" cy="883"/>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3785" y="1189"/>
              <a:ext cx="404" cy="331"/>
              <a:chOff x="4520" y="1893"/>
              <a:chExt cx="404" cy="331"/>
            </a:xfrm>
          </p:grpSpPr>
          <p:sp>
            <p:nvSpPr>
              <p:cNvPr id="779301" name="Freeform 37"/>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79302" name="Freeform 38"/>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79303" name="Text Box 39"/>
            <p:cNvSpPr txBox="1">
              <a:spLocks noChangeArrowheads="1"/>
            </p:cNvSpPr>
            <p:nvPr/>
          </p:nvSpPr>
          <p:spPr bwMode="auto">
            <a:xfrm>
              <a:off x="3340" y="1264"/>
              <a:ext cx="274" cy="371"/>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3200">
                  <a:latin typeface="Symbol" pitchFamily="18" charset="2"/>
                </a:rPr>
                <a:t>S</a:t>
              </a:r>
              <a:endParaRPr lang="en-US" sz="1200" b="0">
                <a:latin typeface="Times New Roman" pitchFamily="18" charset="0"/>
              </a:endParaRPr>
            </a:p>
          </p:txBody>
        </p:sp>
        <p:sp>
          <p:nvSpPr>
            <p:cNvPr id="779304" name="Freeform 40"/>
            <p:cNvSpPr>
              <a:spLocks/>
            </p:cNvSpPr>
            <p:nvPr/>
          </p:nvSpPr>
          <p:spPr bwMode="auto">
            <a:xfrm>
              <a:off x="3600" y="1478"/>
              <a:ext cx="440" cy="287"/>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79305" name="Freeform 41"/>
            <p:cNvSpPr>
              <a:spLocks/>
            </p:cNvSpPr>
            <p:nvPr/>
          </p:nvSpPr>
          <p:spPr bwMode="auto">
            <a:xfrm>
              <a:off x="4013" y="1155"/>
              <a:ext cx="579" cy="179"/>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grpSp>
      <p:sp>
        <p:nvSpPr>
          <p:cNvPr id="779306" name="Rectangle 42"/>
          <p:cNvSpPr>
            <a:spLocks noGrp="1" noChangeArrowheads="1"/>
          </p:cNvSpPr>
          <p:nvPr>
            <p:ph type="title"/>
          </p:nvPr>
        </p:nvSpPr>
        <p:spPr/>
        <p:txBody>
          <a:bodyPr>
            <a:normAutofit/>
          </a:bodyPr>
          <a:lstStyle/>
          <a:p>
            <a:r>
              <a:rPr lang="en-US" dirty="0"/>
              <a:t>“Combined logistic models”</a:t>
            </a:r>
          </a:p>
        </p:txBody>
      </p:sp>
      <p:sp>
        <p:nvSpPr>
          <p:cNvPr id="47" name="Footer Placeholder 46"/>
          <p:cNvSpPr>
            <a:spLocks noGrp="1"/>
          </p:cNvSpPr>
          <p:nvPr>
            <p:ph type="ftr" sz="quarter" idx="11"/>
          </p:nvPr>
        </p:nvSpPr>
        <p:spPr/>
        <p:txBody>
          <a:bodyPr/>
          <a:lstStyle/>
          <a:p>
            <a:r>
              <a:rPr lang="en-US" altLang="zh-CN"/>
              <a:t>© Eric Xing @ CMU, 2006-2011</a:t>
            </a:r>
            <a:endParaRPr lang="en-US" altLang="en-US" dirty="0"/>
          </a:p>
        </p:txBody>
      </p:sp>
      <p:sp>
        <p:nvSpPr>
          <p:cNvPr id="46" name="Slide Number Placeholder 45"/>
          <p:cNvSpPr>
            <a:spLocks noGrp="1"/>
          </p:cNvSpPr>
          <p:nvPr>
            <p:ph type="sldNum" sz="quarter" idx="12"/>
          </p:nvPr>
        </p:nvSpPr>
        <p:spPr/>
        <p:txBody>
          <a:bodyPr/>
          <a:lstStyle/>
          <a:p>
            <a:fld id="{1A30F549-F879-4053-8685-4286A63136EA}" type="slidenum">
              <a:rPr lang="en-US" altLang="en-US" smtClean="0"/>
              <a:pPr/>
              <a:t>11</a:t>
            </a:fld>
            <a:endParaRPr lang="en-US" altLang="en-US"/>
          </a:p>
        </p:txBody>
      </p:sp>
    </p:spTree>
    <p:extLst>
      <p:ext uri="{BB962C8B-B14F-4D97-AF65-F5344CB8AC3E}">
        <p14:creationId xmlns:p14="http://schemas.microsoft.com/office/powerpoint/2010/main" val="96333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Freeform 2"/>
          <p:cNvSpPr>
            <a:spLocks/>
          </p:cNvSpPr>
          <p:nvPr/>
        </p:nvSpPr>
        <p:spPr bwMode="auto">
          <a:xfrm>
            <a:off x="1395413" y="1905000"/>
            <a:ext cx="3333750" cy="2676525"/>
          </a:xfrm>
          <a:custGeom>
            <a:avLst/>
            <a:gdLst/>
            <a:ahLst/>
            <a:cxnLst>
              <a:cxn ang="0">
                <a:pos x="11" y="0"/>
              </a:cxn>
              <a:cxn ang="0">
                <a:pos x="2100" y="1034"/>
              </a:cxn>
              <a:cxn ang="0">
                <a:pos x="2100" y="1686"/>
              </a:cxn>
              <a:cxn ang="0">
                <a:pos x="0" y="1686"/>
              </a:cxn>
              <a:cxn ang="0">
                <a:pos x="11" y="0"/>
              </a:cxn>
            </a:cxnLst>
            <a:rect l="0" t="0" r="r" b="b"/>
            <a:pathLst>
              <a:path w="2100" h="1686">
                <a:moveTo>
                  <a:pt x="11" y="0"/>
                </a:moveTo>
                <a:lnTo>
                  <a:pt x="2100" y="1034"/>
                </a:lnTo>
                <a:lnTo>
                  <a:pt x="2100" y="1686"/>
                </a:lnTo>
                <a:lnTo>
                  <a:pt x="0" y="1686"/>
                </a:lnTo>
                <a:lnTo>
                  <a:pt x="11" y="0"/>
                </a:lnTo>
                <a:close/>
              </a:path>
            </a:pathLst>
          </a:custGeom>
          <a:solidFill>
            <a:schemeClr val="folHlink"/>
          </a:solidFill>
          <a:ln w="9525">
            <a:solidFill>
              <a:schemeClr val="tx1"/>
            </a:solidFill>
            <a:round/>
            <a:headEnd/>
            <a:tailEnd/>
          </a:ln>
          <a:effectLst/>
        </p:spPr>
        <p:txBody>
          <a:bodyPr wrap="none" anchor="ctr"/>
          <a:lstStyle/>
          <a:p>
            <a:endParaRPr lang="en-US"/>
          </a:p>
        </p:txBody>
      </p:sp>
      <p:sp>
        <p:nvSpPr>
          <p:cNvPr id="781315" name="AutoShape 3"/>
          <p:cNvSpPr>
            <a:spLocks noChangeArrowheads="1"/>
          </p:cNvSpPr>
          <p:nvPr/>
        </p:nvSpPr>
        <p:spPr bwMode="auto">
          <a:xfrm>
            <a:off x="1524000" y="2209800"/>
            <a:ext cx="685800" cy="533400"/>
          </a:xfrm>
          <a:prstGeom prst="flowChartConnector">
            <a:avLst/>
          </a:prstGeom>
          <a:solidFill>
            <a:srgbClr val="009900"/>
          </a:solidFill>
          <a:ln w="9525">
            <a:solidFill>
              <a:schemeClr val="tx1"/>
            </a:solidFill>
            <a:round/>
            <a:headEnd/>
            <a:tailEnd/>
          </a:ln>
          <a:effectLst/>
        </p:spPr>
        <p:txBody>
          <a:bodyPr wrap="none" anchor="ctr"/>
          <a:lstStyle/>
          <a:p>
            <a:pPr algn="ctr" eaLnBrk="0" hangingPunct="0"/>
            <a:endParaRPr lang="en-US" sz="2400">
              <a:latin typeface="Times New Roman" pitchFamily="18" charset="0"/>
            </a:endParaRPr>
          </a:p>
        </p:txBody>
      </p:sp>
      <p:sp>
        <p:nvSpPr>
          <p:cNvPr id="781316" name="AutoShape 4"/>
          <p:cNvSpPr>
            <a:spLocks noChangeArrowheads="1"/>
          </p:cNvSpPr>
          <p:nvPr/>
        </p:nvSpPr>
        <p:spPr bwMode="auto">
          <a:xfrm>
            <a:off x="1524000" y="30480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81317" name="AutoShape 5"/>
          <p:cNvSpPr>
            <a:spLocks noChangeArrowheads="1"/>
          </p:cNvSpPr>
          <p:nvPr/>
        </p:nvSpPr>
        <p:spPr bwMode="auto">
          <a:xfrm>
            <a:off x="1524000" y="38862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81318" name="AutoShape 6"/>
          <p:cNvSpPr>
            <a:spLocks noChangeArrowheads="1"/>
          </p:cNvSpPr>
          <p:nvPr/>
        </p:nvSpPr>
        <p:spPr bwMode="auto">
          <a:xfrm>
            <a:off x="3962400" y="2667000"/>
            <a:ext cx="457200" cy="3048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781319" name="AutoShape 7"/>
          <p:cNvSpPr>
            <a:spLocks noChangeArrowheads="1"/>
          </p:cNvSpPr>
          <p:nvPr/>
        </p:nvSpPr>
        <p:spPr bwMode="auto">
          <a:xfrm>
            <a:off x="3962400" y="3581400"/>
            <a:ext cx="457200" cy="3048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cxnSp>
        <p:nvCxnSpPr>
          <p:cNvPr id="781320" name="AutoShape 8"/>
          <p:cNvCxnSpPr>
            <a:cxnSpLocks noChangeShapeType="1"/>
            <a:stCxn id="781316" idx="6"/>
            <a:endCxn id="781319" idx="2"/>
          </p:cNvCxnSpPr>
          <p:nvPr/>
        </p:nvCxnSpPr>
        <p:spPr bwMode="auto">
          <a:xfrm>
            <a:off x="2209800" y="3314700"/>
            <a:ext cx="1752600" cy="419100"/>
          </a:xfrm>
          <a:prstGeom prst="straightConnector1">
            <a:avLst/>
          </a:prstGeom>
          <a:noFill/>
          <a:ln w="9525">
            <a:solidFill>
              <a:schemeClr val="tx1"/>
            </a:solidFill>
            <a:round/>
            <a:headEnd/>
            <a:tailEnd/>
          </a:ln>
          <a:effectLst/>
        </p:spPr>
      </p:cxnSp>
      <p:cxnSp>
        <p:nvCxnSpPr>
          <p:cNvPr id="781321" name="AutoShape 9"/>
          <p:cNvCxnSpPr>
            <a:cxnSpLocks noChangeShapeType="1"/>
            <a:stCxn id="781315" idx="6"/>
            <a:endCxn id="781319" idx="2"/>
          </p:cNvCxnSpPr>
          <p:nvPr/>
        </p:nvCxnSpPr>
        <p:spPr bwMode="auto">
          <a:xfrm>
            <a:off x="2209800" y="2476500"/>
            <a:ext cx="1752600" cy="1257300"/>
          </a:xfrm>
          <a:prstGeom prst="straightConnector1">
            <a:avLst/>
          </a:prstGeom>
          <a:noFill/>
          <a:ln w="9525">
            <a:solidFill>
              <a:schemeClr val="tx1"/>
            </a:solidFill>
            <a:round/>
            <a:headEnd/>
            <a:tailEnd/>
          </a:ln>
          <a:effectLst/>
        </p:spPr>
      </p:cxnSp>
      <p:cxnSp>
        <p:nvCxnSpPr>
          <p:cNvPr id="781322" name="AutoShape 10"/>
          <p:cNvCxnSpPr>
            <a:cxnSpLocks noChangeShapeType="1"/>
            <a:stCxn id="781317" idx="6"/>
          </p:cNvCxnSpPr>
          <p:nvPr/>
        </p:nvCxnSpPr>
        <p:spPr bwMode="auto">
          <a:xfrm flipV="1">
            <a:off x="2209800" y="3695700"/>
            <a:ext cx="1895475" cy="457200"/>
          </a:xfrm>
          <a:prstGeom prst="straightConnector1">
            <a:avLst/>
          </a:prstGeom>
          <a:noFill/>
          <a:ln w="9525">
            <a:solidFill>
              <a:schemeClr val="tx1"/>
            </a:solidFill>
            <a:round/>
            <a:headEnd/>
            <a:tailEnd/>
          </a:ln>
          <a:effectLst/>
        </p:spPr>
      </p:cxnSp>
      <p:cxnSp>
        <p:nvCxnSpPr>
          <p:cNvPr id="781323" name="AutoShape 11"/>
          <p:cNvCxnSpPr>
            <a:cxnSpLocks noChangeShapeType="1"/>
            <a:stCxn id="781318" idx="6"/>
          </p:cNvCxnSpPr>
          <p:nvPr/>
        </p:nvCxnSpPr>
        <p:spPr bwMode="auto">
          <a:xfrm>
            <a:off x="4419600" y="2819400"/>
            <a:ext cx="1400175" cy="468313"/>
          </a:xfrm>
          <a:prstGeom prst="straightConnector1">
            <a:avLst/>
          </a:prstGeom>
          <a:noFill/>
          <a:ln w="9525">
            <a:solidFill>
              <a:schemeClr val="tx1"/>
            </a:solidFill>
            <a:round/>
            <a:headEnd/>
            <a:tailEnd/>
          </a:ln>
          <a:effectLst/>
        </p:spPr>
      </p:cxnSp>
      <p:cxnSp>
        <p:nvCxnSpPr>
          <p:cNvPr id="781324" name="AutoShape 12"/>
          <p:cNvCxnSpPr>
            <a:cxnSpLocks noChangeShapeType="1"/>
            <a:stCxn id="781319" idx="6"/>
          </p:cNvCxnSpPr>
          <p:nvPr/>
        </p:nvCxnSpPr>
        <p:spPr bwMode="auto">
          <a:xfrm flipV="1">
            <a:off x="4419600" y="3352800"/>
            <a:ext cx="1400175" cy="381000"/>
          </a:xfrm>
          <a:prstGeom prst="straightConnector1">
            <a:avLst/>
          </a:prstGeom>
          <a:noFill/>
          <a:ln w="9525">
            <a:solidFill>
              <a:schemeClr val="tx1"/>
            </a:solidFill>
            <a:round/>
            <a:headEnd/>
            <a:tailEnd/>
          </a:ln>
          <a:effectLst/>
        </p:spPr>
      </p:cxnSp>
      <p:sp>
        <p:nvSpPr>
          <p:cNvPr id="781325" name="Text Box 13"/>
          <p:cNvSpPr txBox="1">
            <a:spLocks noChangeArrowheads="1"/>
          </p:cNvSpPr>
          <p:nvPr/>
        </p:nvSpPr>
        <p:spPr bwMode="auto">
          <a:xfrm>
            <a:off x="1285875" y="15367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009900"/>
                </a:solidFill>
                <a:latin typeface="Times New Roman" pitchFamily="18" charset="0"/>
              </a:rPr>
              <a:t>Inputs</a:t>
            </a:r>
            <a:endParaRPr lang="en-US" sz="2400" b="0">
              <a:solidFill>
                <a:srgbClr val="009900"/>
              </a:solidFill>
              <a:latin typeface="Times New Roman" pitchFamily="18" charset="0"/>
            </a:endParaRPr>
          </a:p>
        </p:txBody>
      </p:sp>
      <p:sp>
        <p:nvSpPr>
          <p:cNvPr id="781326" name="Text Box 14"/>
          <p:cNvSpPr txBox="1">
            <a:spLocks noChangeArrowheads="1"/>
          </p:cNvSpPr>
          <p:nvPr/>
        </p:nvSpPr>
        <p:spPr bwMode="auto">
          <a:xfrm>
            <a:off x="2308225" y="492918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81327" name="Text Box 15"/>
          <p:cNvSpPr txBox="1">
            <a:spLocks noChangeArrowheads="1"/>
          </p:cNvSpPr>
          <p:nvPr/>
        </p:nvSpPr>
        <p:spPr bwMode="auto">
          <a:xfrm>
            <a:off x="7610475" y="2022475"/>
            <a:ext cx="1524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CC0000"/>
                </a:solidFill>
                <a:latin typeface="Times New Roman" pitchFamily="18" charset="0"/>
              </a:rPr>
              <a:t>Output</a:t>
            </a:r>
            <a:endParaRPr lang="en-US" sz="2400" b="0">
              <a:solidFill>
                <a:srgbClr val="CC0000"/>
              </a:solidFill>
              <a:latin typeface="Times New Roman" pitchFamily="18" charset="0"/>
            </a:endParaRPr>
          </a:p>
        </p:txBody>
      </p:sp>
      <p:sp>
        <p:nvSpPr>
          <p:cNvPr id="781328" name="Text Box 16"/>
          <p:cNvSpPr txBox="1">
            <a:spLocks noChangeArrowheads="1"/>
          </p:cNvSpPr>
          <p:nvPr/>
        </p:nvSpPr>
        <p:spPr bwMode="auto">
          <a:xfrm>
            <a:off x="214313" y="4892675"/>
            <a:ext cx="1905000" cy="822325"/>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Independent variables</a:t>
            </a:r>
            <a:endParaRPr lang="en-US" sz="2400" b="0" i="1">
              <a:solidFill>
                <a:srgbClr val="009900"/>
              </a:solidFill>
              <a:latin typeface="Times New Roman" pitchFamily="18" charset="0"/>
            </a:endParaRPr>
          </a:p>
        </p:txBody>
      </p:sp>
      <p:sp>
        <p:nvSpPr>
          <p:cNvPr id="781329" name="Text Box 17"/>
          <p:cNvSpPr txBox="1">
            <a:spLocks noChangeArrowheads="1"/>
          </p:cNvSpPr>
          <p:nvPr/>
        </p:nvSpPr>
        <p:spPr bwMode="auto">
          <a:xfrm>
            <a:off x="6958013" y="4733925"/>
            <a:ext cx="1600200" cy="1370013"/>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CC0000"/>
                </a:solidFill>
                <a:latin typeface="Times New Roman" pitchFamily="18" charset="0"/>
              </a:rPr>
              <a:t>Dependent variable</a:t>
            </a:r>
          </a:p>
          <a:p>
            <a:pPr eaLnBrk="0" hangingPunct="0">
              <a:spcBef>
                <a:spcPct val="50000"/>
              </a:spcBef>
            </a:pPr>
            <a:r>
              <a:rPr lang="en-US" sz="2400" i="1">
                <a:solidFill>
                  <a:srgbClr val="CC0000"/>
                </a:solidFill>
                <a:latin typeface="Times New Roman" pitchFamily="18" charset="0"/>
              </a:rPr>
              <a:t>Prediction</a:t>
            </a:r>
            <a:endParaRPr lang="en-US" sz="2400" b="0">
              <a:solidFill>
                <a:srgbClr val="CC0000"/>
              </a:solidFill>
              <a:latin typeface="Times New Roman" pitchFamily="18" charset="0"/>
            </a:endParaRPr>
          </a:p>
        </p:txBody>
      </p:sp>
      <p:sp>
        <p:nvSpPr>
          <p:cNvPr id="781330" name="Text Box 18"/>
          <p:cNvSpPr txBox="1">
            <a:spLocks noChangeArrowheads="1"/>
          </p:cNvSpPr>
          <p:nvPr/>
        </p:nvSpPr>
        <p:spPr bwMode="auto">
          <a:xfrm>
            <a:off x="533400" y="2209800"/>
            <a:ext cx="762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Age</a:t>
            </a:r>
            <a:endParaRPr lang="en-US" sz="2400" b="0" i="1">
              <a:solidFill>
                <a:srgbClr val="009900"/>
              </a:solidFill>
              <a:latin typeface="Times New Roman" pitchFamily="18" charset="0"/>
            </a:endParaRPr>
          </a:p>
        </p:txBody>
      </p:sp>
      <p:sp>
        <p:nvSpPr>
          <p:cNvPr id="781331" name="Text Box 19"/>
          <p:cNvSpPr txBox="1">
            <a:spLocks noChangeArrowheads="1"/>
          </p:cNvSpPr>
          <p:nvPr/>
        </p:nvSpPr>
        <p:spPr bwMode="auto">
          <a:xfrm>
            <a:off x="1524000" y="22098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34</a:t>
            </a:r>
            <a:endParaRPr lang="en-US" sz="2400" b="0" i="1">
              <a:solidFill>
                <a:schemeClr val="bg1"/>
              </a:solidFill>
              <a:latin typeface="Times New Roman" pitchFamily="18" charset="0"/>
            </a:endParaRPr>
          </a:p>
        </p:txBody>
      </p:sp>
      <p:sp>
        <p:nvSpPr>
          <p:cNvPr id="781332" name="Text Box 20"/>
          <p:cNvSpPr txBox="1">
            <a:spLocks noChangeArrowheads="1"/>
          </p:cNvSpPr>
          <p:nvPr/>
        </p:nvSpPr>
        <p:spPr bwMode="auto">
          <a:xfrm>
            <a:off x="1524000" y="3124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2</a:t>
            </a:r>
            <a:endParaRPr lang="en-US" sz="2400" i="1">
              <a:solidFill>
                <a:schemeClr val="bg1"/>
              </a:solidFill>
              <a:latin typeface="Times New Roman" pitchFamily="18" charset="0"/>
            </a:endParaRPr>
          </a:p>
        </p:txBody>
      </p:sp>
      <p:sp>
        <p:nvSpPr>
          <p:cNvPr id="781333" name="Text Box 21"/>
          <p:cNvSpPr txBox="1">
            <a:spLocks noChangeArrowheads="1"/>
          </p:cNvSpPr>
          <p:nvPr/>
        </p:nvSpPr>
        <p:spPr bwMode="auto">
          <a:xfrm>
            <a:off x="304800" y="31242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Gender</a:t>
            </a:r>
            <a:endParaRPr lang="en-US" sz="2400" b="0" i="1">
              <a:solidFill>
                <a:srgbClr val="009900"/>
              </a:solidFill>
              <a:latin typeface="Times New Roman" pitchFamily="18" charset="0"/>
            </a:endParaRPr>
          </a:p>
        </p:txBody>
      </p:sp>
      <p:sp>
        <p:nvSpPr>
          <p:cNvPr id="781334" name="Text Box 22"/>
          <p:cNvSpPr txBox="1">
            <a:spLocks noChangeArrowheads="1"/>
          </p:cNvSpPr>
          <p:nvPr/>
        </p:nvSpPr>
        <p:spPr bwMode="auto">
          <a:xfrm>
            <a:off x="381000" y="39624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Stage</a:t>
            </a:r>
            <a:endParaRPr lang="en-US" sz="2400" b="0" i="1">
              <a:solidFill>
                <a:srgbClr val="009900"/>
              </a:solidFill>
              <a:latin typeface="Times New Roman" pitchFamily="18" charset="0"/>
            </a:endParaRPr>
          </a:p>
        </p:txBody>
      </p:sp>
      <p:sp>
        <p:nvSpPr>
          <p:cNvPr id="781335" name="Text Box 23"/>
          <p:cNvSpPr txBox="1">
            <a:spLocks noChangeArrowheads="1"/>
          </p:cNvSpPr>
          <p:nvPr/>
        </p:nvSpPr>
        <p:spPr bwMode="auto">
          <a:xfrm>
            <a:off x="1524000" y="3886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4</a:t>
            </a:r>
            <a:endParaRPr lang="en-US" sz="2400" i="1">
              <a:solidFill>
                <a:schemeClr val="bg1"/>
              </a:solidFill>
              <a:latin typeface="Times New Roman" pitchFamily="18" charset="0"/>
            </a:endParaRPr>
          </a:p>
        </p:txBody>
      </p:sp>
      <p:sp>
        <p:nvSpPr>
          <p:cNvPr id="781336" name="Text Box 24"/>
          <p:cNvSpPr txBox="1">
            <a:spLocks noChangeArrowheads="1"/>
          </p:cNvSpPr>
          <p:nvPr/>
        </p:nvSpPr>
        <p:spPr bwMode="auto">
          <a:xfrm>
            <a:off x="4905375" y="2522538"/>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.5</a:t>
            </a:r>
            <a:endParaRPr lang="en-US" sz="1200" b="0">
              <a:latin typeface="Times New Roman" pitchFamily="18" charset="0"/>
            </a:endParaRPr>
          </a:p>
        </p:txBody>
      </p:sp>
      <p:sp>
        <p:nvSpPr>
          <p:cNvPr id="781337" name="Text Box 25"/>
          <p:cNvSpPr txBox="1">
            <a:spLocks noChangeArrowheads="1"/>
          </p:cNvSpPr>
          <p:nvPr/>
        </p:nvSpPr>
        <p:spPr bwMode="auto">
          <a:xfrm>
            <a:off x="4986338" y="36369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.8</a:t>
            </a:r>
            <a:endParaRPr lang="en-US" sz="1200" b="0">
              <a:latin typeface="Times New Roman" pitchFamily="18" charset="0"/>
            </a:endParaRPr>
          </a:p>
        </p:txBody>
      </p:sp>
      <p:sp>
        <p:nvSpPr>
          <p:cNvPr id="781338" name="Text Box 26"/>
          <p:cNvSpPr txBox="1">
            <a:spLocks noChangeArrowheads="1"/>
          </p:cNvSpPr>
          <p:nvPr/>
        </p:nvSpPr>
        <p:spPr bwMode="auto">
          <a:xfrm>
            <a:off x="2900363" y="393541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81339" name="Text Box 27"/>
          <p:cNvSpPr txBox="1">
            <a:spLocks noChangeArrowheads="1"/>
          </p:cNvSpPr>
          <p:nvPr/>
        </p:nvSpPr>
        <p:spPr bwMode="auto">
          <a:xfrm>
            <a:off x="2311400" y="33115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.3</a:t>
            </a:r>
            <a:endParaRPr lang="en-US" sz="1200" b="0">
              <a:latin typeface="Times New Roman" pitchFamily="18" charset="0"/>
            </a:endParaRPr>
          </a:p>
        </p:txBody>
      </p:sp>
      <p:sp>
        <p:nvSpPr>
          <p:cNvPr id="781340" name="Text Box 28"/>
          <p:cNvSpPr txBox="1">
            <a:spLocks noChangeArrowheads="1"/>
          </p:cNvSpPr>
          <p:nvPr/>
        </p:nvSpPr>
        <p:spPr bwMode="auto">
          <a:xfrm>
            <a:off x="2720975" y="26209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81341" name="Text Box 29"/>
          <p:cNvSpPr txBox="1">
            <a:spLocks noChangeArrowheads="1"/>
          </p:cNvSpPr>
          <p:nvPr/>
        </p:nvSpPr>
        <p:spPr bwMode="auto">
          <a:xfrm>
            <a:off x="5318125" y="499903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81342" name="Text Box 30"/>
          <p:cNvSpPr txBox="1">
            <a:spLocks noChangeArrowheads="1"/>
          </p:cNvSpPr>
          <p:nvPr/>
        </p:nvSpPr>
        <p:spPr bwMode="auto">
          <a:xfrm>
            <a:off x="3790951" y="4933950"/>
            <a:ext cx="1192212" cy="830997"/>
          </a:xfrm>
          <a:prstGeom prst="rect">
            <a:avLst/>
          </a:prstGeom>
          <a:noFill/>
          <a:ln w="9525">
            <a:noFill/>
            <a:miter lim="800000"/>
            <a:headEnd/>
            <a:tailEnd/>
          </a:ln>
          <a:effectLst/>
        </p:spPr>
        <p:txBody>
          <a:bodyPr wrap="square">
            <a:spAutoFit/>
          </a:bodyPr>
          <a:lstStyle/>
          <a:p>
            <a:pPr eaLnBrk="0" hangingPunct="0">
              <a:spcBef>
                <a:spcPct val="50000"/>
              </a:spcBef>
            </a:pPr>
            <a:r>
              <a:rPr lang="en-US" sz="2400" dirty="0" err="1">
                <a:solidFill>
                  <a:schemeClr val="accent2"/>
                </a:solidFill>
                <a:latin typeface="Times New Roman" pitchFamily="18" charset="0"/>
              </a:rPr>
              <a:t>HiddenLayer</a:t>
            </a:r>
            <a:endParaRPr lang="en-US" sz="2400" b="0" dirty="0">
              <a:latin typeface="Times New Roman" pitchFamily="18" charset="0"/>
            </a:endParaRPr>
          </a:p>
        </p:txBody>
      </p:sp>
      <p:sp>
        <p:nvSpPr>
          <p:cNvPr id="781343" name="Text Box 31"/>
          <p:cNvSpPr txBox="1">
            <a:spLocks noChangeArrowheads="1"/>
          </p:cNvSpPr>
          <p:nvPr/>
        </p:nvSpPr>
        <p:spPr bwMode="auto">
          <a:xfrm>
            <a:off x="7378700" y="3532188"/>
            <a:ext cx="1614488" cy="641350"/>
          </a:xfrm>
          <a:prstGeom prst="rect">
            <a:avLst/>
          </a:prstGeom>
          <a:noFill/>
          <a:ln w="9525">
            <a:noFill/>
            <a:miter lim="800000"/>
            <a:headEnd/>
            <a:tailEnd/>
          </a:ln>
          <a:effectLst/>
        </p:spPr>
        <p:txBody>
          <a:bodyPr>
            <a:spAutoFit/>
          </a:bodyPr>
          <a:lstStyle/>
          <a:p>
            <a:pPr eaLnBrk="0" hangingPunct="0">
              <a:spcBef>
                <a:spcPct val="50000"/>
              </a:spcBef>
            </a:pPr>
            <a:r>
              <a:rPr lang="en-US" sz="1800">
                <a:latin typeface="Times New Roman" pitchFamily="18" charset="0"/>
              </a:rPr>
              <a:t>“Probability of beingAlive”</a:t>
            </a:r>
            <a:endParaRPr lang="en-US" sz="2400" i="1">
              <a:latin typeface="Times New Roman" pitchFamily="18" charset="0"/>
            </a:endParaRPr>
          </a:p>
        </p:txBody>
      </p:sp>
      <p:sp>
        <p:nvSpPr>
          <p:cNvPr id="781344" name="Text Box 32"/>
          <p:cNvSpPr txBox="1">
            <a:spLocks noChangeArrowheads="1"/>
          </p:cNvSpPr>
          <p:nvPr/>
        </p:nvSpPr>
        <p:spPr bwMode="auto">
          <a:xfrm>
            <a:off x="7845425" y="2703513"/>
            <a:ext cx="990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0.6</a:t>
            </a:r>
            <a:endParaRPr lang="en-US" sz="2400" i="1">
              <a:latin typeface="Times New Roman" pitchFamily="18" charset="0"/>
            </a:endParaRPr>
          </a:p>
        </p:txBody>
      </p:sp>
      <p:grpSp>
        <p:nvGrpSpPr>
          <p:cNvPr id="2" name="Group 33"/>
          <p:cNvGrpSpPr>
            <a:grpSpLocks/>
          </p:cNvGrpSpPr>
          <p:nvPr/>
        </p:nvGrpSpPr>
        <p:grpSpPr bwMode="auto">
          <a:xfrm>
            <a:off x="5794375" y="2625725"/>
            <a:ext cx="1987550" cy="1401763"/>
            <a:chOff x="3340" y="1013"/>
            <a:chExt cx="1252" cy="883"/>
          </a:xfrm>
        </p:grpSpPr>
        <p:sp>
          <p:nvSpPr>
            <p:cNvPr id="781346" name="AutoShape 34"/>
            <p:cNvSpPr>
              <a:spLocks noChangeArrowheads="1"/>
            </p:cNvSpPr>
            <p:nvPr/>
          </p:nvSpPr>
          <p:spPr bwMode="auto">
            <a:xfrm>
              <a:off x="3510" y="1013"/>
              <a:ext cx="819" cy="883"/>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3" name="Group 35"/>
            <p:cNvGrpSpPr>
              <a:grpSpLocks/>
            </p:cNvGrpSpPr>
            <p:nvPr/>
          </p:nvGrpSpPr>
          <p:grpSpPr bwMode="auto">
            <a:xfrm>
              <a:off x="3785" y="1189"/>
              <a:ext cx="404" cy="331"/>
              <a:chOff x="4520" y="1893"/>
              <a:chExt cx="404" cy="331"/>
            </a:xfrm>
          </p:grpSpPr>
          <p:sp>
            <p:nvSpPr>
              <p:cNvPr id="781348" name="Freeform 36"/>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81349" name="Freeform 37"/>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81350" name="Text Box 38"/>
            <p:cNvSpPr txBox="1">
              <a:spLocks noChangeArrowheads="1"/>
            </p:cNvSpPr>
            <p:nvPr/>
          </p:nvSpPr>
          <p:spPr bwMode="auto">
            <a:xfrm>
              <a:off x="3340" y="1264"/>
              <a:ext cx="274" cy="371"/>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3200">
                  <a:latin typeface="Symbol" pitchFamily="18" charset="2"/>
                </a:rPr>
                <a:t>S</a:t>
              </a:r>
              <a:endParaRPr lang="en-US" sz="1200" b="0">
                <a:latin typeface="Times New Roman" pitchFamily="18" charset="0"/>
              </a:endParaRPr>
            </a:p>
          </p:txBody>
        </p:sp>
        <p:sp>
          <p:nvSpPr>
            <p:cNvPr id="781351" name="Freeform 39"/>
            <p:cNvSpPr>
              <a:spLocks/>
            </p:cNvSpPr>
            <p:nvPr/>
          </p:nvSpPr>
          <p:spPr bwMode="auto">
            <a:xfrm>
              <a:off x="3600" y="1478"/>
              <a:ext cx="440" cy="287"/>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81352" name="Freeform 40"/>
            <p:cNvSpPr>
              <a:spLocks/>
            </p:cNvSpPr>
            <p:nvPr/>
          </p:nvSpPr>
          <p:spPr bwMode="auto">
            <a:xfrm>
              <a:off x="4013" y="1155"/>
              <a:ext cx="579" cy="179"/>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grpSp>
      <p:sp>
        <p:nvSpPr>
          <p:cNvPr id="781353" name="Rectangle 41"/>
          <p:cNvSpPr>
            <a:spLocks noGrp="1" noChangeArrowheads="1"/>
          </p:cNvSpPr>
          <p:nvPr>
            <p:ph type="title"/>
          </p:nvPr>
        </p:nvSpPr>
        <p:spPr/>
        <p:txBody>
          <a:bodyPr/>
          <a:lstStyle/>
          <a:p>
            <a:endParaRPr lang="en-US"/>
          </a:p>
        </p:txBody>
      </p:sp>
      <p:sp>
        <p:nvSpPr>
          <p:cNvPr id="47" name="Footer Placeholder 46"/>
          <p:cNvSpPr>
            <a:spLocks noGrp="1"/>
          </p:cNvSpPr>
          <p:nvPr>
            <p:ph type="ftr" sz="quarter" idx="11"/>
          </p:nvPr>
        </p:nvSpPr>
        <p:spPr/>
        <p:txBody>
          <a:bodyPr/>
          <a:lstStyle/>
          <a:p>
            <a:r>
              <a:rPr lang="en-US" altLang="zh-CN"/>
              <a:t>© Eric Xing @ CMU, 2006-2011</a:t>
            </a:r>
            <a:endParaRPr lang="en-US" altLang="en-US" dirty="0"/>
          </a:p>
        </p:txBody>
      </p:sp>
      <p:sp>
        <p:nvSpPr>
          <p:cNvPr id="46" name="Slide Number Placeholder 45"/>
          <p:cNvSpPr>
            <a:spLocks noGrp="1"/>
          </p:cNvSpPr>
          <p:nvPr>
            <p:ph type="sldNum" sz="quarter" idx="12"/>
          </p:nvPr>
        </p:nvSpPr>
        <p:spPr/>
        <p:txBody>
          <a:bodyPr/>
          <a:lstStyle/>
          <a:p>
            <a:fld id="{1A30F549-F879-4053-8685-4286A63136EA}" type="slidenum">
              <a:rPr lang="en-US" altLang="en-US" smtClean="0"/>
              <a:pPr/>
              <a:t>12</a:t>
            </a:fld>
            <a:endParaRPr lang="en-US" altLang="en-US"/>
          </a:p>
        </p:txBody>
      </p:sp>
    </p:spTree>
    <p:extLst>
      <p:ext uri="{BB962C8B-B14F-4D97-AF65-F5344CB8AC3E}">
        <p14:creationId xmlns:p14="http://schemas.microsoft.com/office/powerpoint/2010/main" val="142736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Freeform 2"/>
          <p:cNvSpPr>
            <a:spLocks/>
          </p:cNvSpPr>
          <p:nvPr/>
        </p:nvSpPr>
        <p:spPr bwMode="auto">
          <a:xfrm>
            <a:off x="3760788" y="1987550"/>
            <a:ext cx="3629025" cy="2495550"/>
          </a:xfrm>
          <a:custGeom>
            <a:avLst/>
            <a:gdLst/>
            <a:ahLst/>
            <a:cxnLst>
              <a:cxn ang="0">
                <a:pos x="0" y="0"/>
              </a:cxn>
              <a:cxn ang="0">
                <a:pos x="0" y="1572"/>
              </a:cxn>
              <a:cxn ang="0">
                <a:pos x="2286" y="1323"/>
              </a:cxn>
              <a:cxn ang="0">
                <a:pos x="2286" y="351"/>
              </a:cxn>
              <a:cxn ang="0">
                <a:pos x="0" y="0"/>
              </a:cxn>
            </a:cxnLst>
            <a:rect l="0" t="0" r="r" b="b"/>
            <a:pathLst>
              <a:path w="2286" h="1572">
                <a:moveTo>
                  <a:pt x="0" y="0"/>
                </a:moveTo>
                <a:lnTo>
                  <a:pt x="0" y="1572"/>
                </a:lnTo>
                <a:lnTo>
                  <a:pt x="2286" y="1323"/>
                </a:lnTo>
                <a:lnTo>
                  <a:pt x="2286" y="351"/>
                </a:lnTo>
                <a:lnTo>
                  <a:pt x="0" y="0"/>
                </a:lnTo>
                <a:close/>
              </a:path>
            </a:pathLst>
          </a:custGeom>
          <a:solidFill>
            <a:srgbClr val="66FF33"/>
          </a:solidFill>
          <a:ln w="9525">
            <a:solidFill>
              <a:schemeClr val="tx1"/>
            </a:solidFill>
            <a:round/>
            <a:headEnd/>
            <a:tailEnd/>
          </a:ln>
          <a:effectLst/>
        </p:spPr>
        <p:txBody>
          <a:bodyPr wrap="none" anchor="ctr"/>
          <a:lstStyle/>
          <a:p>
            <a:endParaRPr lang="en-US"/>
          </a:p>
        </p:txBody>
      </p:sp>
      <p:sp>
        <p:nvSpPr>
          <p:cNvPr id="783363" name="Rectangle 3"/>
          <p:cNvSpPr>
            <a:spLocks noGrp="1" noChangeArrowheads="1"/>
          </p:cNvSpPr>
          <p:nvPr>
            <p:ph type="title"/>
          </p:nvPr>
        </p:nvSpPr>
        <p:spPr/>
        <p:txBody>
          <a:bodyPr/>
          <a:lstStyle/>
          <a:p>
            <a:endParaRPr lang="en-US"/>
          </a:p>
        </p:txBody>
      </p:sp>
      <p:sp>
        <p:nvSpPr>
          <p:cNvPr id="53" name="Footer Placeholder 52"/>
          <p:cNvSpPr>
            <a:spLocks noGrp="1"/>
          </p:cNvSpPr>
          <p:nvPr>
            <p:ph type="ftr" sz="quarter" idx="11"/>
          </p:nvPr>
        </p:nvSpPr>
        <p:spPr/>
        <p:txBody>
          <a:bodyPr/>
          <a:lstStyle/>
          <a:p>
            <a:r>
              <a:rPr lang="en-US" altLang="zh-CN"/>
              <a:t>© Eric Xing @ CMU, 2006-2011</a:t>
            </a:r>
            <a:endParaRPr lang="en-US" altLang="en-US" dirty="0"/>
          </a:p>
        </p:txBody>
      </p:sp>
      <p:sp>
        <p:nvSpPr>
          <p:cNvPr id="52" name="Slide Number Placeholder 51"/>
          <p:cNvSpPr>
            <a:spLocks noGrp="1"/>
          </p:cNvSpPr>
          <p:nvPr>
            <p:ph type="sldNum" sz="quarter" idx="12"/>
          </p:nvPr>
        </p:nvSpPr>
        <p:spPr/>
        <p:txBody>
          <a:bodyPr/>
          <a:lstStyle/>
          <a:p>
            <a:fld id="{1A30F549-F879-4053-8685-4286A63136EA}" type="slidenum">
              <a:rPr lang="en-US" altLang="en-US" smtClean="0"/>
              <a:pPr/>
              <a:t>13</a:t>
            </a:fld>
            <a:endParaRPr lang="en-US" altLang="en-US"/>
          </a:p>
        </p:txBody>
      </p:sp>
      <p:sp>
        <p:nvSpPr>
          <p:cNvPr id="783364" name="AutoShape 4"/>
          <p:cNvSpPr>
            <a:spLocks noChangeArrowheads="1"/>
          </p:cNvSpPr>
          <p:nvPr/>
        </p:nvSpPr>
        <p:spPr bwMode="auto">
          <a:xfrm>
            <a:off x="1524000" y="2209800"/>
            <a:ext cx="685800" cy="533400"/>
          </a:xfrm>
          <a:prstGeom prst="flowChartConnector">
            <a:avLst/>
          </a:prstGeom>
          <a:solidFill>
            <a:srgbClr val="009900"/>
          </a:solidFill>
          <a:ln w="9525">
            <a:solidFill>
              <a:schemeClr val="tx1"/>
            </a:solidFill>
            <a:round/>
            <a:headEnd/>
            <a:tailEnd/>
          </a:ln>
          <a:effectLst/>
        </p:spPr>
        <p:txBody>
          <a:bodyPr wrap="none" anchor="ctr"/>
          <a:lstStyle/>
          <a:p>
            <a:pPr algn="ctr" eaLnBrk="0" hangingPunct="0"/>
            <a:endParaRPr lang="en-US" sz="2400">
              <a:latin typeface="Times New Roman" pitchFamily="18" charset="0"/>
            </a:endParaRPr>
          </a:p>
        </p:txBody>
      </p:sp>
      <p:sp>
        <p:nvSpPr>
          <p:cNvPr id="783365" name="AutoShape 5"/>
          <p:cNvSpPr>
            <a:spLocks noChangeArrowheads="1"/>
          </p:cNvSpPr>
          <p:nvPr/>
        </p:nvSpPr>
        <p:spPr bwMode="auto">
          <a:xfrm>
            <a:off x="1524000" y="30480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83366" name="AutoShape 6"/>
          <p:cNvSpPr>
            <a:spLocks noChangeArrowheads="1"/>
          </p:cNvSpPr>
          <p:nvPr/>
        </p:nvSpPr>
        <p:spPr bwMode="auto">
          <a:xfrm>
            <a:off x="1524000" y="38862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83367" name="AutoShape 7"/>
          <p:cNvSpPr>
            <a:spLocks noChangeArrowheads="1"/>
          </p:cNvSpPr>
          <p:nvPr/>
        </p:nvSpPr>
        <p:spPr bwMode="auto">
          <a:xfrm>
            <a:off x="3962400" y="2667000"/>
            <a:ext cx="457200" cy="3048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783368" name="AutoShape 8"/>
          <p:cNvSpPr>
            <a:spLocks noChangeArrowheads="1"/>
          </p:cNvSpPr>
          <p:nvPr/>
        </p:nvSpPr>
        <p:spPr bwMode="auto">
          <a:xfrm>
            <a:off x="3962400" y="3581400"/>
            <a:ext cx="457200" cy="3048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cxnSp>
        <p:nvCxnSpPr>
          <p:cNvPr id="783369" name="AutoShape 9"/>
          <p:cNvCxnSpPr>
            <a:cxnSpLocks noChangeShapeType="1"/>
            <a:stCxn id="783364" idx="6"/>
            <a:endCxn id="783367" idx="2"/>
          </p:cNvCxnSpPr>
          <p:nvPr/>
        </p:nvCxnSpPr>
        <p:spPr bwMode="auto">
          <a:xfrm>
            <a:off x="2209800" y="2476500"/>
            <a:ext cx="1752600" cy="342900"/>
          </a:xfrm>
          <a:prstGeom prst="straightConnector1">
            <a:avLst/>
          </a:prstGeom>
          <a:noFill/>
          <a:ln w="9525">
            <a:solidFill>
              <a:schemeClr val="tx1"/>
            </a:solidFill>
            <a:round/>
            <a:headEnd/>
            <a:tailEnd/>
          </a:ln>
          <a:effectLst/>
        </p:spPr>
      </p:cxnSp>
      <p:cxnSp>
        <p:nvCxnSpPr>
          <p:cNvPr id="783370" name="AutoShape 10"/>
          <p:cNvCxnSpPr>
            <a:cxnSpLocks noChangeShapeType="1"/>
            <a:stCxn id="783365" idx="6"/>
            <a:endCxn id="783368" idx="2"/>
          </p:cNvCxnSpPr>
          <p:nvPr/>
        </p:nvCxnSpPr>
        <p:spPr bwMode="auto">
          <a:xfrm>
            <a:off x="2209800" y="3314700"/>
            <a:ext cx="1752600" cy="419100"/>
          </a:xfrm>
          <a:prstGeom prst="straightConnector1">
            <a:avLst/>
          </a:prstGeom>
          <a:noFill/>
          <a:ln w="9525">
            <a:solidFill>
              <a:schemeClr val="tx1"/>
            </a:solidFill>
            <a:round/>
            <a:headEnd/>
            <a:tailEnd/>
          </a:ln>
          <a:effectLst/>
        </p:spPr>
      </p:cxnSp>
      <p:cxnSp>
        <p:nvCxnSpPr>
          <p:cNvPr id="783371" name="AutoShape 11"/>
          <p:cNvCxnSpPr>
            <a:cxnSpLocks noChangeShapeType="1"/>
            <a:stCxn id="783365" idx="6"/>
            <a:endCxn id="783367" idx="2"/>
          </p:cNvCxnSpPr>
          <p:nvPr/>
        </p:nvCxnSpPr>
        <p:spPr bwMode="auto">
          <a:xfrm flipV="1">
            <a:off x="2209800" y="2819400"/>
            <a:ext cx="1752600" cy="495300"/>
          </a:xfrm>
          <a:prstGeom prst="straightConnector1">
            <a:avLst/>
          </a:prstGeom>
          <a:noFill/>
          <a:ln w="9525">
            <a:solidFill>
              <a:schemeClr val="tx1"/>
            </a:solidFill>
            <a:round/>
            <a:headEnd/>
            <a:tailEnd/>
          </a:ln>
          <a:effectLst/>
        </p:spPr>
      </p:cxnSp>
      <p:cxnSp>
        <p:nvCxnSpPr>
          <p:cNvPr id="783372" name="AutoShape 12"/>
          <p:cNvCxnSpPr>
            <a:cxnSpLocks noChangeShapeType="1"/>
            <a:stCxn id="783364" idx="6"/>
            <a:endCxn id="783368" idx="2"/>
          </p:cNvCxnSpPr>
          <p:nvPr/>
        </p:nvCxnSpPr>
        <p:spPr bwMode="auto">
          <a:xfrm>
            <a:off x="2209800" y="2476500"/>
            <a:ext cx="1752600" cy="1257300"/>
          </a:xfrm>
          <a:prstGeom prst="straightConnector1">
            <a:avLst/>
          </a:prstGeom>
          <a:noFill/>
          <a:ln w="9525">
            <a:solidFill>
              <a:schemeClr val="tx1"/>
            </a:solidFill>
            <a:round/>
            <a:headEnd/>
            <a:tailEnd/>
          </a:ln>
          <a:effectLst/>
        </p:spPr>
      </p:cxnSp>
      <p:cxnSp>
        <p:nvCxnSpPr>
          <p:cNvPr id="783373" name="AutoShape 13"/>
          <p:cNvCxnSpPr>
            <a:cxnSpLocks noChangeShapeType="1"/>
            <a:stCxn id="783366" idx="6"/>
          </p:cNvCxnSpPr>
          <p:nvPr/>
        </p:nvCxnSpPr>
        <p:spPr bwMode="auto">
          <a:xfrm flipV="1">
            <a:off x="2209800" y="3695700"/>
            <a:ext cx="1895475" cy="457200"/>
          </a:xfrm>
          <a:prstGeom prst="straightConnector1">
            <a:avLst/>
          </a:prstGeom>
          <a:noFill/>
          <a:ln w="9525">
            <a:solidFill>
              <a:schemeClr val="tx1"/>
            </a:solidFill>
            <a:round/>
            <a:headEnd/>
            <a:tailEnd/>
          </a:ln>
          <a:effectLst/>
        </p:spPr>
      </p:cxnSp>
      <p:cxnSp>
        <p:nvCxnSpPr>
          <p:cNvPr id="783374" name="AutoShape 14"/>
          <p:cNvCxnSpPr>
            <a:cxnSpLocks noChangeShapeType="1"/>
            <a:stCxn id="783366" idx="6"/>
            <a:endCxn id="783367" idx="2"/>
          </p:cNvCxnSpPr>
          <p:nvPr/>
        </p:nvCxnSpPr>
        <p:spPr bwMode="auto">
          <a:xfrm flipV="1">
            <a:off x="2209800" y="2819400"/>
            <a:ext cx="1752600" cy="1333500"/>
          </a:xfrm>
          <a:prstGeom prst="straightConnector1">
            <a:avLst/>
          </a:prstGeom>
          <a:noFill/>
          <a:ln w="9525">
            <a:solidFill>
              <a:schemeClr val="tx1"/>
            </a:solidFill>
            <a:round/>
            <a:headEnd/>
            <a:tailEnd/>
          </a:ln>
          <a:effectLst/>
        </p:spPr>
      </p:cxnSp>
      <p:cxnSp>
        <p:nvCxnSpPr>
          <p:cNvPr id="783375" name="AutoShape 15"/>
          <p:cNvCxnSpPr>
            <a:cxnSpLocks noChangeShapeType="1"/>
            <a:stCxn id="783367" idx="6"/>
          </p:cNvCxnSpPr>
          <p:nvPr/>
        </p:nvCxnSpPr>
        <p:spPr bwMode="auto">
          <a:xfrm>
            <a:off x="4419600" y="2819400"/>
            <a:ext cx="1400175" cy="468313"/>
          </a:xfrm>
          <a:prstGeom prst="straightConnector1">
            <a:avLst/>
          </a:prstGeom>
          <a:noFill/>
          <a:ln w="9525">
            <a:solidFill>
              <a:schemeClr val="tx1"/>
            </a:solidFill>
            <a:round/>
            <a:headEnd/>
            <a:tailEnd/>
          </a:ln>
          <a:effectLst/>
        </p:spPr>
      </p:cxnSp>
      <p:cxnSp>
        <p:nvCxnSpPr>
          <p:cNvPr id="783376" name="AutoShape 16"/>
          <p:cNvCxnSpPr>
            <a:cxnSpLocks noChangeShapeType="1"/>
            <a:stCxn id="783368" idx="6"/>
          </p:cNvCxnSpPr>
          <p:nvPr/>
        </p:nvCxnSpPr>
        <p:spPr bwMode="auto">
          <a:xfrm flipV="1">
            <a:off x="4419600" y="3352800"/>
            <a:ext cx="1400175" cy="381000"/>
          </a:xfrm>
          <a:prstGeom prst="straightConnector1">
            <a:avLst/>
          </a:prstGeom>
          <a:noFill/>
          <a:ln w="9525">
            <a:solidFill>
              <a:schemeClr val="tx1"/>
            </a:solidFill>
            <a:round/>
            <a:headEnd/>
            <a:tailEnd/>
          </a:ln>
          <a:effectLst/>
        </p:spPr>
      </p:cxnSp>
      <p:sp>
        <p:nvSpPr>
          <p:cNvPr id="783377" name="Text Box 17"/>
          <p:cNvSpPr txBox="1">
            <a:spLocks noChangeArrowheads="1"/>
          </p:cNvSpPr>
          <p:nvPr/>
        </p:nvSpPr>
        <p:spPr bwMode="auto">
          <a:xfrm>
            <a:off x="1285875" y="15367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009900"/>
                </a:solidFill>
                <a:latin typeface="Times New Roman" pitchFamily="18" charset="0"/>
              </a:rPr>
              <a:t>Inputs</a:t>
            </a:r>
            <a:endParaRPr lang="en-US" sz="2400" b="0">
              <a:solidFill>
                <a:srgbClr val="009900"/>
              </a:solidFill>
              <a:latin typeface="Times New Roman" pitchFamily="18" charset="0"/>
            </a:endParaRPr>
          </a:p>
        </p:txBody>
      </p:sp>
      <p:sp>
        <p:nvSpPr>
          <p:cNvPr id="783378" name="Text Box 18"/>
          <p:cNvSpPr txBox="1">
            <a:spLocks noChangeArrowheads="1"/>
          </p:cNvSpPr>
          <p:nvPr/>
        </p:nvSpPr>
        <p:spPr bwMode="auto">
          <a:xfrm>
            <a:off x="2308225" y="492918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83379" name="Text Box 19"/>
          <p:cNvSpPr txBox="1">
            <a:spLocks noChangeArrowheads="1"/>
          </p:cNvSpPr>
          <p:nvPr/>
        </p:nvSpPr>
        <p:spPr bwMode="auto">
          <a:xfrm>
            <a:off x="7610475" y="2022475"/>
            <a:ext cx="1524000" cy="457200"/>
          </a:xfrm>
          <a:prstGeom prst="rect">
            <a:avLst/>
          </a:prstGeom>
          <a:noFill/>
          <a:ln w="9525">
            <a:noFill/>
            <a:miter lim="800000"/>
            <a:headEnd/>
            <a:tailEnd/>
          </a:ln>
          <a:effectLst/>
        </p:spPr>
        <p:txBody>
          <a:bodyPr>
            <a:spAutoFit/>
          </a:bodyPr>
          <a:lstStyle/>
          <a:p>
            <a:pPr eaLnBrk="0" hangingPunct="0">
              <a:spcBef>
                <a:spcPct val="50000"/>
              </a:spcBef>
            </a:pPr>
            <a:r>
              <a:rPr lang="en-US" sz="2400">
                <a:solidFill>
                  <a:srgbClr val="CC0000"/>
                </a:solidFill>
                <a:latin typeface="Times New Roman" pitchFamily="18" charset="0"/>
              </a:rPr>
              <a:t>Output</a:t>
            </a:r>
            <a:endParaRPr lang="en-US" sz="2400" b="0">
              <a:solidFill>
                <a:srgbClr val="CC0000"/>
              </a:solidFill>
              <a:latin typeface="Times New Roman" pitchFamily="18" charset="0"/>
            </a:endParaRPr>
          </a:p>
        </p:txBody>
      </p:sp>
      <p:sp>
        <p:nvSpPr>
          <p:cNvPr id="783380" name="Text Box 20"/>
          <p:cNvSpPr txBox="1">
            <a:spLocks noChangeArrowheads="1"/>
          </p:cNvSpPr>
          <p:nvPr/>
        </p:nvSpPr>
        <p:spPr bwMode="auto">
          <a:xfrm>
            <a:off x="214313" y="4892675"/>
            <a:ext cx="1905000" cy="822325"/>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Independent variables</a:t>
            </a:r>
            <a:endParaRPr lang="en-US" sz="2400" b="0" i="1">
              <a:solidFill>
                <a:srgbClr val="009900"/>
              </a:solidFill>
              <a:latin typeface="Times New Roman" pitchFamily="18" charset="0"/>
            </a:endParaRPr>
          </a:p>
        </p:txBody>
      </p:sp>
      <p:sp>
        <p:nvSpPr>
          <p:cNvPr id="783381" name="Text Box 21"/>
          <p:cNvSpPr txBox="1">
            <a:spLocks noChangeArrowheads="1"/>
          </p:cNvSpPr>
          <p:nvPr/>
        </p:nvSpPr>
        <p:spPr bwMode="auto">
          <a:xfrm>
            <a:off x="6958013" y="4733925"/>
            <a:ext cx="1600200" cy="1370013"/>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CC0000"/>
                </a:solidFill>
                <a:latin typeface="Times New Roman" pitchFamily="18" charset="0"/>
              </a:rPr>
              <a:t>Dependent variable</a:t>
            </a:r>
          </a:p>
          <a:p>
            <a:pPr eaLnBrk="0" hangingPunct="0">
              <a:spcBef>
                <a:spcPct val="50000"/>
              </a:spcBef>
            </a:pPr>
            <a:r>
              <a:rPr lang="en-US" sz="2400" i="1">
                <a:solidFill>
                  <a:srgbClr val="CC0000"/>
                </a:solidFill>
                <a:latin typeface="Times New Roman" pitchFamily="18" charset="0"/>
              </a:rPr>
              <a:t>Prediction</a:t>
            </a:r>
            <a:endParaRPr lang="en-US" sz="2400" b="0">
              <a:solidFill>
                <a:srgbClr val="CC0000"/>
              </a:solidFill>
              <a:latin typeface="Times New Roman" pitchFamily="18" charset="0"/>
            </a:endParaRPr>
          </a:p>
        </p:txBody>
      </p:sp>
      <p:sp>
        <p:nvSpPr>
          <p:cNvPr id="783382" name="Text Box 22"/>
          <p:cNvSpPr txBox="1">
            <a:spLocks noChangeArrowheads="1"/>
          </p:cNvSpPr>
          <p:nvPr/>
        </p:nvSpPr>
        <p:spPr bwMode="auto">
          <a:xfrm>
            <a:off x="533400" y="2209800"/>
            <a:ext cx="762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Age</a:t>
            </a:r>
            <a:endParaRPr lang="en-US" sz="2400" b="0" i="1">
              <a:solidFill>
                <a:srgbClr val="009900"/>
              </a:solidFill>
              <a:latin typeface="Times New Roman" pitchFamily="18" charset="0"/>
            </a:endParaRPr>
          </a:p>
        </p:txBody>
      </p:sp>
      <p:sp>
        <p:nvSpPr>
          <p:cNvPr id="783383" name="Text Box 23"/>
          <p:cNvSpPr txBox="1">
            <a:spLocks noChangeArrowheads="1"/>
          </p:cNvSpPr>
          <p:nvPr/>
        </p:nvSpPr>
        <p:spPr bwMode="auto">
          <a:xfrm>
            <a:off x="1524000" y="22098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34</a:t>
            </a:r>
            <a:endParaRPr lang="en-US" sz="2400" b="0" i="1">
              <a:solidFill>
                <a:schemeClr val="bg1"/>
              </a:solidFill>
              <a:latin typeface="Times New Roman" pitchFamily="18" charset="0"/>
            </a:endParaRPr>
          </a:p>
        </p:txBody>
      </p:sp>
      <p:sp>
        <p:nvSpPr>
          <p:cNvPr id="783384" name="Text Box 24"/>
          <p:cNvSpPr txBox="1">
            <a:spLocks noChangeArrowheads="1"/>
          </p:cNvSpPr>
          <p:nvPr/>
        </p:nvSpPr>
        <p:spPr bwMode="auto">
          <a:xfrm>
            <a:off x="1524000" y="3124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1</a:t>
            </a:r>
            <a:endParaRPr lang="en-US" sz="2400" i="1">
              <a:solidFill>
                <a:schemeClr val="bg1"/>
              </a:solidFill>
              <a:latin typeface="Times New Roman" pitchFamily="18" charset="0"/>
            </a:endParaRPr>
          </a:p>
        </p:txBody>
      </p:sp>
      <p:sp>
        <p:nvSpPr>
          <p:cNvPr id="783385" name="Text Box 25"/>
          <p:cNvSpPr txBox="1">
            <a:spLocks noChangeArrowheads="1"/>
          </p:cNvSpPr>
          <p:nvPr/>
        </p:nvSpPr>
        <p:spPr bwMode="auto">
          <a:xfrm>
            <a:off x="304800" y="31242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Gender</a:t>
            </a:r>
            <a:endParaRPr lang="en-US" sz="2400" b="0" i="1">
              <a:solidFill>
                <a:srgbClr val="009900"/>
              </a:solidFill>
              <a:latin typeface="Times New Roman" pitchFamily="18" charset="0"/>
            </a:endParaRPr>
          </a:p>
        </p:txBody>
      </p:sp>
      <p:sp>
        <p:nvSpPr>
          <p:cNvPr id="783386" name="Text Box 26"/>
          <p:cNvSpPr txBox="1">
            <a:spLocks noChangeArrowheads="1"/>
          </p:cNvSpPr>
          <p:nvPr/>
        </p:nvSpPr>
        <p:spPr bwMode="auto">
          <a:xfrm>
            <a:off x="381000" y="39624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Stage</a:t>
            </a:r>
            <a:endParaRPr lang="en-US" sz="2400" b="0" i="1">
              <a:solidFill>
                <a:srgbClr val="009900"/>
              </a:solidFill>
              <a:latin typeface="Times New Roman" pitchFamily="18" charset="0"/>
            </a:endParaRPr>
          </a:p>
        </p:txBody>
      </p:sp>
      <p:sp>
        <p:nvSpPr>
          <p:cNvPr id="783387" name="Text Box 27"/>
          <p:cNvSpPr txBox="1">
            <a:spLocks noChangeArrowheads="1"/>
          </p:cNvSpPr>
          <p:nvPr/>
        </p:nvSpPr>
        <p:spPr bwMode="auto">
          <a:xfrm>
            <a:off x="1524000" y="3886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4</a:t>
            </a:r>
            <a:endParaRPr lang="en-US" sz="2400" i="1">
              <a:solidFill>
                <a:schemeClr val="bg1"/>
              </a:solidFill>
              <a:latin typeface="Times New Roman" pitchFamily="18" charset="0"/>
            </a:endParaRPr>
          </a:p>
        </p:txBody>
      </p:sp>
      <p:sp>
        <p:nvSpPr>
          <p:cNvPr id="783388" name="Text Box 28"/>
          <p:cNvSpPr txBox="1">
            <a:spLocks noChangeArrowheads="1"/>
          </p:cNvSpPr>
          <p:nvPr/>
        </p:nvSpPr>
        <p:spPr bwMode="auto">
          <a:xfrm>
            <a:off x="2716213" y="21891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.6</a:t>
            </a:r>
            <a:endParaRPr lang="en-US" sz="1200" b="0">
              <a:latin typeface="Times New Roman" pitchFamily="18" charset="0"/>
            </a:endParaRPr>
          </a:p>
        </p:txBody>
      </p:sp>
      <p:sp>
        <p:nvSpPr>
          <p:cNvPr id="783389" name="Text Box 29"/>
          <p:cNvSpPr txBox="1">
            <a:spLocks noChangeArrowheads="1"/>
          </p:cNvSpPr>
          <p:nvPr/>
        </p:nvSpPr>
        <p:spPr bwMode="auto">
          <a:xfrm>
            <a:off x="4905375" y="2522538"/>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.5</a:t>
            </a:r>
            <a:endParaRPr lang="en-US" sz="1200" b="0">
              <a:latin typeface="Times New Roman" pitchFamily="18" charset="0"/>
            </a:endParaRPr>
          </a:p>
        </p:txBody>
      </p:sp>
      <p:sp>
        <p:nvSpPr>
          <p:cNvPr id="783390" name="Text Box 30"/>
          <p:cNvSpPr txBox="1">
            <a:spLocks noChangeArrowheads="1"/>
          </p:cNvSpPr>
          <p:nvPr/>
        </p:nvSpPr>
        <p:spPr bwMode="auto">
          <a:xfrm>
            <a:off x="4986338" y="36369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.8</a:t>
            </a:r>
            <a:endParaRPr lang="en-US" sz="1200" b="0">
              <a:latin typeface="Times New Roman" pitchFamily="18" charset="0"/>
            </a:endParaRPr>
          </a:p>
        </p:txBody>
      </p:sp>
      <p:sp>
        <p:nvSpPr>
          <p:cNvPr id="783391" name="Text Box 31"/>
          <p:cNvSpPr txBox="1">
            <a:spLocks noChangeArrowheads="1"/>
          </p:cNvSpPr>
          <p:nvPr/>
        </p:nvSpPr>
        <p:spPr bwMode="auto">
          <a:xfrm>
            <a:off x="2900363" y="393541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83392" name="Text Box 32"/>
          <p:cNvSpPr txBox="1">
            <a:spLocks noChangeArrowheads="1"/>
          </p:cNvSpPr>
          <p:nvPr/>
        </p:nvSpPr>
        <p:spPr bwMode="auto">
          <a:xfrm>
            <a:off x="2327275" y="28670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.1</a:t>
            </a:r>
            <a:endParaRPr lang="en-US" sz="1200" b="0">
              <a:latin typeface="Times New Roman" pitchFamily="18" charset="0"/>
            </a:endParaRPr>
          </a:p>
        </p:txBody>
      </p:sp>
      <p:sp>
        <p:nvSpPr>
          <p:cNvPr id="783393" name="Text Box 33"/>
          <p:cNvSpPr txBox="1">
            <a:spLocks noChangeArrowheads="1"/>
          </p:cNvSpPr>
          <p:nvPr/>
        </p:nvSpPr>
        <p:spPr bwMode="auto">
          <a:xfrm>
            <a:off x="2311400" y="33115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.3</a:t>
            </a:r>
            <a:endParaRPr lang="en-US" sz="1200" b="0">
              <a:latin typeface="Times New Roman" pitchFamily="18" charset="0"/>
            </a:endParaRPr>
          </a:p>
        </p:txBody>
      </p:sp>
      <p:sp>
        <p:nvSpPr>
          <p:cNvPr id="783394" name="Text Box 34"/>
          <p:cNvSpPr txBox="1">
            <a:spLocks noChangeArrowheads="1"/>
          </p:cNvSpPr>
          <p:nvPr/>
        </p:nvSpPr>
        <p:spPr bwMode="auto">
          <a:xfrm>
            <a:off x="2705100" y="3556000"/>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.7</a:t>
            </a:r>
            <a:endParaRPr lang="en-US" sz="1200" b="0">
              <a:latin typeface="Times New Roman" pitchFamily="18" charset="0"/>
            </a:endParaRPr>
          </a:p>
        </p:txBody>
      </p:sp>
      <p:sp>
        <p:nvSpPr>
          <p:cNvPr id="783395" name="Text Box 35"/>
          <p:cNvSpPr txBox="1">
            <a:spLocks noChangeArrowheads="1"/>
          </p:cNvSpPr>
          <p:nvPr/>
        </p:nvSpPr>
        <p:spPr bwMode="auto">
          <a:xfrm>
            <a:off x="2720975" y="26209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83396" name="Text Box 36"/>
          <p:cNvSpPr txBox="1">
            <a:spLocks noChangeArrowheads="1"/>
          </p:cNvSpPr>
          <p:nvPr/>
        </p:nvSpPr>
        <p:spPr bwMode="auto">
          <a:xfrm>
            <a:off x="5318125" y="499903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83397" name="Text Box 37"/>
          <p:cNvSpPr txBox="1">
            <a:spLocks noChangeArrowheads="1"/>
          </p:cNvSpPr>
          <p:nvPr/>
        </p:nvSpPr>
        <p:spPr bwMode="auto">
          <a:xfrm>
            <a:off x="3790951" y="4933950"/>
            <a:ext cx="1192212" cy="830997"/>
          </a:xfrm>
          <a:prstGeom prst="rect">
            <a:avLst/>
          </a:prstGeom>
          <a:noFill/>
          <a:ln w="9525">
            <a:noFill/>
            <a:miter lim="800000"/>
            <a:headEnd/>
            <a:tailEnd/>
          </a:ln>
          <a:effectLst/>
        </p:spPr>
        <p:txBody>
          <a:bodyPr wrap="square">
            <a:spAutoFit/>
          </a:bodyPr>
          <a:lstStyle/>
          <a:p>
            <a:pPr eaLnBrk="0" hangingPunct="0">
              <a:spcBef>
                <a:spcPct val="50000"/>
              </a:spcBef>
            </a:pPr>
            <a:r>
              <a:rPr lang="en-US" sz="2400" dirty="0" err="1">
                <a:solidFill>
                  <a:schemeClr val="accent2"/>
                </a:solidFill>
                <a:latin typeface="Times New Roman" pitchFamily="18" charset="0"/>
              </a:rPr>
              <a:t>HiddenLayer</a:t>
            </a:r>
            <a:endParaRPr lang="en-US" sz="2400" b="0" dirty="0">
              <a:latin typeface="Times New Roman" pitchFamily="18" charset="0"/>
            </a:endParaRPr>
          </a:p>
        </p:txBody>
      </p:sp>
      <p:sp>
        <p:nvSpPr>
          <p:cNvPr id="783398" name="Text Box 38"/>
          <p:cNvSpPr txBox="1">
            <a:spLocks noChangeArrowheads="1"/>
          </p:cNvSpPr>
          <p:nvPr/>
        </p:nvSpPr>
        <p:spPr bwMode="auto">
          <a:xfrm>
            <a:off x="7378700" y="3532188"/>
            <a:ext cx="1614488" cy="641350"/>
          </a:xfrm>
          <a:prstGeom prst="rect">
            <a:avLst/>
          </a:prstGeom>
          <a:noFill/>
          <a:ln w="9525">
            <a:noFill/>
            <a:miter lim="800000"/>
            <a:headEnd/>
            <a:tailEnd/>
          </a:ln>
          <a:effectLst/>
        </p:spPr>
        <p:txBody>
          <a:bodyPr>
            <a:spAutoFit/>
          </a:bodyPr>
          <a:lstStyle/>
          <a:p>
            <a:pPr eaLnBrk="0" hangingPunct="0">
              <a:spcBef>
                <a:spcPct val="50000"/>
              </a:spcBef>
            </a:pPr>
            <a:r>
              <a:rPr lang="en-US" sz="1800">
                <a:latin typeface="Times New Roman" pitchFamily="18" charset="0"/>
              </a:rPr>
              <a:t>“Probability of beingAlive”</a:t>
            </a:r>
            <a:endParaRPr lang="en-US" sz="2400" i="1">
              <a:latin typeface="Times New Roman" pitchFamily="18" charset="0"/>
            </a:endParaRPr>
          </a:p>
        </p:txBody>
      </p:sp>
      <p:sp>
        <p:nvSpPr>
          <p:cNvPr id="783399" name="Text Box 39"/>
          <p:cNvSpPr txBox="1">
            <a:spLocks noChangeArrowheads="1"/>
          </p:cNvSpPr>
          <p:nvPr/>
        </p:nvSpPr>
        <p:spPr bwMode="auto">
          <a:xfrm>
            <a:off x="7845425" y="2703513"/>
            <a:ext cx="990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0.6</a:t>
            </a:r>
            <a:endParaRPr lang="en-US" sz="2400" i="1">
              <a:latin typeface="Times New Roman" pitchFamily="18" charset="0"/>
            </a:endParaRPr>
          </a:p>
        </p:txBody>
      </p:sp>
      <p:grpSp>
        <p:nvGrpSpPr>
          <p:cNvPr id="2" name="Group 40"/>
          <p:cNvGrpSpPr>
            <a:grpSpLocks/>
          </p:cNvGrpSpPr>
          <p:nvPr/>
        </p:nvGrpSpPr>
        <p:grpSpPr bwMode="auto">
          <a:xfrm>
            <a:off x="5794375" y="2625725"/>
            <a:ext cx="1987550" cy="1401763"/>
            <a:chOff x="3340" y="1013"/>
            <a:chExt cx="1252" cy="883"/>
          </a:xfrm>
        </p:grpSpPr>
        <p:sp>
          <p:nvSpPr>
            <p:cNvPr id="783401" name="AutoShape 41"/>
            <p:cNvSpPr>
              <a:spLocks noChangeArrowheads="1"/>
            </p:cNvSpPr>
            <p:nvPr/>
          </p:nvSpPr>
          <p:spPr bwMode="auto">
            <a:xfrm>
              <a:off x="3510" y="1013"/>
              <a:ext cx="819" cy="883"/>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3" name="Group 42"/>
            <p:cNvGrpSpPr>
              <a:grpSpLocks/>
            </p:cNvGrpSpPr>
            <p:nvPr/>
          </p:nvGrpSpPr>
          <p:grpSpPr bwMode="auto">
            <a:xfrm>
              <a:off x="3785" y="1189"/>
              <a:ext cx="404" cy="331"/>
              <a:chOff x="4520" y="1893"/>
              <a:chExt cx="404" cy="331"/>
            </a:xfrm>
          </p:grpSpPr>
          <p:sp>
            <p:nvSpPr>
              <p:cNvPr id="783403" name="Freeform 43"/>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83404" name="Freeform 44"/>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83405" name="Text Box 45"/>
            <p:cNvSpPr txBox="1">
              <a:spLocks noChangeArrowheads="1"/>
            </p:cNvSpPr>
            <p:nvPr/>
          </p:nvSpPr>
          <p:spPr bwMode="auto">
            <a:xfrm>
              <a:off x="3340" y="1264"/>
              <a:ext cx="274" cy="371"/>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3200">
                  <a:latin typeface="Symbol" pitchFamily="18" charset="2"/>
                </a:rPr>
                <a:t>S</a:t>
              </a:r>
              <a:endParaRPr lang="en-US" sz="1200" b="0">
                <a:latin typeface="Times New Roman" pitchFamily="18" charset="0"/>
              </a:endParaRPr>
            </a:p>
          </p:txBody>
        </p:sp>
        <p:sp>
          <p:nvSpPr>
            <p:cNvPr id="783406" name="Freeform 46"/>
            <p:cNvSpPr>
              <a:spLocks/>
            </p:cNvSpPr>
            <p:nvPr/>
          </p:nvSpPr>
          <p:spPr bwMode="auto">
            <a:xfrm>
              <a:off x="3600" y="1478"/>
              <a:ext cx="440" cy="287"/>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83407" name="Freeform 47"/>
            <p:cNvSpPr>
              <a:spLocks/>
            </p:cNvSpPr>
            <p:nvPr/>
          </p:nvSpPr>
          <p:spPr bwMode="auto">
            <a:xfrm>
              <a:off x="4013" y="1155"/>
              <a:ext cx="579" cy="179"/>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grpSp>
    </p:spTree>
    <p:extLst>
      <p:ext uri="{BB962C8B-B14F-4D97-AF65-F5344CB8AC3E}">
        <p14:creationId xmlns:p14="http://schemas.microsoft.com/office/powerpoint/2010/main" val="234942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Oval 2"/>
          <p:cNvSpPr>
            <a:spLocks noChangeArrowheads="1"/>
          </p:cNvSpPr>
          <p:nvPr/>
        </p:nvSpPr>
        <p:spPr bwMode="auto">
          <a:xfrm>
            <a:off x="3481388" y="1987550"/>
            <a:ext cx="1839912" cy="25273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85412" name="AutoShape 4"/>
          <p:cNvSpPr>
            <a:spLocks noChangeArrowheads="1"/>
          </p:cNvSpPr>
          <p:nvPr/>
        </p:nvSpPr>
        <p:spPr bwMode="auto">
          <a:xfrm>
            <a:off x="1524000" y="2209800"/>
            <a:ext cx="685800" cy="533400"/>
          </a:xfrm>
          <a:prstGeom prst="flowChartConnector">
            <a:avLst/>
          </a:prstGeom>
          <a:solidFill>
            <a:srgbClr val="009900"/>
          </a:solidFill>
          <a:ln w="9525">
            <a:solidFill>
              <a:schemeClr val="tx1"/>
            </a:solidFill>
            <a:round/>
            <a:headEnd/>
            <a:tailEnd/>
          </a:ln>
          <a:effectLst/>
        </p:spPr>
        <p:txBody>
          <a:bodyPr wrap="none" anchor="ctr"/>
          <a:lstStyle/>
          <a:p>
            <a:pPr algn="ctr" eaLnBrk="0" hangingPunct="0"/>
            <a:endParaRPr lang="en-US" sz="2400">
              <a:latin typeface="Times New Roman" pitchFamily="18" charset="0"/>
            </a:endParaRPr>
          </a:p>
        </p:txBody>
      </p:sp>
      <p:sp>
        <p:nvSpPr>
          <p:cNvPr id="785413" name="AutoShape 5"/>
          <p:cNvSpPr>
            <a:spLocks noChangeArrowheads="1"/>
          </p:cNvSpPr>
          <p:nvPr/>
        </p:nvSpPr>
        <p:spPr bwMode="auto">
          <a:xfrm>
            <a:off x="1524000" y="30480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sp>
        <p:nvSpPr>
          <p:cNvPr id="785414" name="AutoShape 6"/>
          <p:cNvSpPr>
            <a:spLocks noChangeArrowheads="1"/>
          </p:cNvSpPr>
          <p:nvPr/>
        </p:nvSpPr>
        <p:spPr bwMode="auto">
          <a:xfrm>
            <a:off x="1524000" y="3886200"/>
            <a:ext cx="685800" cy="533400"/>
          </a:xfrm>
          <a:prstGeom prst="flowChartConnector">
            <a:avLst/>
          </a:prstGeom>
          <a:solidFill>
            <a:srgbClr val="009900"/>
          </a:solidFill>
          <a:ln w="9525">
            <a:solidFill>
              <a:schemeClr val="tx1"/>
            </a:solidFill>
            <a:round/>
            <a:headEnd/>
            <a:tailEnd/>
          </a:ln>
          <a:effectLst/>
        </p:spPr>
        <p:txBody>
          <a:bodyPr wrap="none" anchor="ctr"/>
          <a:lstStyle/>
          <a:p>
            <a:endParaRPr lang="en-US"/>
          </a:p>
        </p:txBody>
      </p:sp>
      <p:cxnSp>
        <p:nvCxnSpPr>
          <p:cNvPr id="785415" name="AutoShape 7"/>
          <p:cNvCxnSpPr>
            <a:cxnSpLocks noChangeShapeType="1"/>
            <a:stCxn id="785412" idx="6"/>
            <a:endCxn id="785453" idx="2"/>
          </p:cNvCxnSpPr>
          <p:nvPr/>
        </p:nvCxnSpPr>
        <p:spPr bwMode="auto">
          <a:xfrm>
            <a:off x="2209800" y="2476500"/>
            <a:ext cx="1752600" cy="342900"/>
          </a:xfrm>
          <a:prstGeom prst="straightConnector1">
            <a:avLst/>
          </a:prstGeom>
          <a:noFill/>
          <a:ln w="9525">
            <a:solidFill>
              <a:schemeClr val="tx1"/>
            </a:solidFill>
            <a:round/>
            <a:headEnd/>
            <a:tailEnd/>
          </a:ln>
          <a:effectLst/>
        </p:spPr>
      </p:cxnSp>
      <p:cxnSp>
        <p:nvCxnSpPr>
          <p:cNvPr id="785416" name="AutoShape 8"/>
          <p:cNvCxnSpPr>
            <a:cxnSpLocks noChangeShapeType="1"/>
            <a:stCxn id="785413" idx="6"/>
          </p:cNvCxnSpPr>
          <p:nvPr/>
        </p:nvCxnSpPr>
        <p:spPr bwMode="auto">
          <a:xfrm>
            <a:off x="2209800" y="3314700"/>
            <a:ext cx="1752600" cy="419100"/>
          </a:xfrm>
          <a:prstGeom prst="straightConnector1">
            <a:avLst/>
          </a:prstGeom>
          <a:noFill/>
          <a:ln w="9525">
            <a:solidFill>
              <a:schemeClr val="tx1"/>
            </a:solidFill>
            <a:round/>
            <a:headEnd/>
            <a:tailEnd/>
          </a:ln>
          <a:effectLst/>
        </p:spPr>
      </p:cxnSp>
      <p:cxnSp>
        <p:nvCxnSpPr>
          <p:cNvPr id="785417" name="AutoShape 9"/>
          <p:cNvCxnSpPr>
            <a:cxnSpLocks noChangeShapeType="1"/>
            <a:stCxn id="785413" idx="6"/>
            <a:endCxn id="785453" idx="2"/>
          </p:cNvCxnSpPr>
          <p:nvPr/>
        </p:nvCxnSpPr>
        <p:spPr bwMode="auto">
          <a:xfrm flipV="1">
            <a:off x="2209800" y="2819400"/>
            <a:ext cx="1752600" cy="495300"/>
          </a:xfrm>
          <a:prstGeom prst="straightConnector1">
            <a:avLst/>
          </a:prstGeom>
          <a:noFill/>
          <a:ln w="9525">
            <a:solidFill>
              <a:schemeClr val="tx1"/>
            </a:solidFill>
            <a:round/>
            <a:headEnd/>
            <a:tailEnd/>
          </a:ln>
          <a:effectLst/>
        </p:spPr>
      </p:cxnSp>
      <p:cxnSp>
        <p:nvCxnSpPr>
          <p:cNvPr id="785418" name="AutoShape 10"/>
          <p:cNvCxnSpPr>
            <a:cxnSpLocks noChangeShapeType="1"/>
            <a:stCxn id="785412" idx="6"/>
          </p:cNvCxnSpPr>
          <p:nvPr/>
        </p:nvCxnSpPr>
        <p:spPr bwMode="auto">
          <a:xfrm>
            <a:off x="2209800" y="2476500"/>
            <a:ext cx="1752600" cy="1257300"/>
          </a:xfrm>
          <a:prstGeom prst="straightConnector1">
            <a:avLst/>
          </a:prstGeom>
          <a:noFill/>
          <a:ln w="9525">
            <a:solidFill>
              <a:schemeClr val="tx1"/>
            </a:solidFill>
            <a:round/>
            <a:headEnd/>
            <a:tailEnd/>
          </a:ln>
          <a:effectLst/>
        </p:spPr>
      </p:cxnSp>
      <p:cxnSp>
        <p:nvCxnSpPr>
          <p:cNvPr id="785419" name="AutoShape 11"/>
          <p:cNvCxnSpPr>
            <a:cxnSpLocks noChangeShapeType="1"/>
            <a:stCxn id="785414" idx="6"/>
          </p:cNvCxnSpPr>
          <p:nvPr/>
        </p:nvCxnSpPr>
        <p:spPr bwMode="auto">
          <a:xfrm flipV="1">
            <a:off x="2209800" y="3695700"/>
            <a:ext cx="1895475" cy="457200"/>
          </a:xfrm>
          <a:prstGeom prst="straightConnector1">
            <a:avLst/>
          </a:prstGeom>
          <a:noFill/>
          <a:ln w="9525">
            <a:solidFill>
              <a:schemeClr val="tx1"/>
            </a:solidFill>
            <a:round/>
            <a:headEnd/>
            <a:tailEnd/>
          </a:ln>
          <a:effectLst/>
        </p:spPr>
      </p:cxnSp>
      <p:cxnSp>
        <p:nvCxnSpPr>
          <p:cNvPr id="785420" name="AutoShape 12"/>
          <p:cNvCxnSpPr>
            <a:cxnSpLocks noChangeShapeType="1"/>
            <a:stCxn id="785414" idx="6"/>
            <a:endCxn id="785453" idx="2"/>
          </p:cNvCxnSpPr>
          <p:nvPr/>
        </p:nvCxnSpPr>
        <p:spPr bwMode="auto">
          <a:xfrm flipV="1">
            <a:off x="2209800" y="2819400"/>
            <a:ext cx="1752600" cy="1333500"/>
          </a:xfrm>
          <a:prstGeom prst="straightConnector1">
            <a:avLst/>
          </a:prstGeom>
          <a:noFill/>
          <a:ln w="9525">
            <a:solidFill>
              <a:schemeClr val="tx1"/>
            </a:solidFill>
            <a:round/>
            <a:headEnd/>
            <a:tailEnd/>
          </a:ln>
          <a:effectLst/>
        </p:spPr>
      </p:cxnSp>
      <p:cxnSp>
        <p:nvCxnSpPr>
          <p:cNvPr id="785421" name="AutoShape 13"/>
          <p:cNvCxnSpPr>
            <a:cxnSpLocks noChangeShapeType="1"/>
            <a:stCxn id="785453" idx="6"/>
          </p:cNvCxnSpPr>
          <p:nvPr/>
        </p:nvCxnSpPr>
        <p:spPr bwMode="auto">
          <a:xfrm>
            <a:off x="4419600" y="2819400"/>
            <a:ext cx="1400175" cy="468313"/>
          </a:xfrm>
          <a:prstGeom prst="straightConnector1">
            <a:avLst/>
          </a:prstGeom>
          <a:noFill/>
          <a:ln w="9525">
            <a:solidFill>
              <a:schemeClr val="tx1"/>
            </a:solidFill>
            <a:round/>
            <a:headEnd/>
            <a:tailEnd/>
          </a:ln>
          <a:effectLst/>
        </p:spPr>
      </p:cxnSp>
      <p:cxnSp>
        <p:nvCxnSpPr>
          <p:cNvPr id="785422" name="AutoShape 14"/>
          <p:cNvCxnSpPr>
            <a:cxnSpLocks noChangeShapeType="1"/>
          </p:cNvCxnSpPr>
          <p:nvPr/>
        </p:nvCxnSpPr>
        <p:spPr bwMode="auto">
          <a:xfrm flipV="1">
            <a:off x="4419600" y="3352800"/>
            <a:ext cx="1400175" cy="381000"/>
          </a:xfrm>
          <a:prstGeom prst="straightConnector1">
            <a:avLst/>
          </a:prstGeom>
          <a:noFill/>
          <a:ln w="9525">
            <a:solidFill>
              <a:schemeClr val="tx1"/>
            </a:solidFill>
            <a:round/>
            <a:headEnd/>
            <a:tailEnd/>
          </a:ln>
          <a:effectLst/>
        </p:spPr>
      </p:cxnSp>
      <p:sp>
        <p:nvSpPr>
          <p:cNvPr id="785423" name="Text Box 15"/>
          <p:cNvSpPr txBox="1">
            <a:spLocks noChangeArrowheads="1"/>
          </p:cNvSpPr>
          <p:nvPr/>
        </p:nvSpPr>
        <p:spPr bwMode="auto">
          <a:xfrm>
            <a:off x="2308225" y="492918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85424" name="Text Box 16"/>
          <p:cNvSpPr txBox="1">
            <a:spLocks noChangeArrowheads="1"/>
          </p:cNvSpPr>
          <p:nvPr/>
        </p:nvSpPr>
        <p:spPr bwMode="auto">
          <a:xfrm>
            <a:off x="214313" y="4892675"/>
            <a:ext cx="1905000" cy="822325"/>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Independent variables</a:t>
            </a:r>
            <a:endParaRPr lang="en-US" sz="2400" b="0" i="1">
              <a:solidFill>
                <a:srgbClr val="009900"/>
              </a:solidFill>
              <a:latin typeface="Times New Roman" pitchFamily="18" charset="0"/>
            </a:endParaRPr>
          </a:p>
        </p:txBody>
      </p:sp>
      <p:sp>
        <p:nvSpPr>
          <p:cNvPr id="785425" name="Text Box 17"/>
          <p:cNvSpPr txBox="1">
            <a:spLocks noChangeArrowheads="1"/>
          </p:cNvSpPr>
          <p:nvPr/>
        </p:nvSpPr>
        <p:spPr bwMode="auto">
          <a:xfrm>
            <a:off x="6958013" y="4733925"/>
            <a:ext cx="1600200" cy="1370013"/>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CC0000"/>
                </a:solidFill>
                <a:latin typeface="Times New Roman" pitchFamily="18" charset="0"/>
              </a:rPr>
              <a:t>Dependent variable</a:t>
            </a:r>
          </a:p>
          <a:p>
            <a:pPr eaLnBrk="0" hangingPunct="0">
              <a:spcBef>
                <a:spcPct val="50000"/>
              </a:spcBef>
            </a:pPr>
            <a:r>
              <a:rPr lang="en-US" sz="2400" i="1">
                <a:solidFill>
                  <a:srgbClr val="CC0000"/>
                </a:solidFill>
                <a:latin typeface="Times New Roman" pitchFamily="18" charset="0"/>
              </a:rPr>
              <a:t>Prediction</a:t>
            </a:r>
            <a:endParaRPr lang="en-US" sz="2400" b="0">
              <a:solidFill>
                <a:srgbClr val="CC0000"/>
              </a:solidFill>
              <a:latin typeface="Times New Roman" pitchFamily="18" charset="0"/>
            </a:endParaRPr>
          </a:p>
        </p:txBody>
      </p:sp>
      <p:sp>
        <p:nvSpPr>
          <p:cNvPr id="785426" name="Text Box 18"/>
          <p:cNvSpPr txBox="1">
            <a:spLocks noChangeArrowheads="1"/>
          </p:cNvSpPr>
          <p:nvPr/>
        </p:nvSpPr>
        <p:spPr bwMode="auto">
          <a:xfrm>
            <a:off x="533400" y="2209800"/>
            <a:ext cx="762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Age</a:t>
            </a:r>
            <a:endParaRPr lang="en-US" sz="2400" b="0" i="1">
              <a:solidFill>
                <a:srgbClr val="009900"/>
              </a:solidFill>
              <a:latin typeface="Times New Roman" pitchFamily="18" charset="0"/>
            </a:endParaRPr>
          </a:p>
        </p:txBody>
      </p:sp>
      <p:sp>
        <p:nvSpPr>
          <p:cNvPr id="785427" name="Text Box 19"/>
          <p:cNvSpPr txBox="1">
            <a:spLocks noChangeArrowheads="1"/>
          </p:cNvSpPr>
          <p:nvPr/>
        </p:nvSpPr>
        <p:spPr bwMode="auto">
          <a:xfrm>
            <a:off x="1524000" y="22098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34</a:t>
            </a:r>
            <a:endParaRPr lang="en-US" sz="2400" b="0" i="1">
              <a:solidFill>
                <a:schemeClr val="bg1"/>
              </a:solidFill>
              <a:latin typeface="Times New Roman" pitchFamily="18" charset="0"/>
            </a:endParaRPr>
          </a:p>
        </p:txBody>
      </p:sp>
      <p:sp>
        <p:nvSpPr>
          <p:cNvPr id="785428" name="Text Box 20"/>
          <p:cNvSpPr txBox="1">
            <a:spLocks noChangeArrowheads="1"/>
          </p:cNvSpPr>
          <p:nvPr/>
        </p:nvSpPr>
        <p:spPr bwMode="auto">
          <a:xfrm>
            <a:off x="1524000" y="3124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2</a:t>
            </a:r>
            <a:endParaRPr lang="en-US" sz="2400" i="1">
              <a:solidFill>
                <a:schemeClr val="bg1"/>
              </a:solidFill>
              <a:latin typeface="Times New Roman" pitchFamily="18" charset="0"/>
            </a:endParaRPr>
          </a:p>
        </p:txBody>
      </p:sp>
      <p:sp>
        <p:nvSpPr>
          <p:cNvPr id="785429" name="Text Box 21"/>
          <p:cNvSpPr txBox="1">
            <a:spLocks noChangeArrowheads="1"/>
          </p:cNvSpPr>
          <p:nvPr/>
        </p:nvSpPr>
        <p:spPr bwMode="auto">
          <a:xfrm>
            <a:off x="304800" y="31242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Gender</a:t>
            </a:r>
            <a:endParaRPr lang="en-US" sz="2400" b="0" i="1">
              <a:solidFill>
                <a:srgbClr val="009900"/>
              </a:solidFill>
              <a:latin typeface="Times New Roman" pitchFamily="18" charset="0"/>
            </a:endParaRPr>
          </a:p>
        </p:txBody>
      </p:sp>
      <p:sp>
        <p:nvSpPr>
          <p:cNvPr id="785430" name="Text Box 22"/>
          <p:cNvSpPr txBox="1">
            <a:spLocks noChangeArrowheads="1"/>
          </p:cNvSpPr>
          <p:nvPr/>
        </p:nvSpPr>
        <p:spPr bwMode="auto">
          <a:xfrm>
            <a:off x="381000" y="3962400"/>
            <a:ext cx="1143000" cy="457200"/>
          </a:xfrm>
          <a:prstGeom prst="rect">
            <a:avLst/>
          </a:prstGeom>
          <a:noFill/>
          <a:ln w="9525">
            <a:noFill/>
            <a:miter lim="800000"/>
            <a:headEnd/>
            <a:tailEnd/>
          </a:ln>
          <a:effectLst/>
        </p:spPr>
        <p:txBody>
          <a:bodyPr>
            <a:spAutoFit/>
          </a:bodyPr>
          <a:lstStyle/>
          <a:p>
            <a:pPr eaLnBrk="0" hangingPunct="0">
              <a:spcBef>
                <a:spcPct val="50000"/>
              </a:spcBef>
            </a:pPr>
            <a:r>
              <a:rPr lang="en-US" sz="2400" i="1">
                <a:solidFill>
                  <a:srgbClr val="009900"/>
                </a:solidFill>
                <a:latin typeface="Times New Roman" pitchFamily="18" charset="0"/>
              </a:rPr>
              <a:t>Stage</a:t>
            </a:r>
            <a:endParaRPr lang="en-US" sz="2400" b="0" i="1">
              <a:solidFill>
                <a:srgbClr val="009900"/>
              </a:solidFill>
              <a:latin typeface="Times New Roman" pitchFamily="18" charset="0"/>
            </a:endParaRPr>
          </a:p>
        </p:txBody>
      </p:sp>
      <p:sp>
        <p:nvSpPr>
          <p:cNvPr id="785431" name="Text Box 23"/>
          <p:cNvSpPr txBox="1">
            <a:spLocks noChangeArrowheads="1"/>
          </p:cNvSpPr>
          <p:nvPr/>
        </p:nvSpPr>
        <p:spPr bwMode="auto">
          <a:xfrm>
            <a:off x="1524000" y="3886200"/>
            <a:ext cx="762000" cy="457200"/>
          </a:xfrm>
          <a:prstGeom prst="rect">
            <a:avLst/>
          </a:prstGeom>
          <a:noFill/>
          <a:ln w="9525">
            <a:noFill/>
            <a:miter lim="800000"/>
            <a:headEnd/>
            <a:tailEnd/>
          </a:ln>
          <a:effectLst/>
        </p:spPr>
        <p:txBody>
          <a:bodyPr>
            <a:spAutoFit/>
          </a:bodyPr>
          <a:lstStyle/>
          <a:p>
            <a:pPr algn="ctr" eaLnBrk="0" hangingPunct="0">
              <a:spcBef>
                <a:spcPct val="50000"/>
              </a:spcBef>
            </a:pPr>
            <a:r>
              <a:rPr lang="en-US" sz="2400">
                <a:solidFill>
                  <a:schemeClr val="bg1"/>
                </a:solidFill>
                <a:latin typeface="Times New Roman" pitchFamily="18" charset="0"/>
              </a:rPr>
              <a:t>4</a:t>
            </a:r>
            <a:endParaRPr lang="en-US" sz="2400" i="1">
              <a:solidFill>
                <a:schemeClr val="bg1"/>
              </a:solidFill>
              <a:latin typeface="Times New Roman" pitchFamily="18" charset="0"/>
            </a:endParaRPr>
          </a:p>
        </p:txBody>
      </p:sp>
      <p:sp>
        <p:nvSpPr>
          <p:cNvPr id="785432" name="Text Box 24"/>
          <p:cNvSpPr txBox="1">
            <a:spLocks noChangeArrowheads="1"/>
          </p:cNvSpPr>
          <p:nvPr/>
        </p:nvSpPr>
        <p:spPr bwMode="auto">
          <a:xfrm>
            <a:off x="2716213" y="21891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.6</a:t>
            </a:r>
            <a:endParaRPr lang="en-US" sz="1200" b="0">
              <a:latin typeface="Times New Roman" pitchFamily="18" charset="0"/>
            </a:endParaRPr>
          </a:p>
        </p:txBody>
      </p:sp>
      <p:sp>
        <p:nvSpPr>
          <p:cNvPr id="785433" name="Text Box 25"/>
          <p:cNvSpPr txBox="1">
            <a:spLocks noChangeArrowheads="1"/>
          </p:cNvSpPr>
          <p:nvPr/>
        </p:nvSpPr>
        <p:spPr bwMode="auto">
          <a:xfrm>
            <a:off x="5251450" y="283527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.5</a:t>
            </a:r>
            <a:endParaRPr lang="en-US" sz="1200" b="0">
              <a:latin typeface="Times New Roman" pitchFamily="18" charset="0"/>
            </a:endParaRPr>
          </a:p>
        </p:txBody>
      </p:sp>
      <p:sp>
        <p:nvSpPr>
          <p:cNvPr id="785434" name="Text Box 26"/>
          <p:cNvSpPr txBox="1">
            <a:spLocks noChangeArrowheads="1"/>
          </p:cNvSpPr>
          <p:nvPr/>
        </p:nvSpPr>
        <p:spPr bwMode="auto">
          <a:xfrm>
            <a:off x="5249863" y="33750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.8</a:t>
            </a:r>
            <a:endParaRPr lang="en-US" sz="1200" b="0">
              <a:latin typeface="Times New Roman" pitchFamily="18" charset="0"/>
            </a:endParaRPr>
          </a:p>
        </p:txBody>
      </p:sp>
      <p:sp>
        <p:nvSpPr>
          <p:cNvPr id="785435" name="Text Box 27"/>
          <p:cNvSpPr txBox="1">
            <a:spLocks noChangeArrowheads="1"/>
          </p:cNvSpPr>
          <p:nvPr/>
        </p:nvSpPr>
        <p:spPr bwMode="auto">
          <a:xfrm>
            <a:off x="2900363" y="393541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85436" name="Text Box 28"/>
          <p:cNvSpPr txBox="1">
            <a:spLocks noChangeArrowheads="1"/>
          </p:cNvSpPr>
          <p:nvPr/>
        </p:nvSpPr>
        <p:spPr bwMode="auto">
          <a:xfrm>
            <a:off x="2327275" y="28670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.1</a:t>
            </a:r>
            <a:endParaRPr lang="en-US" sz="1200" b="0">
              <a:latin typeface="Times New Roman" pitchFamily="18" charset="0"/>
            </a:endParaRPr>
          </a:p>
        </p:txBody>
      </p:sp>
      <p:sp>
        <p:nvSpPr>
          <p:cNvPr id="785437" name="Text Box 29"/>
          <p:cNvSpPr txBox="1">
            <a:spLocks noChangeArrowheads="1"/>
          </p:cNvSpPr>
          <p:nvPr/>
        </p:nvSpPr>
        <p:spPr bwMode="auto">
          <a:xfrm>
            <a:off x="2311400" y="3311525"/>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.3</a:t>
            </a:r>
            <a:endParaRPr lang="en-US" sz="1200" b="0">
              <a:latin typeface="Times New Roman" pitchFamily="18" charset="0"/>
            </a:endParaRPr>
          </a:p>
        </p:txBody>
      </p:sp>
      <p:sp>
        <p:nvSpPr>
          <p:cNvPr id="785438" name="Text Box 30"/>
          <p:cNvSpPr txBox="1">
            <a:spLocks noChangeArrowheads="1"/>
          </p:cNvSpPr>
          <p:nvPr/>
        </p:nvSpPr>
        <p:spPr bwMode="auto">
          <a:xfrm>
            <a:off x="2705100" y="3556000"/>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.7</a:t>
            </a:r>
            <a:endParaRPr lang="en-US" sz="1200" b="0">
              <a:latin typeface="Times New Roman" pitchFamily="18" charset="0"/>
            </a:endParaRPr>
          </a:p>
        </p:txBody>
      </p:sp>
      <p:sp>
        <p:nvSpPr>
          <p:cNvPr id="785439" name="Text Box 31"/>
          <p:cNvSpPr txBox="1">
            <a:spLocks noChangeArrowheads="1"/>
          </p:cNvSpPr>
          <p:nvPr/>
        </p:nvSpPr>
        <p:spPr bwMode="auto">
          <a:xfrm>
            <a:off x="2720975" y="2620963"/>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sp>
        <p:nvSpPr>
          <p:cNvPr id="785440" name="Text Box 32"/>
          <p:cNvSpPr txBox="1">
            <a:spLocks noChangeArrowheads="1"/>
          </p:cNvSpPr>
          <p:nvPr/>
        </p:nvSpPr>
        <p:spPr bwMode="auto">
          <a:xfrm>
            <a:off x="5318125" y="4999038"/>
            <a:ext cx="130492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Weights</a:t>
            </a:r>
            <a:endParaRPr lang="en-US" sz="2400" b="0">
              <a:latin typeface="Times New Roman" pitchFamily="18" charset="0"/>
            </a:endParaRPr>
          </a:p>
        </p:txBody>
      </p:sp>
      <p:sp>
        <p:nvSpPr>
          <p:cNvPr id="785441" name="Text Box 33"/>
          <p:cNvSpPr txBox="1">
            <a:spLocks noChangeArrowheads="1"/>
          </p:cNvSpPr>
          <p:nvPr/>
        </p:nvSpPr>
        <p:spPr bwMode="auto">
          <a:xfrm>
            <a:off x="3790951" y="4933950"/>
            <a:ext cx="1192212" cy="830997"/>
          </a:xfrm>
          <a:prstGeom prst="rect">
            <a:avLst/>
          </a:prstGeom>
          <a:noFill/>
          <a:ln w="9525">
            <a:noFill/>
            <a:miter lim="800000"/>
            <a:headEnd/>
            <a:tailEnd/>
          </a:ln>
          <a:effectLst/>
        </p:spPr>
        <p:txBody>
          <a:bodyPr wrap="square">
            <a:spAutoFit/>
          </a:bodyPr>
          <a:lstStyle/>
          <a:p>
            <a:pPr eaLnBrk="0" hangingPunct="0">
              <a:spcBef>
                <a:spcPct val="50000"/>
              </a:spcBef>
            </a:pPr>
            <a:r>
              <a:rPr lang="en-US" sz="2400" dirty="0" err="1">
                <a:solidFill>
                  <a:schemeClr val="accent2"/>
                </a:solidFill>
                <a:latin typeface="Times New Roman" pitchFamily="18" charset="0"/>
              </a:rPr>
              <a:t>HiddenLayer</a:t>
            </a:r>
            <a:endParaRPr lang="en-US" sz="2400" b="0" dirty="0">
              <a:latin typeface="Times New Roman" pitchFamily="18" charset="0"/>
            </a:endParaRPr>
          </a:p>
        </p:txBody>
      </p:sp>
      <p:sp>
        <p:nvSpPr>
          <p:cNvPr id="785442" name="Text Box 34"/>
          <p:cNvSpPr txBox="1">
            <a:spLocks noChangeArrowheads="1"/>
          </p:cNvSpPr>
          <p:nvPr/>
        </p:nvSpPr>
        <p:spPr bwMode="auto">
          <a:xfrm>
            <a:off x="7378700" y="3532188"/>
            <a:ext cx="1614488" cy="641350"/>
          </a:xfrm>
          <a:prstGeom prst="rect">
            <a:avLst/>
          </a:prstGeom>
          <a:noFill/>
          <a:ln w="9525">
            <a:noFill/>
            <a:miter lim="800000"/>
            <a:headEnd/>
            <a:tailEnd/>
          </a:ln>
          <a:effectLst/>
        </p:spPr>
        <p:txBody>
          <a:bodyPr>
            <a:spAutoFit/>
          </a:bodyPr>
          <a:lstStyle/>
          <a:p>
            <a:pPr eaLnBrk="0" hangingPunct="0">
              <a:spcBef>
                <a:spcPct val="50000"/>
              </a:spcBef>
            </a:pPr>
            <a:r>
              <a:rPr lang="en-US" sz="1800">
                <a:latin typeface="Times New Roman" pitchFamily="18" charset="0"/>
              </a:rPr>
              <a:t>“Probability of beingAlive”</a:t>
            </a:r>
            <a:endParaRPr lang="en-US" sz="2400" i="1">
              <a:latin typeface="Times New Roman" pitchFamily="18" charset="0"/>
            </a:endParaRPr>
          </a:p>
        </p:txBody>
      </p:sp>
      <p:sp>
        <p:nvSpPr>
          <p:cNvPr id="785443" name="Text Box 35"/>
          <p:cNvSpPr txBox="1">
            <a:spLocks noChangeArrowheads="1"/>
          </p:cNvSpPr>
          <p:nvPr/>
        </p:nvSpPr>
        <p:spPr bwMode="auto">
          <a:xfrm>
            <a:off x="7845425" y="2703513"/>
            <a:ext cx="9906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0.6</a:t>
            </a:r>
            <a:endParaRPr lang="en-US" sz="2400" i="1">
              <a:latin typeface="Times New Roman" pitchFamily="18" charset="0"/>
            </a:endParaRPr>
          </a:p>
        </p:txBody>
      </p:sp>
      <p:grpSp>
        <p:nvGrpSpPr>
          <p:cNvPr id="2" name="Group 36"/>
          <p:cNvGrpSpPr>
            <a:grpSpLocks/>
          </p:cNvGrpSpPr>
          <p:nvPr/>
        </p:nvGrpSpPr>
        <p:grpSpPr bwMode="auto">
          <a:xfrm>
            <a:off x="5794375" y="2625725"/>
            <a:ext cx="1987550" cy="1401763"/>
            <a:chOff x="3340" y="1013"/>
            <a:chExt cx="1252" cy="883"/>
          </a:xfrm>
        </p:grpSpPr>
        <p:sp>
          <p:nvSpPr>
            <p:cNvPr id="785445" name="AutoShape 37"/>
            <p:cNvSpPr>
              <a:spLocks noChangeArrowheads="1"/>
            </p:cNvSpPr>
            <p:nvPr/>
          </p:nvSpPr>
          <p:spPr bwMode="auto">
            <a:xfrm>
              <a:off x="3510" y="1013"/>
              <a:ext cx="819" cy="883"/>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3" name="Group 38"/>
            <p:cNvGrpSpPr>
              <a:grpSpLocks/>
            </p:cNvGrpSpPr>
            <p:nvPr/>
          </p:nvGrpSpPr>
          <p:grpSpPr bwMode="auto">
            <a:xfrm>
              <a:off x="3785" y="1189"/>
              <a:ext cx="404" cy="331"/>
              <a:chOff x="4520" y="1893"/>
              <a:chExt cx="404" cy="331"/>
            </a:xfrm>
          </p:grpSpPr>
          <p:sp>
            <p:nvSpPr>
              <p:cNvPr id="785447" name="Freeform 39"/>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85448" name="Freeform 40"/>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85449" name="Text Box 41"/>
            <p:cNvSpPr txBox="1">
              <a:spLocks noChangeArrowheads="1"/>
            </p:cNvSpPr>
            <p:nvPr/>
          </p:nvSpPr>
          <p:spPr bwMode="auto">
            <a:xfrm>
              <a:off x="3340" y="1264"/>
              <a:ext cx="274" cy="371"/>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3200">
                  <a:latin typeface="Symbol" pitchFamily="18" charset="2"/>
                </a:rPr>
                <a:t>S</a:t>
              </a:r>
              <a:endParaRPr lang="en-US" sz="1200" b="0">
                <a:latin typeface="Times New Roman" pitchFamily="18" charset="0"/>
              </a:endParaRPr>
            </a:p>
          </p:txBody>
        </p:sp>
        <p:sp>
          <p:nvSpPr>
            <p:cNvPr id="785450" name="Freeform 42"/>
            <p:cNvSpPr>
              <a:spLocks/>
            </p:cNvSpPr>
            <p:nvPr/>
          </p:nvSpPr>
          <p:spPr bwMode="auto">
            <a:xfrm>
              <a:off x="3600" y="1478"/>
              <a:ext cx="440" cy="287"/>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85451" name="Freeform 43"/>
            <p:cNvSpPr>
              <a:spLocks/>
            </p:cNvSpPr>
            <p:nvPr/>
          </p:nvSpPr>
          <p:spPr bwMode="auto">
            <a:xfrm>
              <a:off x="4013" y="1155"/>
              <a:ext cx="579" cy="179"/>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grpSp>
      <p:grpSp>
        <p:nvGrpSpPr>
          <p:cNvPr id="4" name="Group 44"/>
          <p:cNvGrpSpPr>
            <a:grpSpLocks/>
          </p:cNvGrpSpPr>
          <p:nvPr/>
        </p:nvGrpSpPr>
        <p:grpSpPr bwMode="auto">
          <a:xfrm>
            <a:off x="3746500" y="2416175"/>
            <a:ext cx="1036638" cy="712788"/>
            <a:chOff x="2360" y="1522"/>
            <a:chExt cx="653" cy="449"/>
          </a:xfrm>
        </p:grpSpPr>
        <p:sp>
          <p:nvSpPr>
            <p:cNvPr id="785453" name="AutoShape 45"/>
            <p:cNvSpPr>
              <a:spLocks noChangeArrowheads="1"/>
            </p:cNvSpPr>
            <p:nvPr/>
          </p:nvSpPr>
          <p:spPr bwMode="auto">
            <a:xfrm>
              <a:off x="2496" y="1680"/>
              <a:ext cx="288" cy="192"/>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785454" name="AutoShape 46"/>
            <p:cNvSpPr>
              <a:spLocks noChangeArrowheads="1"/>
            </p:cNvSpPr>
            <p:nvPr/>
          </p:nvSpPr>
          <p:spPr bwMode="auto">
            <a:xfrm>
              <a:off x="2458" y="1522"/>
              <a:ext cx="420" cy="449"/>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5" name="Group 47"/>
            <p:cNvGrpSpPr>
              <a:grpSpLocks/>
            </p:cNvGrpSpPr>
            <p:nvPr/>
          </p:nvGrpSpPr>
          <p:grpSpPr bwMode="auto">
            <a:xfrm>
              <a:off x="2599" y="1612"/>
              <a:ext cx="207" cy="168"/>
              <a:chOff x="4520" y="1893"/>
              <a:chExt cx="404" cy="331"/>
            </a:xfrm>
          </p:grpSpPr>
          <p:sp>
            <p:nvSpPr>
              <p:cNvPr id="785456" name="Freeform 48"/>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85457" name="Freeform 49"/>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85458" name="Freeform 50"/>
            <p:cNvSpPr>
              <a:spLocks/>
            </p:cNvSpPr>
            <p:nvPr/>
          </p:nvSpPr>
          <p:spPr bwMode="auto">
            <a:xfrm>
              <a:off x="2504" y="1759"/>
              <a:ext cx="226" cy="146"/>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85459" name="Freeform 51"/>
            <p:cNvSpPr>
              <a:spLocks/>
            </p:cNvSpPr>
            <p:nvPr/>
          </p:nvSpPr>
          <p:spPr bwMode="auto">
            <a:xfrm>
              <a:off x="2716" y="1594"/>
              <a:ext cx="297" cy="91"/>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sp>
          <p:nvSpPr>
            <p:cNvPr id="785460" name="Text Box 52"/>
            <p:cNvSpPr txBox="1">
              <a:spLocks noChangeArrowheads="1"/>
            </p:cNvSpPr>
            <p:nvPr/>
          </p:nvSpPr>
          <p:spPr bwMode="auto">
            <a:xfrm>
              <a:off x="2360" y="1668"/>
              <a:ext cx="188" cy="198"/>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1400">
                  <a:latin typeface="Symbol" pitchFamily="18" charset="2"/>
                </a:rPr>
                <a:t>S</a:t>
              </a:r>
              <a:endParaRPr lang="en-US" sz="1400" b="0">
                <a:latin typeface="Times New Roman" pitchFamily="18" charset="0"/>
              </a:endParaRPr>
            </a:p>
          </p:txBody>
        </p:sp>
      </p:grpSp>
      <p:sp>
        <p:nvSpPr>
          <p:cNvPr id="785461" name="Text Box 53"/>
          <p:cNvSpPr txBox="1">
            <a:spLocks noChangeArrowheads="1"/>
          </p:cNvSpPr>
          <p:nvPr/>
        </p:nvSpPr>
        <p:spPr bwMode="auto">
          <a:xfrm>
            <a:off x="4679950" y="2262188"/>
            <a:ext cx="374650" cy="396875"/>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.4</a:t>
            </a:r>
            <a:endParaRPr lang="en-US" sz="1200" b="0">
              <a:latin typeface="Times New Roman" pitchFamily="18" charset="0"/>
            </a:endParaRPr>
          </a:p>
        </p:txBody>
      </p:sp>
      <p:sp>
        <p:nvSpPr>
          <p:cNvPr id="785462" name="Text Box 54"/>
          <p:cNvSpPr txBox="1">
            <a:spLocks noChangeArrowheads="1"/>
          </p:cNvSpPr>
          <p:nvPr/>
        </p:nvSpPr>
        <p:spPr bwMode="auto">
          <a:xfrm>
            <a:off x="4711700" y="3214688"/>
            <a:ext cx="37465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.2</a:t>
            </a:r>
            <a:endParaRPr lang="en-US" sz="1200" b="0">
              <a:latin typeface="Times New Roman" pitchFamily="18" charset="0"/>
            </a:endParaRPr>
          </a:p>
        </p:txBody>
      </p:sp>
      <p:grpSp>
        <p:nvGrpSpPr>
          <p:cNvPr id="6" name="Group 55"/>
          <p:cNvGrpSpPr>
            <a:grpSpLocks/>
          </p:cNvGrpSpPr>
          <p:nvPr/>
        </p:nvGrpSpPr>
        <p:grpSpPr bwMode="auto">
          <a:xfrm>
            <a:off x="3849688" y="3308350"/>
            <a:ext cx="1036637" cy="712788"/>
            <a:chOff x="2360" y="1522"/>
            <a:chExt cx="653" cy="449"/>
          </a:xfrm>
        </p:grpSpPr>
        <p:sp>
          <p:nvSpPr>
            <p:cNvPr id="785464" name="AutoShape 56"/>
            <p:cNvSpPr>
              <a:spLocks noChangeArrowheads="1"/>
            </p:cNvSpPr>
            <p:nvPr/>
          </p:nvSpPr>
          <p:spPr bwMode="auto">
            <a:xfrm>
              <a:off x="2496" y="1680"/>
              <a:ext cx="288" cy="192"/>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785465" name="AutoShape 57"/>
            <p:cNvSpPr>
              <a:spLocks noChangeArrowheads="1"/>
            </p:cNvSpPr>
            <p:nvPr/>
          </p:nvSpPr>
          <p:spPr bwMode="auto">
            <a:xfrm>
              <a:off x="2458" y="1522"/>
              <a:ext cx="420" cy="449"/>
            </a:xfrm>
            <a:prstGeom prst="flowChartConnector">
              <a:avLst/>
            </a:prstGeom>
            <a:solidFill>
              <a:srgbClr val="CC0000"/>
            </a:solidFill>
            <a:ln w="9525">
              <a:solidFill>
                <a:schemeClr val="tx1"/>
              </a:solidFill>
              <a:round/>
              <a:headEnd/>
              <a:tailEnd/>
            </a:ln>
            <a:effectLst/>
          </p:spPr>
          <p:txBody>
            <a:bodyPr wrap="none" anchor="ctr"/>
            <a:lstStyle/>
            <a:p>
              <a:endParaRPr lang="en-US"/>
            </a:p>
          </p:txBody>
        </p:sp>
        <p:grpSp>
          <p:nvGrpSpPr>
            <p:cNvPr id="7" name="Group 58"/>
            <p:cNvGrpSpPr>
              <a:grpSpLocks/>
            </p:cNvGrpSpPr>
            <p:nvPr/>
          </p:nvGrpSpPr>
          <p:grpSpPr bwMode="auto">
            <a:xfrm>
              <a:off x="2599" y="1612"/>
              <a:ext cx="207" cy="168"/>
              <a:chOff x="4520" y="1893"/>
              <a:chExt cx="404" cy="331"/>
            </a:xfrm>
          </p:grpSpPr>
          <p:sp>
            <p:nvSpPr>
              <p:cNvPr id="785467" name="Freeform 59"/>
              <p:cNvSpPr>
                <a:spLocks/>
              </p:cNvSpPr>
              <p:nvPr/>
            </p:nvSpPr>
            <p:spPr bwMode="auto">
              <a:xfrm>
                <a:off x="4553" y="1944"/>
                <a:ext cx="331" cy="268"/>
              </a:xfrm>
              <a:custGeom>
                <a:avLst/>
                <a:gdLst/>
                <a:ahLst/>
                <a:cxnLst>
                  <a:cxn ang="0">
                    <a:pos x="0" y="620"/>
                  </a:cxn>
                  <a:cxn ang="0">
                    <a:pos x="455" y="496"/>
                  </a:cxn>
                  <a:cxn ang="0">
                    <a:pos x="579" y="83"/>
                  </a:cxn>
                  <a:cxn ang="0">
                    <a:pos x="1024" y="0"/>
                  </a:cxn>
                </a:cxnLst>
                <a:rect l="0" t="0" r="r" b="b"/>
                <a:pathLst>
                  <a:path w="1024" h="620">
                    <a:moveTo>
                      <a:pt x="0" y="620"/>
                    </a:moveTo>
                    <a:cubicBezTo>
                      <a:pt x="179" y="602"/>
                      <a:pt x="359" y="585"/>
                      <a:pt x="455" y="496"/>
                    </a:cubicBezTo>
                    <a:cubicBezTo>
                      <a:pt x="551" y="407"/>
                      <a:pt x="484" y="166"/>
                      <a:pt x="579" y="83"/>
                    </a:cubicBezTo>
                    <a:cubicBezTo>
                      <a:pt x="674" y="0"/>
                      <a:pt x="849" y="0"/>
                      <a:pt x="1024" y="0"/>
                    </a:cubicBezTo>
                  </a:path>
                </a:pathLst>
              </a:custGeom>
              <a:noFill/>
              <a:ln w="28575" cmpd="sng">
                <a:solidFill>
                  <a:schemeClr val="tx1"/>
                </a:solidFill>
                <a:round/>
                <a:headEnd/>
                <a:tailEnd/>
              </a:ln>
              <a:effectLst/>
            </p:spPr>
            <p:txBody>
              <a:bodyPr wrap="none" anchor="ctr"/>
              <a:lstStyle/>
              <a:p>
                <a:endParaRPr lang="en-US"/>
              </a:p>
            </p:txBody>
          </p:sp>
          <p:sp>
            <p:nvSpPr>
              <p:cNvPr id="785468" name="Freeform 60"/>
              <p:cNvSpPr>
                <a:spLocks/>
              </p:cNvSpPr>
              <p:nvPr/>
            </p:nvSpPr>
            <p:spPr bwMode="auto">
              <a:xfrm>
                <a:off x="4520" y="1893"/>
                <a:ext cx="404" cy="331"/>
              </a:xfrm>
              <a:custGeom>
                <a:avLst/>
                <a:gdLst/>
                <a:ahLst/>
                <a:cxnLst>
                  <a:cxn ang="0">
                    <a:pos x="11" y="0"/>
                  </a:cxn>
                  <a:cxn ang="0">
                    <a:pos x="0" y="331"/>
                  </a:cxn>
                  <a:cxn ang="0">
                    <a:pos x="404" y="331"/>
                  </a:cxn>
                </a:cxnLst>
                <a:rect l="0" t="0" r="r" b="b"/>
                <a:pathLst>
                  <a:path w="404" h="331">
                    <a:moveTo>
                      <a:pt x="11" y="0"/>
                    </a:moveTo>
                    <a:lnTo>
                      <a:pt x="0" y="331"/>
                    </a:lnTo>
                    <a:lnTo>
                      <a:pt x="404" y="331"/>
                    </a:lnTo>
                  </a:path>
                </a:pathLst>
              </a:custGeom>
              <a:noFill/>
              <a:ln w="9525">
                <a:solidFill>
                  <a:schemeClr val="tx1"/>
                </a:solidFill>
                <a:round/>
                <a:headEnd/>
                <a:tailEnd/>
              </a:ln>
              <a:effectLst/>
            </p:spPr>
            <p:txBody>
              <a:bodyPr wrap="none" anchor="ctr"/>
              <a:lstStyle/>
              <a:p>
                <a:endParaRPr lang="en-US"/>
              </a:p>
            </p:txBody>
          </p:sp>
        </p:grpSp>
        <p:sp>
          <p:nvSpPr>
            <p:cNvPr id="785469" name="Freeform 61"/>
            <p:cNvSpPr>
              <a:spLocks/>
            </p:cNvSpPr>
            <p:nvPr/>
          </p:nvSpPr>
          <p:spPr bwMode="auto">
            <a:xfrm>
              <a:off x="2504" y="1759"/>
              <a:ext cx="226" cy="146"/>
            </a:xfrm>
            <a:custGeom>
              <a:avLst/>
              <a:gdLst/>
              <a:ahLst/>
              <a:cxnLst>
                <a:cxn ang="0">
                  <a:pos x="0" y="0"/>
                </a:cxn>
                <a:cxn ang="0">
                  <a:pos x="93" y="176"/>
                </a:cxn>
                <a:cxn ang="0">
                  <a:pos x="383" y="218"/>
                </a:cxn>
                <a:cxn ang="0">
                  <a:pos x="434" y="73"/>
                </a:cxn>
              </a:cxnLst>
              <a:rect l="0" t="0" r="r" b="b"/>
              <a:pathLst>
                <a:path w="440" h="235">
                  <a:moveTo>
                    <a:pt x="0" y="0"/>
                  </a:moveTo>
                  <a:cubicBezTo>
                    <a:pt x="14" y="70"/>
                    <a:pt x="29" y="140"/>
                    <a:pt x="93" y="176"/>
                  </a:cubicBezTo>
                  <a:cubicBezTo>
                    <a:pt x="157" y="212"/>
                    <a:pt x="326" y="235"/>
                    <a:pt x="383" y="218"/>
                  </a:cubicBezTo>
                  <a:cubicBezTo>
                    <a:pt x="440" y="201"/>
                    <a:pt x="437" y="137"/>
                    <a:pt x="434" y="73"/>
                  </a:cubicBezTo>
                </a:path>
              </a:pathLst>
            </a:custGeom>
            <a:noFill/>
            <a:ln w="9525">
              <a:solidFill>
                <a:srgbClr val="FFFF00"/>
              </a:solidFill>
              <a:round/>
              <a:headEnd type="none" w="med" len="med"/>
              <a:tailEnd type="triangle" w="med" len="med"/>
            </a:ln>
            <a:effectLst/>
          </p:spPr>
          <p:txBody>
            <a:bodyPr wrap="none" anchor="ctr"/>
            <a:lstStyle/>
            <a:p>
              <a:endParaRPr lang="en-US"/>
            </a:p>
          </p:txBody>
        </p:sp>
        <p:sp>
          <p:nvSpPr>
            <p:cNvPr id="785470" name="Freeform 62"/>
            <p:cNvSpPr>
              <a:spLocks/>
            </p:cNvSpPr>
            <p:nvPr/>
          </p:nvSpPr>
          <p:spPr bwMode="auto">
            <a:xfrm>
              <a:off x="2716" y="1594"/>
              <a:ext cx="297" cy="91"/>
            </a:xfrm>
            <a:custGeom>
              <a:avLst/>
              <a:gdLst/>
              <a:ahLst/>
              <a:cxnLst>
                <a:cxn ang="0">
                  <a:pos x="0" y="179"/>
                </a:cxn>
                <a:cxn ang="0">
                  <a:pos x="362" y="24"/>
                </a:cxn>
                <a:cxn ang="0">
                  <a:pos x="579" y="34"/>
                </a:cxn>
              </a:cxnLst>
              <a:rect l="0" t="0" r="r" b="b"/>
              <a:pathLst>
                <a:path w="579" h="179">
                  <a:moveTo>
                    <a:pt x="0" y="179"/>
                  </a:moveTo>
                  <a:cubicBezTo>
                    <a:pt x="133" y="113"/>
                    <a:pt x="266" y="48"/>
                    <a:pt x="362" y="24"/>
                  </a:cubicBezTo>
                  <a:cubicBezTo>
                    <a:pt x="458" y="0"/>
                    <a:pt x="518" y="17"/>
                    <a:pt x="579" y="34"/>
                  </a:cubicBezTo>
                </a:path>
              </a:pathLst>
            </a:custGeom>
            <a:noFill/>
            <a:ln w="12700" cmpd="sng">
              <a:solidFill>
                <a:schemeClr val="accent2"/>
              </a:solidFill>
              <a:round/>
              <a:headEnd type="none" w="med" len="med"/>
              <a:tailEnd type="triangle" w="med" len="med"/>
            </a:ln>
            <a:effectLst/>
          </p:spPr>
          <p:txBody>
            <a:bodyPr wrap="none" anchor="ctr"/>
            <a:lstStyle/>
            <a:p>
              <a:endParaRPr lang="en-US"/>
            </a:p>
          </p:txBody>
        </p:sp>
        <p:sp>
          <p:nvSpPr>
            <p:cNvPr id="785471" name="Text Box 63"/>
            <p:cNvSpPr txBox="1">
              <a:spLocks noChangeArrowheads="1"/>
            </p:cNvSpPr>
            <p:nvPr/>
          </p:nvSpPr>
          <p:spPr bwMode="auto">
            <a:xfrm>
              <a:off x="2360" y="1668"/>
              <a:ext cx="188" cy="198"/>
            </a:xfrm>
            <a:prstGeom prst="rect">
              <a:avLst/>
            </a:prstGeom>
            <a:solidFill>
              <a:schemeClr val="accent1"/>
            </a:solidFill>
            <a:ln w="9525">
              <a:solidFill>
                <a:schemeClr val="tx1"/>
              </a:solidFill>
              <a:miter lim="800000"/>
              <a:headEnd/>
              <a:tailEnd/>
            </a:ln>
            <a:effectLst/>
          </p:spPr>
          <p:txBody>
            <a:bodyPr wrap="none">
              <a:spAutoFit/>
            </a:bodyPr>
            <a:lstStyle/>
            <a:p>
              <a:pPr eaLnBrk="0" hangingPunct="0"/>
              <a:r>
                <a:rPr lang="en-US" sz="1400">
                  <a:latin typeface="Symbol" pitchFamily="18" charset="2"/>
                </a:rPr>
                <a:t>S</a:t>
              </a:r>
              <a:endParaRPr lang="en-US" sz="1400" b="0">
                <a:latin typeface="Times New Roman" pitchFamily="18" charset="0"/>
              </a:endParaRPr>
            </a:p>
          </p:txBody>
        </p:sp>
      </p:grpSp>
      <p:sp>
        <p:nvSpPr>
          <p:cNvPr id="785472" name="Rectangle 64"/>
          <p:cNvSpPr>
            <a:spLocks noGrp="1" noChangeArrowheads="1"/>
          </p:cNvSpPr>
          <p:nvPr>
            <p:ph type="title"/>
          </p:nvPr>
        </p:nvSpPr>
        <p:spPr/>
        <p:txBody>
          <a:bodyPr>
            <a:normAutofit/>
          </a:bodyPr>
          <a:lstStyle/>
          <a:p>
            <a:r>
              <a:rPr lang="en-US" dirty="0"/>
              <a:t>Not really, </a:t>
            </a:r>
            <a:br>
              <a:rPr lang="en-US" dirty="0"/>
            </a:br>
            <a:r>
              <a:rPr lang="en-US" dirty="0"/>
              <a:t>no target for hidden units...</a:t>
            </a:r>
          </a:p>
        </p:txBody>
      </p:sp>
      <p:sp>
        <p:nvSpPr>
          <p:cNvPr id="69" name="Footer Placeholder 68"/>
          <p:cNvSpPr>
            <a:spLocks noGrp="1"/>
          </p:cNvSpPr>
          <p:nvPr>
            <p:ph type="ftr" sz="quarter" idx="11"/>
          </p:nvPr>
        </p:nvSpPr>
        <p:spPr/>
        <p:txBody>
          <a:bodyPr/>
          <a:lstStyle/>
          <a:p>
            <a:r>
              <a:rPr lang="en-US" altLang="zh-CN" dirty="0"/>
              <a:t>© Eric Xing @ CMU, 2006-2011</a:t>
            </a:r>
            <a:endParaRPr lang="en-US" altLang="en-US" dirty="0"/>
          </a:p>
        </p:txBody>
      </p:sp>
      <p:sp>
        <p:nvSpPr>
          <p:cNvPr id="68" name="Slide Number Placeholder 67"/>
          <p:cNvSpPr>
            <a:spLocks noGrp="1"/>
          </p:cNvSpPr>
          <p:nvPr>
            <p:ph type="sldNum" sz="quarter" idx="12"/>
          </p:nvPr>
        </p:nvSpPr>
        <p:spPr/>
        <p:txBody>
          <a:bodyPr/>
          <a:lstStyle/>
          <a:p>
            <a:fld id="{1A30F549-F879-4053-8685-4286A63136EA}" type="slidenum">
              <a:rPr lang="en-US" altLang="en-US" smtClean="0"/>
              <a:pPr/>
              <a:t>14</a:t>
            </a:fld>
            <a:endParaRPr lang="en-US" altLang="en-US"/>
          </a:p>
        </p:txBody>
      </p:sp>
    </p:spTree>
    <p:extLst>
      <p:ext uri="{BB962C8B-B14F-4D97-AF65-F5344CB8AC3E}">
        <p14:creationId xmlns:p14="http://schemas.microsoft.com/office/powerpoint/2010/main" val="298598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6F9C.tmp"/>
          <p:cNvPicPr>
            <a:picLocks/>
          </p:cNvPicPr>
          <p:nvPr/>
        </p:nvPicPr>
        <p:blipFill>
          <a:blip r:embed="rId2" cstate="print"/>
          <a:stretch>
            <a:fillRect/>
          </a:stretch>
        </p:blipFill>
        <p:spPr>
          <a:xfrm>
            <a:off x="1930400" y="2946400"/>
            <a:ext cx="5867400" cy="393700"/>
          </a:xfrm>
          <a:prstGeom prst="rect">
            <a:avLst/>
          </a:prstGeom>
        </p:spPr>
      </p:pic>
      <p:pic>
        <p:nvPicPr>
          <p:cNvPr id="3" name="图片 2" descr="ws_6FAD.tmp"/>
          <p:cNvPicPr>
            <a:picLocks/>
          </p:cNvPicPr>
          <p:nvPr/>
        </p:nvPicPr>
        <p:blipFill>
          <a:blip r:embed="rId3" cstate="print"/>
          <a:stretch>
            <a:fillRect/>
          </a:stretch>
        </p:blipFill>
        <p:spPr>
          <a:xfrm>
            <a:off x="3289300" y="3403600"/>
            <a:ext cx="5143500" cy="2882900"/>
          </a:xfrm>
          <a:prstGeom prst="rect">
            <a:avLst/>
          </a:prstGeom>
        </p:spPr>
      </p:pic>
      <p:sp>
        <p:nvSpPr>
          <p:cNvPr id="26" name="TextBox 25"/>
          <p:cNvSpPr txBox="1"/>
          <p:nvPr/>
        </p:nvSpPr>
        <p:spPr>
          <a:xfrm>
            <a:off x="218541" y="315722"/>
            <a:ext cx="3201197" cy="371897"/>
          </a:xfrm>
          <a:prstGeom prst="rect">
            <a:avLst/>
          </a:prstGeom>
          <a:noFill/>
        </p:spPr>
        <p:txBody>
          <a:bodyPr vert="horz" wrap="none" lIns="0" tIns="0" rIns="0" bIns="0" rtlCol="0">
            <a:spAutoFit/>
          </a:bodyPr>
          <a:lstStyle/>
          <a:p>
            <a:pPr>
              <a:lnSpc>
                <a:spcPts val="2909"/>
              </a:lnSpc>
            </a:pPr>
            <a:r>
              <a:rPr lang="zh-CN" altLang="en-US" sz="2796">
                <a:solidFill>
                  <a:srgbClr val="000000"/>
                </a:solidFill>
                <a:latin typeface="幼圆"/>
              </a:rPr>
              <a:t>误差逆传播算法 </a:t>
            </a:r>
            <a:r>
              <a:rPr lang="en-US" altLang="zh-CN" sz="2400">
                <a:solidFill>
                  <a:srgbClr val="000000"/>
                </a:solidFill>
                <a:latin typeface="Times New Roman"/>
              </a:rPr>
              <a:t>(BP)</a:t>
            </a:r>
            <a:endParaRPr lang="zh-CN" altLang="en-US" sz="2400">
              <a:solidFill>
                <a:srgbClr val="000000"/>
              </a:solidFill>
              <a:latin typeface="Times New Roman"/>
            </a:endParaRPr>
          </a:p>
        </p:txBody>
      </p:sp>
      <p:sp>
        <p:nvSpPr>
          <p:cNvPr id="27" name="TextBox 26"/>
          <p:cNvSpPr txBox="1"/>
          <p:nvPr/>
        </p:nvSpPr>
        <p:spPr>
          <a:xfrm>
            <a:off x="523950" y="1137883"/>
            <a:ext cx="7950895" cy="245645"/>
          </a:xfrm>
          <a:prstGeom prst="rect">
            <a:avLst/>
          </a:prstGeom>
          <a:noFill/>
        </p:spPr>
        <p:txBody>
          <a:bodyPr vert="horz" wrap="none" lIns="0" tIns="0" rIns="0" bIns="0" rtlCol="0">
            <a:spAutoFit/>
          </a:bodyPr>
          <a:lstStyle/>
          <a:p>
            <a:pPr>
              <a:lnSpc>
                <a:spcPts val="1928"/>
              </a:lnSpc>
            </a:pPr>
            <a:r>
              <a:rPr lang="zh-CN" altLang="en-US" sz="2006">
                <a:solidFill>
                  <a:srgbClr val="000000"/>
                </a:solidFill>
                <a:latin typeface="幼圆"/>
              </a:rPr>
              <a:t>最成功、最常用的神经网络算法，可被用于</a:t>
            </a:r>
            <a:r>
              <a:rPr lang="zh-CN" altLang="en-US" sz="2006">
                <a:solidFill>
                  <a:srgbClr val="FF0000"/>
                </a:solidFill>
                <a:latin typeface="幼圆"/>
              </a:rPr>
              <a:t>多种</a:t>
            </a:r>
            <a:r>
              <a:rPr lang="zh-CN" altLang="en-US" sz="2006">
                <a:solidFill>
                  <a:srgbClr val="000000"/>
                </a:solidFill>
                <a:latin typeface="幼圆"/>
              </a:rPr>
              <a:t>任务（不仅限于分类）</a:t>
            </a:r>
          </a:p>
        </p:txBody>
      </p:sp>
      <p:sp>
        <p:nvSpPr>
          <p:cNvPr id="28" name="TextBox 27"/>
          <p:cNvSpPr txBox="1"/>
          <p:nvPr/>
        </p:nvSpPr>
        <p:spPr>
          <a:xfrm>
            <a:off x="523951" y="1633979"/>
            <a:ext cx="4160626" cy="307777"/>
          </a:xfrm>
          <a:prstGeom prst="rect">
            <a:avLst/>
          </a:prstGeom>
          <a:noFill/>
        </p:spPr>
        <p:txBody>
          <a:bodyPr vert="horz" wrap="none" lIns="0" tIns="0" rIns="0" bIns="0" rtlCol="0">
            <a:spAutoFit/>
          </a:bodyPr>
          <a:lstStyle/>
          <a:p>
            <a:pPr>
              <a:lnSpc>
                <a:spcPts val="2429"/>
              </a:lnSpc>
            </a:pPr>
            <a:r>
              <a:rPr lang="en-US" altLang="zh-CN" sz="2004">
                <a:solidFill>
                  <a:srgbClr val="000000"/>
                </a:solidFill>
                <a:latin typeface="Times New Roman"/>
              </a:rPr>
              <a:t>P. Werbos</a:t>
            </a:r>
            <a:r>
              <a:rPr lang="zh-CN" altLang="en-US" sz="2004">
                <a:solidFill>
                  <a:srgbClr val="000000"/>
                </a:solidFill>
                <a:latin typeface="幼圆"/>
              </a:rPr>
              <a:t>在博士学位论文中正式提出</a:t>
            </a:r>
            <a:r>
              <a:rPr lang="en-US" altLang="zh-CN" sz="2004">
                <a:solidFill>
                  <a:srgbClr val="000000"/>
                </a:solidFill>
                <a:latin typeface="Times New Roman"/>
              </a:rPr>
              <a:t>:</a:t>
            </a:r>
            <a:endParaRPr lang="zh-CN" altLang="en-US" sz="2004">
              <a:solidFill>
                <a:srgbClr val="000000"/>
              </a:solidFill>
              <a:latin typeface="Times New Roman"/>
            </a:endParaRPr>
          </a:p>
        </p:txBody>
      </p:sp>
      <p:sp>
        <p:nvSpPr>
          <p:cNvPr id="29" name="TextBox 28"/>
          <p:cNvSpPr txBox="1"/>
          <p:nvPr/>
        </p:nvSpPr>
        <p:spPr>
          <a:xfrm>
            <a:off x="1227229" y="2108865"/>
            <a:ext cx="5822043" cy="487313"/>
          </a:xfrm>
          <a:prstGeom prst="rect">
            <a:avLst/>
          </a:prstGeom>
          <a:noFill/>
        </p:spPr>
        <p:txBody>
          <a:bodyPr vert="horz" wrap="none" lIns="0" tIns="0" rIns="0" bIns="0" rtlCol="0">
            <a:spAutoFit/>
          </a:bodyPr>
          <a:lstStyle/>
          <a:p>
            <a:pPr>
              <a:lnSpc>
                <a:spcPts val="1934"/>
              </a:lnSpc>
            </a:pPr>
            <a:r>
              <a:rPr lang="en-US" altLang="zh-CN" sz="1596">
                <a:solidFill>
                  <a:srgbClr val="000000"/>
                </a:solidFill>
                <a:latin typeface="Times New Roman"/>
              </a:rPr>
              <a:t>P. Werbos. Beyond regression: New tools for prediction and analysis in</a:t>
            </a:r>
          </a:p>
          <a:p>
            <a:pPr>
              <a:lnSpc>
                <a:spcPts val="1920"/>
              </a:lnSpc>
            </a:pPr>
            <a:r>
              <a:rPr lang="en-US" altLang="zh-CN" sz="1596">
                <a:solidFill>
                  <a:srgbClr val="000000"/>
                </a:solidFill>
                <a:latin typeface="Times New Roman"/>
              </a:rPr>
              <a:t>the behavioral science. Ph.D dissertation, Harvard University, 1974</a:t>
            </a:r>
            <a:endParaRPr lang="zh-CN" altLang="en-US" sz="1596">
              <a:solidFill>
                <a:srgbClr val="000000"/>
              </a:solidFill>
              <a:latin typeface="Times New Roman"/>
            </a:endParaRPr>
          </a:p>
        </p:txBody>
      </p:sp>
      <p:sp>
        <p:nvSpPr>
          <p:cNvPr id="30" name="TextBox 29"/>
          <p:cNvSpPr txBox="1"/>
          <p:nvPr/>
        </p:nvSpPr>
        <p:spPr>
          <a:xfrm>
            <a:off x="749503" y="3817620"/>
            <a:ext cx="2074286" cy="538609"/>
          </a:xfrm>
          <a:prstGeom prst="rect">
            <a:avLst/>
          </a:prstGeom>
          <a:noFill/>
        </p:spPr>
        <p:txBody>
          <a:bodyPr vert="horz" wrap="none" lIns="0" tIns="0" rIns="0" bIns="0" rtlCol="0">
            <a:spAutoFit/>
          </a:bodyPr>
          <a:lstStyle/>
          <a:p>
            <a:pPr>
              <a:lnSpc>
                <a:spcPts val="1987"/>
              </a:lnSpc>
            </a:pPr>
            <a:r>
              <a:rPr lang="zh-CN" altLang="en-US">
                <a:solidFill>
                  <a:srgbClr val="000000"/>
                </a:solidFill>
                <a:latin typeface="幼圆"/>
              </a:rPr>
              <a:t>输入： </a:t>
            </a:r>
            <a:r>
              <a:rPr lang="en-US" altLang="zh-CN" i="1">
                <a:solidFill>
                  <a:srgbClr val="000000"/>
                </a:solidFill>
                <a:latin typeface="Palatino Linotype"/>
              </a:rPr>
              <a:t>d </a:t>
            </a:r>
            <a:r>
              <a:rPr lang="zh-CN" altLang="en-US">
                <a:solidFill>
                  <a:srgbClr val="000000"/>
                </a:solidFill>
                <a:latin typeface="幼圆"/>
              </a:rPr>
              <a:t>维特征向量</a:t>
            </a:r>
          </a:p>
          <a:p>
            <a:pPr>
              <a:lnSpc>
                <a:spcPts val="2160"/>
              </a:lnSpc>
            </a:pPr>
            <a:r>
              <a:rPr lang="zh-CN" altLang="en-US">
                <a:solidFill>
                  <a:srgbClr val="000000"/>
                </a:solidFill>
                <a:latin typeface="幼圆"/>
              </a:rPr>
              <a:t>输出： </a:t>
            </a:r>
            <a:r>
              <a:rPr lang="en-US" altLang="zh-CN" i="1">
                <a:solidFill>
                  <a:srgbClr val="000000"/>
                </a:solidFill>
                <a:latin typeface="Palatino Linotype"/>
              </a:rPr>
              <a:t>l </a:t>
            </a:r>
            <a:r>
              <a:rPr lang="zh-CN" altLang="en-US">
                <a:solidFill>
                  <a:srgbClr val="000000"/>
                </a:solidFill>
                <a:latin typeface="幼圆"/>
              </a:rPr>
              <a:t>个输出值</a:t>
            </a:r>
          </a:p>
        </p:txBody>
      </p:sp>
      <p:sp>
        <p:nvSpPr>
          <p:cNvPr id="31" name="TextBox 30"/>
          <p:cNvSpPr txBox="1"/>
          <p:nvPr/>
        </p:nvSpPr>
        <p:spPr>
          <a:xfrm>
            <a:off x="749503" y="4640834"/>
            <a:ext cx="2074286" cy="256480"/>
          </a:xfrm>
          <a:prstGeom prst="rect">
            <a:avLst/>
          </a:prstGeom>
          <a:noFill/>
        </p:spPr>
        <p:txBody>
          <a:bodyPr vert="horz" wrap="none" lIns="0" tIns="0" rIns="0" bIns="0" rtlCol="0">
            <a:spAutoFit/>
          </a:bodyPr>
          <a:lstStyle/>
          <a:p>
            <a:pPr>
              <a:lnSpc>
                <a:spcPts val="1987"/>
              </a:lnSpc>
            </a:pPr>
            <a:r>
              <a:rPr lang="zh-CN" altLang="en-US">
                <a:solidFill>
                  <a:srgbClr val="000000"/>
                </a:solidFill>
                <a:latin typeface="幼圆"/>
              </a:rPr>
              <a:t>隐层：假定使用 </a:t>
            </a:r>
            <a:r>
              <a:rPr lang="en-US" altLang="zh-CN" i="1">
                <a:solidFill>
                  <a:srgbClr val="000000"/>
                </a:solidFill>
                <a:latin typeface="Palatino Linotype"/>
              </a:rPr>
              <a:t>q </a:t>
            </a:r>
            <a:r>
              <a:rPr lang="zh-CN" altLang="en-US">
                <a:solidFill>
                  <a:srgbClr val="000000"/>
                </a:solidFill>
                <a:latin typeface="幼圆"/>
              </a:rPr>
              <a:t>个</a:t>
            </a:r>
          </a:p>
        </p:txBody>
      </p:sp>
      <p:sp>
        <p:nvSpPr>
          <p:cNvPr id="32" name="TextBox 31"/>
          <p:cNvSpPr txBox="1"/>
          <p:nvPr/>
        </p:nvSpPr>
        <p:spPr>
          <a:xfrm>
            <a:off x="1526794" y="4925821"/>
            <a:ext cx="1154162" cy="219932"/>
          </a:xfrm>
          <a:prstGeom prst="rect">
            <a:avLst/>
          </a:prstGeom>
          <a:noFill/>
        </p:spPr>
        <p:txBody>
          <a:bodyPr vert="horz" wrap="none" lIns="0" tIns="0" rIns="0" bIns="0" rtlCol="0">
            <a:spAutoFit/>
          </a:bodyPr>
          <a:lstStyle/>
          <a:p>
            <a:pPr>
              <a:lnSpc>
                <a:spcPts val="1730"/>
              </a:lnSpc>
            </a:pPr>
            <a:r>
              <a:rPr lang="zh-CN" altLang="en-US">
                <a:solidFill>
                  <a:srgbClr val="000000"/>
                </a:solidFill>
                <a:latin typeface="幼圆"/>
              </a:rPr>
              <a:t>隐层神经元</a:t>
            </a:r>
          </a:p>
        </p:txBody>
      </p:sp>
      <p:sp>
        <p:nvSpPr>
          <p:cNvPr id="33" name="TextBox 32"/>
          <p:cNvSpPr txBox="1"/>
          <p:nvPr/>
        </p:nvSpPr>
        <p:spPr>
          <a:xfrm>
            <a:off x="749503" y="5482132"/>
            <a:ext cx="2077492" cy="219932"/>
          </a:xfrm>
          <a:prstGeom prst="rect">
            <a:avLst/>
          </a:prstGeom>
          <a:noFill/>
        </p:spPr>
        <p:txBody>
          <a:bodyPr vert="horz" wrap="none" lIns="0" tIns="0" rIns="0" bIns="0" rtlCol="0">
            <a:spAutoFit/>
          </a:bodyPr>
          <a:lstStyle/>
          <a:p>
            <a:pPr>
              <a:lnSpc>
                <a:spcPts val="1730"/>
              </a:lnSpc>
            </a:pPr>
            <a:r>
              <a:rPr lang="zh-CN" altLang="en-US">
                <a:solidFill>
                  <a:srgbClr val="000000"/>
                </a:solidFill>
                <a:latin typeface="幼圆"/>
              </a:rPr>
              <a:t>假定功能单元均使用</a:t>
            </a:r>
          </a:p>
        </p:txBody>
      </p:sp>
      <p:sp>
        <p:nvSpPr>
          <p:cNvPr id="34" name="TextBox 33"/>
          <p:cNvSpPr txBox="1"/>
          <p:nvPr/>
        </p:nvSpPr>
        <p:spPr>
          <a:xfrm>
            <a:off x="1249698" y="5780756"/>
            <a:ext cx="1301638" cy="268022"/>
          </a:xfrm>
          <a:prstGeom prst="rect">
            <a:avLst/>
          </a:prstGeom>
          <a:noFill/>
        </p:spPr>
        <p:txBody>
          <a:bodyPr vert="horz" wrap="none" lIns="0" tIns="0" rIns="0" bIns="0" rtlCol="0">
            <a:spAutoFit/>
          </a:bodyPr>
          <a:lstStyle/>
          <a:p>
            <a:pPr>
              <a:lnSpc>
                <a:spcPts val="2182"/>
              </a:lnSpc>
            </a:pPr>
            <a:r>
              <a:rPr lang="en-US" altLang="zh-CN">
                <a:solidFill>
                  <a:srgbClr val="000000"/>
                </a:solidFill>
                <a:latin typeface="Times New Roman"/>
              </a:rPr>
              <a:t>Sigmoid </a:t>
            </a:r>
            <a:r>
              <a:rPr lang="zh-CN" altLang="en-US">
                <a:solidFill>
                  <a:srgbClr val="000000"/>
                </a:solidFill>
                <a:latin typeface="幼圆"/>
              </a:rPr>
              <a:t>函数</a:t>
            </a:r>
          </a:p>
        </p:txBody>
      </p:sp>
      <p:sp>
        <p:nvSpPr>
          <p:cNvPr id="35" name="TextBox 34"/>
          <p:cNvSpPr txBox="1"/>
          <p:nvPr/>
        </p:nvSpPr>
        <p:spPr>
          <a:xfrm>
            <a:off x="657758" y="3024342"/>
            <a:ext cx="1282402" cy="245580"/>
          </a:xfrm>
          <a:prstGeom prst="rect">
            <a:avLst/>
          </a:prstGeom>
          <a:noFill/>
        </p:spPr>
        <p:txBody>
          <a:bodyPr vert="horz" wrap="none" lIns="0" tIns="0" rIns="0" bIns="0" rtlCol="0">
            <a:spAutoFit/>
          </a:bodyPr>
          <a:lstStyle/>
          <a:p>
            <a:pPr>
              <a:lnSpc>
                <a:spcPts val="1926"/>
              </a:lnSpc>
            </a:pPr>
            <a:r>
              <a:rPr lang="zh-CN" altLang="en-US" sz="2004">
                <a:solidFill>
                  <a:srgbClr val="000000"/>
                </a:solidFill>
                <a:latin typeface="幼圆"/>
              </a:rPr>
              <a:t>给定训练集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745560" y="4742908"/>
            <a:ext cx="1786058" cy="1"/>
          </a:xfrm>
          <a:custGeom>
            <a:avLst/>
            <a:gdLst/>
            <a:ahLst/>
            <a:cxnLst/>
            <a:rect l="0" t="0" r="0" b="0"/>
            <a:pathLst>
              <a:path w="1786058" h="1">
                <a:moveTo>
                  <a:pt x="0" y="0"/>
                </a:moveTo>
                <a:lnTo>
                  <a:pt x="1786057"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3457380" y="5947840"/>
            <a:ext cx="1878381" cy="1"/>
          </a:xfrm>
          <a:custGeom>
            <a:avLst/>
            <a:gdLst/>
            <a:ahLst/>
            <a:cxnLst/>
            <a:rect l="0" t="0" r="0" b="0"/>
            <a:pathLst>
              <a:path w="1878381" h="1">
                <a:moveTo>
                  <a:pt x="0" y="0"/>
                </a:moveTo>
                <a:lnTo>
                  <a:pt x="1878380"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4761738" y="5586221"/>
            <a:ext cx="588265" cy="451106"/>
          </a:xfrm>
          <a:custGeom>
            <a:avLst/>
            <a:gdLst/>
            <a:ahLst/>
            <a:cxnLst/>
            <a:rect l="0" t="0" r="0" b="0"/>
            <a:pathLst>
              <a:path w="588265" h="451106">
                <a:moveTo>
                  <a:pt x="0" y="451105"/>
                </a:moveTo>
                <a:lnTo>
                  <a:pt x="588264" y="451105"/>
                </a:lnTo>
                <a:lnTo>
                  <a:pt x="588264"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ws_7309.tmp"/>
          <p:cNvPicPr>
            <a:picLocks/>
          </p:cNvPicPr>
          <p:nvPr/>
        </p:nvPicPr>
        <p:blipFill>
          <a:blip r:embed="rId2" cstate="print"/>
          <a:stretch>
            <a:fillRect/>
          </a:stretch>
        </p:blipFill>
        <p:spPr>
          <a:xfrm>
            <a:off x="1663700" y="1092200"/>
            <a:ext cx="1003300" cy="444500"/>
          </a:xfrm>
          <a:prstGeom prst="rect">
            <a:avLst/>
          </a:prstGeom>
        </p:spPr>
      </p:pic>
      <p:pic>
        <p:nvPicPr>
          <p:cNvPr id="6" name="图片 5" descr="ws_730A.tmp"/>
          <p:cNvPicPr>
            <a:picLocks/>
          </p:cNvPicPr>
          <p:nvPr/>
        </p:nvPicPr>
        <p:blipFill>
          <a:blip r:embed="rId3" cstate="print"/>
          <a:stretch>
            <a:fillRect/>
          </a:stretch>
        </p:blipFill>
        <p:spPr>
          <a:xfrm>
            <a:off x="5372100" y="1066800"/>
            <a:ext cx="2273300" cy="495300"/>
          </a:xfrm>
          <a:prstGeom prst="rect">
            <a:avLst/>
          </a:prstGeom>
        </p:spPr>
      </p:pic>
      <p:pic>
        <p:nvPicPr>
          <p:cNvPr id="7" name="图片 6" descr="ws_731A.tmp"/>
          <p:cNvPicPr>
            <a:picLocks/>
          </p:cNvPicPr>
          <p:nvPr/>
        </p:nvPicPr>
        <p:blipFill>
          <a:blip r:embed="rId4" cstate="print"/>
          <a:stretch>
            <a:fillRect/>
          </a:stretch>
        </p:blipFill>
        <p:spPr>
          <a:xfrm>
            <a:off x="1447800" y="1689100"/>
            <a:ext cx="1879600" cy="533400"/>
          </a:xfrm>
          <a:prstGeom prst="rect">
            <a:avLst/>
          </a:prstGeom>
        </p:spPr>
      </p:pic>
      <p:pic>
        <p:nvPicPr>
          <p:cNvPr id="8" name="图片 7" descr="ws_731B.tmp"/>
          <p:cNvPicPr>
            <a:picLocks/>
          </p:cNvPicPr>
          <p:nvPr/>
        </p:nvPicPr>
        <p:blipFill>
          <a:blip r:embed="rId5" cstate="print"/>
          <a:stretch>
            <a:fillRect/>
          </a:stretch>
        </p:blipFill>
        <p:spPr>
          <a:xfrm>
            <a:off x="1409700" y="2514600"/>
            <a:ext cx="990600" cy="444500"/>
          </a:xfrm>
          <a:prstGeom prst="rect">
            <a:avLst/>
          </a:prstGeom>
        </p:spPr>
      </p:pic>
      <p:pic>
        <p:nvPicPr>
          <p:cNvPr id="9" name="图片 8" descr="ws_731C.tmp"/>
          <p:cNvPicPr>
            <a:picLocks/>
          </p:cNvPicPr>
          <p:nvPr/>
        </p:nvPicPr>
        <p:blipFill>
          <a:blip r:embed="rId6" cstate="print"/>
          <a:stretch>
            <a:fillRect/>
          </a:stretch>
        </p:blipFill>
        <p:spPr>
          <a:xfrm>
            <a:off x="1308100" y="3048000"/>
            <a:ext cx="2311400" cy="914400"/>
          </a:xfrm>
          <a:prstGeom prst="rect">
            <a:avLst/>
          </a:prstGeom>
        </p:spPr>
      </p:pic>
      <p:pic>
        <p:nvPicPr>
          <p:cNvPr id="10" name="图片 9" descr="ws_731D.tmp"/>
          <p:cNvPicPr>
            <a:picLocks/>
          </p:cNvPicPr>
          <p:nvPr/>
        </p:nvPicPr>
        <p:blipFill>
          <a:blip r:embed="rId7" cstate="print"/>
          <a:stretch>
            <a:fillRect/>
          </a:stretch>
        </p:blipFill>
        <p:spPr>
          <a:xfrm>
            <a:off x="4292600" y="1587500"/>
            <a:ext cx="4686300" cy="2616200"/>
          </a:xfrm>
          <a:prstGeom prst="rect">
            <a:avLst/>
          </a:prstGeom>
        </p:spPr>
      </p:pic>
      <p:pic>
        <p:nvPicPr>
          <p:cNvPr id="11" name="图片 10" descr="ws_732E.tmp"/>
          <p:cNvPicPr>
            <a:picLocks/>
          </p:cNvPicPr>
          <p:nvPr/>
        </p:nvPicPr>
        <p:blipFill>
          <a:blip r:embed="rId8" cstate="print"/>
          <a:stretch>
            <a:fillRect/>
          </a:stretch>
        </p:blipFill>
        <p:spPr>
          <a:xfrm>
            <a:off x="3733800" y="4432300"/>
            <a:ext cx="1816100" cy="317500"/>
          </a:xfrm>
          <a:prstGeom prst="rect">
            <a:avLst/>
          </a:prstGeom>
        </p:spPr>
      </p:pic>
      <p:pic>
        <p:nvPicPr>
          <p:cNvPr id="12" name="图片 11" descr="ws_732F.tmp"/>
          <p:cNvPicPr>
            <a:picLocks/>
          </p:cNvPicPr>
          <p:nvPr/>
        </p:nvPicPr>
        <p:blipFill>
          <a:blip r:embed="rId9" cstate="print"/>
          <a:stretch>
            <a:fillRect/>
          </a:stretch>
        </p:blipFill>
        <p:spPr>
          <a:xfrm>
            <a:off x="3441700" y="5638800"/>
            <a:ext cx="1905000" cy="317500"/>
          </a:xfrm>
          <a:prstGeom prst="rect">
            <a:avLst/>
          </a:prstGeom>
        </p:spPr>
      </p:pic>
      <p:sp>
        <p:nvSpPr>
          <p:cNvPr id="35" name="TextBox 34"/>
          <p:cNvSpPr txBox="1"/>
          <p:nvPr/>
        </p:nvSpPr>
        <p:spPr>
          <a:xfrm>
            <a:off x="218541" y="306577"/>
            <a:ext cx="1878528" cy="371897"/>
          </a:xfrm>
          <a:prstGeom prst="rect">
            <a:avLst/>
          </a:prstGeom>
          <a:noFill/>
        </p:spPr>
        <p:txBody>
          <a:bodyPr vert="horz" wrap="none" lIns="0" tIns="0" rIns="0" bIns="0" rtlCol="0">
            <a:spAutoFit/>
          </a:bodyPr>
          <a:lstStyle/>
          <a:p>
            <a:pPr>
              <a:lnSpc>
                <a:spcPts val="2909"/>
              </a:lnSpc>
            </a:pPr>
            <a:r>
              <a:rPr lang="en-US" altLang="zh-CN" sz="2400">
                <a:solidFill>
                  <a:srgbClr val="000000"/>
                </a:solidFill>
                <a:latin typeface="Times New Roman"/>
              </a:rPr>
              <a:t>BP </a:t>
            </a:r>
            <a:r>
              <a:rPr lang="zh-CN" altLang="en-US" sz="2796">
                <a:solidFill>
                  <a:srgbClr val="000000"/>
                </a:solidFill>
                <a:latin typeface="幼圆"/>
              </a:rPr>
              <a:t>算法推导</a:t>
            </a:r>
          </a:p>
        </p:txBody>
      </p:sp>
      <p:sp>
        <p:nvSpPr>
          <p:cNvPr id="36" name="TextBox 35"/>
          <p:cNvSpPr txBox="1"/>
          <p:nvPr/>
        </p:nvSpPr>
        <p:spPr>
          <a:xfrm>
            <a:off x="381914" y="1193383"/>
            <a:ext cx="1282402" cy="1654299"/>
          </a:xfrm>
          <a:prstGeom prst="rect">
            <a:avLst/>
          </a:prstGeom>
          <a:noFill/>
        </p:spPr>
        <p:txBody>
          <a:bodyPr vert="horz" wrap="none" lIns="0" tIns="0" rIns="0" bIns="0" rtlCol="0">
            <a:spAutoFit/>
          </a:bodyPr>
          <a:lstStyle/>
          <a:p>
            <a:pPr>
              <a:lnSpc>
                <a:spcPts val="1926"/>
              </a:lnSpc>
            </a:pPr>
            <a:r>
              <a:rPr lang="zh-CN" altLang="en-US" sz="2004">
                <a:solidFill>
                  <a:srgbClr val="000000"/>
                </a:solidFill>
                <a:latin typeface="幼圆"/>
              </a:rPr>
              <a:t>对于训练例</a:t>
            </a: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1000"/>
              </a:lnSpc>
            </a:pPr>
            <a:endParaRPr lang="zh-CN" altLang="en-US" sz="2004">
              <a:solidFill>
                <a:srgbClr val="000000"/>
              </a:solidFill>
              <a:latin typeface="幼圆"/>
            </a:endParaRPr>
          </a:p>
          <a:p>
            <a:pPr>
              <a:lnSpc>
                <a:spcPts val="2035"/>
              </a:lnSpc>
            </a:pPr>
            <a:r>
              <a:rPr lang="zh-CN" altLang="en-US" sz="2004">
                <a:solidFill>
                  <a:srgbClr val="000000"/>
                </a:solidFill>
                <a:latin typeface="幼圆"/>
              </a:rPr>
              <a:t>则网络在</a:t>
            </a:r>
          </a:p>
        </p:txBody>
      </p:sp>
      <p:sp>
        <p:nvSpPr>
          <p:cNvPr id="37" name="TextBox 36"/>
          <p:cNvSpPr txBox="1"/>
          <p:nvPr/>
        </p:nvSpPr>
        <p:spPr>
          <a:xfrm>
            <a:off x="2397505" y="1196752"/>
            <a:ext cx="2936701" cy="1705595"/>
          </a:xfrm>
          <a:prstGeom prst="rect">
            <a:avLst/>
          </a:prstGeom>
          <a:noFill/>
        </p:spPr>
        <p:txBody>
          <a:bodyPr vert="horz" wrap="none" lIns="0" tIns="0" rIns="0" bIns="0" rtlCol="0">
            <a:spAutoFit/>
          </a:bodyPr>
          <a:lstStyle/>
          <a:p>
            <a:pPr marL="0" marR="0" lvl="0" indent="0" defTabSz="914400" eaLnBrk="1" fontAlgn="auto" latinLnBrk="0" hangingPunct="1">
              <a:lnSpc>
                <a:spcPts val="2429"/>
              </a:lnSpc>
              <a:buClrTx/>
              <a:buSzTx/>
              <a:buNone/>
              <a:tabLst>
                <a:tab pos="241300" algn="l"/>
              </a:tabLst>
              <a:defRPr/>
            </a:pPr>
            <a:r>
              <a:rPr lang="zh-CN" altLang="en-US"/>
              <a:t>	</a:t>
            </a:r>
            <a:r>
              <a:rPr lang="en-US" altLang="zh-CN" sz="2004">
                <a:solidFill>
                  <a:srgbClr val="000000"/>
                </a:solidFill>
                <a:latin typeface="Times New Roman"/>
              </a:rPr>
              <a:t>, </a:t>
            </a:r>
            <a:r>
              <a:rPr lang="zh-CN" altLang="en-US" sz="2004">
                <a:solidFill>
                  <a:srgbClr val="000000"/>
                </a:solidFill>
                <a:latin typeface="幼圆"/>
              </a:rPr>
              <a:t>假定网络的实际输出为</a:t>
            </a: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1000"/>
              </a:lnSpc>
              <a:buClrTx/>
              <a:buSzTx/>
              <a:buNone/>
              <a:tabLst>
                <a:tab pos="241300" algn="l"/>
              </a:tabLst>
              <a:defRPr/>
            </a:pPr>
            <a:endParaRPr lang="zh-CN" altLang="en-US" sz="2004">
              <a:solidFill>
                <a:srgbClr val="000000"/>
              </a:solidFill>
              <a:latin typeface="幼圆"/>
            </a:endParaRPr>
          </a:p>
          <a:p>
            <a:pPr marL="0" marR="0" lvl="0" indent="0" defTabSz="914400" eaLnBrk="1" fontAlgn="auto" latinLnBrk="0" hangingPunct="1">
              <a:lnSpc>
                <a:spcPts val="2903"/>
              </a:lnSpc>
              <a:buClrTx/>
              <a:buSzTx/>
              <a:buNone/>
              <a:tabLst>
                <a:tab pos="241300" algn="l"/>
              </a:tabLst>
              <a:defRPr/>
            </a:pPr>
            <a:r>
              <a:rPr lang="zh-CN" altLang="en-US" sz="2004">
                <a:solidFill>
                  <a:srgbClr val="000000"/>
                </a:solidFill>
                <a:latin typeface="幼圆"/>
              </a:rPr>
              <a:t>上的</a:t>
            </a:r>
            <a:r>
              <a:rPr lang="zh-CN" altLang="en-US" sz="2004">
                <a:solidFill>
                  <a:srgbClr val="FF0000"/>
                </a:solidFill>
                <a:latin typeface="幼圆"/>
              </a:rPr>
              <a:t>均方</a:t>
            </a:r>
            <a:r>
              <a:rPr lang="zh-CN" altLang="en-US" sz="2004">
                <a:solidFill>
                  <a:srgbClr val="000000"/>
                </a:solidFill>
                <a:latin typeface="幼圆"/>
              </a:rPr>
              <a:t>误差为：</a:t>
            </a:r>
          </a:p>
        </p:txBody>
      </p:sp>
      <p:sp>
        <p:nvSpPr>
          <p:cNvPr id="38" name="TextBox 37"/>
          <p:cNvSpPr txBox="1"/>
          <p:nvPr/>
        </p:nvSpPr>
        <p:spPr>
          <a:xfrm>
            <a:off x="535739" y="4437112"/>
            <a:ext cx="7293728" cy="1025922"/>
          </a:xfrm>
          <a:prstGeom prst="rect">
            <a:avLst/>
          </a:prstGeom>
          <a:noFill/>
        </p:spPr>
        <p:txBody>
          <a:bodyPr vert="horz" wrap="none" lIns="0" tIns="0" rIns="0" bIns="0" rtlCol="0">
            <a:spAutoFit/>
          </a:bodyPr>
          <a:lstStyle/>
          <a:p>
            <a:pPr>
              <a:lnSpc>
                <a:spcPts val="1926"/>
              </a:lnSpc>
            </a:pPr>
            <a:r>
              <a:rPr lang="zh-CN" altLang="en-US" sz="2004" dirty="0">
                <a:solidFill>
                  <a:srgbClr val="000000"/>
                </a:solidFill>
                <a:latin typeface="幼圆"/>
              </a:rPr>
              <a:t>需通过</a:t>
            </a:r>
            <a:r>
              <a:rPr lang="zh-CN" altLang="en-US" sz="2004" dirty="0">
                <a:solidFill>
                  <a:srgbClr val="FF0000"/>
                </a:solidFill>
                <a:latin typeface="幼圆"/>
              </a:rPr>
              <a:t>学习</a:t>
            </a:r>
            <a:r>
              <a:rPr lang="zh-CN" altLang="en-US" sz="2004" dirty="0">
                <a:solidFill>
                  <a:srgbClr val="000000"/>
                </a:solidFill>
                <a:latin typeface="幼圆"/>
              </a:rPr>
              <a:t>确定的</a:t>
            </a:r>
            <a:r>
              <a:rPr lang="zh-CN" altLang="en-US" sz="2004" dirty="0">
                <a:solidFill>
                  <a:srgbClr val="FF0000"/>
                </a:solidFill>
                <a:latin typeface="幼圆"/>
              </a:rPr>
              <a:t>参数</a:t>
            </a:r>
            <a:r>
              <a:rPr lang="zh-CN" altLang="en-US" sz="2004" dirty="0">
                <a:solidFill>
                  <a:srgbClr val="000000"/>
                </a:solidFill>
                <a:latin typeface="幼圆"/>
              </a:rPr>
              <a:t>数目：</a:t>
            </a:r>
          </a:p>
          <a:p>
            <a:pPr>
              <a:lnSpc>
                <a:spcPts val="1000"/>
              </a:lnSpc>
            </a:pPr>
            <a:endParaRPr lang="zh-CN" altLang="en-US" sz="2004" dirty="0">
              <a:solidFill>
                <a:srgbClr val="000000"/>
              </a:solidFill>
              <a:latin typeface="幼圆"/>
            </a:endParaRPr>
          </a:p>
          <a:p>
            <a:pPr>
              <a:lnSpc>
                <a:spcPts val="1000"/>
              </a:lnSpc>
            </a:pPr>
            <a:endParaRPr lang="zh-CN" altLang="en-US" sz="2004" dirty="0">
              <a:solidFill>
                <a:srgbClr val="000000"/>
              </a:solidFill>
              <a:latin typeface="幼圆"/>
            </a:endParaRPr>
          </a:p>
          <a:p>
            <a:pPr>
              <a:lnSpc>
                <a:spcPts val="1000"/>
              </a:lnSpc>
            </a:pPr>
            <a:endParaRPr lang="zh-CN" altLang="en-US" sz="2004" dirty="0">
              <a:solidFill>
                <a:srgbClr val="000000"/>
              </a:solidFill>
              <a:latin typeface="幼圆"/>
            </a:endParaRPr>
          </a:p>
          <a:p>
            <a:pPr>
              <a:lnSpc>
                <a:spcPts val="3067"/>
              </a:lnSpc>
            </a:pPr>
            <a:r>
              <a:rPr lang="en-US" altLang="zh-CN" sz="2004" dirty="0">
                <a:solidFill>
                  <a:srgbClr val="000000"/>
                </a:solidFill>
                <a:latin typeface="Times New Roman"/>
              </a:rPr>
              <a:t>BP </a:t>
            </a:r>
            <a:r>
              <a:rPr lang="zh-CN" altLang="en-US" sz="2004" dirty="0">
                <a:solidFill>
                  <a:srgbClr val="000000"/>
                </a:solidFill>
                <a:latin typeface="幼圆"/>
              </a:rPr>
              <a:t>是一个</a:t>
            </a:r>
            <a:r>
              <a:rPr lang="zh-CN" altLang="en-US" sz="2004" dirty="0">
                <a:solidFill>
                  <a:srgbClr val="FF0000"/>
                </a:solidFill>
                <a:latin typeface="幼圆"/>
              </a:rPr>
              <a:t>迭代</a:t>
            </a:r>
            <a:r>
              <a:rPr lang="zh-CN" altLang="en-US" sz="2004" dirty="0">
                <a:solidFill>
                  <a:srgbClr val="000000"/>
                </a:solidFill>
                <a:latin typeface="幼圆"/>
              </a:rPr>
              <a:t>学习算法 </a:t>
            </a:r>
            <a:r>
              <a:rPr lang="en-US" altLang="zh-CN" sz="2004" dirty="0">
                <a:solidFill>
                  <a:srgbClr val="000000"/>
                </a:solidFill>
                <a:latin typeface="Times New Roman"/>
              </a:rPr>
              <a:t>, </a:t>
            </a:r>
            <a:r>
              <a:rPr lang="zh-CN" altLang="en-US" sz="2004" dirty="0">
                <a:solidFill>
                  <a:srgbClr val="000000"/>
                </a:solidFill>
                <a:latin typeface="幼圆"/>
              </a:rPr>
              <a:t>在迭代的每一轮中采用如下</a:t>
            </a:r>
            <a:r>
              <a:rPr lang="zh-CN" altLang="en-US" sz="2004" dirty="0">
                <a:solidFill>
                  <a:srgbClr val="FF0000"/>
                </a:solidFill>
                <a:latin typeface="幼圆"/>
              </a:rPr>
              <a:t>误差修正</a:t>
            </a:r>
            <a:r>
              <a:rPr lang="zh-CN" altLang="en-US" sz="2004" dirty="0">
                <a:solidFill>
                  <a:srgbClr val="000000"/>
                </a:solidFill>
                <a:latin typeface="幼圆"/>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Neural Network</a:t>
            </a:r>
          </a:p>
        </p:txBody>
      </p:sp>
      <p:sp>
        <p:nvSpPr>
          <p:cNvPr id="3" name="Slide Number Placeholder 2"/>
          <p:cNvSpPr>
            <a:spLocks noGrp="1"/>
          </p:cNvSpPr>
          <p:nvPr>
            <p:ph type="sldNum" sz="quarter" idx="12"/>
          </p:nvPr>
        </p:nvSpPr>
        <p:spPr/>
        <p:txBody>
          <a:bodyPr/>
          <a:lstStyle/>
          <a:p>
            <a:fld id="{CCF56997-4F5F-5A42-B306-795126905ACA}" type="slidenum">
              <a:rPr lang="en-US" smtClean="0"/>
              <a:pPr/>
              <a:t>17</a:t>
            </a:fld>
            <a:endParaRPr lang="en-US"/>
          </a:p>
        </p:txBody>
      </p:sp>
      <p:sp>
        <p:nvSpPr>
          <p:cNvPr id="4" name="Connector 3"/>
          <p:cNvSpPr/>
          <p:nvPr/>
        </p:nvSpPr>
        <p:spPr>
          <a:xfrm>
            <a:off x="1371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x</a:t>
            </a:r>
            <a:r>
              <a:rPr lang="en-US" sz="2600" baseline="-25000" dirty="0">
                <a:ln>
                  <a:solidFill>
                    <a:schemeClr val="tx1"/>
                  </a:solidFill>
                </a:ln>
                <a:solidFill>
                  <a:schemeClr val="tx1"/>
                </a:solidFill>
                <a:latin typeface="Arial"/>
                <a:cs typeface="Arial"/>
              </a:rPr>
              <a:t>1</a:t>
            </a:r>
          </a:p>
        </p:txBody>
      </p:sp>
      <p:sp>
        <p:nvSpPr>
          <p:cNvPr id="6" name="Connector 5"/>
          <p:cNvSpPr/>
          <p:nvPr/>
        </p:nvSpPr>
        <p:spPr>
          <a:xfrm>
            <a:off x="22707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a</a:t>
            </a:r>
            <a:r>
              <a:rPr lang="en-US" sz="2600" baseline="-25000" dirty="0">
                <a:ln>
                  <a:solidFill>
                    <a:schemeClr val="tx1"/>
                  </a:solidFill>
                </a:ln>
                <a:solidFill>
                  <a:schemeClr val="tx1"/>
                </a:solidFill>
                <a:latin typeface="Arial"/>
                <a:cs typeface="Arial"/>
              </a:rPr>
              <a:t>1</a:t>
            </a:r>
          </a:p>
        </p:txBody>
      </p:sp>
      <p:sp>
        <p:nvSpPr>
          <p:cNvPr id="7" name="Connector 6"/>
          <p:cNvSpPr/>
          <p:nvPr/>
        </p:nvSpPr>
        <p:spPr>
          <a:xfrm>
            <a:off x="2895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x</a:t>
            </a:r>
            <a:r>
              <a:rPr lang="en-US" sz="2600" baseline="-25000" dirty="0">
                <a:ln>
                  <a:solidFill>
                    <a:schemeClr val="tx1"/>
                  </a:solidFill>
                </a:ln>
                <a:solidFill>
                  <a:schemeClr val="tx1"/>
                </a:solidFill>
                <a:latin typeface="Arial"/>
                <a:cs typeface="Arial"/>
              </a:rPr>
              <a:t>2</a:t>
            </a:r>
          </a:p>
        </p:txBody>
      </p:sp>
      <p:sp>
        <p:nvSpPr>
          <p:cNvPr id="8" name="Connector 7"/>
          <p:cNvSpPr/>
          <p:nvPr/>
        </p:nvSpPr>
        <p:spPr>
          <a:xfrm>
            <a:off x="45720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x</a:t>
            </a:r>
            <a:r>
              <a:rPr lang="en-US" sz="2600" baseline="-25000" dirty="0">
                <a:ln>
                  <a:solidFill>
                    <a:schemeClr val="tx1"/>
                  </a:solidFill>
                </a:ln>
                <a:solidFill>
                  <a:schemeClr val="tx1"/>
                </a:solidFill>
                <a:latin typeface="Arial"/>
                <a:cs typeface="Arial"/>
              </a:rPr>
              <a:t>3</a:t>
            </a:r>
          </a:p>
        </p:txBody>
      </p:sp>
      <p:sp>
        <p:nvSpPr>
          <p:cNvPr id="9" name="Connector 8"/>
          <p:cNvSpPr/>
          <p:nvPr/>
        </p:nvSpPr>
        <p:spPr>
          <a:xfrm>
            <a:off x="7086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err="1">
                <a:ln>
                  <a:solidFill>
                    <a:schemeClr val="tx1"/>
                  </a:solidFill>
                </a:ln>
                <a:solidFill>
                  <a:schemeClr val="tx1"/>
                </a:solidFill>
                <a:latin typeface="Arial"/>
                <a:cs typeface="Arial"/>
              </a:rPr>
              <a:t>x</a:t>
            </a:r>
            <a:r>
              <a:rPr lang="en-US" sz="2600" baseline="-25000" dirty="0" err="1">
                <a:ln>
                  <a:solidFill>
                    <a:schemeClr val="tx1"/>
                  </a:solidFill>
                </a:ln>
                <a:solidFill>
                  <a:schemeClr val="tx1"/>
                </a:solidFill>
                <a:latin typeface="Arial"/>
                <a:cs typeface="Arial"/>
              </a:rPr>
              <a:t>M</a:t>
            </a:r>
            <a:endParaRPr lang="en-US" sz="2600" baseline="-25000" dirty="0">
              <a:ln>
                <a:solidFill>
                  <a:schemeClr val="tx1"/>
                </a:solidFill>
              </a:ln>
              <a:solidFill>
                <a:schemeClr val="tx1"/>
              </a:solidFill>
              <a:latin typeface="Arial"/>
              <a:cs typeface="Arial"/>
            </a:endParaRPr>
          </a:p>
        </p:txBody>
      </p:sp>
      <p:sp>
        <p:nvSpPr>
          <p:cNvPr id="10" name="Connector 9"/>
          <p:cNvSpPr/>
          <p:nvPr/>
        </p:nvSpPr>
        <p:spPr>
          <a:xfrm>
            <a:off x="4267200" y="2174240"/>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y</a:t>
            </a:r>
            <a:endParaRPr lang="en-US" sz="2600" baseline="-25000" dirty="0">
              <a:ln>
                <a:solidFill>
                  <a:schemeClr val="tx1"/>
                </a:solidFill>
              </a:ln>
              <a:solidFill>
                <a:schemeClr val="tx1"/>
              </a:solidFill>
              <a:latin typeface="Arial"/>
              <a:cs typeface="Arial"/>
            </a:endParaRPr>
          </a:p>
        </p:txBody>
      </p:sp>
      <p:sp>
        <p:nvSpPr>
          <p:cNvPr id="11" name="Connector 10"/>
          <p:cNvSpPr/>
          <p:nvPr/>
        </p:nvSpPr>
        <p:spPr>
          <a:xfrm>
            <a:off x="36423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a</a:t>
            </a:r>
            <a:r>
              <a:rPr lang="en-US" sz="2600" baseline="-25000" dirty="0">
                <a:ln>
                  <a:solidFill>
                    <a:schemeClr val="tx1"/>
                  </a:solidFill>
                </a:ln>
                <a:solidFill>
                  <a:schemeClr val="tx1"/>
                </a:solidFill>
                <a:latin typeface="Arial"/>
                <a:cs typeface="Arial"/>
              </a:rPr>
              <a:t>2</a:t>
            </a:r>
          </a:p>
        </p:txBody>
      </p:sp>
      <p:sp>
        <p:nvSpPr>
          <p:cNvPr id="12" name="Connector 11"/>
          <p:cNvSpPr/>
          <p:nvPr/>
        </p:nvSpPr>
        <p:spPr>
          <a:xfrm>
            <a:off x="601980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err="1">
                <a:ln>
                  <a:solidFill>
                    <a:schemeClr val="tx1"/>
                  </a:solidFill>
                </a:ln>
                <a:solidFill>
                  <a:schemeClr val="tx1"/>
                </a:solidFill>
                <a:latin typeface="Arial"/>
                <a:cs typeface="Arial"/>
              </a:rPr>
              <a:t>a</a:t>
            </a:r>
            <a:r>
              <a:rPr lang="en-US" sz="2600" baseline="-25000" dirty="0" err="1">
                <a:ln>
                  <a:solidFill>
                    <a:schemeClr val="tx1"/>
                  </a:solidFill>
                </a:ln>
                <a:solidFill>
                  <a:schemeClr val="tx1"/>
                </a:solidFill>
                <a:latin typeface="Arial"/>
                <a:cs typeface="Arial"/>
              </a:rPr>
              <a:t>D</a:t>
            </a:r>
            <a:endParaRPr lang="en-US" sz="2600" baseline="-25000" dirty="0">
              <a:ln>
                <a:solidFill>
                  <a:schemeClr val="tx1"/>
                </a:solidFill>
              </a:ln>
              <a:solidFill>
                <a:schemeClr val="tx1"/>
              </a:solidFill>
              <a:latin typeface="Arial"/>
              <a:cs typeface="Arial"/>
            </a:endParaRPr>
          </a:p>
        </p:txBody>
      </p:sp>
      <p:sp>
        <p:nvSpPr>
          <p:cNvPr id="14" name="TextBox 13"/>
          <p:cNvSpPr txBox="1">
            <a:spLocks noChangeArrowheads="1"/>
          </p:cNvSpPr>
          <p:nvPr/>
        </p:nvSpPr>
        <p:spPr bwMode="auto">
          <a:xfrm>
            <a:off x="5013960" y="383794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sp>
        <p:nvSpPr>
          <p:cNvPr id="15" name="TextBox 14"/>
          <p:cNvSpPr txBox="1">
            <a:spLocks noChangeArrowheads="1"/>
          </p:cNvSpPr>
          <p:nvPr/>
        </p:nvSpPr>
        <p:spPr bwMode="auto">
          <a:xfrm>
            <a:off x="6019800" y="579120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cxnSp>
        <p:nvCxnSpPr>
          <p:cNvPr id="16" name="Straight Connector 15"/>
          <p:cNvCxnSpPr>
            <a:stCxn id="6" idx="4"/>
            <a:endCxn id="4" idx="0"/>
          </p:cNvCxnSpPr>
          <p:nvPr/>
        </p:nvCxnSpPr>
        <p:spPr>
          <a:xfrm rot="5400000">
            <a:off x="1667510" y="4700270"/>
            <a:ext cx="1130300" cy="8991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7" idx="0"/>
          </p:cNvCxnSpPr>
          <p:nvPr/>
        </p:nvCxnSpPr>
        <p:spPr>
          <a:xfrm rot="16200000" flipH="1">
            <a:off x="2429510" y="4837430"/>
            <a:ext cx="113030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4"/>
            <a:endCxn id="8" idx="0"/>
          </p:cNvCxnSpPr>
          <p:nvPr/>
        </p:nvCxnSpPr>
        <p:spPr>
          <a:xfrm rot="16200000" flipH="1">
            <a:off x="3267710" y="3999230"/>
            <a:ext cx="1130300" cy="2301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4"/>
            <a:endCxn id="9" idx="0"/>
          </p:cNvCxnSpPr>
          <p:nvPr/>
        </p:nvCxnSpPr>
        <p:spPr>
          <a:xfrm rot="16200000" flipH="1">
            <a:off x="4525010" y="2741930"/>
            <a:ext cx="1130300" cy="4815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4"/>
            <a:endCxn id="7" idx="0"/>
          </p:cNvCxnSpPr>
          <p:nvPr/>
        </p:nvCxnSpPr>
        <p:spPr>
          <a:xfrm rot="5400000">
            <a:off x="3115310" y="4776470"/>
            <a:ext cx="1130300" cy="746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1" idx="4"/>
            <a:endCxn id="8" idx="0"/>
          </p:cNvCxnSpPr>
          <p:nvPr/>
        </p:nvCxnSpPr>
        <p:spPr>
          <a:xfrm rot="16200000" flipH="1">
            <a:off x="3953510" y="4685030"/>
            <a:ext cx="1130300" cy="9296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4"/>
            <a:endCxn id="9" idx="0"/>
          </p:cNvCxnSpPr>
          <p:nvPr/>
        </p:nvCxnSpPr>
        <p:spPr>
          <a:xfrm rot="16200000" flipH="1">
            <a:off x="5210810" y="3427730"/>
            <a:ext cx="1130300" cy="3444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4"/>
            <a:endCxn id="4" idx="0"/>
          </p:cNvCxnSpPr>
          <p:nvPr/>
        </p:nvCxnSpPr>
        <p:spPr>
          <a:xfrm rot="5400000">
            <a:off x="3542030" y="2825750"/>
            <a:ext cx="1130300" cy="4648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4"/>
            <a:endCxn id="4" idx="0"/>
          </p:cNvCxnSpPr>
          <p:nvPr/>
        </p:nvCxnSpPr>
        <p:spPr>
          <a:xfrm rot="5400000">
            <a:off x="2353310" y="4014470"/>
            <a:ext cx="1130300" cy="2270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4"/>
            <a:endCxn id="7" idx="0"/>
          </p:cNvCxnSpPr>
          <p:nvPr/>
        </p:nvCxnSpPr>
        <p:spPr>
          <a:xfrm rot="5400000">
            <a:off x="4304030" y="3587750"/>
            <a:ext cx="1130300" cy="3124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2" idx="4"/>
            <a:endCxn id="8" idx="0"/>
          </p:cNvCxnSpPr>
          <p:nvPr/>
        </p:nvCxnSpPr>
        <p:spPr>
          <a:xfrm rot="5400000">
            <a:off x="5142230" y="4425950"/>
            <a:ext cx="1130300" cy="1447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4"/>
            <a:endCxn id="9" idx="0"/>
          </p:cNvCxnSpPr>
          <p:nvPr/>
        </p:nvCxnSpPr>
        <p:spPr>
          <a:xfrm rot="16200000" flipH="1">
            <a:off x="6399530" y="4616450"/>
            <a:ext cx="1130300" cy="1066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0" idx="4"/>
            <a:endCxn id="6" idx="0"/>
          </p:cNvCxnSpPr>
          <p:nvPr/>
        </p:nvCxnSpPr>
        <p:spPr>
          <a:xfrm rot="5400000">
            <a:off x="3298190" y="2381250"/>
            <a:ext cx="764540" cy="19964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0" idx="4"/>
            <a:endCxn id="11" idx="0"/>
          </p:cNvCxnSpPr>
          <p:nvPr/>
        </p:nvCxnSpPr>
        <p:spPr>
          <a:xfrm rot="5400000">
            <a:off x="3983990" y="3067050"/>
            <a:ext cx="76454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4"/>
            <a:endCxn id="12" idx="0"/>
          </p:cNvCxnSpPr>
          <p:nvPr/>
        </p:nvCxnSpPr>
        <p:spPr>
          <a:xfrm rot="16200000" flipH="1">
            <a:off x="5172710" y="2503170"/>
            <a:ext cx="764540" cy="17526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34" name="TextBox 74"/>
          <p:cNvSpPr txBox="1">
            <a:spLocks noChangeArrowheads="1"/>
          </p:cNvSpPr>
          <p:nvPr/>
        </p:nvSpPr>
        <p:spPr bwMode="auto">
          <a:xfrm>
            <a:off x="424180" y="2362200"/>
            <a:ext cx="1295400" cy="369888"/>
          </a:xfrm>
          <a:prstGeom prst="rect">
            <a:avLst/>
          </a:prstGeom>
          <a:noFill/>
          <a:ln w="9525">
            <a:noFill/>
            <a:miter lim="800000"/>
            <a:headEnd/>
            <a:tailEnd/>
          </a:ln>
        </p:spPr>
        <p:txBody>
          <a:bodyPr>
            <a:prstTxWarp prst="textNoShape">
              <a:avLst/>
            </a:prstTxWarp>
            <a:spAutoFit/>
          </a:bodyPr>
          <a:lstStyle/>
          <a:p>
            <a:r>
              <a:rPr lang="en-US" dirty="0"/>
              <a:t>Output</a:t>
            </a:r>
          </a:p>
        </p:txBody>
      </p:sp>
      <p:sp>
        <p:nvSpPr>
          <p:cNvPr id="35" name="TextBox 75"/>
          <p:cNvSpPr txBox="1">
            <a:spLocks noChangeArrowheads="1"/>
          </p:cNvSpPr>
          <p:nvPr/>
        </p:nvSpPr>
        <p:spPr bwMode="auto">
          <a:xfrm>
            <a:off x="0" y="5943600"/>
            <a:ext cx="1295400" cy="369888"/>
          </a:xfrm>
          <a:prstGeom prst="rect">
            <a:avLst/>
          </a:prstGeom>
          <a:noFill/>
          <a:ln w="9525">
            <a:noFill/>
            <a:miter lim="800000"/>
            <a:headEnd/>
            <a:tailEnd/>
          </a:ln>
        </p:spPr>
        <p:txBody>
          <a:bodyPr>
            <a:prstTxWarp prst="textNoShape">
              <a:avLst/>
            </a:prstTxWarp>
            <a:spAutoFit/>
          </a:bodyPr>
          <a:lstStyle/>
          <a:p>
            <a:pPr algn="ctr"/>
            <a:r>
              <a:rPr lang="en-US"/>
              <a:t>Input</a:t>
            </a:r>
          </a:p>
        </p:txBody>
      </p:sp>
      <p:sp>
        <p:nvSpPr>
          <p:cNvPr id="36" name="TextBox 76"/>
          <p:cNvSpPr txBox="1">
            <a:spLocks noChangeArrowheads="1"/>
          </p:cNvSpPr>
          <p:nvPr/>
        </p:nvSpPr>
        <p:spPr bwMode="auto">
          <a:xfrm>
            <a:off x="-15240" y="3990340"/>
            <a:ext cx="2057400" cy="369888"/>
          </a:xfrm>
          <a:prstGeom prst="rect">
            <a:avLst/>
          </a:prstGeom>
          <a:noFill/>
          <a:ln w="9525">
            <a:noFill/>
            <a:miter lim="800000"/>
            <a:headEnd/>
            <a:tailEnd/>
          </a:ln>
        </p:spPr>
        <p:txBody>
          <a:bodyPr>
            <a:prstTxWarp prst="textNoShape">
              <a:avLst/>
            </a:prstTxWarp>
            <a:spAutoFit/>
          </a:bodyPr>
          <a:lstStyle/>
          <a:p>
            <a:pPr algn="ctr"/>
            <a:r>
              <a:rPr lang="en-US" dirty="0"/>
              <a:t>Hidden Layer</a:t>
            </a:r>
          </a:p>
        </p:txBody>
      </p:sp>
    </p:spTree>
    <p:extLst>
      <p:ext uri="{BB962C8B-B14F-4D97-AF65-F5344CB8AC3E}">
        <p14:creationId xmlns:p14="http://schemas.microsoft.com/office/powerpoint/2010/main" val="389332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Neural Network</a:t>
            </a:r>
          </a:p>
        </p:txBody>
      </p:sp>
      <p:sp>
        <p:nvSpPr>
          <p:cNvPr id="3" name="Slide Number Placeholder 2"/>
          <p:cNvSpPr>
            <a:spLocks noGrp="1"/>
          </p:cNvSpPr>
          <p:nvPr>
            <p:ph type="sldNum" sz="quarter" idx="12"/>
          </p:nvPr>
        </p:nvSpPr>
        <p:spPr/>
        <p:txBody>
          <a:bodyPr/>
          <a:lstStyle/>
          <a:p>
            <a:fld id="{CCF56997-4F5F-5A42-B306-795126905ACA}" type="slidenum">
              <a:rPr lang="en-US" smtClean="0"/>
              <a:pPr/>
              <a:t>18</a:t>
            </a:fld>
            <a:endParaRPr lang="en-US"/>
          </a:p>
        </p:txBody>
      </p:sp>
      <p:grpSp>
        <p:nvGrpSpPr>
          <p:cNvPr id="34" name="Group 33"/>
          <p:cNvGrpSpPr/>
          <p:nvPr/>
        </p:nvGrpSpPr>
        <p:grpSpPr>
          <a:xfrm>
            <a:off x="99310" y="2701705"/>
            <a:ext cx="4626190" cy="2547370"/>
            <a:chOff x="-15240" y="2174240"/>
            <a:chExt cx="7924800" cy="4363720"/>
          </a:xfrm>
        </p:grpSpPr>
        <p:sp>
          <p:nvSpPr>
            <p:cNvPr id="6" name="Connector 5"/>
            <p:cNvSpPr/>
            <p:nvPr/>
          </p:nvSpPr>
          <p:spPr>
            <a:xfrm>
              <a:off x="1371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ln>
                    <a:solidFill>
                      <a:schemeClr val="tx1"/>
                    </a:solidFill>
                  </a:ln>
                  <a:solidFill>
                    <a:schemeClr val="tx1"/>
                  </a:solidFill>
                  <a:latin typeface="Arial"/>
                  <a:cs typeface="Arial"/>
                </a:rPr>
                <a:t>x</a:t>
              </a:r>
              <a:r>
                <a:rPr lang="en-US" sz="1200" baseline="-25000" dirty="0">
                  <a:ln>
                    <a:solidFill>
                      <a:schemeClr val="tx1"/>
                    </a:solidFill>
                  </a:ln>
                  <a:solidFill>
                    <a:schemeClr val="tx1"/>
                  </a:solidFill>
                  <a:latin typeface="Arial"/>
                  <a:cs typeface="Arial"/>
                </a:rPr>
                <a:t>1</a:t>
              </a:r>
            </a:p>
          </p:txBody>
        </p:sp>
        <p:sp>
          <p:nvSpPr>
            <p:cNvPr id="7" name="Connector 6"/>
            <p:cNvSpPr/>
            <p:nvPr/>
          </p:nvSpPr>
          <p:spPr>
            <a:xfrm>
              <a:off x="22707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ln>
                    <a:solidFill>
                      <a:schemeClr val="tx1"/>
                    </a:solidFill>
                  </a:ln>
                  <a:solidFill>
                    <a:schemeClr val="tx1"/>
                  </a:solidFill>
                  <a:latin typeface="Arial"/>
                  <a:cs typeface="Arial"/>
                </a:rPr>
                <a:t>z</a:t>
              </a:r>
              <a:r>
                <a:rPr lang="en-US" sz="1200" baseline="-25000" dirty="0">
                  <a:ln>
                    <a:solidFill>
                      <a:schemeClr val="tx1"/>
                    </a:solidFill>
                  </a:ln>
                  <a:solidFill>
                    <a:schemeClr val="tx1"/>
                  </a:solidFill>
                  <a:latin typeface="Arial"/>
                  <a:cs typeface="Arial"/>
                </a:rPr>
                <a:t>1</a:t>
              </a:r>
            </a:p>
          </p:txBody>
        </p:sp>
        <p:sp>
          <p:nvSpPr>
            <p:cNvPr id="8" name="Connector 7"/>
            <p:cNvSpPr/>
            <p:nvPr/>
          </p:nvSpPr>
          <p:spPr>
            <a:xfrm>
              <a:off x="2895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ln>
                    <a:solidFill>
                      <a:schemeClr val="tx1"/>
                    </a:solidFill>
                  </a:ln>
                  <a:solidFill>
                    <a:schemeClr val="tx1"/>
                  </a:solidFill>
                  <a:latin typeface="Arial"/>
                  <a:cs typeface="Arial"/>
                </a:rPr>
                <a:t>x</a:t>
              </a:r>
              <a:r>
                <a:rPr lang="en-US" sz="1200" baseline="-25000" dirty="0">
                  <a:ln>
                    <a:solidFill>
                      <a:schemeClr val="tx1"/>
                    </a:solidFill>
                  </a:ln>
                  <a:solidFill>
                    <a:schemeClr val="tx1"/>
                  </a:solidFill>
                  <a:latin typeface="Arial"/>
                  <a:cs typeface="Arial"/>
                </a:rPr>
                <a:t>2</a:t>
              </a:r>
            </a:p>
          </p:txBody>
        </p:sp>
        <p:sp>
          <p:nvSpPr>
            <p:cNvPr id="9" name="Connector 8"/>
            <p:cNvSpPr/>
            <p:nvPr/>
          </p:nvSpPr>
          <p:spPr>
            <a:xfrm>
              <a:off x="45720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ln>
                    <a:solidFill>
                      <a:schemeClr val="tx1"/>
                    </a:solidFill>
                  </a:ln>
                  <a:solidFill>
                    <a:schemeClr val="tx1"/>
                  </a:solidFill>
                  <a:latin typeface="Arial"/>
                  <a:cs typeface="Arial"/>
                </a:rPr>
                <a:t>x</a:t>
              </a:r>
              <a:r>
                <a:rPr lang="en-US" sz="1200" baseline="-25000" dirty="0">
                  <a:ln>
                    <a:solidFill>
                      <a:schemeClr val="tx1"/>
                    </a:solidFill>
                  </a:ln>
                  <a:solidFill>
                    <a:schemeClr val="tx1"/>
                  </a:solidFill>
                  <a:latin typeface="Arial"/>
                  <a:cs typeface="Arial"/>
                </a:rPr>
                <a:t>3</a:t>
              </a:r>
            </a:p>
          </p:txBody>
        </p:sp>
        <p:sp>
          <p:nvSpPr>
            <p:cNvPr id="10" name="Connector 9"/>
            <p:cNvSpPr/>
            <p:nvPr/>
          </p:nvSpPr>
          <p:spPr>
            <a:xfrm>
              <a:off x="7086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a:ln>
                    <a:solidFill>
                      <a:schemeClr val="tx1"/>
                    </a:solidFill>
                  </a:ln>
                  <a:solidFill>
                    <a:schemeClr val="tx1"/>
                  </a:solidFill>
                  <a:latin typeface="Arial"/>
                  <a:cs typeface="Arial"/>
                </a:rPr>
                <a:t>x</a:t>
              </a:r>
              <a:r>
                <a:rPr lang="en-US" sz="1200" baseline="-25000" dirty="0" err="1">
                  <a:ln>
                    <a:solidFill>
                      <a:schemeClr val="tx1"/>
                    </a:solidFill>
                  </a:ln>
                  <a:solidFill>
                    <a:schemeClr val="tx1"/>
                  </a:solidFill>
                  <a:latin typeface="Arial"/>
                  <a:cs typeface="Arial"/>
                </a:rPr>
                <a:t>M</a:t>
              </a:r>
              <a:endParaRPr lang="en-US" sz="1200" baseline="-25000" dirty="0">
                <a:ln>
                  <a:solidFill>
                    <a:schemeClr val="tx1"/>
                  </a:solidFill>
                </a:ln>
                <a:solidFill>
                  <a:schemeClr val="tx1"/>
                </a:solidFill>
                <a:latin typeface="Arial"/>
                <a:cs typeface="Arial"/>
              </a:endParaRPr>
            </a:p>
          </p:txBody>
        </p:sp>
        <p:sp>
          <p:nvSpPr>
            <p:cNvPr id="11" name="Connector 10"/>
            <p:cNvSpPr/>
            <p:nvPr/>
          </p:nvSpPr>
          <p:spPr>
            <a:xfrm>
              <a:off x="4267200" y="2174240"/>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ln>
                    <a:solidFill>
                      <a:schemeClr val="tx1"/>
                    </a:solidFill>
                  </a:ln>
                  <a:solidFill>
                    <a:schemeClr val="tx1"/>
                  </a:solidFill>
                  <a:latin typeface="Arial"/>
                  <a:cs typeface="Arial"/>
                </a:rPr>
                <a:t>y</a:t>
              </a:r>
              <a:endParaRPr lang="en-US" sz="1200" baseline="-25000" dirty="0">
                <a:ln>
                  <a:solidFill>
                    <a:schemeClr val="tx1"/>
                  </a:solidFill>
                </a:ln>
                <a:solidFill>
                  <a:schemeClr val="tx1"/>
                </a:solidFill>
                <a:latin typeface="Arial"/>
                <a:cs typeface="Arial"/>
              </a:endParaRPr>
            </a:p>
          </p:txBody>
        </p:sp>
        <p:sp>
          <p:nvSpPr>
            <p:cNvPr id="12" name="Connector 11"/>
            <p:cNvSpPr/>
            <p:nvPr/>
          </p:nvSpPr>
          <p:spPr>
            <a:xfrm>
              <a:off x="36423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ln>
                    <a:solidFill>
                      <a:schemeClr val="tx1"/>
                    </a:solidFill>
                  </a:ln>
                  <a:solidFill>
                    <a:schemeClr val="tx1"/>
                  </a:solidFill>
                  <a:latin typeface="Arial"/>
                  <a:cs typeface="Arial"/>
                </a:rPr>
                <a:t>z</a:t>
              </a:r>
              <a:r>
                <a:rPr lang="en-US" sz="1200" baseline="-25000" dirty="0">
                  <a:ln>
                    <a:solidFill>
                      <a:schemeClr val="tx1"/>
                    </a:solidFill>
                  </a:ln>
                  <a:solidFill>
                    <a:schemeClr val="tx1"/>
                  </a:solidFill>
                  <a:latin typeface="Arial"/>
                  <a:cs typeface="Arial"/>
                </a:rPr>
                <a:t>2</a:t>
              </a:r>
            </a:p>
          </p:txBody>
        </p:sp>
        <p:sp>
          <p:nvSpPr>
            <p:cNvPr id="13" name="Connector 12"/>
            <p:cNvSpPr/>
            <p:nvPr/>
          </p:nvSpPr>
          <p:spPr>
            <a:xfrm>
              <a:off x="601980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a:ln>
                    <a:solidFill>
                      <a:schemeClr val="tx1"/>
                    </a:solidFill>
                  </a:ln>
                  <a:solidFill>
                    <a:schemeClr val="tx1"/>
                  </a:solidFill>
                  <a:latin typeface="Arial"/>
                  <a:cs typeface="Arial"/>
                </a:rPr>
                <a:t>z</a:t>
              </a:r>
              <a:r>
                <a:rPr lang="en-US" sz="1200" baseline="-25000" dirty="0" err="1">
                  <a:ln>
                    <a:solidFill>
                      <a:schemeClr val="tx1"/>
                    </a:solidFill>
                  </a:ln>
                  <a:solidFill>
                    <a:schemeClr val="tx1"/>
                  </a:solidFill>
                  <a:latin typeface="Arial"/>
                  <a:cs typeface="Arial"/>
                </a:rPr>
                <a:t>D</a:t>
              </a:r>
              <a:endParaRPr lang="en-US" sz="1200" baseline="-25000" dirty="0">
                <a:ln>
                  <a:solidFill>
                    <a:schemeClr val="tx1"/>
                  </a:solidFill>
                </a:ln>
                <a:solidFill>
                  <a:schemeClr val="tx1"/>
                </a:solidFill>
                <a:latin typeface="Arial"/>
                <a:cs typeface="Arial"/>
              </a:endParaRPr>
            </a:p>
          </p:txBody>
        </p:sp>
        <p:sp>
          <p:nvSpPr>
            <p:cNvPr id="14" name="TextBox 13"/>
            <p:cNvSpPr txBox="1">
              <a:spLocks noChangeArrowheads="1"/>
            </p:cNvSpPr>
            <p:nvPr/>
          </p:nvSpPr>
          <p:spPr bwMode="auto">
            <a:xfrm>
              <a:off x="5013959" y="3846746"/>
              <a:ext cx="533400" cy="474507"/>
            </a:xfrm>
            <a:prstGeom prst="rect">
              <a:avLst/>
            </a:prstGeom>
            <a:noFill/>
            <a:ln w="9525">
              <a:noFill/>
              <a:miter lim="800000"/>
              <a:headEnd/>
              <a:tailEnd/>
            </a:ln>
          </p:spPr>
          <p:txBody>
            <a:bodyPr anchor="ctr">
              <a:prstTxWarp prst="textNoShape">
                <a:avLst/>
              </a:prstTxWarp>
              <a:spAutoFit/>
            </a:bodyPr>
            <a:lstStyle/>
            <a:p>
              <a:pPr algn="ctr"/>
              <a:r>
                <a:rPr lang="en-US" sz="1200" b="1"/>
                <a:t>…</a:t>
              </a:r>
            </a:p>
          </p:txBody>
        </p:sp>
        <p:sp>
          <p:nvSpPr>
            <p:cNvPr id="15" name="TextBox 14"/>
            <p:cNvSpPr txBox="1">
              <a:spLocks noChangeArrowheads="1"/>
            </p:cNvSpPr>
            <p:nvPr/>
          </p:nvSpPr>
          <p:spPr bwMode="auto">
            <a:xfrm>
              <a:off x="6019801" y="5800007"/>
              <a:ext cx="533400" cy="474507"/>
            </a:xfrm>
            <a:prstGeom prst="rect">
              <a:avLst/>
            </a:prstGeom>
            <a:noFill/>
            <a:ln w="9525">
              <a:noFill/>
              <a:miter lim="800000"/>
              <a:headEnd/>
              <a:tailEnd/>
            </a:ln>
          </p:spPr>
          <p:txBody>
            <a:bodyPr anchor="ctr">
              <a:prstTxWarp prst="textNoShape">
                <a:avLst/>
              </a:prstTxWarp>
              <a:spAutoFit/>
            </a:bodyPr>
            <a:lstStyle/>
            <a:p>
              <a:pPr algn="ctr"/>
              <a:r>
                <a:rPr lang="en-US" sz="1200" b="1"/>
                <a:t>…</a:t>
              </a:r>
            </a:p>
          </p:txBody>
        </p:sp>
        <p:cxnSp>
          <p:nvCxnSpPr>
            <p:cNvPr id="16" name="Straight Connector 15"/>
            <p:cNvCxnSpPr>
              <a:stCxn id="7" idx="4"/>
              <a:endCxn id="6" idx="0"/>
            </p:cNvCxnSpPr>
            <p:nvPr/>
          </p:nvCxnSpPr>
          <p:spPr>
            <a:xfrm rot="5400000">
              <a:off x="1667510" y="4700270"/>
              <a:ext cx="1130300" cy="8991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7" idx="4"/>
              <a:endCxn id="8" idx="0"/>
            </p:cNvCxnSpPr>
            <p:nvPr/>
          </p:nvCxnSpPr>
          <p:spPr>
            <a:xfrm rot="16200000" flipH="1">
              <a:off x="2429510" y="4837430"/>
              <a:ext cx="113030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4"/>
              <a:endCxn id="9" idx="0"/>
            </p:cNvCxnSpPr>
            <p:nvPr/>
          </p:nvCxnSpPr>
          <p:spPr>
            <a:xfrm rot="16200000" flipH="1">
              <a:off x="3267710" y="3999230"/>
              <a:ext cx="1130300" cy="2301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10" idx="0"/>
            </p:cNvCxnSpPr>
            <p:nvPr/>
          </p:nvCxnSpPr>
          <p:spPr>
            <a:xfrm rot="16200000" flipH="1">
              <a:off x="4525010" y="2741930"/>
              <a:ext cx="1130300" cy="4815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4"/>
              <a:endCxn id="8" idx="0"/>
            </p:cNvCxnSpPr>
            <p:nvPr/>
          </p:nvCxnSpPr>
          <p:spPr>
            <a:xfrm rot="5400000">
              <a:off x="3115310" y="4776470"/>
              <a:ext cx="1130300" cy="746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2" idx="4"/>
              <a:endCxn id="9" idx="0"/>
            </p:cNvCxnSpPr>
            <p:nvPr/>
          </p:nvCxnSpPr>
          <p:spPr>
            <a:xfrm rot="16200000" flipH="1">
              <a:off x="3953510" y="4685030"/>
              <a:ext cx="1130300" cy="9296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2" idx="4"/>
              <a:endCxn id="10" idx="0"/>
            </p:cNvCxnSpPr>
            <p:nvPr/>
          </p:nvCxnSpPr>
          <p:spPr>
            <a:xfrm rot="16200000" flipH="1">
              <a:off x="5210810" y="3427730"/>
              <a:ext cx="1130300" cy="3444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3" idx="4"/>
              <a:endCxn id="6" idx="0"/>
            </p:cNvCxnSpPr>
            <p:nvPr/>
          </p:nvCxnSpPr>
          <p:spPr>
            <a:xfrm rot="5400000">
              <a:off x="3542030" y="2825750"/>
              <a:ext cx="1130300" cy="4648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2" idx="4"/>
              <a:endCxn id="6" idx="0"/>
            </p:cNvCxnSpPr>
            <p:nvPr/>
          </p:nvCxnSpPr>
          <p:spPr>
            <a:xfrm rot="5400000">
              <a:off x="2353310" y="4014470"/>
              <a:ext cx="1130300" cy="2270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3" idx="4"/>
              <a:endCxn id="8" idx="0"/>
            </p:cNvCxnSpPr>
            <p:nvPr/>
          </p:nvCxnSpPr>
          <p:spPr>
            <a:xfrm rot="5400000">
              <a:off x="4304030" y="3587750"/>
              <a:ext cx="1130300" cy="3124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4"/>
              <a:endCxn id="9" idx="0"/>
            </p:cNvCxnSpPr>
            <p:nvPr/>
          </p:nvCxnSpPr>
          <p:spPr>
            <a:xfrm rot="5400000">
              <a:off x="5142230" y="4425950"/>
              <a:ext cx="1130300" cy="1447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3" idx="4"/>
              <a:endCxn id="10" idx="0"/>
            </p:cNvCxnSpPr>
            <p:nvPr/>
          </p:nvCxnSpPr>
          <p:spPr>
            <a:xfrm rot="16200000" flipH="1">
              <a:off x="6399530" y="4616450"/>
              <a:ext cx="1130300" cy="1066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4"/>
              <a:endCxn id="7" idx="0"/>
            </p:cNvCxnSpPr>
            <p:nvPr/>
          </p:nvCxnSpPr>
          <p:spPr>
            <a:xfrm rot="5400000">
              <a:off x="3298190" y="2381250"/>
              <a:ext cx="764540" cy="19964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4"/>
              <a:endCxn id="12" idx="0"/>
            </p:cNvCxnSpPr>
            <p:nvPr/>
          </p:nvCxnSpPr>
          <p:spPr>
            <a:xfrm rot="5400000">
              <a:off x="3983990" y="3067050"/>
              <a:ext cx="76454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1" idx="4"/>
              <a:endCxn id="13" idx="0"/>
            </p:cNvCxnSpPr>
            <p:nvPr/>
          </p:nvCxnSpPr>
          <p:spPr>
            <a:xfrm rot="16200000" flipH="1">
              <a:off x="5172710" y="2503170"/>
              <a:ext cx="764540" cy="17526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31" name="TextBox 74"/>
            <p:cNvSpPr txBox="1">
              <a:spLocks noChangeArrowheads="1"/>
            </p:cNvSpPr>
            <p:nvPr/>
          </p:nvSpPr>
          <p:spPr bwMode="auto">
            <a:xfrm>
              <a:off x="424179" y="2362200"/>
              <a:ext cx="1295400" cy="474507"/>
            </a:xfrm>
            <a:prstGeom prst="rect">
              <a:avLst/>
            </a:prstGeom>
            <a:noFill/>
            <a:ln w="9525">
              <a:noFill/>
              <a:miter lim="800000"/>
              <a:headEnd/>
              <a:tailEnd/>
            </a:ln>
          </p:spPr>
          <p:txBody>
            <a:bodyPr>
              <a:prstTxWarp prst="textNoShape">
                <a:avLst/>
              </a:prstTxWarp>
              <a:spAutoFit/>
            </a:bodyPr>
            <a:lstStyle/>
            <a:p>
              <a:r>
                <a:rPr lang="en-US" sz="1200" dirty="0"/>
                <a:t>Output</a:t>
              </a:r>
            </a:p>
          </p:txBody>
        </p:sp>
        <p:sp>
          <p:nvSpPr>
            <p:cNvPr id="32" name="TextBox 75"/>
            <p:cNvSpPr txBox="1">
              <a:spLocks noChangeArrowheads="1"/>
            </p:cNvSpPr>
            <p:nvPr/>
          </p:nvSpPr>
          <p:spPr bwMode="auto">
            <a:xfrm>
              <a:off x="1" y="5943600"/>
              <a:ext cx="1295400" cy="474507"/>
            </a:xfrm>
            <a:prstGeom prst="rect">
              <a:avLst/>
            </a:prstGeom>
            <a:noFill/>
            <a:ln w="9525">
              <a:noFill/>
              <a:miter lim="800000"/>
              <a:headEnd/>
              <a:tailEnd/>
            </a:ln>
          </p:spPr>
          <p:txBody>
            <a:bodyPr>
              <a:prstTxWarp prst="textNoShape">
                <a:avLst/>
              </a:prstTxWarp>
              <a:spAutoFit/>
            </a:bodyPr>
            <a:lstStyle/>
            <a:p>
              <a:pPr algn="ctr"/>
              <a:r>
                <a:rPr lang="en-US" sz="1200"/>
                <a:t>Input</a:t>
              </a:r>
            </a:p>
          </p:txBody>
        </p:sp>
        <p:sp>
          <p:nvSpPr>
            <p:cNvPr id="33" name="TextBox 76"/>
            <p:cNvSpPr txBox="1">
              <a:spLocks noChangeArrowheads="1"/>
            </p:cNvSpPr>
            <p:nvPr/>
          </p:nvSpPr>
          <p:spPr bwMode="auto">
            <a:xfrm>
              <a:off x="-15240" y="3990341"/>
              <a:ext cx="2057400" cy="474507"/>
            </a:xfrm>
            <a:prstGeom prst="rect">
              <a:avLst/>
            </a:prstGeom>
            <a:noFill/>
            <a:ln w="9525">
              <a:noFill/>
              <a:miter lim="800000"/>
              <a:headEnd/>
              <a:tailEnd/>
            </a:ln>
          </p:spPr>
          <p:txBody>
            <a:bodyPr>
              <a:prstTxWarp prst="textNoShape">
                <a:avLst/>
              </a:prstTxWarp>
              <a:spAutoFit/>
            </a:bodyPr>
            <a:lstStyle/>
            <a:p>
              <a:pPr algn="ctr"/>
              <a:r>
                <a:rPr lang="en-US" sz="1200" dirty="0"/>
                <a:t>Hidden Layer</a:t>
              </a:r>
            </a:p>
          </p:txBody>
        </p:sp>
      </p:grpSp>
      <p:pic>
        <p:nvPicPr>
          <p:cNvPr id="36" name="Picture 35" descr="latex-image-1.pdf"/>
          <p:cNvPicPr>
            <a:picLocks noChangeAspect="1"/>
          </p:cNvPicPr>
          <p:nvPr/>
        </p:nvPicPr>
        <p:blipFill rotWithShape="1">
          <a:blip r:embed="rId2" cstate="print">
            <a:extLst>
              <a:ext uri="{28A0092B-C50C-407E-A947-70E740481C1C}">
                <a14:useLocalDpi xmlns:a14="http://schemas.microsoft.com/office/drawing/2010/main" val="0"/>
              </a:ext>
            </a:extLst>
          </a:blip>
          <a:srcRect t="16305"/>
          <a:stretch/>
        </p:blipFill>
        <p:spPr>
          <a:xfrm>
            <a:off x="5180818" y="2352139"/>
            <a:ext cx="3280042" cy="4369336"/>
          </a:xfrm>
          <a:prstGeom prst="rect">
            <a:avLst/>
          </a:prstGeom>
        </p:spPr>
      </p:pic>
    </p:spTree>
    <p:extLst>
      <p:ext uri="{BB962C8B-B14F-4D97-AF65-F5344CB8AC3E}">
        <p14:creationId xmlns:p14="http://schemas.microsoft.com/office/powerpoint/2010/main" val="162401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Neural Net</a:t>
            </a:r>
          </a:p>
        </p:txBody>
      </p:sp>
      <p:sp>
        <p:nvSpPr>
          <p:cNvPr id="6" name="Connector 5"/>
          <p:cNvSpPr/>
          <p:nvPr/>
        </p:nvSpPr>
        <p:spPr>
          <a:xfrm>
            <a:off x="22707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1</a:t>
            </a:r>
          </a:p>
        </p:txBody>
      </p:sp>
      <p:sp>
        <p:nvSpPr>
          <p:cNvPr id="10" name="Connector 9"/>
          <p:cNvSpPr/>
          <p:nvPr/>
        </p:nvSpPr>
        <p:spPr>
          <a:xfrm>
            <a:off x="4267200" y="2174240"/>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y</a:t>
            </a:r>
            <a:endParaRPr lang="en-US" baseline="-25000" dirty="0">
              <a:ln>
                <a:solidFill>
                  <a:schemeClr val="tx1"/>
                </a:solidFill>
              </a:ln>
              <a:solidFill>
                <a:schemeClr val="tx1"/>
              </a:solidFill>
              <a:latin typeface="Arial"/>
              <a:cs typeface="Arial"/>
            </a:endParaRPr>
          </a:p>
        </p:txBody>
      </p:sp>
      <p:sp>
        <p:nvSpPr>
          <p:cNvPr id="11" name="Connector 10"/>
          <p:cNvSpPr/>
          <p:nvPr/>
        </p:nvSpPr>
        <p:spPr>
          <a:xfrm>
            <a:off x="36423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2</a:t>
            </a:r>
          </a:p>
        </p:txBody>
      </p:sp>
      <p:sp>
        <p:nvSpPr>
          <p:cNvPr id="12" name="Connector 11"/>
          <p:cNvSpPr/>
          <p:nvPr/>
        </p:nvSpPr>
        <p:spPr>
          <a:xfrm>
            <a:off x="601980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ln>
                  <a:solidFill>
                    <a:schemeClr val="tx1"/>
                  </a:solidFill>
                </a:ln>
                <a:solidFill>
                  <a:schemeClr val="tx1"/>
                </a:solidFill>
                <a:latin typeface="Arial"/>
                <a:cs typeface="Arial"/>
              </a:rPr>
              <a:t>x</a:t>
            </a:r>
            <a:r>
              <a:rPr lang="en-US" baseline="-25000" dirty="0" err="1">
                <a:ln>
                  <a:solidFill>
                    <a:schemeClr val="tx1"/>
                  </a:solidFill>
                </a:ln>
                <a:solidFill>
                  <a:schemeClr val="tx1"/>
                </a:solidFill>
                <a:latin typeface="Arial"/>
                <a:cs typeface="Arial"/>
              </a:rPr>
              <a:t>M</a:t>
            </a:r>
            <a:endParaRPr lang="en-US" baseline="-25000" dirty="0">
              <a:ln>
                <a:solidFill>
                  <a:schemeClr val="tx1"/>
                </a:solidFill>
              </a:ln>
              <a:solidFill>
                <a:schemeClr val="tx1"/>
              </a:solidFill>
              <a:latin typeface="Arial"/>
              <a:cs typeface="Arial"/>
            </a:endParaRPr>
          </a:p>
        </p:txBody>
      </p:sp>
      <p:sp>
        <p:nvSpPr>
          <p:cNvPr id="14" name="TextBox 13"/>
          <p:cNvSpPr txBox="1">
            <a:spLocks noChangeArrowheads="1"/>
          </p:cNvSpPr>
          <p:nvPr/>
        </p:nvSpPr>
        <p:spPr bwMode="auto">
          <a:xfrm>
            <a:off x="5013960" y="383794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cxnSp>
        <p:nvCxnSpPr>
          <p:cNvPr id="28" name="Straight Connector 27"/>
          <p:cNvCxnSpPr>
            <a:stCxn id="10" idx="4"/>
            <a:endCxn id="6" idx="0"/>
          </p:cNvCxnSpPr>
          <p:nvPr/>
        </p:nvCxnSpPr>
        <p:spPr>
          <a:xfrm rot="5400000">
            <a:off x="3298190" y="2381250"/>
            <a:ext cx="764540" cy="19964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0" idx="4"/>
            <a:endCxn id="11" idx="0"/>
          </p:cNvCxnSpPr>
          <p:nvPr/>
        </p:nvCxnSpPr>
        <p:spPr>
          <a:xfrm rot="5400000">
            <a:off x="3983990" y="3067050"/>
            <a:ext cx="76454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4"/>
            <a:endCxn id="12" idx="0"/>
          </p:cNvCxnSpPr>
          <p:nvPr/>
        </p:nvCxnSpPr>
        <p:spPr>
          <a:xfrm rot="16200000" flipH="1">
            <a:off x="5172710" y="2503170"/>
            <a:ext cx="764540" cy="17526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34" name="TextBox 74"/>
          <p:cNvSpPr txBox="1">
            <a:spLocks noChangeArrowheads="1"/>
          </p:cNvSpPr>
          <p:nvPr/>
        </p:nvSpPr>
        <p:spPr bwMode="auto">
          <a:xfrm>
            <a:off x="424180" y="2362200"/>
            <a:ext cx="1295400" cy="369888"/>
          </a:xfrm>
          <a:prstGeom prst="rect">
            <a:avLst/>
          </a:prstGeom>
          <a:noFill/>
          <a:ln w="9525">
            <a:noFill/>
            <a:miter lim="800000"/>
            <a:headEnd/>
            <a:tailEnd/>
          </a:ln>
        </p:spPr>
        <p:txBody>
          <a:bodyPr>
            <a:prstTxWarp prst="textNoShape">
              <a:avLst/>
            </a:prstTxWarp>
            <a:spAutoFit/>
          </a:bodyPr>
          <a:lstStyle/>
          <a:p>
            <a:r>
              <a:rPr lang="en-US" dirty="0"/>
              <a:t>Output</a:t>
            </a:r>
          </a:p>
        </p:txBody>
      </p:sp>
      <p:sp>
        <p:nvSpPr>
          <p:cNvPr id="36" name="TextBox 76"/>
          <p:cNvSpPr txBox="1">
            <a:spLocks noChangeArrowheads="1"/>
          </p:cNvSpPr>
          <p:nvPr/>
        </p:nvSpPr>
        <p:spPr bwMode="auto">
          <a:xfrm>
            <a:off x="-15240" y="3990340"/>
            <a:ext cx="2057400" cy="369888"/>
          </a:xfrm>
          <a:prstGeom prst="rect">
            <a:avLst/>
          </a:prstGeom>
          <a:noFill/>
          <a:ln w="9525">
            <a:noFill/>
            <a:miter lim="800000"/>
            <a:headEnd/>
            <a:tailEnd/>
          </a:ln>
        </p:spPr>
        <p:txBody>
          <a:bodyPr>
            <a:prstTxWarp prst="textNoShape">
              <a:avLst/>
            </a:prstTxWarp>
            <a:spAutoFit/>
          </a:bodyPr>
          <a:lstStyle/>
          <a:p>
            <a:pPr algn="ctr"/>
            <a:r>
              <a:rPr lang="en-US" dirty="0"/>
              <a:t>Features</a:t>
            </a:r>
          </a:p>
        </p:txBody>
      </p:sp>
      <p:sp>
        <p:nvSpPr>
          <p:cNvPr id="3" name="Slide Number Placeholder 2"/>
          <p:cNvSpPr>
            <a:spLocks noGrp="1"/>
          </p:cNvSpPr>
          <p:nvPr>
            <p:ph type="sldNum" sz="quarter" idx="12"/>
          </p:nvPr>
        </p:nvSpPr>
        <p:spPr/>
        <p:txBody>
          <a:bodyPr/>
          <a:lstStyle/>
          <a:p>
            <a:fld id="{CCF56997-4F5F-5A42-B306-795126905ACA}" type="slidenum">
              <a:rPr lang="en-US" smtClean="0"/>
              <a:pPr/>
              <a:t>19</a:t>
            </a:fld>
            <a:endParaRPr lang="en-US"/>
          </a:p>
        </p:txBody>
      </p:sp>
    </p:spTree>
    <p:extLst>
      <p:ext uri="{BB962C8B-B14F-4D97-AF65-F5344CB8AC3E}">
        <p14:creationId xmlns:p14="http://schemas.microsoft.com/office/powerpoint/2010/main" val="41011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259F1-14B9-4438-9C64-5EAD7E227C48}"/>
              </a:ext>
            </a:extLst>
          </p:cNvPr>
          <p:cNvSpPr>
            <a:spLocks noGrp="1"/>
          </p:cNvSpPr>
          <p:nvPr>
            <p:ph type="title"/>
          </p:nvPr>
        </p:nvSpPr>
        <p:spPr/>
        <p:txBody>
          <a:bodyPr/>
          <a:lstStyle/>
          <a:p>
            <a:r>
              <a:rPr lang="zh-CN" altLang="en-US" dirty="0"/>
              <a:t>课程简介</a:t>
            </a:r>
          </a:p>
        </p:txBody>
      </p:sp>
      <p:sp>
        <p:nvSpPr>
          <p:cNvPr id="3" name="内容占位符 2">
            <a:extLst>
              <a:ext uri="{FF2B5EF4-FFF2-40B4-BE49-F238E27FC236}">
                <a16:creationId xmlns:a16="http://schemas.microsoft.com/office/drawing/2014/main" id="{1501ACF2-52B9-4B8A-BABB-4A2526331DC3}"/>
              </a:ext>
            </a:extLst>
          </p:cNvPr>
          <p:cNvSpPr>
            <a:spLocks noGrp="1"/>
          </p:cNvSpPr>
          <p:nvPr>
            <p:ph idx="1"/>
          </p:nvPr>
        </p:nvSpPr>
        <p:spPr>
          <a:xfrm>
            <a:off x="179512" y="1340768"/>
            <a:ext cx="8507288" cy="5328592"/>
          </a:xfrm>
        </p:spPr>
        <p:txBody>
          <a:bodyPr>
            <a:normAutofit/>
          </a:bodyPr>
          <a:lstStyle/>
          <a:p>
            <a:r>
              <a:rPr lang="zh-CN" altLang="en-US" dirty="0"/>
              <a:t>课时安排</a:t>
            </a:r>
            <a:endParaRPr lang="en-US" altLang="zh-CN" dirty="0"/>
          </a:p>
          <a:p>
            <a:pPr lvl="1"/>
            <a:r>
              <a:rPr lang="zh-CN" altLang="en-US" dirty="0"/>
              <a:t>共</a:t>
            </a:r>
            <a:r>
              <a:rPr lang="en-US" altLang="zh-CN" dirty="0"/>
              <a:t>12</a:t>
            </a:r>
            <a:r>
              <a:rPr lang="zh-CN" altLang="en-US" dirty="0"/>
              <a:t>周</a:t>
            </a:r>
            <a:r>
              <a:rPr lang="en-US" altLang="zh-CN" dirty="0"/>
              <a:t>: 3-14</a:t>
            </a:r>
            <a:r>
              <a:rPr lang="zh-CN" altLang="en-US" dirty="0"/>
              <a:t>周</a:t>
            </a:r>
            <a:endParaRPr lang="en-US" altLang="zh-CN" dirty="0"/>
          </a:p>
          <a:p>
            <a:pPr lvl="1"/>
            <a:r>
              <a:rPr lang="en-US" altLang="zh-CN" dirty="0"/>
              <a:t>4</a:t>
            </a:r>
            <a:r>
              <a:rPr lang="zh-CN" altLang="en-US" dirty="0"/>
              <a:t>次理论课</a:t>
            </a:r>
            <a:r>
              <a:rPr lang="en-US" altLang="zh-CN" dirty="0"/>
              <a:t>: 3-6</a:t>
            </a:r>
            <a:r>
              <a:rPr lang="zh-CN" altLang="en-US" dirty="0"/>
              <a:t>周</a:t>
            </a:r>
            <a:endParaRPr lang="en-US" altLang="zh-CN" dirty="0"/>
          </a:p>
          <a:p>
            <a:pPr lvl="1"/>
            <a:r>
              <a:rPr lang="en-US" altLang="zh-CN" dirty="0"/>
              <a:t>8</a:t>
            </a:r>
            <a:r>
              <a:rPr lang="zh-CN" altLang="en-US" dirty="0"/>
              <a:t>次实践课</a:t>
            </a:r>
            <a:r>
              <a:rPr lang="en-US" altLang="zh-CN" dirty="0"/>
              <a:t>: 7-14</a:t>
            </a:r>
            <a:r>
              <a:rPr lang="zh-CN" altLang="en-US" dirty="0"/>
              <a:t>周</a:t>
            </a:r>
            <a:endParaRPr lang="en-US" altLang="zh-CN" dirty="0"/>
          </a:p>
          <a:p>
            <a:pPr lvl="1"/>
            <a:r>
              <a:rPr lang="zh-CN" altLang="en-US" dirty="0"/>
              <a:t>实验报告提交时间：</a:t>
            </a:r>
            <a:r>
              <a:rPr lang="en-US" altLang="zh-CN" dirty="0"/>
              <a:t>14</a:t>
            </a:r>
            <a:r>
              <a:rPr lang="zh-CN" altLang="en-US" dirty="0"/>
              <a:t>周（暂定）</a:t>
            </a:r>
            <a:endParaRPr lang="en-US" altLang="zh-CN" dirty="0"/>
          </a:p>
          <a:p>
            <a:endParaRPr lang="en-US" altLang="zh-CN" dirty="0"/>
          </a:p>
          <a:p>
            <a:r>
              <a:rPr lang="zh-CN" altLang="en-US" dirty="0"/>
              <a:t>考核方式</a:t>
            </a:r>
            <a:endParaRPr lang="en-US" altLang="zh-CN" dirty="0"/>
          </a:p>
          <a:p>
            <a:pPr lvl="1"/>
            <a:r>
              <a:rPr lang="zh-CN" altLang="en-US" kern="100" dirty="0"/>
              <a:t>平时成绩：</a:t>
            </a:r>
            <a:r>
              <a:rPr lang="en-US" altLang="zh-CN" kern="100" dirty="0"/>
              <a:t>40%</a:t>
            </a:r>
          </a:p>
          <a:p>
            <a:pPr lvl="1"/>
            <a:r>
              <a:rPr lang="zh-CN" altLang="en-US" kern="100" dirty="0"/>
              <a:t>实验报告：</a:t>
            </a:r>
            <a:r>
              <a:rPr lang="en-US" altLang="zh-CN" kern="100" dirty="0"/>
              <a:t>60%</a:t>
            </a:r>
          </a:p>
        </p:txBody>
      </p:sp>
      <p:sp>
        <p:nvSpPr>
          <p:cNvPr id="4" name="灯片编号占位符 3">
            <a:extLst>
              <a:ext uri="{FF2B5EF4-FFF2-40B4-BE49-F238E27FC236}">
                <a16:creationId xmlns:a16="http://schemas.microsoft.com/office/drawing/2014/main" id="{C460F815-6095-469B-9408-E54CEFB754AF}"/>
              </a:ext>
            </a:extLst>
          </p:cNvPr>
          <p:cNvSpPr>
            <a:spLocks noGrp="1"/>
          </p:cNvSpPr>
          <p:nvPr>
            <p:ph type="sldNum" sz="quarter" idx="12"/>
          </p:nvPr>
        </p:nvSpPr>
        <p:spPr/>
        <p:txBody>
          <a:bodyPr/>
          <a:lstStyle/>
          <a:p>
            <a:fld id="{BF9A1D82-A967-4BC1-A576-AD1CE0B149C9}" type="slidenum">
              <a:rPr lang="zh-CN" altLang="en-US" smtClean="0"/>
              <a:t>2</a:t>
            </a:fld>
            <a:endParaRPr lang="zh-CN" altLang="en-US"/>
          </a:p>
        </p:txBody>
      </p:sp>
    </p:spTree>
    <p:extLst>
      <p:ext uri="{BB962C8B-B14F-4D97-AF65-F5344CB8AC3E}">
        <p14:creationId xmlns:p14="http://schemas.microsoft.com/office/powerpoint/2010/main" val="113596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Neural Net</a:t>
            </a:r>
          </a:p>
        </p:txBody>
      </p:sp>
      <p:sp>
        <p:nvSpPr>
          <p:cNvPr id="4" name="Connector 3"/>
          <p:cNvSpPr/>
          <p:nvPr/>
        </p:nvSpPr>
        <p:spPr>
          <a:xfrm>
            <a:off x="227076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1</a:t>
            </a:r>
          </a:p>
        </p:txBody>
      </p:sp>
      <p:sp>
        <p:nvSpPr>
          <p:cNvPr id="6" name="Connector 5"/>
          <p:cNvSpPr/>
          <p:nvPr/>
        </p:nvSpPr>
        <p:spPr>
          <a:xfrm>
            <a:off x="22707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a</a:t>
            </a:r>
            <a:r>
              <a:rPr lang="en-US" baseline="-25000" dirty="0">
                <a:ln>
                  <a:solidFill>
                    <a:schemeClr val="tx1"/>
                  </a:solidFill>
                </a:ln>
                <a:solidFill>
                  <a:schemeClr val="tx1"/>
                </a:solidFill>
                <a:latin typeface="Arial"/>
                <a:cs typeface="Arial"/>
              </a:rPr>
              <a:t>1</a:t>
            </a:r>
          </a:p>
        </p:txBody>
      </p:sp>
      <p:sp>
        <p:nvSpPr>
          <p:cNvPr id="7" name="Connector 6"/>
          <p:cNvSpPr/>
          <p:nvPr/>
        </p:nvSpPr>
        <p:spPr>
          <a:xfrm>
            <a:off x="364236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2</a:t>
            </a:r>
          </a:p>
        </p:txBody>
      </p:sp>
      <p:sp>
        <p:nvSpPr>
          <p:cNvPr id="9" name="Connector 8"/>
          <p:cNvSpPr/>
          <p:nvPr/>
        </p:nvSpPr>
        <p:spPr>
          <a:xfrm>
            <a:off x="6019800" y="5712691"/>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ln>
                  <a:solidFill>
                    <a:schemeClr val="tx1"/>
                  </a:solidFill>
                </a:ln>
                <a:solidFill>
                  <a:schemeClr val="tx1"/>
                </a:solidFill>
                <a:latin typeface="Arial"/>
                <a:cs typeface="Arial"/>
              </a:rPr>
              <a:t>x</a:t>
            </a:r>
            <a:r>
              <a:rPr lang="en-US" baseline="-25000" dirty="0" err="1">
                <a:ln>
                  <a:solidFill>
                    <a:schemeClr val="tx1"/>
                  </a:solidFill>
                </a:ln>
                <a:solidFill>
                  <a:schemeClr val="tx1"/>
                </a:solidFill>
                <a:latin typeface="Arial"/>
                <a:cs typeface="Arial"/>
              </a:rPr>
              <a:t>M</a:t>
            </a:r>
            <a:endParaRPr lang="en-US" baseline="-25000" dirty="0">
              <a:ln>
                <a:solidFill>
                  <a:schemeClr val="tx1"/>
                </a:solidFill>
              </a:ln>
              <a:solidFill>
                <a:schemeClr val="tx1"/>
              </a:solidFill>
              <a:latin typeface="Arial"/>
              <a:cs typeface="Arial"/>
            </a:endParaRPr>
          </a:p>
        </p:txBody>
      </p:sp>
      <p:sp>
        <p:nvSpPr>
          <p:cNvPr id="10" name="Connector 9"/>
          <p:cNvSpPr/>
          <p:nvPr/>
        </p:nvSpPr>
        <p:spPr>
          <a:xfrm>
            <a:off x="4267200" y="2174240"/>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y</a:t>
            </a:r>
            <a:endParaRPr lang="en-US" baseline="-25000" dirty="0">
              <a:ln>
                <a:solidFill>
                  <a:schemeClr val="tx1"/>
                </a:solidFill>
              </a:ln>
              <a:solidFill>
                <a:schemeClr val="tx1"/>
              </a:solidFill>
              <a:latin typeface="Arial"/>
              <a:cs typeface="Arial"/>
            </a:endParaRPr>
          </a:p>
        </p:txBody>
      </p:sp>
      <p:sp>
        <p:nvSpPr>
          <p:cNvPr id="11" name="Connector 10"/>
          <p:cNvSpPr/>
          <p:nvPr/>
        </p:nvSpPr>
        <p:spPr>
          <a:xfrm>
            <a:off x="36423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a</a:t>
            </a:r>
            <a:r>
              <a:rPr lang="en-US" baseline="-25000" dirty="0">
                <a:ln>
                  <a:solidFill>
                    <a:schemeClr val="tx1"/>
                  </a:solidFill>
                </a:ln>
                <a:solidFill>
                  <a:schemeClr val="tx1"/>
                </a:solidFill>
                <a:latin typeface="Arial"/>
                <a:cs typeface="Arial"/>
              </a:rPr>
              <a:t>2</a:t>
            </a:r>
          </a:p>
        </p:txBody>
      </p:sp>
      <p:sp>
        <p:nvSpPr>
          <p:cNvPr id="12" name="Connector 11"/>
          <p:cNvSpPr/>
          <p:nvPr/>
        </p:nvSpPr>
        <p:spPr>
          <a:xfrm>
            <a:off x="601980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ln>
                  <a:solidFill>
                    <a:schemeClr val="tx1"/>
                  </a:solidFill>
                </a:ln>
                <a:solidFill>
                  <a:schemeClr val="tx1"/>
                </a:solidFill>
                <a:latin typeface="Arial"/>
                <a:cs typeface="Arial"/>
              </a:rPr>
              <a:t>a</a:t>
            </a:r>
            <a:r>
              <a:rPr lang="en-US" baseline="-25000" dirty="0" err="1">
                <a:ln>
                  <a:solidFill>
                    <a:schemeClr val="tx1"/>
                  </a:solidFill>
                </a:ln>
                <a:solidFill>
                  <a:schemeClr val="tx1"/>
                </a:solidFill>
                <a:latin typeface="Arial"/>
                <a:cs typeface="Arial"/>
              </a:rPr>
              <a:t>D</a:t>
            </a:r>
            <a:endParaRPr lang="en-US" baseline="-25000" dirty="0">
              <a:ln>
                <a:solidFill>
                  <a:schemeClr val="tx1"/>
                </a:solidFill>
              </a:ln>
              <a:solidFill>
                <a:schemeClr val="tx1"/>
              </a:solidFill>
              <a:latin typeface="Arial"/>
              <a:cs typeface="Arial"/>
            </a:endParaRPr>
          </a:p>
        </p:txBody>
      </p:sp>
      <p:sp>
        <p:nvSpPr>
          <p:cNvPr id="14" name="TextBox 13"/>
          <p:cNvSpPr txBox="1">
            <a:spLocks noChangeArrowheads="1"/>
          </p:cNvSpPr>
          <p:nvPr/>
        </p:nvSpPr>
        <p:spPr bwMode="auto">
          <a:xfrm>
            <a:off x="5013960" y="383794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sp>
        <p:nvSpPr>
          <p:cNvPr id="15" name="TextBox 14"/>
          <p:cNvSpPr txBox="1">
            <a:spLocks noChangeArrowheads="1"/>
          </p:cNvSpPr>
          <p:nvPr/>
        </p:nvSpPr>
        <p:spPr bwMode="auto">
          <a:xfrm>
            <a:off x="5090160" y="5821363"/>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cxnSp>
        <p:nvCxnSpPr>
          <p:cNvPr id="16" name="Straight Connector 15"/>
          <p:cNvCxnSpPr>
            <a:stCxn id="6" idx="4"/>
            <a:endCxn id="4" idx="0"/>
          </p:cNvCxnSpPr>
          <p:nvPr/>
        </p:nvCxnSpPr>
        <p:spPr>
          <a:xfrm>
            <a:off x="2682240" y="4584700"/>
            <a:ext cx="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4"/>
            <a:endCxn id="7" idx="0"/>
          </p:cNvCxnSpPr>
          <p:nvPr/>
        </p:nvCxnSpPr>
        <p:spPr>
          <a:xfrm>
            <a:off x="4053840" y="4584700"/>
            <a:ext cx="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4"/>
            <a:endCxn id="9" idx="0"/>
          </p:cNvCxnSpPr>
          <p:nvPr/>
        </p:nvCxnSpPr>
        <p:spPr>
          <a:xfrm>
            <a:off x="6431280" y="4584700"/>
            <a:ext cx="0" cy="112799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0" idx="4"/>
            <a:endCxn id="6" idx="0"/>
          </p:cNvCxnSpPr>
          <p:nvPr/>
        </p:nvCxnSpPr>
        <p:spPr>
          <a:xfrm rot="5400000">
            <a:off x="3298190" y="2381250"/>
            <a:ext cx="764540" cy="19964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0" idx="4"/>
            <a:endCxn id="11" idx="0"/>
          </p:cNvCxnSpPr>
          <p:nvPr/>
        </p:nvCxnSpPr>
        <p:spPr>
          <a:xfrm rot="5400000">
            <a:off x="3983990" y="3067050"/>
            <a:ext cx="76454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4"/>
            <a:endCxn id="12" idx="0"/>
          </p:cNvCxnSpPr>
          <p:nvPr/>
        </p:nvCxnSpPr>
        <p:spPr>
          <a:xfrm rot="16200000" flipH="1">
            <a:off x="5172710" y="2503170"/>
            <a:ext cx="764540" cy="17526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34" name="TextBox 74"/>
          <p:cNvSpPr txBox="1">
            <a:spLocks noChangeArrowheads="1"/>
          </p:cNvSpPr>
          <p:nvPr/>
        </p:nvSpPr>
        <p:spPr bwMode="auto">
          <a:xfrm>
            <a:off x="424180" y="2362200"/>
            <a:ext cx="1295400" cy="369888"/>
          </a:xfrm>
          <a:prstGeom prst="rect">
            <a:avLst/>
          </a:prstGeom>
          <a:noFill/>
          <a:ln w="9525">
            <a:noFill/>
            <a:miter lim="800000"/>
            <a:headEnd/>
            <a:tailEnd/>
          </a:ln>
        </p:spPr>
        <p:txBody>
          <a:bodyPr>
            <a:prstTxWarp prst="textNoShape">
              <a:avLst/>
            </a:prstTxWarp>
            <a:spAutoFit/>
          </a:bodyPr>
          <a:lstStyle/>
          <a:p>
            <a:r>
              <a:rPr lang="en-US" dirty="0"/>
              <a:t>Output</a:t>
            </a:r>
          </a:p>
        </p:txBody>
      </p:sp>
      <p:sp>
        <p:nvSpPr>
          <p:cNvPr id="35" name="TextBox 75"/>
          <p:cNvSpPr txBox="1">
            <a:spLocks noChangeArrowheads="1"/>
          </p:cNvSpPr>
          <p:nvPr/>
        </p:nvSpPr>
        <p:spPr bwMode="auto">
          <a:xfrm>
            <a:off x="0" y="5943600"/>
            <a:ext cx="1295400" cy="369888"/>
          </a:xfrm>
          <a:prstGeom prst="rect">
            <a:avLst/>
          </a:prstGeom>
          <a:noFill/>
          <a:ln w="9525">
            <a:noFill/>
            <a:miter lim="800000"/>
            <a:headEnd/>
            <a:tailEnd/>
          </a:ln>
        </p:spPr>
        <p:txBody>
          <a:bodyPr>
            <a:prstTxWarp prst="textNoShape">
              <a:avLst/>
            </a:prstTxWarp>
            <a:spAutoFit/>
          </a:bodyPr>
          <a:lstStyle/>
          <a:p>
            <a:pPr algn="ctr"/>
            <a:r>
              <a:rPr lang="en-US" dirty="0"/>
              <a:t>Input</a:t>
            </a:r>
          </a:p>
        </p:txBody>
      </p:sp>
      <p:sp>
        <p:nvSpPr>
          <p:cNvPr id="36" name="TextBox 76"/>
          <p:cNvSpPr txBox="1">
            <a:spLocks noChangeArrowheads="1"/>
          </p:cNvSpPr>
          <p:nvPr/>
        </p:nvSpPr>
        <p:spPr bwMode="auto">
          <a:xfrm>
            <a:off x="-15240" y="3990340"/>
            <a:ext cx="2057400" cy="369888"/>
          </a:xfrm>
          <a:prstGeom prst="rect">
            <a:avLst/>
          </a:prstGeom>
          <a:noFill/>
          <a:ln w="9525">
            <a:noFill/>
            <a:miter lim="800000"/>
            <a:headEnd/>
            <a:tailEnd/>
          </a:ln>
        </p:spPr>
        <p:txBody>
          <a:bodyPr>
            <a:prstTxWarp prst="textNoShape">
              <a:avLst/>
            </a:prstTxWarp>
            <a:spAutoFit/>
          </a:bodyPr>
          <a:lstStyle/>
          <a:p>
            <a:pPr algn="ctr"/>
            <a:r>
              <a:rPr lang="en-US" dirty="0"/>
              <a:t>Hidden Layer</a:t>
            </a:r>
          </a:p>
        </p:txBody>
      </p:sp>
      <p:sp>
        <p:nvSpPr>
          <p:cNvPr id="32" name="TextBox 76"/>
          <p:cNvSpPr txBox="1">
            <a:spLocks noChangeArrowheads="1"/>
          </p:cNvSpPr>
          <p:nvPr/>
        </p:nvSpPr>
        <p:spPr bwMode="auto">
          <a:xfrm>
            <a:off x="7239000" y="4295140"/>
            <a:ext cx="2057400" cy="369888"/>
          </a:xfrm>
          <a:prstGeom prst="rect">
            <a:avLst/>
          </a:prstGeom>
          <a:noFill/>
          <a:ln w="9525">
            <a:noFill/>
            <a:miter lim="800000"/>
            <a:headEnd/>
            <a:tailEnd/>
          </a:ln>
        </p:spPr>
        <p:txBody>
          <a:bodyPr>
            <a:prstTxWarp prst="textNoShape">
              <a:avLst/>
            </a:prstTxWarp>
            <a:spAutoFit/>
          </a:bodyPr>
          <a:lstStyle/>
          <a:p>
            <a:pPr algn="ctr"/>
            <a:r>
              <a:rPr lang="en-US" dirty="0"/>
              <a:t>D = M</a:t>
            </a:r>
          </a:p>
        </p:txBody>
      </p:sp>
      <p:sp>
        <p:nvSpPr>
          <p:cNvPr id="3" name="Slide Number Placeholder 2"/>
          <p:cNvSpPr>
            <a:spLocks noGrp="1"/>
          </p:cNvSpPr>
          <p:nvPr>
            <p:ph type="sldNum" sz="quarter" idx="12"/>
          </p:nvPr>
        </p:nvSpPr>
        <p:spPr/>
        <p:txBody>
          <a:bodyPr/>
          <a:lstStyle/>
          <a:p>
            <a:fld id="{CCF56997-4F5F-5A42-B306-795126905ACA}" type="slidenum">
              <a:rPr lang="en-US" smtClean="0"/>
              <a:pPr/>
              <a:t>20</a:t>
            </a:fld>
            <a:endParaRPr lang="en-US"/>
          </a:p>
        </p:txBody>
      </p:sp>
      <p:sp>
        <p:nvSpPr>
          <p:cNvPr id="43" name="TextBox 75"/>
          <p:cNvSpPr txBox="1">
            <a:spLocks noChangeArrowheads="1"/>
          </p:cNvSpPr>
          <p:nvPr/>
        </p:nvSpPr>
        <p:spPr bwMode="auto">
          <a:xfrm>
            <a:off x="2135908" y="5033818"/>
            <a:ext cx="454891" cy="369888"/>
          </a:xfrm>
          <a:prstGeom prst="rect">
            <a:avLst/>
          </a:prstGeom>
          <a:noFill/>
          <a:ln w="9525">
            <a:noFill/>
            <a:miter lim="800000"/>
            <a:headEnd/>
            <a:tailEnd/>
          </a:ln>
        </p:spPr>
        <p:txBody>
          <a:bodyPr wrap="square">
            <a:prstTxWarp prst="textNoShape">
              <a:avLst/>
            </a:prstTxWarp>
            <a:spAutoFit/>
          </a:bodyPr>
          <a:lstStyle/>
          <a:p>
            <a:pPr algn="ctr"/>
            <a:r>
              <a:rPr lang="en-US" b="1" dirty="0"/>
              <a:t>1</a:t>
            </a:r>
          </a:p>
        </p:txBody>
      </p:sp>
      <p:sp>
        <p:nvSpPr>
          <p:cNvPr id="44" name="TextBox 75"/>
          <p:cNvSpPr txBox="1">
            <a:spLocks noChangeArrowheads="1"/>
          </p:cNvSpPr>
          <p:nvPr/>
        </p:nvSpPr>
        <p:spPr bwMode="auto">
          <a:xfrm>
            <a:off x="3568930" y="5033818"/>
            <a:ext cx="454891" cy="369888"/>
          </a:xfrm>
          <a:prstGeom prst="rect">
            <a:avLst/>
          </a:prstGeom>
          <a:noFill/>
          <a:ln w="9525">
            <a:noFill/>
            <a:miter lim="800000"/>
            <a:headEnd/>
            <a:tailEnd/>
          </a:ln>
        </p:spPr>
        <p:txBody>
          <a:bodyPr wrap="square">
            <a:prstTxWarp prst="textNoShape">
              <a:avLst/>
            </a:prstTxWarp>
            <a:spAutoFit/>
          </a:bodyPr>
          <a:lstStyle/>
          <a:p>
            <a:pPr algn="ctr"/>
            <a:r>
              <a:rPr lang="en-US" b="1" dirty="0"/>
              <a:t>1</a:t>
            </a:r>
          </a:p>
        </p:txBody>
      </p:sp>
      <p:sp>
        <p:nvSpPr>
          <p:cNvPr id="45" name="TextBox 75"/>
          <p:cNvSpPr txBox="1">
            <a:spLocks noChangeArrowheads="1"/>
          </p:cNvSpPr>
          <p:nvPr/>
        </p:nvSpPr>
        <p:spPr bwMode="auto">
          <a:xfrm>
            <a:off x="5976389" y="5033818"/>
            <a:ext cx="454891" cy="369888"/>
          </a:xfrm>
          <a:prstGeom prst="rect">
            <a:avLst/>
          </a:prstGeom>
          <a:noFill/>
          <a:ln w="9525">
            <a:noFill/>
            <a:miter lim="800000"/>
            <a:headEnd/>
            <a:tailEnd/>
          </a:ln>
        </p:spPr>
        <p:txBody>
          <a:bodyPr wrap="square">
            <a:prstTxWarp prst="textNoShape">
              <a:avLst/>
            </a:prstTxWarp>
            <a:spAutoFit/>
          </a:bodyPr>
          <a:lstStyle/>
          <a:p>
            <a:pPr algn="ctr"/>
            <a:r>
              <a:rPr lang="en-US" b="1" dirty="0"/>
              <a:t>1</a:t>
            </a:r>
          </a:p>
        </p:txBody>
      </p:sp>
    </p:spTree>
    <p:extLst>
      <p:ext uri="{BB962C8B-B14F-4D97-AF65-F5344CB8AC3E}">
        <p14:creationId xmlns:p14="http://schemas.microsoft.com/office/powerpoint/2010/main" val="51181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dissolve">
                                      <p:cBhvr>
                                        <p:cTn id="36" dur="500"/>
                                        <p:tgtEl>
                                          <p:spTgt spid="4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dissolve">
                                      <p:cBhvr>
                                        <p:cTn id="39" dur="500"/>
                                        <p:tgtEl>
                                          <p:spTgt spid="4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dissolve">
                                      <p:cBhvr>
                                        <p:cTn id="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5" grpId="0"/>
      <p:bldP spid="35" grpId="0"/>
      <p:bldP spid="32" grpId="0"/>
      <p:bldP spid="43" grpId="0"/>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Neural Net</a:t>
            </a:r>
          </a:p>
        </p:txBody>
      </p:sp>
      <p:sp>
        <p:nvSpPr>
          <p:cNvPr id="4" name="Connector 3"/>
          <p:cNvSpPr/>
          <p:nvPr/>
        </p:nvSpPr>
        <p:spPr>
          <a:xfrm>
            <a:off x="227076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1</a:t>
            </a:r>
          </a:p>
        </p:txBody>
      </p:sp>
      <p:sp>
        <p:nvSpPr>
          <p:cNvPr id="6" name="Connector 5"/>
          <p:cNvSpPr/>
          <p:nvPr/>
        </p:nvSpPr>
        <p:spPr>
          <a:xfrm>
            <a:off x="22707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a</a:t>
            </a:r>
            <a:r>
              <a:rPr lang="en-US" baseline="-25000" dirty="0">
                <a:ln>
                  <a:solidFill>
                    <a:schemeClr val="tx1"/>
                  </a:solidFill>
                </a:ln>
                <a:solidFill>
                  <a:schemeClr val="tx1"/>
                </a:solidFill>
                <a:latin typeface="Arial"/>
                <a:cs typeface="Arial"/>
              </a:rPr>
              <a:t>1</a:t>
            </a:r>
          </a:p>
        </p:txBody>
      </p:sp>
      <p:sp>
        <p:nvSpPr>
          <p:cNvPr id="7" name="Connector 6"/>
          <p:cNvSpPr/>
          <p:nvPr/>
        </p:nvSpPr>
        <p:spPr>
          <a:xfrm>
            <a:off x="364236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2</a:t>
            </a:r>
          </a:p>
        </p:txBody>
      </p:sp>
      <p:sp>
        <p:nvSpPr>
          <p:cNvPr id="9" name="Connector 8"/>
          <p:cNvSpPr/>
          <p:nvPr/>
        </p:nvSpPr>
        <p:spPr>
          <a:xfrm>
            <a:off x="6019800" y="5712691"/>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ln>
                  <a:solidFill>
                    <a:schemeClr val="tx1"/>
                  </a:solidFill>
                </a:ln>
                <a:solidFill>
                  <a:schemeClr val="tx1"/>
                </a:solidFill>
                <a:latin typeface="Arial"/>
                <a:cs typeface="Arial"/>
              </a:rPr>
              <a:t>x</a:t>
            </a:r>
            <a:r>
              <a:rPr lang="en-US" baseline="-25000" dirty="0" err="1">
                <a:ln>
                  <a:solidFill>
                    <a:schemeClr val="tx1"/>
                  </a:solidFill>
                </a:ln>
                <a:solidFill>
                  <a:schemeClr val="tx1"/>
                </a:solidFill>
                <a:latin typeface="Arial"/>
                <a:cs typeface="Arial"/>
              </a:rPr>
              <a:t>M</a:t>
            </a:r>
            <a:endParaRPr lang="en-US" baseline="-25000" dirty="0">
              <a:ln>
                <a:solidFill>
                  <a:schemeClr val="tx1"/>
                </a:solidFill>
              </a:ln>
              <a:solidFill>
                <a:schemeClr val="tx1"/>
              </a:solidFill>
              <a:latin typeface="Arial"/>
              <a:cs typeface="Arial"/>
            </a:endParaRPr>
          </a:p>
        </p:txBody>
      </p:sp>
      <p:sp>
        <p:nvSpPr>
          <p:cNvPr id="10" name="Connector 9"/>
          <p:cNvSpPr/>
          <p:nvPr/>
        </p:nvSpPr>
        <p:spPr>
          <a:xfrm>
            <a:off x="4267200" y="2174240"/>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y</a:t>
            </a:r>
            <a:endParaRPr lang="en-US" baseline="-25000" dirty="0">
              <a:ln>
                <a:solidFill>
                  <a:schemeClr val="tx1"/>
                </a:solidFill>
              </a:ln>
              <a:solidFill>
                <a:schemeClr val="tx1"/>
              </a:solidFill>
              <a:latin typeface="Arial"/>
              <a:cs typeface="Arial"/>
            </a:endParaRPr>
          </a:p>
        </p:txBody>
      </p:sp>
      <p:sp>
        <p:nvSpPr>
          <p:cNvPr id="11" name="Connector 10"/>
          <p:cNvSpPr/>
          <p:nvPr/>
        </p:nvSpPr>
        <p:spPr>
          <a:xfrm>
            <a:off x="36423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a</a:t>
            </a:r>
            <a:r>
              <a:rPr lang="en-US" baseline="-25000" dirty="0">
                <a:ln>
                  <a:solidFill>
                    <a:schemeClr val="tx1"/>
                  </a:solidFill>
                </a:ln>
                <a:solidFill>
                  <a:schemeClr val="tx1"/>
                </a:solidFill>
                <a:latin typeface="Arial"/>
                <a:cs typeface="Arial"/>
              </a:rPr>
              <a:t>2</a:t>
            </a:r>
          </a:p>
        </p:txBody>
      </p:sp>
      <p:sp>
        <p:nvSpPr>
          <p:cNvPr id="12" name="Connector 11"/>
          <p:cNvSpPr/>
          <p:nvPr/>
        </p:nvSpPr>
        <p:spPr>
          <a:xfrm>
            <a:off x="601980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ln>
                  <a:solidFill>
                    <a:schemeClr val="tx1"/>
                  </a:solidFill>
                </a:ln>
                <a:solidFill>
                  <a:schemeClr val="tx1"/>
                </a:solidFill>
                <a:latin typeface="Arial"/>
                <a:cs typeface="Arial"/>
              </a:rPr>
              <a:t>a</a:t>
            </a:r>
            <a:r>
              <a:rPr lang="en-US" baseline="-25000" dirty="0" err="1">
                <a:ln>
                  <a:solidFill>
                    <a:schemeClr val="tx1"/>
                  </a:solidFill>
                </a:ln>
                <a:solidFill>
                  <a:schemeClr val="tx1"/>
                </a:solidFill>
                <a:latin typeface="Arial"/>
                <a:cs typeface="Arial"/>
              </a:rPr>
              <a:t>D</a:t>
            </a:r>
            <a:endParaRPr lang="en-US" baseline="-25000" dirty="0">
              <a:ln>
                <a:solidFill>
                  <a:schemeClr val="tx1"/>
                </a:solidFill>
              </a:ln>
              <a:solidFill>
                <a:schemeClr val="tx1"/>
              </a:solidFill>
              <a:latin typeface="Arial"/>
              <a:cs typeface="Arial"/>
            </a:endParaRPr>
          </a:p>
        </p:txBody>
      </p:sp>
      <p:sp>
        <p:nvSpPr>
          <p:cNvPr id="14" name="TextBox 13"/>
          <p:cNvSpPr txBox="1">
            <a:spLocks noChangeArrowheads="1"/>
          </p:cNvSpPr>
          <p:nvPr/>
        </p:nvSpPr>
        <p:spPr bwMode="auto">
          <a:xfrm>
            <a:off x="5013960" y="383794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sp>
        <p:nvSpPr>
          <p:cNvPr id="15" name="TextBox 14"/>
          <p:cNvSpPr txBox="1">
            <a:spLocks noChangeArrowheads="1"/>
          </p:cNvSpPr>
          <p:nvPr/>
        </p:nvSpPr>
        <p:spPr bwMode="auto">
          <a:xfrm>
            <a:off x="5090160" y="5821363"/>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cxnSp>
        <p:nvCxnSpPr>
          <p:cNvPr id="16" name="Straight Connector 15"/>
          <p:cNvCxnSpPr>
            <a:stCxn id="6" idx="4"/>
            <a:endCxn id="4" idx="0"/>
          </p:cNvCxnSpPr>
          <p:nvPr/>
        </p:nvCxnSpPr>
        <p:spPr>
          <a:xfrm>
            <a:off x="2682240" y="4584700"/>
            <a:ext cx="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7" idx="0"/>
          </p:cNvCxnSpPr>
          <p:nvPr/>
        </p:nvCxnSpPr>
        <p:spPr>
          <a:xfrm>
            <a:off x="2682240" y="4584700"/>
            <a:ext cx="137160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4"/>
            <a:endCxn id="9" idx="0"/>
          </p:cNvCxnSpPr>
          <p:nvPr/>
        </p:nvCxnSpPr>
        <p:spPr>
          <a:xfrm>
            <a:off x="2682240" y="4584700"/>
            <a:ext cx="3749040" cy="112799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4"/>
            <a:endCxn id="7" idx="0"/>
          </p:cNvCxnSpPr>
          <p:nvPr/>
        </p:nvCxnSpPr>
        <p:spPr>
          <a:xfrm>
            <a:off x="4053840" y="4584700"/>
            <a:ext cx="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4"/>
            <a:endCxn id="9" idx="0"/>
          </p:cNvCxnSpPr>
          <p:nvPr/>
        </p:nvCxnSpPr>
        <p:spPr>
          <a:xfrm>
            <a:off x="4053840" y="4584700"/>
            <a:ext cx="2377440" cy="112799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4"/>
            <a:endCxn id="4" idx="0"/>
          </p:cNvCxnSpPr>
          <p:nvPr/>
        </p:nvCxnSpPr>
        <p:spPr>
          <a:xfrm flipH="1">
            <a:off x="2682240" y="4584700"/>
            <a:ext cx="374904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4"/>
            <a:endCxn id="4" idx="0"/>
          </p:cNvCxnSpPr>
          <p:nvPr/>
        </p:nvCxnSpPr>
        <p:spPr>
          <a:xfrm flipH="1">
            <a:off x="2682240" y="4584700"/>
            <a:ext cx="137160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4"/>
            <a:endCxn id="7" idx="0"/>
          </p:cNvCxnSpPr>
          <p:nvPr/>
        </p:nvCxnSpPr>
        <p:spPr>
          <a:xfrm flipH="1">
            <a:off x="4053840" y="4584700"/>
            <a:ext cx="2377440" cy="11303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4"/>
            <a:endCxn id="9" idx="0"/>
          </p:cNvCxnSpPr>
          <p:nvPr/>
        </p:nvCxnSpPr>
        <p:spPr>
          <a:xfrm>
            <a:off x="6431280" y="4584700"/>
            <a:ext cx="0" cy="112799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0" idx="4"/>
            <a:endCxn id="6" idx="0"/>
          </p:cNvCxnSpPr>
          <p:nvPr/>
        </p:nvCxnSpPr>
        <p:spPr>
          <a:xfrm rot="5400000">
            <a:off x="3298190" y="2381250"/>
            <a:ext cx="764540" cy="19964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0" idx="4"/>
            <a:endCxn id="11" idx="0"/>
          </p:cNvCxnSpPr>
          <p:nvPr/>
        </p:nvCxnSpPr>
        <p:spPr>
          <a:xfrm rot="5400000">
            <a:off x="3983990" y="3067050"/>
            <a:ext cx="76454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4"/>
            <a:endCxn id="12" idx="0"/>
          </p:cNvCxnSpPr>
          <p:nvPr/>
        </p:nvCxnSpPr>
        <p:spPr>
          <a:xfrm rot="16200000" flipH="1">
            <a:off x="5172710" y="2503170"/>
            <a:ext cx="764540" cy="17526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34" name="TextBox 74"/>
          <p:cNvSpPr txBox="1">
            <a:spLocks noChangeArrowheads="1"/>
          </p:cNvSpPr>
          <p:nvPr/>
        </p:nvSpPr>
        <p:spPr bwMode="auto">
          <a:xfrm>
            <a:off x="424180" y="2362200"/>
            <a:ext cx="1295400" cy="369888"/>
          </a:xfrm>
          <a:prstGeom prst="rect">
            <a:avLst/>
          </a:prstGeom>
          <a:noFill/>
          <a:ln w="9525">
            <a:noFill/>
            <a:miter lim="800000"/>
            <a:headEnd/>
            <a:tailEnd/>
          </a:ln>
        </p:spPr>
        <p:txBody>
          <a:bodyPr>
            <a:prstTxWarp prst="textNoShape">
              <a:avLst/>
            </a:prstTxWarp>
            <a:spAutoFit/>
          </a:bodyPr>
          <a:lstStyle/>
          <a:p>
            <a:r>
              <a:rPr lang="en-US" dirty="0"/>
              <a:t>Output</a:t>
            </a:r>
          </a:p>
        </p:txBody>
      </p:sp>
      <p:sp>
        <p:nvSpPr>
          <p:cNvPr id="35" name="TextBox 75"/>
          <p:cNvSpPr txBox="1">
            <a:spLocks noChangeArrowheads="1"/>
          </p:cNvSpPr>
          <p:nvPr/>
        </p:nvSpPr>
        <p:spPr bwMode="auto">
          <a:xfrm>
            <a:off x="0" y="5943600"/>
            <a:ext cx="1295400" cy="369888"/>
          </a:xfrm>
          <a:prstGeom prst="rect">
            <a:avLst/>
          </a:prstGeom>
          <a:noFill/>
          <a:ln w="9525">
            <a:noFill/>
            <a:miter lim="800000"/>
            <a:headEnd/>
            <a:tailEnd/>
          </a:ln>
        </p:spPr>
        <p:txBody>
          <a:bodyPr>
            <a:prstTxWarp prst="textNoShape">
              <a:avLst/>
            </a:prstTxWarp>
            <a:spAutoFit/>
          </a:bodyPr>
          <a:lstStyle/>
          <a:p>
            <a:pPr algn="ctr"/>
            <a:r>
              <a:rPr lang="en-US"/>
              <a:t>Input</a:t>
            </a:r>
          </a:p>
        </p:txBody>
      </p:sp>
      <p:sp>
        <p:nvSpPr>
          <p:cNvPr id="36" name="TextBox 76"/>
          <p:cNvSpPr txBox="1">
            <a:spLocks noChangeArrowheads="1"/>
          </p:cNvSpPr>
          <p:nvPr/>
        </p:nvSpPr>
        <p:spPr bwMode="auto">
          <a:xfrm>
            <a:off x="-15240" y="3990340"/>
            <a:ext cx="2057400" cy="369888"/>
          </a:xfrm>
          <a:prstGeom prst="rect">
            <a:avLst/>
          </a:prstGeom>
          <a:noFill/>
          <a:ln w="9525">
            <a:noFill/>
            <a:miter lim="800000"/>
            <a:headEnd/>
            <a:tailEnd/>
          </a:ln>
        </p:spPr>
        <p:txBody>
          <a:bodyPr>
            <a:prstTxWarp prst="textNoShape">
              <a:avLst/>
            </a:prstTxWarp>
            <a:spAutoFit/>
          </a:bodyPr>
          <a:lstStyle/>
          <a:p>
            <a:pPr algn="ctr"/>
            <a:r>
              <a:rPr lang="en-US" dirty="0"/>
              <a:t>Hidden Layer</a:t>
            </a:r>
          </a:p>
        </p:txBody>
      </p:sp>
      <p:sp>
        <p:nvSpPr>
          <p:cNvPr id="32" name="TextBox 76"/>
          <p:cNvSpPr txBox="1">
            <a:spLocks noChangeArrowheads="1"/>
          </p:cNvSpPr>
          <p:nvPr/>
        </p:nvSpPr>
        <p:spPr bwMode="auto">
          <a:xfrm>
            <a:off x="7239000" y="4295140"/>
            <a:ext cx="2057400" cy="369888"/>
          </a:xfrm>
          <a:prstGeom prst="rect">
            <a:avLst/>
          </a:prstGeom>
          <a:noFill/>
          <a:ln w="9525">
            <a:noFill/>
            <a:miter lim="800000"/>
            <a:headEnd/>
            <a:tailEnd/>
          </a:ln>
        </p:spPr>
        <p:txBody>
          <a:bodyPr>
            <a:prstTxWarp prst="textNoShape">
              <a:avLst/>
            </a:prstTxWarp>
            <a:spAutoFit/>
          </a:bodyPr>
          <a:lstStyle/>
          <a:p>
            <a:pPr algn="ctr"/>
            <a:r>
              <a:rPr lang="en-US" dirty="0"/>
              <a:t>D = M</a:t>
            </a:r>
          </a:p>
        </p:txBody>
      </p:sp>
      <p:sp>
        <p:nvSpPr>
          <p:cNvPr id="3" name="Slide Number Placeholder 2"/>
          <p:cNvSpPr>
            <a:spLocks noGrp="1"/>
          </p:cNvSpPr>
          <p:nvPr>
            <p:ph type="sldNum" sz="quarter" idx="12"/>
          </p:nvPr>
        </p:nvSpPr>
        <p:spPr/>
        <p:txBody>
          <a:bodyPr/>
          <a:lstStyle/>
          <a:p>
            <a:fld id="{CCF56997-4F5F-5A42-B306-795126905ACA}" type="slidenum">
              <a:rPr lang="en-US" smtClean="0"/>
              <a:pPr/>
              <a:t>21</a:t>
            </a:fld>
            <a:endParaRPr lang="en-US"/>
          </a:p>
        </p:txBody>
      </p:sp>
    </p:spTree>
    <p:extLst>
      <p:ext uri="{BB962C8B-B14F-4D97-AF65-F5344CB8AC3E}">
        <p14:creationId xmlns:p14="http://schemas.microsoft.com/office/powerpoint/2010/main" val="5596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par>
                                <p:cTn id="14" presetID="9"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Neural Net</a:t>
            </a:r>
          </a:p>
        </p:txBody>
      </p:sp>
      <p:sp>
        <p:nvSpPr>
          <p:cNvPr id="4" name="Connector 3"/>
          <p:cNvSpPr/>
          <p:nvPr/>
        </p:nvSpPr>
        <p:spPr>
          <a:xfrm>
            <a:off x="1371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1</a:t>
            </a:r>
          </a:p>
        </p:txBody>
      </p:sp>
      <p:sp>
        <p:nvSpPr>
          <p:cNvPr id="6" name="Connector 5"/>
          <p:cNvSpPr/>
          <p:nvPr/>
        </p:nvSpPr>
        <p:spPr>
          <a:xfrm>
            <a:off x="22707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a</a:t>
            </a:r>
            <a:r>
              <a:rPr lang="en-US" baseline="-25000" dirty="0">
                <a:ln>
                  <a:solidFill>
                    <a:schemeClr val="tx1"/>
                  </a:solidFill>
                </a:ln>
                <a:solidFill>
                  <a:schemeClr val="tx1"/>
                </a:solidFill>
                <a:latin typeface="Arial"/>
                <a:cs typeface="Arial"/>
              </a:rPr>
              <a:t>1</a:t>
            </a:r>
          </a:p>
        </p:txBody>
      </p:sp>
      <p:sp>
        <p:nvSpPr>
          <p:cNvPr id="7" name="Connector 6"/>
          <p:cNvSpPr/>
          <p:nvPr/>
        </p:nvSpPr>
        <p:spPr>
          <a:xfrm>
            <a:off x="2895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2</a:t>
            </a:r>
          </a:p>
        </p:txBody>
      </p:sp>
      <p:sp>
        <p:nvSpPr>
          <p:cNvPr id="8" name="Connector 7"/>
          <p:cNvSpPr/>
          <p:nvPr/>
        </p:nvSpPr>
        <p:spPr>
          <a:xfrm>
            <a:off x="45720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x</a:t>
            </a:r>
            <a:r>
              <a:rPr lang="en-US" baseline="-25000" dirty="0">
                <a:ln>
                  <a:solidFill>
                    <a:schemeClr val="tx1"/>
                  </a:solidFill>
                </a:ln>
                <a:solidFill>
                  <a:schemeClr val="tx1"/>
                </a:solidFill>
                <a:latin typeface="Arial"/>
                <a:cs typeface="Arial"/>
              </a:rPr>
              <a:t>3</a:t>
            </a:r>
          </a:p>
        </p:txBody>
      </p:sp>
      <p:sp>
        <p:nvSpPr>
          <p:cNvPr id="9" name="Connector 8"/>
          <p:cNvSpPr/>
          <p:nvPr/>
        </p:nvSpPr>
        <p:spPr>
          <a:xfrm>
            <a:off x="7086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ln>
                  <a:solidFill>
                    <a:schemeClr val="tx1"/>
                  </a:solidFill>
                </a:ln>
                <a:solidFill>
                  <a:schemeClr val="tx1"/>
                </a:solidFill>
                <a:latin typeface="Arial"/>
                <a:cs typeface="Arial"/>
              </a:rPr>
              <a:t>x</a:t>
            </a:r>
            <a:r>
              <a:rPr lang="en-US" baseline="-25000" dirty="0" err="1">
                <a:ln>
                  <a:solidFill>
                    <a:schemeClr val="tx1"/>
                  </a:solidFill>
                </a:ln>
                <a:solidFill>
                  <a:schemeClr val="tx1"/>
                </a:solidFill>
                <a:latin typeface="Arial"/>
                <a:cs typeface="Arial"/>
              </a:rPr>
              <a:t>M</a:t>
            </a:r>
            <a:endParaRPr lang="en-US" baseline="-25000" dirty="0">
              <a:ln>
                <a:solidFill>
                  <a:schemeClr val="tx1"/>
                </a:solidFill>
              </a:ln>
              <a:solidFill>
                <a:schemeClr val="tx1"/>
              </a:solidFill>
              <a:latin typeface="Arial"/>
              <a:cs typeface="Arial"/>
            </a:endParaRPr>
          </a:p>
        </p:txBody>
      </p:sp>
      <p:sp>
        <p:nvSpPr>
          <p:cNvPr id="10" name="Connector 9"/>
          <p:cNvSpPr/>
          <p:nvPr/>
        </p:nvSpPr>
        <p:spPr>
          <a:xfrm>
            <a:off x="4267200" y="2174240"/>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y</a:t>
            </a:r>
            <a:endParaRPr lang="en-US" baseline="-25000" dirty="0">
              <a:ln>
                <a:solidFill>
                  <a:schemeClr val="tx1"/>
                </a:solidFill>
              </a:ln>
              <a:solidFill>
                <a:schemeClr val="tx1"/>
              </a:solidFill>
              <a:latin typeface="Arial"/>
              <a:cs typeface="Arial"/>
            </a:endParaRPr>
          </a:p>
        </p:txBody>
      </p:sp>
      <p:sp>
        <p:nvSpPr>
          <p:cNvPr id="11" name="Connector 10"/>
          <p:cNvSpPr/>
          <p:nvPr/>
        </p:nvSpPr>
        <p:spPr>
          <a:xfrm>
            <a:off x="36423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n>
                  <a:solidFill>
                    <a:schemeClr val="tx1"/>
                  </a:solidFill>
                </a:ln>
                <a:solidFill>
                  <a:schemeClr val="tx1"/>
                </a:solidFill>
                <a:latin typeface="Arial"/>
                <a:cs typeface="Arial"/>
              </a:rPr>
              <a:t>a</a:t>
            </a:r>
            <a:r>
              <a:rPr lang="en-US" baseline="-25000" dirty="0">
                <a:ln>
                  <a:solidFill>
                    <a:schemeClr val="tx1"/>
                  </a:solidFill>
                </a:ln>
                <a:solidFill>
                  <a:schemeClr val="tx1"/>
                </a:solidFill>
                <a:latin typeface="Arial"/>
                <a:cs typeface="Arial"/>
              </a:rPr>
              <a:t>2</a:t>
            </a:r>
          </a:p>
        </p:txBody>
      </p:sp>
      <p:sp>
        <p:nvSpPr>
          <p:cNvPr id="12" name="Connector 11"/>
          <p:cNvSpPr/>
          <p:nvPr/>
        </p:nvSpPr>
        <p:spPr>
          <a:xfrm>
            <a:off x="601980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ln>
                  <a:solidFill>
                    <a:schemeClr val="tx1"/>
                  </a:solidFill>
                </a:ln>
                <a:solidFill>
                  <a:schemeClr val="tx1"/>
                </a:solidFill>
                <a:latin typeface="Arial"/>
                <a:cs typeface="Arial"/>
              </a:rPr>
              <a:t>a</a:t>
            </a:r>
            <a:r>
              <a:rPr lang="en-US" baseline="-25000" dirty="0" err="1">
                <a:ln>
                  <a:solidFill>
                    <a:schemeClr val="tx1"/>
                  </a:solidFill>
                </a:ln>
                <a:solidFill>
                  <a:schemeClr val="tx1"/>
                </a:solidFill>
                <a:latin typeface="Arial"/>
                <a:cs typeface="Arial"/>
              </a:rPr>
              <a:t>D</a:t>
            </a:r>
            <a:endParaRPr lang="en-US" baseline="-25000" dirty="0">
              <a:ln>
                <a:solidFill>
                  <a:schemeClr val="tx1"/>
                </a:solidFill>
              </a:ln>
              <a:solidFill>
                <a:schemeClr val="tx1"/>
              </a:solidFill>
              <a:latin typeface="Arial"/>
              <a:cs typeface="Arial"/>
            </a:endParaRPr>
          </a:p>
        </p:txBody>
      </p:sp>
      <p:sp>
        <p:nvSpPr>
          <p:cNvPr id="14" name="TextBox 13"/>
          <p:cNvSpPr txBox="1">
            <a:spLocks noChangeArrowheads="1"/>
          </p:cNvSpPr>
          <p:nvPr/>
        </p:nvSpPr>
        <p:spPr bwMode="auto">
          <a:xfrm>
            <a:off x="5013960" y="383794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sp>
        <p:nvSpPr>
          <p:cNvPr id="15" name="TextBox 14"/>
          <p:cNvSpPr txBox="1">
            <a:spLocks noChangeArrowheads="1"/>
          </p:cNvSpPr>
          <p:nvPr/>
        </p:nvSpPr>
        <p:spPr bwMode="auto">
          <a:xfrm>
            <a:off x="6019800" y="579120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cxnSp>
        <p:nvCxnSpPr>
          <p:cNvPr id="16" name="Straight Connector 15"/>
          <p:cNvCxnSpPr>
            <a:stCxn id="6" idx="4"/>
            <a:endCxn id="4" idx="0"/>
          </p:cNvCxnSpPr>
          <p:nvPr/>
        </p:nvCxnSpPr>
        <p:spPr>
          <a:xfrm rot="5400000">
            <a:off x="1667510" y="4700270"/>
            <a:ext cx="1130300" cy="8991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7" idx="0"/>
          </p:cNvCxnSpPr>
          <p:nvPr/>
        </p:nvCxnSpPr>
        <p:spPr>
          <a:xfrm rot="16200000" flipH="1">
            <a:off x="2429510" y="4837430"/>
            <a:ext cx="113030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4"/>
            <a:endCxn id="8" idx="0"/>
          </p:cNvCxnSpPr>
          <p:nvPr/>
        </p:nvCxnSpPr>
        <p:spPr>
          <a:xfrm rot="16200000" flipH="1">
            <a:off x="3267710" y="3999230"/>
            <a:ext cx="1130300" cy="2301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4"/>
            <a:endCxn id="9" idx="0"/>
          </p:cNvCxnSpPr>
          <p:nvPr/>
        </p:nvCxnSpPr>
        <p:spPr>
          <a:xfrm rot="16200000" flipH="1">
            <a:off x="4525010" y="2741930"/>
            <a:ext cx="1130300" cy="4815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4"/>
            <a:endCxn id="7" idx="0"/>
          </p:cNvCxnSpPr>
          <p:nvPr/>
        </p:nvCxnSpPr>
        <p:spPr>
          <a:xfrm rot="5400000">
            <a:off x="3115310" y="4776470"/>
            <a:ext cx="1130300" cy="746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1" idx="4"/>
            <a:endCxn id="8" idx="0"/>
          </p:cNvCxnSpPr>
          <p:nvPr/>
        </p:nvCxnSpPr>
        <p:spPr>
          <a:xfrm rot="16200000" flipH="1">
            <a:off x="3953510" y="4685030"/>
            <a:ext cx="1130300" cy="9296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4"/>
            <a:endCxn id="9" idx="0"/>
          </p:cNvCxnSpPr>
          <p:nvPr/>
        </p:nvCxnSpPr>
        <p:spPr>
          <a:xfrm rot="16200000" flipH="1">
            <a:off x="5210810" y="3427730"/>
            <a:ext cx="1130300" cy="3444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4"/>
            <a:endCxn id="4" idx="0"/>
          </p:cNvCxnSpPr>
          <p:nvPr/>
        </p:nvCxnSpPr>
        <p:spPr>
          <a:xfrm rot="5400000">
            <a:off x="3542030" y="2825750"/>
            <a:ext cx="1130300" cy="4648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4"/>
            <a:endCxn id="4" idx="0"/>
          </p:cNvCxnSpPr>
          <p:nvPr/>
        </p:nvCxnSpPr>
        <p:spPr>
          <a:xfrm rot="5400000">
            <a:off x="2353310" y="4014470"/>
            <a:ext cx="1130300" cy="2270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4"/>
            <a:endCxn id="7" idx="0"/>
          </p:cNvCxnSpPr>
          <p:nvPr/>
        </p:nvCxnSpPr>
        <p:spPr>
          <a:xfrm rot="5400000">
            <a:off x="4304030" y="3587750"/>
            <a:ext cx="1130300" cy="3124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2" idx="4"/>
            <a:endCxn id="8" idx="0"/>
          </p:cNvCxnSpPr>
          <p:nvPr/>
        </p:nvCxnSpPr>
        <p:spPr>
          <a:xfrm rot="5400000">
            <a:off x="5142230" y="4425950"/>
            <a:ext cx="1130300" cy="1447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4"/>
            <a:endCxn id="9" idx="0"/>
          </p:cNvCxnSpPr>
          <p:nvPr/>
        </p:nvCxnSpPr>
        <p:spPr>
          <a:xfrm rot="16200000" flipH="1">
            <a:off x="6399530" y="4616450"/>
            <a:ext cx="1130300" cy="1066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0" idx="4"/>
            <a:endCxn id="6" idx="0"/>
          </p:cNvCxnSpPr>
          <p:nvPr/>
        </p:nvCxnSpPr>
        <p:spPr>
          <a:xfrm rot="5400000">
            <a:off x="3298190" y="2381250"/>
            <a:ext cx="764540" cy="19964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0" idx="4"/>
            <a:endCxn id="11" idx="0"/>
          </p:cNvCxnSpPr>
          <p:nvPr/>
        </p:nvCxnSpPr>
        <p:spPr>
          <a:xfrm rot="5400000">
            <a:off x="3983990" y="3067050"/>
            <a:ext cx="76454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4"/>
            <a:endCxn id="12" idx="0"/>
          </p:cNvCxnSpPr>
          <p:nvPr/>
        </p:nvCxnSpPr>
        <p:spPr>
          <a:xfrm rot="16200000" flipH="1">
            <a:off x="5172710" y="2503170"/>
            <a:ext cx="764540" cy="17526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34" name="TextBox 74"/>
          <p:cNvSpPr txBox="1">
            <a:spLocks noChangeArrowheads="1"/>
          </p:cNvSpPr>
          <p:nvPr/>
        </p:nvSpPr>
        <p:spPr bwMode="auto">
          <a:xfrm>
            <a:off x="424180" y="2362200"/>
            <a:ext cx="1295400" cy="369888"/>
          </a:xfrm>
          <a:prstGeom prst="rect">
            <a:avLst/>
          </a:prstGeom>
          <a:noFill/>
          <a:ln w="9525">
            <a:noFill/>
            <a:miter lim="800000"/>
            <a:headEnd/>
            <a:tailEnd/>
          </a:ln>
        </p:spPr>
        <p:txBody>
          <a:bodyPr>
            <a:prstTxWarp prst="textNoShape">
              <a:avLst/>
            </a:prstTxWarp>
            <a:spAutoFit/>
          </a:bodyPr>
          <a:lstStyle/>
          <a:p>
            <a:r>
              <a:rPr lang="en-US" dirty="0"/>
              <a:t>Output</a:t>
            </a:r>
          </a:p>
        </p:txBody>
      </p:sp>
      <p:sp>
        <p:nvSpPr>
          <p:cNvPr id="35" name="TextBox 75"/>
          <p:cNvSpPr txBox="1">
            <a:spLocks noChangeArrowheads="1"/>
          </p:cNvSpPr>
          <p:nvPr/>
        </p:nvSpPr>
        <p:spPr bwMode="auto">
          <a:xfrm>
            <a:off x="0" y="5943600"/>
            <a:ext cx="1295400" cy="369888"/>
          </a:xfrm>
          <a:prstGeom prst="rect">
            <a:avLst/>
          </a:prstGeom>
          <a:noFill/>
          <a:ln w="9525">
            <a:noFill/>
            <a:miter lim="800000"/>
            <a:headEnd/>
            <a:tailEnd/>
          </a:ln>
        </p:spPr>
        <p:txBody>
          <a:bodyPr>
            <a:prstTxWarp prst="textNoShape">
              <a:avLst/>
            </a:prstTxWarp>
            <a:spAutoFit/>
          </a:bodyPr>
          <a:lstStyle/>
          <a:p>
            <a:pPr algn="ctr"/>
            <a:r>
              <a:rPr lang="en-US"/>
              <a:t>Input</a:t>
            </a:r>
          </a:p>
        </p:txBody>
      </p:sp>
      <p:sp>
        <p:nvSpPr>
          <p:cNvPr id="36" name="TextBox 76"/>
          <p:cNvSpPr txBox="1">
            <a:spLocks noChangeArrowheads="1"/>
          </p:cNvSpPr>
          <p:nvPr/>
        </p:nvSpPr>
        <p:spPr bwMode="auto">
          <a:xfrm>
            <a:off x="-15240" y="3990340"/>
            <a:ext cx="2057400" cy="369888"/>
          </a:xfrm>
          <a:prstGeom prst="rect">
            <a:avLst/>
          </a:prstGeom>
          <a:noFill/>
          <a:ln w="9525">
            <a:noFill/>
            <a:miter lim="800000"/>
            <a:headEnd/>
            <a:tailEnd/>
          </a:ln>
        </p:spPr>
        <p:txBody>
          <a:bodyPr>
            <a:prstTxWarp prst="textNoShape">
              <a:avLst/>
            </a:prstTxWarp>
            <a:spAutoFit/>
          </a:bodyPr>
          <a:lstStyle/>
          <a:p>
            <a:pPr algn="ctr"/>
            <a:r>
              <a:rPr lang="en-US" dirty="0"/>
              <a:t>Hidden Layer</a:t>
            </a:r>
          </a:p>
        </p:txBody>
      </p:sp>
      <p:sp>
        <p:nvSpPr>
          <p:cNvPr id="32" name="TextBox 76"/>
          <p:cNvSpPr txBox="1">
            <a:spLocks noChangeArrowheads="1"/>
          </p:cNvSpPr>
          <p:nvPr/>
        </p:nvSpPr>
        <p:spPr bwMode="auto">
          <a:xfrm>
            <a:off x="7239000" y="4295140"/>
            <a:ext cx="2057400" cy="369888"/>
          </a:xfrm>
          <a:prstGeom prst="rect">
            <a:avLst/>
          </a:prstGeom>
          <a:noFill/>
          <a:ln w="9525">
            <a:noFill/>
            <a:miter lim="800000"/>
            <a:headEnd/>
            <a:tailEnd/>
          </a:ln>
        </p:spPr>
        <p:txBody>
          <a:bodyPr>
            <a:prstTxWarp prst="textNoShape">
              <a:avLst/>
            </a:prstTxWarp>
            <a:spAutoFit/>
          </a:bodyPr>
          <a:lstStyle/>
          <a:p>
            <a:pPr algn="ctr"/>
            <a:r>
              <a:rPr lang="en-US" dirty="0"/>
              <a:t>D &lt; M</a:t>
            </a:r>
          </a:p>
        </p:txBody>
      </p:sp>
      <p:sp>
        <p:nvSpPr>
          <p:cNvPr id="3" name="Slide Number Placeholder 2"/>
          <p:cNvSpPr>
            <a:spLocks noGrp="1"/>
          </p:cNvSpPr>
          <p:nvPr>
            <p:ph type="sldNum" sz="quarter" idx="12"/>
          </p:nvPr>
        </p:nvSpPr>
        <p:spPr/>
        <p:txBody>
          <a:bodyPr/>
          <a:lstStyle/>
          <a:p>
            <a:fld id="{CCF56997-4F5F-5A42-B306-795126905ACA}" type="slidenum">
              <a:rPr lang="en-US" smtClean="0"/>
              <a:pPr/>
              <a:t>22</a:t>
            </a:fld>
            <a:endParaRPr lang="en-US"/>
          </a:p>
        </p:txBody>
      </p:sp>
    </p:spTree>
    <p:extLst>
      <p:ext uri="{BB962C8B-B14F-4D97-AF65-F5344CB8AC3E}">
        <p14:creationId xmlns:p14="http://schemas.microsoft.com/office/powerpoint/2010/main" val="196672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sp>
        <p:nvSpPr>
          <p:cNvPr id="3" name="Content Placeholder 2"/>
          <p:cNvSpPr>
            <a:spLocks noGrp="1"/>
          </p:cNvSpPr>
          <p:nvPr>
            <p:ph idx="1"/>
          </p:nvPr>
        </p:nvSpPr>
        <p:spPr/>
        <p:txBody>
          <a:bodyPr/>
          <a:lstStyle/>
          <a:p>
            <a:r>
              <a:rPr lang="en-US" dirty="0"/>
              <a:t>0 hidden layers: linear classifier</a:t>
            </a:r>
          </a:p>
          <a:p>
            <a:pPr lvl="1"/>
            <a:r>
              <a:rPr lang="en-US" dirty="0" err="1"/>
              <a:t>Hyperplanes</a:t>
            </a:r>
            <a:endParaRPr lang="en-US" dirty="0"/>
          </a:p>
        </p:txBody>
      </p:sp>
      <p:sp>
        <p:nvSpPr>
          <p:cNvPr id="5" name="Oval 16"/>
          <p:cNvSpPr>
            <a:spLocks noChangeArrowheads="1"/>
          </p:cNvSpPr>
          <p:nvPr/>
        </p:nvSpPr>
        <p:spPr bwMode="auto">
          <a:xfrm rot="16200000">
            <a:off x="950119" y="3209131"/>
            <a:ext cx="395288"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6" name="Line 17"/>
          <p:cNvSpPr>
            <a:spLocks noChangeShapeType="1"/>
          </p:cNvSpPr>
          <p:nvPr/>
        </p:nvSpPr>
        <p:spPr bwMode="auto">
          <a:xfrm rot="16200000">
            <a:off x="617538" y="3862387"/>
            <a:ext cx="67945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7" name="Line 18"/>
          <p:cNvSpPr>
            <a:spLocks noChangeShapeType="1"/>
          </p:cNvSpPr>
          <p:nvPr/>
        </p:nvSpPr>
        <p:spPr bwMode="auto">
          <a:xfrm rot="16200000" flipV="1">
            <a:off x="998538" y="3862387"/>
            <a:ext cx="67945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8" name="Oval 42"/>
          <p:cNvSpPr>
            <a:spLocks noChangeArrowheads="1"/>
          </p:cNvSpPr>
          <p:nvPr/>
        </p:nvSpPr>
        <p:spPr bwMode="auto">
          <a:xfrm rot="16200000">
            <a:off x="565944" y="4280694"/>
            <a:ext cx="395287"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9" name="Oval 43"/>
          <p:cNvSpPr>
            <a:spLocks noChangeArrowheads="1"/>
          </p:cNvSpPr>
          <p:nvPr/>
        </p:nvSpPr>
        <p:spPr bwMode="auto">
          <a:xfrm rot="16200000">
            <a:off x="1329532" y="4280694"/>
            <a:ext cx="395287"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graphicFrame>
        <p:nvGraphicFramePr>
          <p:cNvPr id="10" name="Object 44"/>
          <p:cNvGraphicFramePr>
            <a:graphicFrameLocks noChangeAspect="1"/>
          </p:cNvGraphicFramePr>
          <p:nvPr/>
        </p:nvGraphicFramePr>
        <p:xfrm>
          <a:off x="958851" y="3281362"/>
          <a:ext cx="388937" cy="455613"/>
        </p:xfrm>
        <a:graphic>
          <a:graphicData uri="http://schemas.openxmlformats.org/presentationml/2006/ole">
            <mc:AlternateContent xmlns:mc="http://schemas.openxmlformats.org/markup-compatibility/2006">
              <mc:Choice xmlns:v="urn:schemas-microsoft-com:vml" Requires="v">
                <p:oleObj name="Equation" r:id="rId2" imgW="139680" imgH="164880" progId="Equation.3">
                  <p:embed/>
                </p:oleObj>
              </mc:Choice>
              <mc:Fallback>
                <p:oleObj name="Equation" r:id="rId2" imgW="139680" imgH="164880" progId="Equation.3">
                  <p:embed/>
                  <p:pic>
                    <p:nvPicPr>
                      <p:cNvPr id="10"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1" y="3281362"/>
                        <a:ext cx="388937" cy="4556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46"/>
          <p:cNvGraphicFramePr>
            <a:graphicFrameLocks noChangeAspect="1"/>
          </p:cNvGraphicFramePr>
          <p:nvPr/>
        </p:nvGraphicFramePr>
        <p:xfrm>
          <a:off x="576263" y="4214812"/>
          <a:ext cx="422275" cy="596900"/>
        </p:xfrm>
        <a:graphic>
          <a:graphicData uri="http://schemas.openxmlformats.org/presentationml/2006/ole">
            <mc:AlternateContent xmlns:mc="http://schemas.openxmlformats.org/markup-compatibility/2006">
              <mc:Choice xmlns:v="urn:schemas-microsoft-com:vml" Requires="v">
                <p:oleObj name="Equation" r:id="rId4" imgW="152280" imgH="215640" progId="Equation.3">
                  <p:embed/>
                </p:oleObj>
              </mc:Choice>
              <mc:Fallback>
                <p:oleObj name="Equation" r:id="rId4" imgW="152280" imgH="215640" progId="Equation.3">
                  <p:embed/>
                  <p:pic>
                    <p:nvPicPr>
                      <p:cNvPr id="11"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4214812"/>
                        <a:ext cx="422275" cy="596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2" name="Object 47"/>
          <p:cNvGraphicFramePr>
            <a:graphicFrameLocks noChangeAspect="1"/>
          </p:cNvGraphicFramePr>
          <p:nvPr/>
        </p:nvGraphicFramePr>
        <p:xfrm>
          <a:off x="1312863" y="4208462"/>
          <a:ext cx="458788" cy="596900"/>
        </p:xfrm>
        <a:graphic>
          <a:graphicData uri="http://schemas.openxmlformats.org/presentationml/2006/ole">
            <mc:AlternateContent xmlns:mc="http://schemas.openxmlformats.org/markup-compatibility/2006">
              <mc:Choice xmlns:v="urn:schemas-microsoft-com:vml" Requires="v">
                <p:oleObj name="Equation" r:id="rId6" imgW="164880" imgH="215640" progId="Equation.3">
                  <p:embed/>
                </p:oleObj>
              </mc:Choice>
              <mc:Fallback>
                <p:oleObj name="Equation" r:id="rId6" imgW="164880" imgH="215640" progId="Equation.3">
                  <p:embed/>
                  <p:pic>
                    <p:nvPicPr>
                      <p:cNvPr id="12"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2863" y="4208462"/>
                        <a:ext cx="458788" cy="596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13" name="Group 53"/>
          <p:cNvGrpSpPr>
            <a:grpSpLocks/>
          </p:cNvGrpSpPr>
          <p:nvPr/>
        </p:nvGrpSpPr>
        <p:grpSpPr bwMode="auto">
          <a:xfrm>
            <a:off x="2133600" y="3352800"/>
            <a:ext cx="6477000" cy="1752600"/>
            <a:chOff x="432" y="1536"/>
            <a:chExt cx="4080" cy="1104"/>
          </a:xfrm>
        </p:grpSpPr>
        <p:grpSp>
          <p:nvGrpSpPr>
            <p:cNvPr id="14" name="Group 54"/>
            <p:cNvGrpSpPr>
              <a:grpSpLocks/>
            </p:cNvGrpSpPr>
            <p:nvPr/>
          </p:nvGrpSpPr>
          <p:grpSpPr bwMode="auto">
            <a:xfrm>
              <a:off x="432" y="1536"/>
              <a:ext cx="1056" cy="1104"/>
              <a:chOff x="432" y="1536"/>
              <a:chExt cx="1056" cy="1104"/>
            </a:xfrm>
          </p:grpSpPr>
          <p:sp>
            <p:nvSpPr>
              <p:cNvPr id="21" name="Oval 55"/>
              <p:cNvSpPr>
                <a:spLocks noChangeArrowheads="1"/>
              </p:cNvSpPr>
              <p:nvPr/>
            </p:nvSpPr>
            <p:spPr bwMode="auto">
              <a:xfrm>
                <a:off x="576" y="1680"/>
                <a:ext cx="240" cy="24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22" name="Oval 56"/>
              <p:cNvSpPr>
                <a:spLocks noChangeArrowheads="1"/>
              </p:cNvSpPr>
              <p:nvPr/>
            </p:nvSpPr>
            <p:spPr bwMode="auto">
              <a:xfrm>
                <a:off x="1104" y="1680"/>
                <a:ext cx="240" cy="24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23" name="Oval 57"/>
              <p:cNvSpPr>
                <a:spLocks noChangeArrowheads="1"/>
              </p:cNvSpPr>
              <p:nvPr/>
            </p:nvSpPr>
            <p:spPr bwMode="auto">
              <a:xfrm>
                <a:off x="1104" y="2256"/>
                <a:ext cx="240" cy="24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24" name="Oval 58"/>
              <p:cNvSpPr>
                <a:spLocks noChangeArrowheads="1"/>
              </p:cNvSpPr>
              <p:nvPr/>
            </p:nvSpPr>
            <p:spPr bwMode="auto">
              <a:xfrm>
                <a:off x="576" y="2256"/>
                <a:ext cx="240" cy="24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25" name="Rectangle 59"/>
              <p:cNvSpPr>
                <a:spLocks noChangeArrowheads="1"/>
              </p:cNvSpPr>
              <p:nvPr/>
            </p:nvSpPr>
            <p:spPr bwMode="auto">
              <a:xfrm>
                <a:off x="432" y="1536"/>
                <a:ext cx="1056"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5" name="Group 60"/>
            <p:cNvGrpSpPr>
              <a:grpSpLocks/>
            </p:cNvGrpSpPr>
            <p:nvPr/>
          </p:nvGrpSpPr>
          <p:grpSpPr bwMode="auto">
            <a:xfrm>
              <a:off x="1680" y="1536"/>
              <a:ext cx="1488" cy="1104"/>
              <a:chOff x="1728" y="1536"/>
              <a:chExt cx="1488" cy="1104"/>
            </a:xfrm>
          </p:grpSpPr>
          <p:grpSp>
            <p:nvGrpSpPr>
              <p:cNvPr id="17" name="Group 61"/>
              <p:cNvGrpSpPr>
                <a:grpSpLocks/>
              </p:cNvGrpSpPr>
              <p:nvPr/>
            </p:nvGrpSpPr>
            <p:grpSpPr bwMode="auto">
              <a:xfrm>
                <a:off x="1823" y="1778"/>
                <a:ext cx="1247" cy="625"/>
                <a:chOff x="1872" y="1824"/>
                <a:chExt cx="1728" cy="864"/>
              </a:xfrm>
            </p:grpSpPr>
            <p:sp>
              <p:nvSpPr>
                <p:cNvPr id="19" name="AutoShape 62"/>
                <p:cNvSpPr>
                  <a:spLocks noChangeArrowheads="1"/>
                </p:cNvSpPr>
                <p:nvPr/>
              </p:nvSpPr>
              <p:spPr bwMode="auto">
                <a:xfrm>
                  <a:off x="1872" y="1824"/>
                  <a:ext cx="672" cy="480"/>
                </a:xfrm>
                <a:prstGeom prst="moon">
                  <a:avLst>
                    <a:gd name="adj" fmla="val 50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0" name="AutoShape 63"/>
                <p:cNvSpPr>
                  <a:spLocks noChangeArrowheads="1"/>
                </p:cNvSpPr>
                <p:nvPr/>
              </p:nvSpPr>
              <p:spPr bwMode="auto">
                <a:xfrm flipH="1">
                  <a:off x="2448" y="2064"/>
                  <a:ext cx="1152" cy="624"/>
                </a:xfrm>
                <a:prstGeom prst="moon">
                  <a:avLst>
                    <a:gd name="adj" fmla="val 50000"/>
                  </a:avLst>
                </a:prstGeom>
                <a:solidFill>
                  <a:schemeClr val="bg2"/>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18" name="Rectangle 64"/>
              <p:cNvSpPr>
                <a:spLocks noChangeArrowheads="1"/>
              </p:cNvSpPr>
              <p:nvPr/>
            </p:nvSpPr>
            <p:spPr bwMode="auto">
              <a:xfrm>
                <a:off x="1728" y="1536"/>
                <a:ext cx="1488"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sp>
          <p:nvSpPr>
            <p:cNvPr id="16" name="Rectangle 65"/>
            <p:cNvSpPr>
              <a:spLocks noChangeArrowheads="1"/>
            </p:cNvSpPr>
            <p:nvPr/>
          </p:nvSpPr>
          <p:spPr bwMode="auto">
            <a:xfrm>
              <a:off x="3360" y="1536"/>
              <a:ext cx="1152"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sp>
        <p:nvSpPr>
          <p:cNvPr id="26" name="Line 66"/>
          <p:cNvSpPr>
            <a:spLocks noChangeShapeType="1"/>
          </p:cNvSpPr>
          <p:nvPr/>
        </p:nvSpPr>
        <p:spPr bwMode="auto">
          <a:xfrm flipV="1">
            <a:off x="2133600" y="3352800"/>
            <a:ext cx="1066800" cy="1295400"/>
          </a:xfrm>
          <a:prstGeom prst="line">
            <a:avLst/>
          </a:prstGeom>
          <a:noFill/>
          <a:ln w="57150" cap="rnd">
            <a:solidFill>
              <a:srgbClr val="FF0000"/>
            </a:solidFill>
            <a:prstDash val="sysDot"/>
            <a:round/>
            <a:headEnd/>
            <a:tailEnd/>
          </a:ln>
          <a:effectLst/>
        </p:spPr>
        <p:txBody>
          <a:bodyPr wrap="none" anchor="ctr">
            <a:prstTxWarp prst="textNoShape">
              <a:avLst/>
            </a:prstTxWarp>
          </a:bodyPr>
          <a:lstStyle/>
          <a:p>
            <a:endParaRPr lang="en-US"/>
          </a:p>
        </p:txBody>
      </p:sp>
      <p:sp>
        <p:nvSpPr>
          <p:cNvPr id="27" name="Line 67"/>
          <p:cNvSpPr>
            <a:spLocks noChangeShapeType="1"/>
          </p:cNvSpPr>
          <p:nvPr/>
        </p:nvSpPr>
        <p:spPr bwMode="auto">
          <a:xfrm flipV="1">
            <a:off x="4572000" y="3352800"/>
            <a:ext cx="914400" cy="1752600"/>
          </a:xfrm>
          <a:prstGeom prst="line">
            <a:avLst/>
          </a:prstGeom>
          <a:noFill/>
          <a:ln w="57150" cap="rnd">
            <a:solidFill>
              <a:srgbClr val="FF0000"/>
            </a:solidFill>
            <a:prstDash val="sysDot"/>
            <a:round/>
            <a:headEnd/>
            <a:tailEnd/>
          </a:ln>
          <a:effectLst/>
        </p:spPr>
        <p:txBody>
          <a:bodyPr wrap="none" anchor="ctr">
            <a:prstTxWarp prst="textNoShape">
              <a:avLst/>
            </a:prstTxWarp>
          </a:bodyPr>
          <a:lstStyle/>
          <a:p>
            <a:endParaRPr lang="en-US"/>
          </a:p>
        </p:txBody>
      </p:sp>
      <p:sp>
        <p:nvSpPr>
          <p:cNvPr id="28" name="Line 68"/>
          <p:cNvSpPr>
            <a:spLocks noChangeShapeType="1"/>
          </p:cNvSpPr>
          <p:nvPr/>
        </p:nvSpPr>
        <p:spPr bwMode="auto">
          <a:xfrm>
            <a:off x="7467600" y="3352800"/>
            <a:ext cx="457200" cy="1752600"/>
          </a:xfrm>
          <a:prstGeom prst="line">
            <a:avLst/>
          </a:prstGeom>
          <a:noFill/>
          <a:ln w="57150" cap="rnd">
            <a:solidFill>
              <a:srgbClr val="FF0000"/>
            </a:solidFill>
            <a:prstDash val="sysDot"/>
            <a:round/>
            <a:headEnd/>
            <a:tailEnd/>
          </a:ln>
          <a:effectLst/>
        </p:spPr>
        <p:txBody>
          <a:bodyPr wrap="none" anchor="ctr">
            <a:prstTxWarp prst="textNoShape">
              <a:avLst/>
            </a:prstTxWarp>
          </a:bodyPr>
          <a:lstStyle/>
          <a:p>
            <a:endParaRPr lang="en-US"/>
          </a:p>
        </p:txBody>
      </p:sp>
      <p:sp>
        <p:nvSpPr>
          <p:cNvPr id="29" name="Rectangle 28"/>
          <p:cNvSpPr/>
          <p:nvPr/>
        </p:nvSpPr>
        <p:spPr>
          <a:xfrm>
            <a:off x="263046" y="6252493"/>
            <a:ext cx="5221051" cy="369332"/>
          </a:xfrm>
          <a:prstGeom prst="rect">
            <a:avLst/>
          </a:prstGeom>
        </p:spPr>
        <p:txBody>
          <a:bodyPr wrap="none">
            <a:spAutoFit/>
          </a:bodyPr>
          <a:lstStyle/>
          <a:p>
            <a:r>
              <a:rPr lang="en-US" dirty="0">
                <a:solidFill>
                  <a:srgbClr val="595959"/>
                </a:solidFill>
                <a:latin typeface="News Gothic MT"/>
                <a:cs typeface="News Gothic MT"/>
              </a:rPr>
              <a:t>Example from to Eric </a:t>
            </a:r>
            <a:r>
              <a:rPr lang="en-US" dirty="0" err="1">
                <a:solidFill>
                  <a:srgbClr val="595959"/>
                </a:solidFill>
                <a:latin typeface="News Gothic MT"/>
                <a:cs typeface="News Gothic MT"/>
              </a:rPr>
              <a:t>Postma</a:t>
            </a:r>
            <a:r>
              <a:rPr lang="en-US" dirty="0">
                <a:solidFill>
                  <a:srgbClr val="595959"/>
                </a:solidFill>
                <a:latin typeface="News Gothic MT"/>
                <a:cs typeface="News Gothic MT"/>
              </a:rPr>
              <a:t> via Jason Eisner</a:t>
            </a:r>
          </a:p>
        </p:txBody>
      </p:sp>
      <p:sp>
        <p:nvSpPr>
          <p:cNvPr id="4" name="Slide Number Placeholder 3"/>
          <p:cNvSpPr>
            <a:spLocks noGrp="1"/>
          </p:cNvSpPr>
          <p:nvPr>
            <p:ph type="sldNum" sz="quarter" idx="12"/>
          </p:nvPr>
        </p:nvSpPr>
        <p:spPr/>
        <p:txBody>
          <a:bodyPr/>
          <a:lstStyle/>
          <a:p>
            <a:fld id="{CCF56997-4F5F-5A42-B306-795126905ACA}" type="slidenum">
              <a:rPr lang="en-US" smtClean="0"/>
              <a:pPr/>
              <a:t>23</a:t>
            </a:fld>
            <a:endParaRPr lang="en-US"/>
          </a:p>
        </p:txBody>
      </p:sp>
    </p:spTree>
    <p:extLst>
      <p:ext uri="{BB962C8B-B14F-4D97-AF65-F5344CB8AC3E}">
        <p14:creationId xmlns:p14="http://schemas.microsoft.com/office/powerpoint/2010/main" val="90387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sp>
        <p:nvSpPr>
          <p:cNvPr id="3" name="Content Placeholder 2"/>
          <p:cNvSpPr>
            <a:spLocks noGrp="1"/>
          </p:cNvSpPr>
          <p:nvPr>
            <p:ph idx="1"/>
          </p:nvPr>
        </p:nvSpPr>
        <p:spPr/>
        <p:txBody>
          <a:bodyPr/>
          <a:lstStyle/>
          <a:p>
            <a:r>
              <a:rPr lang="en-US" dirty="0"/>
              <a:t>1 hidden layer</a:t>
            </a:r>
          </a:p>
          <a:p>
            <a:pPr lvl="1"/>
            <a:r>
              <a:rPr lang="en-US" dirty="0"/>
              <a:t>Boundary of convex region (open or closed) </a:t>
            </a:r>
          </a:p>
          <a:p>
            <a:endParaRPr lang="en-US" dirty="0"/>
          </a:p>
        </p:txBody>
      </p:sp>
      <p:sp>
        <p:nvSpPr>
          <p:cNvPr id="5" name="Oval 24"/>
          <p:cNvSpPr>
            <a:spLocks noChangeArrowheads="1"/>
          </p:cNvSpPr>
          <p:nvPr/>
        </p:nvSpPr>
        <p:spPr bwMode="auto">
          <a:xfrm rot="16200000">
            <a:off x="794920" y="2956719"/>
            <a:ext cx="395288"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6" name="Line 25"/>
          <p:cNvSpPr>
            <a:spLocks noChangeShapeType="1"/>
          </p:cNvSpPr>
          <p:nvPr/>
        </p:nvSpPr>
        <p:spPr bwMode="auto">
          <a:xfrm rot="16200000">
            <a:off x="462339" y="3609975"/>
            <a:ext cx="67945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7" name="Line 26"/>
          <p:cNvSpPr>
            <a:spLocks noChangeShapeType="1"/>
          </p:cNvSpPr>
          <p:nvPr/>
        </p:nvSpPr>
        <p:spPr bwMode="auto">
          <a:xfrm rot="16200000" flipV="1">
            <a:off x="843339" y="3609975"/>
            <a:ext cx="67945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8" name="Oval 27"/>
          <p:cNvSpPr>
            <a:spLocks noChangeArrowheads="1"/>
          </p:cNvSpPr>
          <p:nvPr/>
        </p:nvSpPr>
        <p:spPr bwMode="auto">
          <a:xfrm rot="16200000">
            <a:off x="413920" y="4031457"/>
            <a:ext cx="395287"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9" name="Oval 28"/>
          <p:cNvSpPr>
            <a:spLocks noChangeArrowheads="1"/>
          </p:cNvSpPr>
          <p:nvPr/>
        </p:nvSpPr>
        <p:spPr bwMode="auto">
          <a:xfrm rot="16200000">
            <a:off x="1175920" y="4031457"/>
            <a:ext cx="395287"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 name="Line 35"/>
          <p:cNvSpPr>
            <a:spLocks noChangeShapeType="1"/>
          </p:cNvSpPr>
          <p:nvPr/>
        </p:nvSpPr>
        <p:spPr bwMode="auto">
          <a:xfrm rot="16200000">
            <a:off x="232152" y="4838700"/>
            <a:ext cx="67945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1" name="Line 36"/>
          <p:cNvSpPr>
            <a:spLocks noChangeShapeType="1"/>
          </p:cNvSpPr>
          <p:nvPr/>
        </p:nvSpPr>
        <p:spPr bwMode="auto">
          <a:xfrm rot="16200000" flipV="1">
            <a:off x="689352" y="4457700"/>
            <a:ext cx="679450" cy="762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2" name="Line 37"/>
          <p:cNvSpPr>
            <a:spLocks noChangeShapeType="1"/>
          </p:cNvSpPr>
          <p:nvPr/>
        </p:nvSpPr>
        <p:spPr bwMode="auto">
          <a:xfrm rot="16200000">
            <a:off x="613152" y="4457700"/>
            <a:ext cx="679450" cy="762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3" name="Line 38"/>
          <p:cNvSpPr>
            <a:spLocks noChangeShapeType="1"/>
          </p:cNvSpPr>
          <p:nvPr/>
        </p:nvSpPr>
        <p:spPr bwMode="auto">
          <a:xfrm rot="16200000" flipV="1">
            <a:off x="1070352" y="4838700"/>
            <a:ext cx="67945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4" name="Oval 39"/>
          <p:cNvSpPr>
            <a:spLocks noChangeArrowheads="1"/>
          </p:cNvSpPr>
          <p:nvPr/>
        </p:nvSpPr>
        <p:spPr bwMode="auto">
          <a:xfrm rot="16200000">
            <a:off x="410745" y="5107782"/>
            <a:ext cx="395287"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5" name="Oval 40"/>
          <p:cNvSpPr>
            <a:spLocks noChangeArrowheads="1"/>
          </p:cNvSpPr>
          <p:nvPr/>
        </p:nvSpPr>
        <p:spPr bwMode="auto">
          <a:xfrm rot="16200000">
            <a:off x="1174333" y="5107782"/>
            <a:ext cx="395287" cy="5334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graphicFrame>
        <p:nvGraphicFramePr>
          <p:cNvPr id="16" name="Object 41"/>
          <p:cNvGraphicFramePr>
            <a:graphicFrameLocks noChangeAspect="1"/>
          </p:cNvGraphicFramePr>
          <p:nvPr/>
        </p:nvGraphicFramePr>
        <p:xfrm>
          <a:off x="803652" y="3028950"/>
          <a:ext cx="388937" cy="455613"/>
        </p:xfrm>
        <a:graphic>
          <a:graphicData uri="http://schemas.openxmlformats.org/presentationml/2006/ole">
            <mc:AlternateContent xmlns:mc="http://schemas.openxmlformats.org/markup-compatibility/2006">
              <mc:Choice xmlns:v="urn:schemas-microsoft-com:vml" Requires="v">
                <p:oleObj name="Equation" r:id="rId3" imgW="139680" imgH="164880" progId="Equation.3">
                  <p:embed/>
                </p:oleObj>
              </mc:Choice>
              <mc:Fallback>
                <p:oleObj name="Equation" r:id="rId3" imgW="139680" imgH="164880" progId="Equation.3">
                  <p:embed/>
                  <p:pic>
                    <p:nvPicPr>
                      <p:cNvPr id="16"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652" y="3028950"/>
                        <a:ext cx="388937" cy="4556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 name="Object 42"/>
          <p:cNvGraphicFramePr>
            <a:graphicFrameLocks noChangeAspect="1"/>
          </p:cNvGraphicFramePr>
          <p:nvPr/>
        </p:nvGraphicFramePr>
        <p:xfrm>
          <a:off x="421064" y="5041900"/>
          <a:ext cx="422275" cy="596900"/>
        </p:xfrm>
        <a:graphic>
          <a:graphicData uri="http://schemas.openxmlformats.org/presentationml/2006/ole">
            <mc:AlternateContent xmlns:mc="http://schemas.openxmlformats.org/markup-compatibility/2006">
              <mc:Choice xmlns:v="urn:schemas-microsoft-com:vml" Requires="v">
                <p:oleObj name="Equation" r:id="rId5" imgW="152280" imgH="215640" progId="Equation.3">
                  <p:embed/>
                </p:oleObj>
              </mc:Choice>
              <mc:Fallback>
                <p:oleObj name="Equation" r:id="rId5" imgW="152280" imgH="215640" progId="Equation.3">
                  <p:embed/>
                  <p:pic>
                    <p:nvPicPr>
                      <p:cNvPr id="17"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064" y="5041900"/>
                        <a:ext cx="422275" cy="596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 name="Object 43"/>
          <p:cNvGraphicFramePr>
            <a:graphicFrameLocks noChangeAspect="1"/>
          </p:cNvGraphicFramePr>
          <p:nvPr/>
        </p:nvGraphicFramePr>
        <p:xfrm>
          <a:off x="1157664" y="5035550"/>
          <a:ext cx="458788" cy="596900"/>
        </p:xfrm>
        <a:graphic>
          <a:graphicData uri="http://schemas.openxmlformats.org/presentationml/2006/ole">
            <mc:AlternateContent xmlns:mc="http://schemas.openxmlformats.org/markup-compatibility/2006">
              <mc:Choice xmlns:v="urn:schemas-microsoft-com:vml" Requires="v">
                <p:oleObj name="Equation" r:id="rId7" imgW="164880" imgH="215640" progId="Equation.3">
                  <p:embed/>
                </p:oleObj>
              </mc:Choice>
              <mc:Fallback>
                <p:oleObj name="Equation" r:id="rId7" imgW="164880" imgH="215640" progId="Equation.3">
                  <p:embed/>
                  <p:pic>
                    <p:nvPicPr>
                      <p:cNvPr id="18"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7664" y="5035550"/>
                        <a:ext cx="458788" cy="596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19" name="Group 45"/>
          <p:cNvGrpSpPr>
            <a:grpSpLocks/>
          </p:cNvGrpSpPr>
          <p:nvPr/>
        </p:nvGrpSpPr>
        <p:grpSpPr bwMode="auto">
          <a:xfrm>
            <a:off x="2133600" y="3352800"/>
            <a:ext cx="6477000" cy="1752600"/>
            <a:chOff x="432" y="1536"/>
            <a:chExt cx="4080" cy="1104"/>
          </a:xfrm>
        </p:grpSpPr>
        <p:grpSp>
          <p:nvGrpSpPr>
            <p:cNvPr id="20" name="Group 46"/>
            <p:cNvGrpSpPr>
              <a:grpSpLocks/>
            </p:cNvGrpSpPr>
            <p:nvPr/>
          </p:nvGrpSpPr>
          <p:grpSpPr bwMode="auto">
            <a:xfrm>
              <a:off x="432" y="1536"/>
              <a:ext cx="1056" cy="1104"/>
              <a:chOff x="432" y="1536"/>
              <a:chExt cx="1056" cy="1104"/>
            </a:xfrm>
          </p:grpSpPr>
          <p:sp>
            <p:nvSpPr>
              <p:cNvPr id="27" name="Oval 47"/>
              <p:cNvSpPr>
                <a:spLocks noChangeArrowheads="1"/>
              </p:cNvSpPr>
              <p:nvPr/>
            </p:nvSpPr>
            <p:spPr bwMode="auto">
              <a:xfrm>
                <a:off x="576" y="1680"/>
                <a:ext cx="240" cy="24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48"/>
              <p:cNvSpPr>
                <a:spLocks noChangeArrowheads="1"/>
              </p:cNvSpPr>
              <p:nvPr/>
            </p:nvSpPr>
            <p:spPr bwMode="auto">
              <a:xfrm>
                <a:off x="1104" y="1680"/>
                <a:ext cx="240" cy="24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49"/>
              <p:cNvSpPr>
                <a:spLocks noChangeArrowheads="1"/>
              </p:cNvSpPr>
              <p:nvPr/>
            </p:nvSpPr>
            <p:spPr bwMode="auto">
              <a:xfrm>
                <a:off x="1104" y="2256"/>
                <a:ext cx="240" cy="24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50"/>
              <p:cNvSpPr>
                <a:spLocks noChangeArrowheads="1"/>
              </p:cNvSpPr>
              <p:nvPr/>
            </p:nvSpPr>
            <p:spPr bwMode="auto">
              <a:xfrm>
                <a:off x="576" y="2256"/>
                <a:ext cx="240" cy="24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31" name="Rectangle 51"/>
              <p:cNvSpPr>
                <a:spLocks noChangeArrowheads="1"/>
              </p:cNvSpPr>
              <p:nvPr/>
            </p:nvSpPr>
            <p:spPr bwMode="auto">
              <a:xfrm>
                <a:off x="432" y="1536"/>
                <a:ext cx="1056"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1" name="Group 52"/>
            <p:cNvGrpSpPr>
              <a:grpSpLocks/>
            </p:cNvGrpSpPr>
            <p:nvPr/>
          </p:nvGrpSpPr>
          <p:grpSpPr bwMode="auto">
            <a:xfrm>
              <a:off x="1680" y="1536"/>
              <a:ext cx="1488" cy="1104"/>
              <a:chOff x="1728" y="1536"/>
              <a:chExt cx="1488" cy="1104"/>
            </a:xfrm>
          </p:grpSpPr>
          <p:grpSp>
            <p:nvGrpSpPr>
              <p:cNvPr id="23" name="Group 53"/>
              <p:cNvGrpSpPr>
                <a:grpSpLocks/>
              </p:cNvGrpSpPr>
              <p:nvPr/>
            </p:nvGrpSpPr>
            <p:grpSpPr bwMode="auto">
              <a:xfrm>
                <a:off x="1823" y="1778"/>
                <a:ext cx="1247" cy="625"/>
                <a:chOff x="1872" y="1824"/>
                <a:chExt cx="1728" cy="864"/>
              </a:xfrm>
            </p:grpSpPr>
            <p:sp>
              <p:nvSpPr>
                <p:cNvPr id="25" name="AutoShape 54"/>
                <p:cNvSpPr>
                  <a:spLocks noChangeArrowheads="1"/>
                </p:cNvSpPr>
                <p:nvPr/>
              </p:nvSpPr>
              <p:spPr bwMode="auto">
                <a:xfrm>
                  <a:off x="1872" y="1824"/>
                  <a:ext cx="672" cy="480"/>
                </a:xfrm>
                <a:prstGeom prst="moon">
                  <a:avLst>
                    <a:gd name="adj" fmla="val 50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 name="AutoShape 55"/>
                <p:cNvSpPr>
                  <a:spLocks noChangeArrowheads="1"/>
                </p:cNvSpPr>
                <p:nvPr/>
              </p:nvSpPr>
              <p:spPr bwMode="auto">
                <a:xfrm flipH="1">
                  <a:off x="2448" y="2064"/>
                  <a:ext cx="1152" cy="624"/>
                </a:xfrm>
                <a:prstGeom prst="moon">
                  <a:avLst>
                    <a:gd name="adj" fmla="val 50000"/>
                  </a:avLst>
                </a:prstGeom>
                <a:solidFill>
                  <a:schemeClr val="bg2"/>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24" name="Rectangle 56"/>
              <p:cNvSpPr>
                <a:spLocks noChangeArrowheads="1"/>
              </p:cNvSpPr>
              <p:nvPr/>
            </p:nvSpPr>
            <p:spPr bwMode="auto">
              <a:xfrm>
                <a:off x="1728" y="1536"/>
                <a:ext cx="1488"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sp>
          <p:nvSpPr>
            <p:cNvPr id="22" name="Rectangle 57"/>
            <p:cNvSpPr>
              <a:spLocks noChangeArrowheads="1"/>
            </p:cNvSpPr>
            <p:nvPr/>
          </p:nvSpPr>
          <p:spPr bwMode="auto">
            <a:xfrm>
              <a:off x="3360" y="1536"/>
              <a:ext cx="1152"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sp>
        <p:nvSpPr>
          <p:cNvPr id="32" name="Rectangle 58"/>
          <p:cNvSpPr>
            <a:spLocks noChangeArrowheads="1"/>
          </p:cNvSpPr>
          <p:nvPr/>
        </p:nvSpPr>
        <p:spPr bwMode="auto">
          <a:xfrm rot="2848167">
            <a:off x="2628900" y="3314700"/>
            <a:ext cx="685800" cy="1828800"/>
          </a:xfrm>
          <a:prstGeom prst="rect">
            <a:avLst/>
          </a:prstGeom>
          <a:noFill/>
          <a:ln w="57150"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33" name="Freeform 59"/>
          <p:cNvSpPr>
            <a:spLocks/>
          </p:cNvSpPr>
          <p:nvPr/>
        </p:nvSpPr>
        <p:spPr bwMode="auto">
          <a:xfrm>
            <a:off x="4864100" y="3352800"/>
            <a:ext cx="558800" cy="1752600"/>
          </a:xfrm>
          <a:custGeom>
            <a:avLst/>
            <a:gdLst/>
            <a:ahLst/>
            <a:cxnLst>
              <a:cxn ang="0">
                <a:pos x="344" y="0"/>
              </a:cxn>
              <a:cxn ang="0">
                <a:pos x="8" y="384"/>
              </a:cxn>
              <a:cxn ang="0">
                <a:pos x="296" y="912"/>
              </a:cxn>
              <a:cxn ang="0">
                <a:pos x="344" y="1104"/>
              </a:cxn>
            </a:cxnLst>
            <a:rect l="0" t="0" r="r" b="b"/>
            <a:pathLst>
              <a:path w="352" h="1104">
                <a:moveTo>
                  <a:pt x="344" y="0"/>
                </a:moveTo>
                <a:cubicBezTo>
                  <a:pt x="180" y="116"/>
                  <a:pt x="16" y="232"/>
                  <a:pt x="8" y="384"/>
                </a:cubicBezTo>
                <a:cubicBezTo>
                  <a:pt x="0" y="536"/>
                  <a:pt x="240" y="792"/>
                  <a:pt x="296" y="912"/>
                </a:cubicBezTo>
                <a:cubicBezTo>
                  <a:pt x="352" y="1032"/>
                  <a:pt x="348" y="1068"/>
                  <a:pt x="344" y="1104"/>
                </a:cubicBezTo>
              </a:path>
            </a:pathLst>
          </a:custGeom>
          <a:noFill/>
          <a:ln w="57150" cap="rnd" cmpd="sng">
            <a:solidFill>
              <a:srgbClr val="FF0000"/>
            </a:solidFill>
            <a:prstDash val="sysDot"/>
            <a:round/>
            <a:headEnd/>
            <a:tailEnd/>
          </a:ln>
          <a:effectLst/>
        </p:spPr>
        <p:txBody>
          <a:bodyPr wrap="none" anchor="ctr">
            <a:prstTxWarp prst="textNoShape">
              <a:avLst/>
            </a:prstTxWarp>
          </a:bodyPr>
          <a:lstStyle/>
          <a:p>
            <a:endParaRPr lang="en-US"/>
          </a:p>
        </p:txBody>
      </p:sp>
      <p:sp>
        <p:nvSpPr>
          <p:cNvPr id="34" name="Freeform 60"/>
          <p:cNvSpPr>
            <a:spLocks/>
          </p:cNvSpPr>
          <p:nvPr/>
        </p:nvSpPr>
        <p:spPr bwMode="auto">
          <a:xfrm>
            <a:off x="7391400" y="3352800"/>
            <a:ext cx="533400" cy="1752600"/>
          </a:xfrm>
          <a:custGeom>
            <a:avLst/>
            <a:gdLst/>
            <a:ahLst/>
            <a:cxnLst>
              <a:cxn ang="0">
                <a:pos x="336" y="0"/>
              </a:cxn>
              <a:cxn ang="0">
                <a:pos x="96" y="384"/>
              </a:cxn>
              <a:cxn ang="0">
                <a:pos x="96" y="864"/>
              </a:cxn>
              <a:cxn ang="0">
                <a:pos x="0" y="1104"/>
              </a:cxn>
            </a:cxnLst>
            <a:rect l="0" t="0" r="r" b="b"/>
            <a:pathLst>
              <a:path w="336" h="1104">
                <a:moveTo>
                  <a:pt x="336" y="0"/>
                </a:moveTo>
                <a:cubicBezTo>
                  <a:pt x="236" y="120"/>
                  <a:pt x="136" y="240"/>
                  <a:pt x="96" y="384"/>
                </a:cubicBezTo>
                <a:cubicBezTo>
                  <a:pt x="56" y="528"/>
                  <a:pt x="112" y="744"/>
                  <a:pt x="96" y="864"/>
                </a:cubicBezTo>
                <a:cubicBezTo>
                  <a:pt x="80" y="984"/>
                  <a:pt x="40" y="1044"/>
                  <a:pt x="0" y="1104"/>
                </a:cubicBezTo>
              </a:path>
            </a:pathLst>
          </a:custGeom>
          <a:noFill/>
          <a:ln w="57150" cap="rnd" cmpd="sng">
            <a:solidFill>
              <a:srgbClr val="FF0000"/>
            </a:solidFill>
            <a:prstDash val="sysDot"/>
            <a:round/>
            <a:headEnd/>
            <a:tailEnd/>
          </a:ln>
          <a:effectLst/>
        </p:spPr>
        <p:txBody>
          <a:bodyPr wrap="none" anchor="ctr">
            <a:prstTxWarp prst="textNoShape">
              <a:avLst/>
            </a:prstTxWarp>
          </a:bodyPr>
          <a:lstStyle/>
          <a:p>
            <a:endParaRPr lang="en-US"/>
          </a:p>
        </p:txBody>
      </p:sp>
      <p:sp>
        <p:nvSpPr>
          <p:cNvPr id="35" name="Rectangle 34"/>
          <p:cNvSpPr/>
          <p:nvPr/>
        </p:nvSpPr>
        <p:spPr>
          <a:xfrm>
            <a:off x="263046" y="6252493"/>
            <a:ext cx="5221051" cy="369332"/>
          </a:xfrm>
          <a:prstGeom prst="rect">
            <a:avLst/>
          </a:prstGeom>
        </p:spPr>
        <p:txBody>
          <a:bodyPr wrap="none">
            <a:spAutoFit/>
          </a:bodyPr>
          <a:lstStyle/>
          <a:p>
            <a:r>
              <a:rPr lang="en-US" dirty="0">
                <a:solidFill>
                  <a:srgbClr val="595959"/>
                </a:solidFill>
                <a:latin typeface="News Gothic MT"/>
                <a:cs typeface="News Gothic MT"/>
              </a:rPr>
              <a:t>Example from to Eric </a:t>
            </a:r>
            <a:r>
              <a:rPr lang="en-US" dirty="0" err="1">
                <a:solidFill>
                  <a:srgbClr val="595959"/>
                </a:solidFill>
                <a:latin typeface="News Gothic MT"/>
                <a:cs typeface="News Gothic MT"/>
              </a:rPr>
              <a:t>Postma</a:t>
            </a:r>
            <a:r>
              <a:rPr lang="en-US" dirty="0">
                <a:solidFill>
                  <a:srgbClr val="595959"/>
                </a:solidFill>
                <a:latin typeface="News Gothic MT"/>
                <a:cs typeface="News Gothic MT"/>
              </a:rPr>
              <a:t> via Jason Eisner</a:t>
            </a:r>
          </a:p>
        </p:txBody>
      </p:sp>
      <p:sp>
        <p:nvSpPr>
          <p:cNvPr id="4" name="Slide Number Placeholder 3"/>
          <p:cNvSpPr>
            <a:spLocks noGrp="1"/>
          </p:cNvSpPr>
          <p:nvPr>
            <p:ph type="sldNum" sz="quarter" idx="12"/>
          </p:nvPr>
        </p:nvSpPr>
        <p:spPr/>
        <p:txBody>
          <a:bodyPr/>
          <a:lstStyle/>
          <a:p>
            <a:fld id="{CCF56997-4F5F-5A42-B306-795126905ACA}" type="slidenum">
              <a:rPr lang="en-US" smtClean="0"/>
              <a:pPr/>
              <a:t>24</a:t>
            </a:fld>
            <a:endParaRPr lang="en-US"/>
          </a:p>
        </p:txBody>
      </p:sp>
    </p:spTree>
    <p:extLst>
      <p:ext uri="{BB962C8B-B14F-4D97-AF65-F5344CB8AC3E}">
        <p14:creationId xmlns:p14="http://schemas.microsoft.com/office/powerpoint/2010/main" val="2093066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sp>
        <p:nvSpPr>
          <p:cNvPr id="3" name="Content Placeholder 2"/>
          <p:cNvSpPr>
            <a:spLocks noGrp="1"/>
          </p:cNvSpPr>
          <p:nvPr>
            <p:ph idx="1"/>
          </p:nvPr>
        </p:nvSpPr>
        <p:spPr>
          <a:xfrm>
            <a:off x="1953977" y="2133601"/>
            <a:ext cx="6291498" cy="3931920"/>
          </a:xfrm>
        </p:spPr>
        <p:txBody>
          <a:bodyPr/>
          <a:lstStyle/>
          <a:p>
            <a:r>
              <a:rPr lang="en-US" dirty="0"/>
              <a:t>2 hidden layers</a:t>
            </a:r>
          </a:p>
          <a:p>
            <a:pPr lvl="1"/>
            <a:r>
              <a:rPr lang="en-US" dirty="0"/>
              <a:t>Combinations of convex regions </a:t>
            </a:r>
          </a:p>
          <a:p>
            <a:endParaRPr lang="en-US" dirty="0"/>
          </a:p>
        </p:txBody>
      </p:sp>
      <p:sp>
        <p:nvSpPr>
          <p:cNvPr id="4" name="Rectangle 3"/>
          <p:cNvSpPr/>
          <p:nvPr/>
        </p:nvSpPr>
        <p:spPr>
          <a:xfrm>
            <a:off x="263046" y="6252493"/>
            <a:ext cx="5221051" cy="369332"/>
          </a:xfrm>
          <a:prstGeom prst="rect">
            <a:avLst/>
          </a:prstGeom>
        </p:spPr>
        <p:txBody>
          <a:bodyPr wrap="none">
            <a:spAutoFit/>
          </a:bodyPr>
          <a:lstStyle/>
          <a:p>
            <a:r>
              <a:rPr lang="en-US" dirty="0">
                <a:solidFill>
                  <a:schemeClr val="tx1">
                    <a:lumMod val="65000"/>
                    <a:lumOff val="35000"/>
                  </a:schemeClr>
                </a:solidFill>
                <a:latin typeface="News Gothic MT"/>
                <a:cs typeface="News Gothic MT"/>
              </a:rPr>
              <a:t>Example from to Eric </a:t>
            </a:r>
            <a:r>
              <a:rPr lang="en-US" dirty="0" err="1">
                <a:solidFill>
                  <a:schemeClr val="tx1">
                    <a:lumMod val="65000"/>
                    <a:lumOff val="35000"/>
                  </a:schemeClr>
                </a:solidFill>
                <a:latin typeface="News Gothic MT"/>
                <a:cs typeface="News Gothic MT"/>
              </a:rPr>
              <a:t>Postma</a:t>
            </a:r>
            <a:r>
              <a:rPr lang="en-US" dirty="0">
                <a:solidFill>
                  <a:schemeClr val="tx1">
                    <a:lumMod val="65000"/>
                    <a:lumOff val="35000"/>
                  </a:schemeClr>
                </a:solidFill>
                <a:latin typeface="News Gothic MT"/>
                <a:cs typeface="News Gothic MT"/>
              </a:rPr>
              <a:t> via Jason Eisner</a:t>
            </a:r>
          </a:p>
        </p:txBody>
      </p:sp>
      <p:grpSp>
        <p:nvGrpSpPr>
          <p:cNvPr id="5" name="Group 2"/>
          <p:cNvGrpSpPr>
            <a:grpSpLocks/>
          </p:cNvGrpSpPr>
          <p:nvPr/>
        </p:nvGrpSpPr>
        <p:grpSpPr bwMode="auto">
          <a:xfrm>
            <a:off x="2133600" y="3197225"/>
            <a:ext cx="6477000" cy="1752600"/>
            <a:chOff x="432" y="1536"/>
            <a:chExt cx="4080" cy="1104"/>
          </a:xfrm>
        </p:grpSpPr>
        <p:grpSp>
          <p:nvGrpSpPr>
            <p:cNvPr id="6" name="Group 3"/>
            <p:cNvGrpSpPr>
              <a:grpSpLocks/>
            </p:cNvGrpSpPr>
            <p:nvPr/>
          </p:nvGrpSpPr>
          <p:grpSpPr bwMode="auto">
            <a:xfrm>
              <a:off x="432" y="1536"/>
              <a:ext cx="1056" cy="1104"/>
              <a:chOff x="432" y="1536"/>
              <a:chExt cx="1056" cy="1104"/>
            </a:xfrm>
          </p:grpSpPr>
          <p:sp>
            <p:nvSpPr>
              <p:cNvPr id="13" name="Oval 4"/>
              <p:cNvSpPr>
                <a:spLocks noChangeArrowheads="1"/>
              </p:cNvSpPr>
              <p:nvPr/>
            </p:nvSpPr>
            <p:spPr bwMode="auto">
              <a:xfrm>
                <a:off x="576" y="1680"/>
                <a:ext cx="240" cy="24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4" name="Oval 5"/>
              <p:cNvSpPr>
                <a:spLocks noChangeArrowheads="1"/>
              </p:cNvSpPr>
              <p:nvPr/>
            </p:nvSpPr>
            <p:spPr bwMode="auto">
              <a:xfrm>
                <a:off x="1104" y="1680"/>
                <a:ext cx="240" cy="24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15" name="Oval 6"/>
              <p:cNvSpPr>
                <a:spLocks noChangeArrowheads="1"/>
              </p:cNvSpPr>
              <p:nvPr/>
            </p:nvSpPr>
            <p:spPr bwMode="auto">
              <a:xfrm>
                <a:off x="1104" y="2256"/>
                <a:ext cx="240" cy="24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6" name="Oval 7"/>
              <p:cNvSpPr>
                <a:spLocks noChangeArrowheads="1"/>
              </p:cNvSpPr>
              <p:nvPr/>
            </p:nvSpPr>
            <p:spPr bwMode="auto">
              <a:xfrm>
                <a:off x="576" y="2256"/>
                <a:ext cx="240" cy="24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17" name="Rectangle 8"/>
              <p:cNvSpPr>
                <a:spLocks noChangeArrowheads="1"/>
              </p:cNvSpPr>
              <p:nvPr/>
            </p:nvSpPr>
            <p:spPr bwMode="auto">
              <a:xfrm>
                <a:off x="432" y="1536"/>
                <a:ext cx="1056"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7" name="Group 9"/>
            <p:cNvGrpSpPr>
              <a:grpSpLocks/>
            </p:cNvGrpSpPr>
            <p:nvPr/>
          </p:nvGrpSpPr>
          <p:grpSpPr bwMode="auto">
            <a:xfrm>
              <a:off x="1680" y="1536"/>
              <a:ext cx="1488" cy="1104"/>
              <a:chOff x="1728" y="1536"/>
              <a:chExt cx="1488" cy="1104"/>
            </a:xfrm>
          </p:grpSpPr>
          <p:grpSp>
            <p:nvGrpSpPr>
              <p:cNvPr id="9" name="Group 10"/>
              <p:cNvGrpSpPr>
                <a:grpSpLocks/>
              </p:cNvGrpSpPr>
              <p:nvPr/>
            </p:nvGrpSpPr>
            <p:grpSpPr bwMode="auto">
              <a:xfrm>
                <a:off x="1823" y="1778"/>
                <a:ext cx="1247" cy="625"/>
                <a:chOff x="1872" y="1824"/>
                <a:chExt cx="1728" cy="864"/>
              </a:xfrm>
            </p:grpSpPr>
            <p:sp>
              <p:nvSpPr>
                <p:cNvPr id="11" name="AutoShape 11"/>
                <p:cNvSpPr>
                  <a:spLocks noChangeArrowheads="1"/>
                </p:cNvSpPr>
                <p:nvPr/>
              </p:nvSpPr>
              <p:spPr bwMode="auto">
                <a:xfrm>
                  <a:off x="1872" y="1824"/>
                  <a:ext cx="672" cy="480"/>
                </a:xfrm>
                <a:prstGeom prst="moon">
                  <a:avLst>
                    <a:gd name="adj" fmla="val 50000"/>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2" name="AutoShape 12"/>
                <p:cNvSpPr>
                  <a:spLocks noChangeArrowheads="1"/>
                </p:cNvSpPr>
                <p:nvPr/>
              </p:nvSpPr>
              <p:spPr bwMode="auto">
                <a:xfrm flipH="1">
                  <a:off x="2448" y="2064"/>
                  <a:ext cx="1152" cy="624"/>
                </a:xfrm>
                <a:prstGeom prst="moon">
                  <a:avLst>
                    <a:gd name="adj" fmla="val 50000"/>
                  </a:avLst>
                </a:prstGeom>
                <a:solidFill>
                  <a:schemeClr val="bg2"/>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10" name="Rectangle 13"/>
              <p:cNvSpPr>
                <a:spLocks noChangeArrowheads="1"/>
              </p:cNvSpPr>
              <p:nvPr/>
            </p:nvSpPr>
            <p:spPr bwMode="auto">
              <a:xfrm>
                <a:off x="1728" y="1536"/>
                <a:ext cx="1488"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sp>
          <p:nvSpPr>
            <p:cNvPr id="8" name="Rectangle 14"/>
            <p:cNvSpPr>
              <a:spLocks noChangeArrowheads="1"/>
            </p:cNvSpPr>
            <p:nvPr/>
          </p:nvSpPr>
          <p:spPr bwMode="auto">
            <a:xfrm>
              <a:off x="3360" y="1536"/>
              <a:ext cx="1152" cy="110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sp>
        <p:nvSpPr>
          <p:cNvPr id="18" name="Rectangle 15"/>
          <p:cNvSpPr>
            <a:spLocks noChangeArrowheads="1"/>
          </p:cNvSpPr>
          <p:nvPr/>
        </p:nvSpPr>
        <p:spPr bwMode="auto">
          <a:xfrm rot="2545265">
            <a:off x="2286000" y="4187825"/>
            <a:ext cx="533400" cy="685800"/>
          </a:xfrm>
          <a:prstGeom prst="rect">
            <a:avLst/>
          </a:prstGeom>
          <a:noFill/>
          <a:ln w="57150"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19" name="Rectangle 16"/>
          <p:cNvSpPr>
            <a:spLocks noChangeArrowheads="1"/>
          </p:cNvSpPr>
          <p:nvPr/>
        </p:nvSpPr>
        <p:spPr bwMode="auto">
          <a:xfrm rot="19054735" flipH="1">
            <a:off x="3124200" y="3273425"/>
            <a:ext cx="533400" cy="685800"/>
          </a:xfrm>
          <a:prstGeom prst="rect">
            <a:avLst/>
          </a:prstGeom>
          <a:noFill/>
          <a:ln w="57150"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20" name="Freeform 17"/>
          <p:cNvSpPr>
            <a:spLocks/>
          </p:cNvSpPr>
          <p:nvPr/>
        </p:nvSpPr>
        <p:spPr bwMode="auto">
          <a:xfrm>
            <a:off x="4843463" y="3706813"/>
            <a:ext cx="1543050" cy="1050925"/>
          </a:xfrm>
          <a:custGeom>
            <a:avLst/>
            <a:gdLst/>
            <a:ahLst/>
            <a:cxnLst>
              <a:cxn ang="0">
                <a:pos x="157" y="0"/>
              </a:cxn>
              <a:cxn ang="0">
                <a:pos x="95" y="10"/>
              </a:cxn>
              <a:cxn ang="0">
                <a:pos x="74" y="41"/>
              </a:cxn>
              <a:cxn ang="0">
                <a:pos x="12" y="93"/>
              </a:cxn>
              <a:cxn ang="0">
                <a:pos x="22" y="176"/>
              </a:cxn>
              <a:cxn ang="0">
                <a:pos x="157" y="207"/>
              </a:cxn>
              <a:cxn ang="0">
                <a:pos x="281" y="300"/>
              </a:cxn>
              <a:cxn ang="0">
                <a:pos x="271" y="352"/>
              </a:cxn>
              <a:cxn ang="0">
                <a:pos x="126" y="414"/>
              </a:cxn>
              <a:cxn ang="0">
                <a:pos x="64" y="476"/>
              </a:cxn>
              <a:cxn ang="0">
                <a:pos x="22" y="538"/>
              </a:cxn>
              <a:cxn ang="0">
                <a:pos x="54" y="662"/>
              </a:cxn>
              <a:cxn ang="0">
                <a:pos x="405" y="621"/>
              </a:cxn>
              <a:cxn ang="0">
                <a:pos x="674" y="579"/>
              </a:cxn>
              <a:cxn ang="0">
                <a:pos x="757" y="559"/>
              </a:cxn>
              <a:cxn ang="0">
                <a:pos x="798" y="548"/>
              </a:cxn>
              <a:cxn ang="0">
                <a:pos x="922" y="445"/>
              </a:cxn>
              <a:cxn ang="0">
                <a:pos x="953" y="414"/>
              </a:cxn>
              <a:cxn ang="0">
                <a:pos x="922" y="217"/>
              </a:cxn>
              <a:cxn ang="0">
                <a:pos x="798" y="155"/>
              </a:cxn>
              <a:cxn ang="0">
                <a:pos x="767" y="135"/>
              </a:cxn>
              <a:cxn ang="0">
                <a:pos x="509" y="41"/>
              </a:cxn>
              <a:cxn ang="0">
                <a:pos x="385" y="21"/>
              </a:cxn>
              <a:cxn ang="0">
                <a:pos x="281" y="0"/>
              </a:cxn>
              <a:cxn ang="0">
                <a:pos x="157" y="0"/>
              </a:cxn>
            </a:cxnLst>
            <a:rect l="0" t="0" r="r" b="b"/>
            <a:pathLst>
              <a:path w="972" h="662">
                <a:moveTo>
                  <a:pt x="157" y="0"/>
                </a:moveTo>
                <a:cubicBezTo>
                  <a:pt x="136" y="3"/>
                  <a:pt x="114" y="1"/>
                  <a:pt x="95" y="10"/>
                </a:cubicBezTo>
                <a:cubicBezTo>
                  <a:pt x="84" y="16"/>
                  <a:pt x="82" y="31"/>
                  <a:pt x="74" y="41"/>
                </a:cubicBezTo>
                <a:cubicBezTo>
                  <a:pt x="49" y="71"/>
                  <a:pt x="42" y="72"/>
                  <a:pt x="12" y="93"/>
                </a:cubicBezTo>
                <a:cubicBezTo>
                  <a:pt x="15" y="121"/>
                  <a:pt x="5" y="154"/>
                  <a:pt x="22" y="176"/>
                </a:cubicBezTo>
                <a:cubicBezTo>
                  <a:pt x="22" y="176"/>
                  <a:pt x="130" y="198"/>
                  <a:pt x="157" y="207"/>
                </a:cubicBezTo>
                <a:cubicBezTo>
                  <a:pt x="204" y="238"/>
                  <a:pt x="242" y="261"/>
                  <a:pt x="281" y="300"/>
                </a:cubicBezTo>
                <a:cubicBezTo>
                  <a:pt x="278" y="317"/>
                  <a:pt x="277" y="335"/>
                  <a:pt x="271" y="352"/>
                </a:cubicBezTo>
                <a:cubicBezTo>
                  <a:pt x="251" y="406"/>
                  <a:pt x="172" y="398"/>
                  <a:pt x="126" y="414"/>
                </a:cubicBezTo>
                <a:cubicBezTo>
                  <a:pt x="105" y="435"/>
                  <a:pt x="85" y="455"/>
                  <a:pt x="64" y="476"/>
                </a:cubicBezTo>
                <a:cubicBezTo>
                  <a:pt x="46" y="494"/>
                  <a:pt x="22" y="538"/>
                  <a:pt x="22" y="538"/>
                </a:cubicBezTo>
                <a:cubicBezTo>
                  <a:pt x="3" y="596"/>
                  <a:pt x="0" y="627"/>
                  <a:pt x="54" y="662"/>
                </a:cubicBezTo>
                <a:cubicBezTo>
                  <a:pt x="172" y="651"/>
                  <a:pt x="286" y="630"/>
                  <a:pt x="405" y="621"/>
                </a:cubicBezTo>
                <a:cubicBezTo>
                  <a:pt x="494" y="598"/>
                  <a:pt x="583" y="589"/>
                  <a:pt x="674" y="579"/>
                </a:cubicBezTo>
                <a:cubicBezTo>
                  <a:pt x="702" y="572"/>
                  <a:pt x="729" y="566"/>
                  <a:pt x="757" y="559"/>
                </a:cubicBezTo>
                <a:cubicBezTo>
                  <a:pt x="771" y="556"/>
                  <a:pt x="798" y="548"/>
                  <a:pt x="798" y="548"/>
                </a:cubicBezTo>
                <a:cubicBezTo>
                  <a:pt x="884" y="491"/>
                  <a:pt x="842" y="525"/>
                  <a:pt x="922" y="445"/>
                </a:cubicBezTo>
                <a:cubicBezTo>
                  <a:pt x="932" y="435"/>
                  <a:pt x="953" y="414"/>
                  <a:pt x="953" y="414"/>
                </a:cubicBezTo>
                <a:cubicBezTo>
                  <a:pt x="972" y="360"/>
                  <a:pt x="972" y="260"/>
                  <a:pt x="922" y="217"/>
                </a:cubicBezTo>
                <a:cubicBezTo>
                  <a:pt x="873" y="175"/>
                  <a:pt x="856" y="175"/>
                  <a:pt x="798" y="155"/>
                </a:cubicBezTo>
                <a:cubicBezTo>
                  <a:pt x="786" y="151"/>
                  <a:pt x="778" y="140"/>
                  <a:pt x="767" y="135"/>
                </a:cubicBezTo>
                <a:cubicBezTo>
                  <a:pt x="692" y="98"/>
                  <a:pt x="592" y="56"/>
                  <a:pt x="509" y="41"/>
                </a:cubicBezTo>
                <a:cubicBezTo>
                  <a:pt x="468" y="34"/>
                  <a:pt x="426" y="28"/>
                  <a:pt x="385" y="21"/>
                </a:cubicBezTo>
                <a:cubicBezTo>
                  <a:pt x="317" y="10"/>
                  <a:pt x="337" y="14"/>
                  <a:pt x="281" y="0"/>
                </a:cubicBezTo>
                <a:cubicBezTo>
                  <a:pt x="184" y="12"/>
                  <a:pt x="225" y="17"/>
                  <a:pt x="157" y="0"/>
                </a:cubicBezTo>
                <a:close/>
              </a:path>
            </a:pathLst>
          </a:custGeom>
          <a:noFill/>
          <a:ln w="57150" cap="rnd" cmpd="sng">
            <a:solidFill>
              <a:srgbClr val="FF0000"/>
            </a:solidFill>
            <a:prstDash val="sysDot"/>
            <a:round/>
            <a:headEnd/>
            <a:tailEnd/>
          </a:ln>
          <a:effectLst/>
        </p:spPr>
        <p:txBody>
          <a:bodyPr wrap="none" anchor="ctr">
            <a:prstTxWarp prst="textNoShape">
              <a:avLst/>
            </a:prstTxWarp>
          </a:bodyPr>
          <a:lstStyle/>
          <a:p>
            <a:endParaRPr lang="en-US"/>
          </a:p>
        </p:txBody>
      </p:sp>
      <p:sp>
        <p:nvSpPr>
          <p:cNvPr id="21" name="Freeform 18"/>
          <p:cNvSpPr>
            <a:spLocks/>
          </p:cNvSpPr>
          <p:nvPr/>
        </p:nvSpPr>
        <p:spPr bwMode="auto">
          <a:xfrm>
            <a:off x="6931025" y="3525838"/>
            <a:ext cx="628650" cy="644525"/>
          </a:xfrm>
          <a:custGeom>
            <a:avLst/>
            <a:gdLst/>
            <a:ahLst/>
            <a:cxnLst>
              <a:cxn ang="0">
                <a:pos x="104" y="0"/>
              </a:cxn>
              <a:cxn ang="0">
                <a:pos x="83" y="31"/>
              </a:cxn>
              <a:cxn ang="0">
                <a:pos x="21" y="93"/>
              </a:cxn>
              <a:cxn ang="0">
                <a:pos x="73" y="238"/>
              </a:cxn>
              <a:cxn ang="0">
                <a:pos x="94" y="373"/>
              </a:cxn>
              <a:cxn ang="0">
                <a:pos x="156" y="404"/>
              </a:cxn>
              <a:cxn ang="0">
                <a:pos x="228" y="393"/>
              </a:cxn>
              <a:cxn ang="0">
                <a:pos x="280" y="300"/>
              </a:cxn>
              <a:cxn ang="0">
                <a:pos x="290" y="259"/>
              </a:cxn>
              <a:cxn ang="0">
                <a:pos x="352" y="217"/>
              </a:cxn>
              <a:cxn ang="0">
                <a:pos x="301" y="42"/>
              </a:cxn>
              <a:cxn ang="0">
                <a:pos x="259" y="52"/>
              </a:cxn>
              <a:cxn ang="0">
                <a:pos x="218" y="114"/>
              </a:cxn>
              <a:cxn ang="0">
                <a:pos x="176" y="104"/>
              </a:cxn>
              <a:cxn ang="0">
                <a:pos x="145" y="31"/>
              </a:cxn>
              <a:cxn ang="0">
                <a:pos x="114" y="21"/>
              </a:cxn>
              <a:cxn ang="0">
                <a:pos x="104" y="0"/>
              </a:cxn>
            </a:cxnLst>
            <a:rect l="0" t="0" r="r" b="b"/>
            <a:pathLst>
              <a:path w="396" h="406">
                <a:moveTo>
                  <a:pt x="104" y="0"/>
                </a:moveTo>
                <a:cubicBezTo>
                  <a:pt x="97" y="10"/>
                  <a:pt x="91" y="22"/>
                  <a:pt x="83" y="31"/>
                </a:cubicBezTo>
                <a:cubicBezTo>
                  <a:pt x="64" y="53"/>
                  <a:pt x="21" y="93"/>
                  <a:pt x="21" y="93"/>
                </a:cubicBezTo>
                <a:cubicBezTo>
                  <a:pt x="0" y="157"/>
                  <a:pt x="20" y="202"/>
                  <a:pt x="73" y="238"/>
                </a:cubicBezTo>
                <a:cubicBezTo>
                  <a:pt x="87" y="281"/>
                  <a:pt x="79" y="330"/>
                  <a:pt x="94" y="373"/>
                </a:cubicBezTo>
                <a:cubicBezTo>
                  <a:pt x="98" y="386"/>
                  <a:pt x="145" y="400"/>
                  <a:pt x="156" y="404"/>
                </a:cubicBezTo>
                <a:cubicBezTo>
                  <a:pt x="180" y="400"/>
                  <a:pt x="208" y="406"/>
                  <a:pt x="228" y="393"/>
                </a:cubicBezTo>
                <a:cubicBezTo>
                  <a:pt x="251" y="378"/>
                  <a:pt x="271" y="329"/>
                  <a:pt x="280" y="300"/>
                </a:cubicBezTo>
                <a:cubicBezTo>
                  <a:pt x="284" y="286"/>
                  <a:pt x="281" y="270"/>
                  <a:pt x="290" y="259"/>
                </a:cubicBezTo>
                <a:cubicBezTo>
                  <a:pt x="306" y="240"/>
                  <a:pt x="352" y="217"/>
                  <a:pt x="352" y="217"/>
                </a:cubicBezTo>
                <a:cubicBezTo>
                  <a:pt x="396" y="131"/>
                  <a:pt x="393" y="72"/>
                  <a:pt x="301" y="42"/>
                </a:cubicBezTo>
                <a:cubicBezTo>
                  <a:pt x="287" y="45"/>
                  <a:pt x="270" y="43"/>
                  <a:pt x="259" y="52"/>
                </a:cubicBezTo>
                <a:cubicBezTo>
                  <a:pt x="240" y="68"/>
                  <a:pt x="218" y="114"/>
                  <a:pt x="218" y="114"/>
                </a:cubicBezTo>
                <a:cubicBezTo>
                  <a:pt x="204" y="111"/>
                  <a:pt x="188" y="112"/>
                  <a:pt x="176" y="104"/>
                </a:cubicBezTo>
                <a:cubicBezTo>
                  <a:pt x="137" y="78"/>
                  <a:pt x="172" y="64"/>
                  <a:pt x="145" y="31"/>
                </a:cubicBezTo>
                <a:cubicBezTo>
                  <a:pt x="138" y="23"/>
                  <a:pt x="123" y="28"/>
                  <a:pt x="114" y="21"/>
                </a:cubicBezTo>
                <a:cubicBezTo>
                  <a:pt x="108" y="16"/>
                  <a:pt x="107" y="7"/>
                  <a:pt x="104" y="0"/>
                </a:cubicBezTo>
                <a:close/>
              </a:path>
            </a:pathLst>
          </a:custGeom>
          <a:noFill/>
          <a:ln w="57150" cap="rnd" cmpd="sng">
            <a:solidFill>
              <a:srgbClr val="FF0000"/>
            </a:solidFill>
            <a:prstDash val="sysDot"/>
            <a:round/>
            <a:headEnd/>
            <a:tailEnd/>
          </a:ln>
          <a:effectLst/>
        </p:spPr>
        <p:txBody>
          <a:bodyPr wrap="none" anchor="ctr">
            <a:prstTxWarp prst="textNoShape">
              <a:avLst/>
            </a:prstTxWarp>
          </a:bodyPr>
          <a:lstStyle/>
          <a:p>
            <a:endParaRPr lang="en-US"/>
          </a:p>
        </p:txBody>
      </p:sp>
      <p:sp>
        <p:nvSpPr>
          <p:cNvPr id="22" name="Freeform 19"/>
          <p:cNvSpPr>
            <a:spLocks/>
          </p:cNvSpPr>
          <p:nvPr/>
        </p:nvSpPr>
        <p:spPr bwMode="auto">
          <a:xfrm>
            <a:off x="7408863" y="3641725"/>
            <a:ext cx="1100137" cy="1311275"/>
          </a:xfrm>
          <a:custGeom>
            <a:avLst/>
            <a:gdLst/>
            <a:ahLst/>
            <a:cxnLst>
              <a:cxn ang="0">
                <a:pos x="248" y="641"/>
              </a:cxn>
              <a:cxn ang="0">
                <a:pos x="268" y="393"/>
              </a:cxn>
              <a:cxn ang="0">
                <a:pos x="237" y="196"/>
              </a:cxn>
              <a:cxn ang="0">
                <a:pos x="258" y="82"/>
              </a:cxn>
              <a:cxn ang="0">
                <a:pos x="289" y="51"/>
              </a:cxn>
              <a:cxn ang="0">
                <a:pos x="351" y="31"/>
              </a:cxn>
              <a:cxn ang="0">
                <a:pos x="382" y="41"/>
              </a:cxn>
              <a:cxn ang="0">
                <a:pos x="424" y="165"/>
              </a:cxn>
              <a:cxn ang="0">
                <a:pos x="455" y="186"/>
              </a:cxn>
              <a:cxn ang="0">
                <a:pos x="537" y="103"/>
              </a:cxn>
              <a:cxn ang="0">
                <a:pos x="579" y="41"/>
              </a:cxn>
              <a:cxn ang="0">
                <a:pos x="589" y="10"/>
              </a:cxn>
              <a:cxn ang="0">
                <a:pos x="651" y="51"/>
              </a:cxn>
              <a:cxn ang="0">
                <a:pos x="693" y="144"/>
              </a:cxn>
              <a:cxn ang="0">
                <a:pos x="662" y="217"/>
              </a:cxn>
              <a:cxn ang="0">
                <a:pos x="599" y="279"/>
              </a:cxn>
              <a:cxn ang="0">
                <a:pos x="630" y="403"/>
              </a:cxn>
              <a:cxn ang="0">
                <a:pos x="662" y="475"/>
              </a:cxn>
              <a:cxn ang="0">
                <a:pos x="682" y="538"/>
              </a:cxn>
              <a:cxn ang="0">
                <a:pos x="620" y="672"/>
              </a:cxn>
              <a:cxn ang="0">
                <a:pos x="320" y="806"/>
              </a:cxn>
              <a:cxn ang="0">
                <a:pos x="186" y="806"/>
              </a:cxn>
              <a:cxn ang="0">
                <a:pos x="20" y="703"/>
              </a:cxn>
              <a:cxn ang="0">
                <a:pos x="51" y="548"/>
              </a:cxn>
              <a:cxn ang="0">
                <a:pos x="155" y="631"/>
              </a:cxn>
              <a:cxn ang="0">
                <a:pos x="248" y="641"/>
              </a:cxn>
            </a:cxnLst>
            <a:rect l="0" t="0" r="r" b="b"/>
            <a:pathLst>
              <a:path w="693" h="826">
                <a:moveTo>
                  <a:pt x="248" y="641"/>
                </a:moveTo>
                <a:cubicBezTo>
                  <a:pt x="297" y="558"/>
                  <a:pt x="303" y="492"/>
                  <a:pt x="268" y="393"/>
                </a:cubicBezTo>
                <a:cubicBezTo>
                  <a:pt x="261" y="323"/>
                  <a:pt x="255" y="263"/>
                  <a:pt x="237" y="196"/>
                </a:cubicBezTo>
                <a:cubicBezTo>
                  <a:pt x="242" y="158"/>
                  <a:pt x="237" y="114"/>
                  <a:pt x="258" y="82"/>
                </a:cubicBezTo>
                <a:cubicBezTo>
                  <a:pt x="266" y="70"/>
                  <a:pt x="276" y="58"/>
                  <a:pt x="289" y="51"/>
                </a:cubicBezTo>
                <a:cubicBezTo>
                  <a:pt x="308" y="41"/>
                  <a:pt x="351" y="31"/>
                  <a:pt x="351" y="31"/>
                </a:cubicBezTo>
                <a:cubicBezTo>
                  <a:pt x="361" y="34"/>
                  <a:pt x="376" y="32"/>
                  <a:pt x="382" y="41"/>
                </a:cubicBezTo>
                <a:cubicBezTo>
                  <a:pt x="401" y="67"/>
                  <a:pt x="412" y="131"/>
                  <a:pt x="424" y="165"/>
                </a:cubicBezTo>
                <a:cubicBezTo>
                  <a:pt x="428" y="177"/>
                  <a:pt x="445" y="179"/>
                  <a:pt x="455" y="186"/>
                </a:cubicBezTo>
                <a:cubicBezTo>
                  <a:pt x="505" y="170"/>
                  <a:pt x="511" y="146"/>
                  <a:pt x="537" y="103"/>
                </a:cubicBezTo>
                <a:cubicBezTo>
                  <a:pt x="550" y="82"/>
                  <a:pt x="579" y="41"/>
                  <a:pt x="579" y="41"/>
                </a:cubicBezTo>
                <a:cubicBezTo>
                  <a:pt x="582" y="31"/>
                  <a:pt x="579" y="15"/>
                  <a:pt x="589" y="10"/>
                </a:cubicBezTo>
                <a:cubicBezTo>
                  <a:pt x="609" y="0"/>
                  <a:pt x="646" y="46"/>
                  <a:pt x="651" y="51"/>
                </a:cubicBezTo>
                <a:cubicBezTo>
                  <a:pt x="663" y="84"/>
                  <a:pt x="681" y="111"/>
                  <a:pt x="693" y="144"/>
                </a:cubicBezTo>
                <a:cubicBezTo>
                  <a:pt x="684" y="178"/>
                  <a:pt x="685" y="191"/>
                  <a:pt x="662" y="217"/>
                </a:cubicBezTo>
                <a:cubicBezTo>
                  <a:pt x="642" y="239"/>
                  <a:pt x="599" y="279"/>
                  <a:pt x="599" y="279"/>
                </a:cubicBezTo>
                <a:cubicBezTo>
                  <a:pt x="577" y="348"/>
                  <a:pt x="565" y="359"/>
                  <a:pt x="630" y="403"/>
                </a:cubicBezTo>
                <a:cubicBezTo>
                  <a:pt x="661" y="449"/>
                  <a:pt x="645" y="418"/>
                  <a:pt x="662" y="475"/>
                </a:cubicBezTo>
                <a:cubicBezTo>
                  <a:pt x="668" y="496"/>
                  <a:pt x="682" y="538"/>
                  <a:pt x="682" y="538"/>
                </a:cubicBezTo>
                <a:cubicBezTo>
                  <a:pt x="670" y="585"/>
                  <a:pt x="647" y="632"/>
                  <a:pt x="620" y="672"/>
                </a:cubicBezTo>
                <a:cubicBezTo>
                  <a:pt x="584" y="821"/>
                  <a:pt x="454" y="799"/>
                  <a:pt x="320" y="806"/>
                </a:cubicBezTo>
                <a:cubicBezTo>
                  <a:pt x="263" y="816"/>
                  <a:pt x="245" y="826"/>
                  <a:pt x="186" y="806"/>
                </a:cubicBezTo>
                <a:cubicBezTo>
                  <a:pt x="128" y="786"/>
                  <a:pt x="76" y="731"/>
                  <a:pt x="20" y="703"/>
                </a:cubicBezTo>
                <a:cubicBezTo>
                  <a:pt x="0" y="642"/>
                  <a:pt x="6" y="593"/>
                  <a:pt x="51" y="548"/>
                </a:cubicBezTo>
                <a:cubicBezTo>
                  <a:pt x="132" y="564"/>
                  <a:pt x="93" y="544"/>
                  <a:pt x="155" y="631"/>
                </a:cubicBezTo>
                <a:cubicBezTo>
                  <a:pt x="173" y="656"/>
                  <a:pt x="217" y="641"/>
                  <a:pt x="248" y="641"/>
                </a:cubicBezTo>
                <a:close/>
              </a:path>
            </a:pathLst>
          </a:custGeom>
          <a:noFill/>
          <a:ln w="57150" cap="rnd" cmpd="sng">
            <a:solidFill>
              <a:srgbClr val="FF0000"/>
            </a:solidFill>
            <a:prstDash val="sysDot"/>
            <a:round/>
            <a:headEnd/>
            <a:tailEnd/>
          </a:ln>
          <a:effectLst/>
        </p:spPr>
        <p:txBody>
          <a:bodyPr wrap="none" anchor="ctr">
            <a:prstTxWarp prst="textNoShape">
              <a:avLst/>
            </a:prstTxWarp>
          </a:bodyPr>
          <a:lstStyle/>
          <a:p>
            <a:endParaRPr lang="en-US"/>
          </a:p>
        </p:txBody>
      </p:sp>
      <p:sp>
        <p:nvSpPr>
          <p:cNvPr id="23" name="Freeform 20"/>
          <p:cNvSpPr>
            <a:spLocks/>
          </p:cNvSpPr>
          <p:nvPr/>
        </p:nvSpPr>
        <p:spPr bwMode="auto">
          <a:xfrm>
            <a:off x="8001000" y="4187825"/>
            <a:ext cx="279400" cy="446088"/>
          </a:xfrm>
          <a:custGeom>
            <a:avLst/>
            <a:gdLst/>
            <a:ahLst/>
            <a:cxnLst>
              <a:cxn ang="0">
                <a:pos x="31" y="51"/>
              </a:cxn>
              <a:cxn ang="0">
                <a:pos x="0" y="124"/>
              </a:cxn>
              <a:cxn ang="0">
                <a:pos x="114" y="258"/>
              </a:cxn>
              <a:cxn ang="0">
                <a:pos x="145" y="279"/>
              </a:cxn>
              <a:cxn ang="0">
                <a:pos x="176" y="217"/>
              </a:cxn>
              <a:cxn ang="0">
                <a:pos x="73" y="0"/>
              </a:cxn>
              <a:cxn ang="0">
                <a:pos x="42" y="20"/>
              </a:cxn>
              <a:cxn ang="0">
                <a:pos x="31" y="51"/>
              </a:cxn>
            </a:cxnLst>
            <a:rect l="0" t="0" r="r" b="b"/>
            <a:pathLst>
              <a:path w="176" h="281">
                <a:moveTo>
                  <a:pt x="31" y="51"/>
                </a:moveTo>
                <a:cubicBezTo>
                  <a:pt x="29" y="55"/>
                  <a:pt x="0" y="112"/>
                  <a:pt x="0" y="124"/>
                </a:cubicBezTo>
                <a:cubicBezTo>
                  <a:pt x="0" y="193"/>
                  <a:pt x="54" y="239"/>
                  <a:pt x="114" y="258"/>
                </a:cubicBezTo>
                <a:cubicBezTo>
                  <a:pt x="124" y="265"/>
                  <a:pt x="133" y="281"/>
                  <a:pt x="145" y="279"/>
                </a:cubicBezTo>
                <a:cubicBezTo>
                  <a:pt x="160" y="276"/>
                  <a:pt x="173" y="228"/>
                  <a:pt x="176" y="217"/>
                </a:cubicBezTo>
                <a:cubicBezTo>
                  <a:pt x="166" y="134"/>
                  <a:pt x="147" y="48"/>
                  <a:pt x="73" y="0"/>
                </a:cubicBezTo>
                <a:cubicBezTo>
                  <a:pt x="63" y="7"/>
                  <a:pt x="50" y="11"/>
                  <a:pt x="42" y="20"/>
                </a:cubicBezTo>
                <a:cubicBezTo>
                  <a:pt x="35" y="28"/>
                  <a:pt x="31" y="51"/>
                  <a:pt x="31" y="51"/>
                </a:cubicBezTo>
                <a:close/>
              </a:path>
            </a:pathLst>
          </a:custGeom>
          <a:noFill/>
          <a:ln w="57150" cap="rnd" cmpd="sng">
            <a:solidFill>
              <a:srgbClr val="FF0000"/>
            </a:solidFill>
            <a:prstDash val="sysDot"/>
            <a:round/>
            <a:headEnd/>
            <a:tailEnd/>
          </a:ln>
          <a:effectLst/>
        </p:spPr>
        <p:txBody>
          <a:bodyPr wrap="none" anchor="ctr">
            <a:prstTxWarp prst="textNoShape">
              <a:avLst/>
            </a:prstTxWarp>
          </a:bodyPr>
          <a:lstStyle/>
          <a:p>
            <a:endParaRPr lang="en-US"/>
          </a:p>
        </p:txBody>
      </p:sp>
      <p:grpSp>
        <p:nvGrpSpPr>
          <p:cNvPr id="25" name="Group 23"/>
          <p:cNvGrpSpPr>
            <a:grpSpLocks/>
          </p:cNvGrpSpPr>
          <p:nvPr/>
        </p:nvGrpSpPr>
        <p:grpSpPr bwMode="auto">
          <a:xfrm rot="-5400000">
            <a:off x="-902670" y="3117850"/>
            <a:ext cx="3619500" cy="1295400"/>
            <a:chOff x="1200" y="1200"/>
            <a:chExt cx="3072" cy="816"/>
          </a:xfrm>
        </p:grpSpPr>
        <p:sp>
          <p:nvSpPr>
            <p:cNvPr id="26" name="Oval 24"/>
            <p:cNvSpPr>
              <a:spLocks noChangeArrowheads="1"/>
            </p:cNvSpPr>
            <p:nvPr/>
          </p:nvSpPr>
          <p:spPr bwMode="auto">
            <a:xfrm>
              <a:off x="3936" y="1440"/>
              <a:ext cx="336" cy="33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27" name="Line 25"/>
            <p:cNvSpPr>
              <a:spLocks noChangeShapeType="1"/>
            </p:cNvSpPr>
            <p:nvPr/>
          </p:nvSpPr>
          <p:spPr bwMode="auto">
            <a:xfrm>
              <a:off x="3360" y="1392"/>
              <a:ext cx="576" cy="192"/>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8" name="Line 26"/>
            <p:cNvSpPr>
              <a:spLocks noChangeShapeType="1"/>
            </p:cNvSpPr>
            <p:nvPr/>
          </p:nvSpPr>
          <p:spPr bwMode="auto">
            <a:xfrm flipV="1">
              <a:off x="3360" y="1632"/>
              <a:ext cx="576" cy="192"/>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Oval 27"/>
            <p:cNvSpPr>
              <a:spLocks noChangeArrowheads="1"/>
            </p:cNvSpPr>
            <p:nvPr/>
          </p:nvSpPr>
          <p:spPr bwMode="auto">
            <a:xfrm>
              <a:off x="3024" y="1200"/>
              <a:ext cx="336" cy="33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28"/>
            <p:cNvSpPr>
              <a:spLocks noChangeArrowheads="1"/>
            </p:cNvSpPr>
            <p:nvPr/>
          </p:nvSpPr>
          <p:spPr bwMode="auto">
            <a:xfrm>
              <a:off x="3024" y="1680"/>
              <a:ext cx="336" cy="33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1" name="Line 29"/>
            <p:cNvSpPr>
              <a:spLocks noChangeShapeType="1"/>
            </p:cNvSpPr>
            <p:nvPr/>
          </p:nvSpPr>
          <p:spPr bwMode="auto">
            <a:xfrm>
              <a:off x="2448" y="1344"/>
              <a:ext cx="576"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2" name="Line 30"/>
            <p:cNvSpPr>
              <a:spLocks noChangeShapeType="1"/>
            </p:cNvSpPr>
            <p:nvPr/>
          </p:nvSpPr>
          <p:spPr bwMode="auto">
            <a:xfrm flipV="1">
              <a:off x="2448" y="1392"/>
              <a:ext cx="576" cy="48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3" name="Line 31"/>
            <p:cNvSpPr>
              <a:spLocks noChangeShapeType="1"/>
            </p:cNvSpPr>
            <p:nvPr/>
          </p:nvSpPr>
          <p:spPr bwMode="auto">
            <a:xfrm>
              <a:off x="2448" y="1344"/>
              <a:ext cx="576" cy="48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4" name="Line 32"/>
            <p:cNvSpPr>
              <a:spLocks noChangeShapeType="1"/>
            </p:cNvSpPr>
            <p:nvPr/>
          </p:nvSpPr>
          <p:spPr bwMode="auto">
            <a:xfrm flipV="1">
              <a:off x="2448" y="1872"/>
              <a:ext cx="576"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5" name="Oval 33"/>
            <p:cNvSpPr>
              <a:spLocks noChangeArrowheads="1"/>
            </p:cNvSpPr>
            <p:nvPr/>
          </p:nvSpPr>
          <p:spPr bwMode="auto">
            <a:xfrm>
              <a:off x="2112" y="1200"/>
              <a:ext cx="336" cy="33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6" name="Oval 34"/>
            <p:cNvSpPr>
              <a:spLocks noChangeArrowheads="1"/>
            </p:cNvSpPr>
            <p:nvPr/>
          </p:nvSpPr>
          <p:spPr bwMode="auto">
            <a:xfrm>
              <a:off x="2112" y="1680"/>
              <a:ext cx="336" cy="33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37" name="Line 35"/>
            <p:cNvSpPr>
              <a:spLocks noChangeShapeType="1"/>
            </p:cNvSpPr>
            <p:nvPr/>
          </p:nvSpPr>
          <p:spPr bwMode="auto">
            <a:xfrm>
              <a:off x="1536" y="1344"/>
              <a:ext cx="576"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8" name="Line 36"/>
            <p:cNvSpPr>
              <a:spLocks noChangeShapeType="1"/>
            </p:cNvSpPr>
            <p:nvPr/>
          </p:nvSpPr>
          <p:spPr bwMode="auto">
            <a:xfrm flipV="1">
              <a:off x="1536" y="1392"/>
              <a:ext cx="576" cy="48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39" name="Line 37"/>
            <p:cNvSpPr>
              <a:spLocks noChangeShapeType="1"/>
            </p:cNvSpPr>
            <p:nvPr/>
          </p:nvSpPr>
          <p:spPr bwMode="auto">
            <a:xfrm>
              <a:off x="1536" y="1344"/>
              <a:ext cx="576" cy="48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40" name="Line 38"/>
            <p:cNvSpPr>
              <a:spLocks noChangeShapeType="1"/>
            </p:cNvSpPr>
            <p:nvPr/>
          </p:nvSpPr>
          <p:spPr bwMode="auto">
            <a:xfrm flipV="1">
              <a:off x="1536" y="1872"/>
              <a:ext cx="576"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41" name="Oval 39"/>
            <p:cNvSpPr>
              <a:spLocks noChangeArrowheads="1"/>
            </p:cNvSpPr>
            <p:nvPr/>
          </p:nvSpPr>
          <p:spPr bwMode="auto">
            <a:xfrm>
              <a:off x="1200" y="1200"/>
              <a:ext cx="336" cy="33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2" name="Oval 40"/>
            <p:cNvSpPr>
              <a:spLocks noChangeArrowheads="1"/>
            </p:cNvSpPr>
            <p:nvPr/>
          </p:nvSpPr>
          <p:spPr bwMode="auto">
            <a:xfrm>
              <a:off x="1200" y="1680"/>
              <a:ext cx="336" cy="33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grpSp>
      <p:graphicFrame>
        <p:nvGraphicFramePr>
          <p:cNvPr id="43" name="Object 41"/>
          <p:cNvGraphicFramePr>
            <a:graphicFrameLocks noChangeAspect="1"/>
          </p:cNvGraphicFramePr>
          <p:nvPr/>
        </p:nvGraphicFramePr>
        <p:xfrm>
          <a:off x="718168" y="1957388"/>
          <a:ext cx="388937" cy="455612"/>
        </p:xfrm>
        <a:graphic>
          <a:graphicData uri="http://schemas.openxmlformats.org/presentationml/2006/ole">
            <mc:AlternateContent xmlns:mc="http://schemas.openxmlformats.org/markup-compatibility/2006">
              <mc:Choice xmlns:v="urn:schemas-microsoft-com:vml" Requires="v">
                <p:oleObj name="Equation" r:id="rId2" imgW="139680" imgH="164880" progId="Equation.3">
                  <p:embed/>
                </p:oleObj>
              </mc:Choice>
              <mc:Fallback>
                <p:oleObj name="Equation" r:id="rId2" imgW="139680" imgH="164880" progId="Equation.3">
                  <p:embed/>
                  <p:pic>
                    <p:nvPicPr>
                      <p:cNvPr id="43"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68" y="1957388"/>
                        <a:ext cx="388937" cy="4556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4" name="Object 42"/>
          <p:cNvGraphicFramePr>
            <a:graphicFrameLocks noChangeAspect="1"/>
          </p:cNvGraphicFramePr>
          <p:nvPr/>
        </p:nvGraphicFramePr>
        <p:xfrm>
          <a:off x="335580" y="5041900"/>
          <a:ext cx="422275" cy="596900"/>
        </p:xfrm>
        <a:graphic>
          <a:graphicData uri="http://schemas.openxmlformats.org/presentationml/2006/ole">
            <mc:AlternateContent xmlns:mc="http://schemas.openxmlformats.org/markup-compatibility/2006">
              <mc:Choice xmlns:v="urn:schemas-microsoft-com:vml" Requires="v">
                <p:oleObj name="Equation" r:id="rId4" imgW="152280" imgH="215640" progId="Equation.3">
                  <p:embed/>
                </p:oleObj>
              </mc:Choice>
              <mc:Fallback>
                <p:oleObj name="Equation" r:id="rId4" imgW="152280" imgH="215640" progId="Equation.3">
                  <p:embed/>
                  <p:pic>
                    <p:nvPicPr>
                      <p:cNvPr id="44"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80" y="5041900"/>
                        <a:ext cx="422275" cy="596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5" name="Object 43"/>
          <p:cNvGraphicFramePr>
            <a:graphicFrameLocks noChangeAspect="1"/>
          </p:cNvGraphicFramePr>
          <p:nvPr/>
        </p:nvGraphicFramePr>
        <p:xfrm>
          <a:off x="1072180" y="5035550"/>
          <a:ext cx="458788" cy="596900"/>
        </p:xfrm>
        <a:graphic>
          <a:graphicData uri="http://schemas.openxmlformats.org/presentationml/2006/ole">
            <mc:AlternateContent xmlns:mc="http://schemas.openxmlformats.org/markup-compatibility/2006">
              <mc:Choice xmlns:v="urn:schemas-microsoft-com:vml" Requires="v">
                <p:oleObj name="Equation" r:id="rId6" imgW="164880" imgH="215640" progId="Equation.3">
                  <p:embed/>
                </p:oleObj>
              </mc:Choice>
              <mc:Fallback>
                <p:oleObj name="Equation" r:id="rId6" imgW="164880" imgH="215640" progId="Equation.3">
                  <p:embed/>
                  <p:pic>
                    <p:nvPicPr>
                      <p:cNvPr id="45"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2180" y="5035550"/>
                        <a:ext cx="458788" cy="596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Slide Number Placeholder 23"/>
          <p:cNvSpPr>
            <a:spLocks noGrp="1"/>
          </p:cNvSpPr>
          <p:nvPr>
            <p:ph type="sldNum" sz="quarter" idx="12"/>
          </p:nvPr>
        </p:nvSpPr>
        <p:spPr/>
        <p:txBody>
          <a:bodyPr/>
          <a:lstStyle/>
          <a:p>
            <a:fld id="{CCF56997-4F5F-5A42-B306-795126905ACA}" type="slidenum">
              <a:rPr lang="en-US" smtClean="0"/>
              <a:pPr/>
              <a:t>25</a:t>
            </a:fld>
            <a:endParaRPr lang="en-US"/>
          </a:p>
        </p:txBody>
      </p:sp>
    </p:spTree>
    <p:extLst>
      <p:ext uri="{BB962C8B-B14F-4D97-AF65-F5344CB8AC3E}">
        <p14:creationId xmlns:p14="http://schemas.microsoft.com/office/powerpoint/2010/main" val="242273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Multi-Class Output</a:t>
            </a:r>
          </a:p>
        </p:txBody>
      </p:sp>
      <p:sp>
        <p:nvSpPr>
          <p:cNvPr id="3" name="Slide Number Placeholder 2"/>
          <p:cNvSpPr>
            <a:spLocks noGrp="1"/>
          </p:cNvSpPr>
          <p:nvPr>
            <p:ph type="sldNum" sz="quarter" idx="12"/>
          </p:nvPr>
        </p:nvSpPr>
        <p:spPr/>
        <p:txBody>
          <a:bodyPr/>
          <a:lstStyle/>
          <a:p>
            <a:fld id="{CCF56997-4F5F-5A42-B306-795126905ACA}" type="slidenum">
              <a:rPr lang="en-US" smtClean="0"/>
              <a:pPr/>
              <a:t>26</a:t>
            </a:fld>
            <a:endParaRPr lang="en-US"/>
          </a:p>
        </p:txBody>
      </p:sp>
      <p:sp>
        <p:nvSpPr>
          <p:cNvPr id="4" name="Connector 3"/>
          <p:cNvSpPr/>
          <p:nvPr/>
        </p:nvSpPr>
        <p:spPr>
          <a:xfrm>
            <a:off x="1371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x</a:t>
            </a:r>
            <a:r>
              <a:rPr lang="en-US" sz="2600" baseline="-25000" dirty="0">
                <a:ln>
                  <a:solidFill>
                    <a:schemeClr val="tx1"/>
                  </a:solidFill>
                </a:ln>
                <a:solidFill>
                  <a:schemeClr val="tx1"/>
                </a:solidFill>
                <a:latin typeface="Arial"/>
                <a:cs typeface="Arial"/>
              </a:rPr>
              <a:t>1</a:t>
            </a:r>
          </a:p>
        </p:txBody>
      </p:sp>
      <p:sp>
        <p:nvSpPr>
          <p:cNvPr id="6" name="Connector 5"/>
          <p:cNvSpPr/>
          <p:nvPr/>
        </p:nvSpPr>
        <p:spPr>
          <a:xfrm>
            <a:off x="22707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a</a:t>
            </a:r>
            <a:r>
              <a:rPr lang="en-US" sz="2600" baseline="-25000" dirty="0">
                <a:ln>
                  <a:solidFill>
                    <a:schemeClr val="tx1"/>
                  </a:solidFill>
                </a:ln>
                <a:solidFill>
                  <a:schemeClr val="tx1"/>
                </a:solidFill>
                <a:latin typeface="Arial"/>
                <a:cs typeface="Arial"/>
              </a:rPr>
              <a:t>1</a:t>
            </a:r>
          </a:p>
        </p:txBody>
      </p:sp>
      <p:sp>
        <p:nvSpPr>
          <p:cNvPr id="7" name="Connector 6"/>
          <p:cNvSpPr/>
          <p:nvPr/>
        </p:nvSpPr>
        <p:spPr>
          <a:xfrm>
            <a:off x="2895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x</a:t>
            </a:r>
            <a:r>
              <a:rPr lang="en-US" sz="2600" baseline="-25000" dirty="0">
                <a:ln>
                  <a:solidFill>
                    <a:schemeClr val="tx1"/>
                  </a:solidFill>
                </a:ln>
                <a:solidFill>
                  <a:schemeClr val="tx1"/>
                </a:solidFill>
                <a:latin typeface="Arial"/>
                <a:cs typeface="Arial"/>
              </a:rPr>
              <a:t>2</a:t>
            </a:r>
          </a:p>
        </p:txBody>
      </p:sp>
      <p:sp>
        <p:nvSpPr>
          <p:cNvPr id="8" name="Connector 7"/>
          <p:cNvSpPr/>
          <p:nvPr/>
        </p:nvSpPr>
        <p:spPr>
          <a:xfrm>
            <a:off x="45720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x</a:t>
            </a:r>
            <a:r>
              <a:rPr lang="en-US" sz="2600" baseline="-25000" dirty="0">
                <a:ln>
                  <a:solidFill>
                    <a:schemeClr val="tx1"/>
                  </a:solidFill>
                </a:ln>
                <a:solidFill>
                  <a:schemeClr val="tx1"/>
                </a:solidFill>
                <a:latin typeface="Arial"/>
                <a:cs typeface="Arial"/>
              </a:rPr>
              <a:t>3</a:t>
            </a:r>
          </a:p>
        </p:txBody>
      </p:sp>
      <p:sp>
        <p:nvSpPr>
          <p:cNvPr id="9" name="Connector 8"/>
          <p:cNvSpPr/>
          <p:nvPr/>
        </p:nvSpPr>
        <p:spPr>
          <a:xfrm>
            <a:off x="7086600" y="5715000"/>
            <a:ext cx="822960" cy="82296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err="1">
                <a:ln>
                  <a:solidFill>
                    <a:schemeClr val="tx1"/>
                  </a:solidFill>
                </a:ln>
                <a:solidFill>
                  <a:schemeClr val="tx1"/>
                </a:solidFill>
                <a:latin typeface="Arial"/>
                <a:cs typeface="Arial"/>
              </a:rPr>
              <a:t>x</a:t>
            </a:r>
            <a:r>
              <a:rPr lang="en-US" sz="2600" baseline="-25000" dirty="0" err="1">
                <a:ln>
                  <a:solidFill>
                    <a:schemeClr val="tx1"/>
                  </a:solidFill>
                </a:ln>
                <a:solidFill>
                  <a:schemeClr val="tx1"/>
                </a:solidFill>
                <a:latin typeface="Arial"/>
                <a:cs typeface="Arial"/>
              </a:rPr>
              <a:t>M</a:t>
            </a:r>
            <a:endParaRPr lang="en-US" sz="2600" baseline="-25000" dirty="0">
              <a:ln>
                <a:solidFill>
                  <a:schemeClr val="tx1"/>
                </a:solidFill>
              </a:ln>
              <a:solidFill>
                <a:schemeClr val="tx1"/>
              </a:solidFill>
              <a:latin typeface="Arial"/>
              <a:cs typeface="Arial"/>
            </a:endParaRPr>
          </a:p>
        </p:txBody>
      </p:sp>
      <p:sp>
        <p:nvSpPr>
          <p:cNvPr id="10" name="Connector 9"/>
          <p:cNvSpPr/>
          <p:nvPr/>
        </p:nvSpPr>
        <p:spPr>
          <a:xfrm>
            <a:off x="2895601" y="2174240"/>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y</a:t>
            </a:r>
            <a:r>
              <a:rPr lang="en-US" sz="2600" baseline="-25000" dirty="0">
                <a:ln>
                  <a:solidFill>
                    <a:schemeClr val="tx1"/>
                  </a:solidFill>
                </a:ln>
                <a:solidFill>
                  <a:schemeClr val="tx1"/>
                </a:solidFill>
                <a:latin typeface="Arial"/>
                <a:cs typeface="Arial"/>
              </a:rPr>
              <a:t>1</a:t>
            </a:r>
          </a:p>
        </p:txBody>
      </p:sp>
      <p:sp>
        <p:nvSpPr>
          <p:cNvPr id="11" name="Connector 10"/>
          <p:cNvSpPr/>
          <p:nvPr/>
        </p:nvSpPr>
        <p:spPr>
          <a:xfrm>
            <a:off x="364236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a:ln>
                  <a:solidFill>
                    <a:schemeClr val="tx1"/>
                  </a:solidFill>
                </a:ln>
                <a:solidFill>
                  <a:schemeClr val="tx1"/>
                </a:solidFill>
                <a:latin typeface="Arial"/>
                <a:cs typeface="Arial"/>
              </a:rPr>
              <a:t>a</a:t>
            </a:r>
            <a:r>
              <a:rPr lang="en-US" sz="2600" baseline="-25000" dirty="0">
                <a:ln>
                  <a:solidFill>
                    <a:schemeClr val="tx1"/>
                  </a:solidFill>
                </a:ln>
                <a:solidFill>
                  <a:schemeClr val="tx1"/>
                </a:solidFill>
                <a:latin typeface="Arial"/>
                <a:cs typeface="Arial"/>
              </a:rPr>
              <a:t>2</a:t>
            </a:r>
          </a:p>
        </p:txBody>
      </p:sp>
      <p:sp>
        <p:nvSpPr>
          <p:cNvPr id="12" name="Connector 11"/>
          <p:cNvSpPr/>
          <p:nvPr/>
        </p:nvSpPr>
        <p:spPr>
          <a:xfrm>
            <a:off x="6019800" y="3761740"/>
            <a:ext cx="822960" cy="82296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err="1">
                <a:ln>
                  <a:solidFill>
                    <a:schemeClr val="tx1"/>
                  </a:solidFill>
                </a:ln>
                <a:solidFill>
                  <a:schemeClr val="tx1"/>
                </a:solidFill>
                <a:latin typeface="Arial"/>
                <a:cs typeface="Arial"/>
              </a:rPr>
              <a:t>a</a:t>
            </a:r>
            <a:r>
              <a:rPr lang="en-US" sz="2600" baseline="-25000" dirty="0" err="1">
                <a:ln>
                  <a:solidFill>
                    <a:schemeClr val="tx1"/>
                  </a:solidFill>
                </a:ln>
                <a:solidFill>
                  <a:schemeClr val="tx1"/>
                </a:solidFill>
                <a:latin typeface="Arial"/>
                <a:cs typeface="Arial"/>
              </a:rPr>
              <a:t>D</a:t>
            </a:r>
            <a:endParaRPr lang="en-US" sz="2600" baseline="-25000" dirty="0">
              <a:ln>
                <a:solidFill>
                  <a:schemeClr val="tx1"/>
                </a:solidFill>
              </a:ln>
              <a:solidFill>
                <a:schemeClr val="tx1"/>
              </a:solidFill>
              <a:latin typeface="Arial"/>
              <a:cs typeface="Arial"/>
            </a:endParaRPr>
          </a:p>
        </p:txBody>
      </p:sp>
      <p:sp>
        <p:nvSpPr>
          <p:cNvPr id="14" name="TextBox 13"/>
          <p:cNvSpPr txBox="1">
            <a:spLocks noChangeArrowheads="1"/>
          </p:cNvSpPr>
          <p:nvPr/>
        </p:nvSpPr>
        <p:spPr bwMode="auto">
          <a:xfrm>
            <a:off x="5013960" y="383794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sp>
        <p:nvSpPr>
          <p:cNvPr id="15" name="TextBox 14"/>
          <p:cNvSpPr txBox="1">
            <a:spLocks noChangeArrowheads="1"/>
          </p:cNvSpPr>
          <p:nvPr/>
        </p:nvSpPr>
        <p:spPr bwMode="auto">
          <a:xfrm>
            <a:off x="6019800" y="579120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a:t>…</a:t>
            </a:r>
          </a:p>
        </p:txBody>
      </p:sp>
      <p:cxnSp>
        <p:nvCxnSpPr>
          <p:cNvPr id="16" name="Straight Connector 15"/>
          <p:cNvCxnSpPr>
            <a:stCxn id="6" idx="4"/>
            <a:endCxn id="4" idx="0"/>
          </p:cNvCxnSpPr>
          <p:nvPr/>
        </p:nvCxnSpPr>
        <p:spPr>
          <a:xfrm rot="5400000">
            <a:off x="1667510" y="4700270"/>
            <a:ext cx="1130300" cy="8991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7" idx="0"/>
          </p:cNvCxnSpPr>
          <p:nvPr/>
        </p:nvCxnSpPr>
        <p:spPr>
          <a:xfrm rot="16200000" flipH="1">
            <a:off x="2429510" y="4837430"/>
            <a:ext cx="1130300" cy="624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4"/>
            <a:endCxn id="8" idx="0"/>
          </p:cNvCxnSpPr>
          <p:nvPr/>
        </p:nvCxnSpPr>
        <p:spPr>
          <a:xfrm rot="16200000" flipH="1">
            <a:off x="3267710" y="3999230"/>
            <a:ext cx="1130300" cy="2301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4"/>
            <a:endCxn id="9" idx="0"/>
          </p:cNvCxnSpPr>
          <p:nvPr/>
        </p:nvCxnSpPr>
        <p:spPr>
          <a:xfrm rot="16200000" flipH="1">
            <a:off x="4525010" y="2741930"/>
            <a:ext cx="1130300" cy="48158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4"/>
            <a:endCxn id="7" idx="0"/>
          </p:cNvCxnSpPr>
          <p:nvPr/>
        </p:nvCxnSpPr>
        <p:spPr>
          <a:xfrm rot="5400000">
            <a:off x="3115310" y="4776470"/>
            <a:ext cx="1130300" cy="746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1" idx="4"/>
            <a:endCxn id="8" idx="0"/>
          </p:cNvCxnSpPr>
          <p:nvPr/>
        </p:nvCxnSpPr>
        <p:spPr>
          <a:xfrm rot="16200000" flipH="1">
            <a:off x="3953510" y="4685030"/>
            <a:ext cx="1130300" cy="9296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4"/>
            <a:endCxn id="9" idx="0"/>
          </p:cNvCxnSpPr>
          <p:nvPr/>
        </p:nvCxnSpPr>
        <p:spPr>
          <a:xfrm rot="16200000" flipH="1">
            <a:off x="5210810" y="3427730"/>
            <a:ext cx="1130300" cy="344424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4"/>
            <a:endCxn id="4" idx="0"/>
          </p:cNvCxnSpPr>
          <p:nvPr/>
        </p:nvCxnSpPr>
        <p:spPr>
          <a:xfrm rot="5400000">
            <a:off x="3542030" y="2825750"/>
            <a:ext cx="1130300" cy="4648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4"/>
            <a:endCxn id="4" idx="0"/>
          </p:cNvCxnSpPr>
          <p:nvPr/>
        </p:nvCxnSpPr>
        <p:spPr>
          <a:xfrm rot="5400000">
            <a:off x="2353310" y="4014470"/>
            <a:ext cx="1130300" cy="227076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4"/>
            <a:endCxn id="7" idx="0"/>
          </p:cNvCxnSpPr>
          <p:nvPr/>
        </p:nvCxnSpPr>
        <p:spPr>
          <a:xfrm rot="5400000">
            <a:off x="4304030" y="3587750"/>
            <a:ext cx="1130300" cy="31242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2" idx="4"/>
            <a:endCxn id="8" idx="0"/>
          </p:cNvCxnSpPr>
          <p:nvPr/>
        </p:nvCxnSpPr>
        <p:spPr>
          <a:xfrm rot="5400000">
            <a:off x="5142230" y="4425950"/>
            <a:ext cx="1130300" cy="1447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2" idx="4"/>
            <a:endCxn id="9" idx="0"/>
          </p:cNvCxnSpPr>
          <p:nvPr/>
        </p:nvCxnSpPr>
        <p:spPr>
          <a:xfrm rot="16200000" flipH="1">
            <a:off x="6399530" y="4616450"/>
            <a:ext cx="1130300" cy="106680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0" idx="4"/>
            <a:endCxn id="6" idx="0"/>
          </p:cNvCxnSpPr>
          <p:nvPr/>
        </p:nvCxnSpPr>
        <p:spPr>
          <a:xfrm rot="5400000">
            <a:off x="2612391" y="3067050"/>
            <a:ext cx="764540" cy="62484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0" idx="4"/>
            <a:endCxn id="11" idx="0"/>
          </p:cNvCxnSpPr>
          <p:nvPr/>
        </p:nvCxnSpPr>
        <p:spPr>
          <a:xfrm rot="16200000" flipH="1">
            <a:off x="3298190" y="3006090"/>
            <a:ext cx="764540" cy="746759"/>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4"/>
            <a:endCxn id="12" idx="0"/>
          </p:cNvCxnSpPr>
          <p:nvPr/>
        </p:nvCxnSpPr>
        <p:spPr>
          <a:xfrm rot="16200000" flipH="1">
            <a:off x="4486910" y="1817370"/>
            <a:ext cx="764540" cy="3124199"/>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34" name="TextBox 74"/>
          <p:cNvSpPr txBox="1">
            <a:spLocks noChangeArrowheads="1"/>
          </p:cNvSpPr>
          <p:nvPr/>
        </p:nvSpPr>
        <p:spPr bwMode="auto">
          <a:xfrm>
            <a:off x="424180" y="2362200"/>
            <a:ext cx="1295400" cy="369888"/>
          </a:xfrm>
          <a:prstGeom prst="rect">
            <a:avLst/>
          </a:prstGeom>
          <a:noFill/>
          <a:ln w="9525">
            <a:noFill/>
            <a:miter lim="800000"/>
            <a:headEnd/>
            <a:tailEnd/>
          </a:ln>
        </p:spPr>
        <p:txBody>
          <a:bodyPr>
            <a:prstTxWarp prst="textNoShape">
              <a:avLst/>
            </a:prstTxWarp>
            <a:spAutoFit/>
          </a:bodyPr>
          <a:lstStyle/>
          <a:p>
            <a:r>
              <a:rPr lang="en-US" dirty="0"/>
              <a:t>Output</a:t>
            </a:r>
          </a:p>
        </p:txBody>
      </p:sp>
      <p:sp>
        <p:nvSpPr>
          <p:cNvPr id="35" name="TextBox 75"/>
          <p:cNvSpPr txBox="1">
            <a:spLocks noChangeArrowheads="1"/>
          </p:cNvSpPr>
          <p:nvPr/>
        </p:nvSpPr>
        <p:spPr bwMode="auto">
          <a:xfrm>
            <a:off x="0" y="5943600"/>
            <a:ext cx="1295400" cy="369888"/>
          </a:xfrm>
          <a:prstGeom prst="rect">
            <a:avLst/>
          </a:prstGeom>
          <a:noFill/>
          <a:ln w="9525">
            <a:noFill/>
            <a:miter lim="800000"/>
            <a:headEnd/>
            <a:tailEnd/>
          </a:ln>
        </p:spPr>
        <p:txBody>
          <a:bodyPr>
            <a:prstTxWarp prst="textNoShape">
              <a:avLst/>
            </a:prstTxWarp>
            <a:spAutoFit/>
          </a:bodyPr>
          <a:lstStyle/>
          <a:p>
            <a:pPr algn="ctr"/>
            <a:r>
              <a:rPr lang="en-US"/>
              <a:t>Input</a:t>
            </a:r>
          </a:p>
        </p:txBody>
      </p:sp>
      <p:sp>
        <p:nvSpPr>
          <p:cNvPr id="36" name="TextBox 76"/>
          <p:cNvSpPr txBox="1">
            <a:spLocks noChangeArrowheads="1"/>
          </p:cNvSpPr>
          <p:nvPr/>
        </p:nvSpPr>
        <p:spPr bwMode="auto">
          <a:xfrm>
            <a:off x="-15240" y="3990340"/>
            <a:ext cx="2057400" cy="369888"/>
          </a:xfrm>
          <a:prstGeom prst="rect">
            <a:avLst/>
          </a:prstGeom>
          <a:noFill/>
          <a:ln w="9525">
            <a:noFill/>
            <a:miter lim="800000"/>
            <a:headEnd/>
            <a:tailEnd/>
          </a:ln>
        </p:spPr>
        <p:txBody>
          <a:bodyPr>
            <a:prstTxWarp prst="textNoShape">
              <a:avLst/>
            </a:prstTxWarp>
            <a:spAutoFit/>
          </a:bodyPr>
          <a:lstStyle/>
          <a:p>
            <a:pPr algn="ctr"/>
            <a:r>
              <a:rPr lang="en-US"/>
              <a:t>Hidden Layer</a:t>
            </a:r>
          </a:p>
        </p:txBody>
      </p:sp>
      <p:sp>
        <p:nvSpPr>
          <p:cNvPr id="40" name="Connector 39"/>
          <p:cNvSpPr/>
          <p:nvPr/>
        </p:nvSpPr>
        <p:spPr>
          <a:xfrm>
            <a:off x="5135880" y="2107565"/>
            <a:ext cx="822960" cy="82296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600" dirty="0" err="1">
                <a:ln>
                  <a:solidFill>
                    <a:schemeClr val="tx1"/>
                  </a:solidFill>
                </a:ln>
                <a:solidFill>
                  <a:schemeClr val="tx1"/>
                </a:solidFill>
                <a:latin typeface="Arial"/>
                <a:cs typeface="Arial"/>
              </a:rPr>
              <a:t>y</a:t>
            </a:r>
            <a:r>
              <a:rPr lang="en-US" sz="2600" baseline="-25000" dirty="0" err="1">
                <a:ln>
                  <a:solidFill>
                    <a:schemeClr val="tx1"/>
                  </a:solidFill>
                </a:ln>
                <a:solidFill>
                  <a:schemeClr val="tx1"/>
                </a:solidFill>
                <a:latin typeface="Arial"/>
                <a:cs typeface="Arial"/>
              </a:rPr>
              <a:t>K</a:t>
            </a:r>
            <a:endParaRPr lang="en-US" sz="2600" baseline="-25000" dirty="0">
              <a:ln>
                <a:solidFill>
                  <a:schemeClr val="tx1"/>
                </a:solidFill>
              </a:ln>
              <a:solidFill>
                <a:schemeClr val="tx1"/>
              </a:solidFill>
              <a:latin typeface="Arial"/>
              <a:cs typeface="Arial"/>
            </a:endParaRPr>
          </a:p>
        </p:txBody>
      </p:sp>
      <p:sp>
        <p:nvSpPr>
          <p:cNvPr id="42" name="TextBox 12"/>
          <p:cNvSpPr txBox="1">
            <a:spLocks noChangeArrowheads="1"/>
          </p:cNvSpPr>
          <p:nvPr/>
        </p:nvSpPr>
        <p:spPr bwMode="auto">
          <a:xfrm>
            <a:off x="4165600" y="2209800"/>
            <a:ext cx="533400" cy="492125"/>
          </a:xfrm>
          <a:prstGeom prst="rect">
            <a:avLst/>
          </a:prstGeom>
          <a:noFill/>
          <a:ln w="9525">
            <a:noFill/>
            <a:miter lim="800000"/>
            <a:headEnd/>
            <a:tailEnd/>
          </a:ln>
        </p:spPr>
        <p:txBody>
          <a:bodyPr anchor="ctr">
            <a:prstTxWarp prst="textNoShape">
              <a:avLst/>
            </a:prstTxWarp>
            <a:spAutoFit/>
          </a:bodyPr>
          <a:lstStyle/>
          <a:p>
            <a:pPr algn="ctr"/>
            <a:r>
              <a:rPr lang="en-US" sz="2600" b="1" dirty="0"/>
              <a:t>…</a:t>
            </a:r>
          </a:p>
        </p:txBody>
      </p:sp>
      <p:cxnSp>
        <p:nvCxnSpPr>
          <p:cNvPr id="52" name="Straight Connector 51"/>
          <p:cNvCxnSpPr/>
          <p:nvPr/>
        </p:nvCxnSpPr>
        <p:spPr>
          <a:xfrm>
            <a:off x="5547360" y="2930527"/>
            <a:ext cx="883920" cy="83121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10800000" flipV="1">
            <a:off x="4053839" y="2931320"/>
            <a:ext cx="1494316" cy="830422"/>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10800000" flipV="1">
            <a:off x="2682241" y="2931320"/>
            <a:ext cx="2865915" cy="830420"/>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91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dissolve">
                                      <p:cBhvr>
                                        <p:cTn id="10" dur="500"/>
                                        <p:tgtEl>
                                          <p:spTgt spid="52"/>
                                        </p:tgtEl>
                                      </p:cBhvr>
                                    </p:animEffect>
                                  </p:childTnLst>
                                </p:cTn>
                              </p:par>
                              <p:par>
                                <p:cTn id="11" presetID="9"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dissolve">
                                      <p:cBhvr>
                                        <p:cTn id="13" dur="500"/>
                                        <p:tgtEl>
                                          <p:spTgt spid="55"/>
                                        </p:tgtEl>
                                      </p:cBhvr>
                                    </p:animEffect>
                                  </p:childTnLst>
                                </p:cTn>
                              </p:par>
                              <p:par>
                                <p:cTn id="14" presetID="9"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dissolve">
                                      <p:cBhvr>
                                        <p:cTn id="1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Deeper Networks</a:t>
            </a:r>
          </a:p>
        </p:txBody>
      </p:sp>
      <p:sp>
        <p:nvSpPr>
          <p:cNvPr id="4" name="Slide Number Placeholder 3"/>
          <p:cNvSpPr>
            <a:spLocks noGrp="1"/>
          </p:cNvSpPr>
          <p:nvPr>
            <p:ph type="sldNum" sz="quarter" idx="12"/>
          </p:nvPr>
        </p:nvSpPr>
        <p:spPr/>
        <p:txBody>
          <a:bodyPr/>
          <a:lstStyle/>
          <a:p>
            <a:fld id="{CCF56997-4F5F-5A42-B306-795126905ACA}" type="slidenum">
              <a:rPr lang="en-US" smtClean="0"/>
              <a:pPr/>
              <a:t>27</a:t>
            </a:fld>
            <a:endParaRPr lang="en-US"/>
          </a:p>
        </p:txBody>
      </p:sp>
      <p:sp>
        <p:nvSpPr>
          <p:cNvPr id="17" name="Connector 16"/>
          <p:cNvSpPr/>
          <p:nvPr/>
        </p:nvSpPr>
        <p:spPr>
          <a:xfrm>
            <a:off x="3033291"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1</a:t>
            </a:r>
          </a:p>
        </p:txBody>
      </p:sp>
      <p:sp>
        <p:nvSpPr>
          <p:cNvPr id="18" name="Connector 17"/>
          <p:cNvSpPr/>
          <p:nvPr/>
        </p:nvSpPr>
        <p:spPr>
          <a:xfrm>
            <a:off x="352512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1</a:t>
            </a:r>
          </a:p>
        </p:txBody>
      </p:sp>
      <p:sp>
        <p:nvSpPr>
          <p:cNvPr id="19" name="Connector 18"/>
          <p:cNvSpPr/>
          <p:nvPr/>
        </p:nvSpPr>
        <p:spPr>
          <a:xfrm>
            <a:off x="3866902"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2</a:t>
            </a:r>
          </a:p>
        </p:txBody>
      </p:sp>
      <p:sp>
        <p:nvSpPr>
          <p:cNvPr id="20" name="Connector 19"/>
          <p:cNvSpPr/>
          <p:nvPr/>
        </p:nvSpPr>
        <p:spPr>
          <a:xfrm>
            <a:off x="4783875"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3</a:t>
            </a:r>
          </a:p>
        </p:txBody>
      </p:sp>
      <p:sp>
        <p:nvSpPr>
          <p:cNvPr id="21" name="Connector 20"/>
          <p:cNvSpPr/>
          <p:nvPr/>
        </p:nvSpPr>
        <p:spPr>
          <a:xfrm>
            <a:off x="6159333"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x</a:t>
            </a:r>
            <a:r>
              <a:rPr lang="en-US" sz="1000" baseline="-25000" dirty="0" err="1">
                <a:ln>
                  <a:solidFill>
                    <a:schemeClr val="tx1"/>
                  </a:solidFill>
                </a:ln>
                <a:solidFill>
                  <a:schemeClr val="tx1"/>
                </a:solidFill>
                <a:latin typeface="Arial"/>
                <a:cs typeface="Arial"/>
              </a:rPr>
              <a:t>M</a:t>
            </a:r>
            <a:endParaRPr lang="en-US" sz="1000" baseline="-25000" dirty="0">
              <a:ln>
                <a:solidFill>
                  <a:schemeClr val="tx1"/>
                </a:solidFill>
              </a:ln>
              <a:solidFill>
                <a:schemeClr val="tx1"/>
              </a:solidFill>
              <a:latin typeface="Arial"/>
              <a:cs typeface="Arial"/>
            </a:endParaRPr>
          </a:p>
        </p:txBody>
      </p:sp>
      <p:sp>
        <p:nvSpPr>
          <p:cNvPr id="22" name="Connector 21"/>
          <p:cNvSpPr/>
          <p:nvPr/>
        </p:nvSpPr>
        <p:spPr>
          <a:xfrm>
            <a:off x="4617152" y="3888762"/>
            <a:ext cx="450150" cy="45015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y</a:t>
            </a:r>
            <a:endParaRPr lang="en-US" sz="1000" baseline="-25000" dirty="0">
              <a:ln>
                <a:solidFill>
                  <a:schemeClr val="tx1"/>
                </a:solidFill>
              </a:ln>
              <a:solidFill>
                <a:schemeClr val="tx1"/>
              </a:solidFill>
              <a:latin typeface="Arial"/>
              <a:cs typeface="Arial"/>
            </a:endParaRPr>
          </a:p>
        </p:txBody>
      </p:sp>
      <p:sp>
        <p:nvSpPr>
          <p:cNvPr id="23" name="Connector 22"/>
          <p:cNvSpPr/>
          <p:nvPr/>
        </p:nvSpPr>
        <p:spPr>
          <a:xfrm>
            <a:off x="427537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2</a:t>
            </a:r>
          </a:p>
        </p:txBody>
      </p:sp>
      <p:sp>
        <p:nvSpPr>
          <p:cNvPr id="24" name="Connector 23"/>
          <p:cNvSpPr/>
          <p:nvPr/>
        </p:nvSpPr>
        <p:spPr>
          <a:xfrm>
            <a:off x="5575805"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a</a:t>
            </a:r>
            <a:r>
              <a:rPr lang="en-US" sz="1000" baseline="-25000" dirty="0" err="1">
                <a:ln>
                  <a:solidFill>
                    <a:schemeClr val="tx1"/>
                  </a:solidFill>
                </a:ln>
                <a:solidFill>
                  <a:schemeClr val="tx1"/>
                </a:solidFill>
                <a:latin typeface="Arial"/>
                <a:cs typeface="Arial"/>
              </a:rPr>
              <a:t>D</a:t>
            </a:r>
            <a:endParaRPr lang="en-US" sz="1000" baseline="-25000" dirty="0">
              <a:ln>
                <a:solidFill>
                  <a:schemeClr val="tx1"/>
                </a:solidFill>
              </a:ln>
              <a:solidFill>
                <a:schemeClr val="tx1"/>
              </a:solidFill>
              <a:latin typeface="Arial"/>
              <a:cs typeface="Arial"/>
            </a:endParaRPr>
          </a:p>
        </p:txBody>
      </p:sp>
      <p:sp>
        <p:nvSpPr>
          <p:cNvPr id="25" name="TextBox 24"/>
          <p:cNvSpPr txBox="1">
            <a:spLocks noChangeArrowheads="1"/>
          </p:cNvSpPr>
          <p:nvPr/>
        </p:nvSpPr>
        <p:spPr bwMode="auto">
          <a:xfrm>
            <a:off x="5025621" y="4810271"/>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sp>
        <p:nvSpPr>
          <p:cNvPr id="26" name="TextBox 25"/>
          <p:cNvSpPr txBox="1">
            <a:spLocks noChangeArrowheads="1"/>
          </p:cNvSpPr>
          <p:nvPr/>
        </p:nvSpPr>
        <p:spPr bwMode="auto">
          <a:xfrm>
            <a:off x="5575805" y="5878682"/>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a:t>…</a:t>
            </a:r>
          </a:p>
        </p:txBody>
      </p:sp>
      <p:cxnSp>
        <p:nvCxnSpPr>
          <p:cNvPr id="27" name="Straight Connector 26"/>
          <p:cNvCxnSpPr>
            <a:stCxn id="18" idx="4"/>
            <a:endCxn id="17" idx="0"/>
          </p:cNvCxnSpPr>
          <p:nvPr/>
        </p:nvCxnSpPr>
        <p:spPr>
          <a:xfrm rot="5400000">
            <a:off x="3195151" y="5270472"/>
            <a:ext cx="618261" cy="4918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4"/>
            <a:endCxn id="19" idx="0"/>
          </p:cNvCxnSpPr>
          <p:nvPr/>
        </p:nvCxnSpPr>
        <p:spPr>
          <a:xfrm rot="16200000" flipH="1">
            <a:off x="3611956" y="5345497"/>
            <a:ext cx="618261"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4"/>
            <a:endCxn id="20" idx="0"/>
          </p:cNvCxnSpPr>
          <p:nvPr/>
        </p:nvCxnSpPr>
        <p:spPr>
          <a:xfrm rot="16200000" flipH="1">
            <a:off x="4070442" y="4887011"/>
            <a:ext cx="618261" cy="12587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8" idx="4"/>
            <a:endCxn id="21" idx="0"/>
          </p:cNvCxnSpPr>
          <p:nvPr/>
        </p:nvCxnSpPr>
        <p:spPr>
          <a:xfrm rot="16200000" flipH="1">
            <a:off x="4758172" y="4199282"/>
            <a:ext cx="618261" cy="263421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3" idx="4"/>
            <a:endCxn id="19" idx="0"/>
          </p:cNvCxnSpPr>
          <p:nvPr/>
        </p:nvCxnSpPr>
        <p:spPr>
          <a:xfrm rot="5400000">
            <a:off x="3987081" y="5312153"/>
            <a:ext cx="618261" cy="408469"/>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3" idx="4"/>
            <a:endCxn id="20" idx="0"/>
          </p:cNvCxnSpPr>
          <p:nvPr/>
        </p:nvCxnSpPr>
        <p:spPr>
          <a:xfrm rot="16200000" flipH="1">
            <a:off x="4445567" y="5262136"/>
            <a:ext cx="618261" cy="5085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3" idx="4"/>
            <a:endCxn id="21" idx="0"/>
          </p:cNvCxnSpPr>
          <p:nvPr/>
        </p:nvCxnSpPr>
        <p:spPr>
          <a:xfrm rot="16200000" flipH="1">
            <a:off x="5133297" y="4574407"/>
            <a:ext cx="618261" cy="188396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4" idx="4"/>
            <a:endCxn id="17" idx="0"/>
          </p:cNvCxnSpPr>
          <p:nvPr/>
        </p:nvCxnSpPr>
        <p:spPr>
          <a:xfrm rot="5400000">
            <a:off x="4220492" y="4245130"/>
            <a:ext cx="618261" cy="2542514"/>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3" idx="4"/>
            <a:endCxn id="17" idx="0"/>
          </p:cNvCxnSpPr>
          <p:nvPr/>
        </p:nvCxnSpPr>
        <p:spPr>
          <a:xfrm rot="5400000">
            <a:off x="3570276" y="4895347"/>
            <a:ext cx="618261" cy="12420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4" idx="4"/>
            <a:endCxn id="19" idx="0"/>
          </p:cNvCxnSpPr>
          <p:nvPr/>
        </p:nvCxnSpPr>
        <p:spPr>
          <a:xfrm rot="5400000">
            <a:off x="4637298" y="4661936"/>
            <a:ext cx="618261" cy="17089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4" idx="4"/>
            <a:endCxn id="20" idx="0"/>
          </p:cNvCxnSpPr>
          <p:nvPr/>
        </p:nvCxnSpPr>
        <p:spPr>
          <a:xfrm rot="5400000">
            <a:off x="5095784" y="5120422"/>
            <a:ext cx="618261" cy="7919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4" idx="4"/>
            <a:endCxn id="21" idx="0"/>
          </p:cNvCxnSpPr>
          <p:nvPr/>
        </p:nvCxnSpPr>
        <p:spPr>
          <a:xfrm rot="16200000" flipH="1">
            <a:off x="5783513" y="5224623"/>
            <a:ext cx="618261" cy="583528"/>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2" idx="4"/>
            <a:endCxn id="18" idx="0"/>
          </p:cNvCxnSpPr>
          <p:nvPr/>
        </p:nvCxnSpPr>
        <p:spPr>
          <a:xfrm rot="5400000">
            <a:off x="4087115" y="4001994"/>
            <a:ext cx="418195" cy="10920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22" idx="4"/>
            <a:endCxn id="23" idx="0"/>
          </p:cNvCxnSpPr>
          <p:nvPr/>
        </p:nvCxnSpPr>
        <p:spPr>
          <a:xfrm rot="5400000">
            <a:off x="4462240" y="4377119"/>
            <a:ext cx="418195"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22" idx="4"/>
            <a:endCxn id="24" idx="0"/>
          </p:cNvCxnSpPr>
          <p:nvPr/>
        </p:nvCxnSpPr>
        <p:spPr>
          <a:xfrm rot="16200000" flipH="1">
            <a:off x="5112456" y="4068683"/>
            <a:ext cx="418195" cy="9586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42" name="TextBox 74"/>
          <p:cNvSpPr txBox="1">
            <a:spLocks noChangeArrowheads="1"/>
          </p:cNvSpPr>
          <p:nvPr/>
        </p:nvSpPr>
        <p:spPr bwMode="auto">
          <a:xfrm>
            <a:off x="2515062" y="3991573"/>
            <a:ext cx="708569" cy="246221"/>
          </a:xfrm>
          <a:prstGeom prst="rect">
            <a:avLst/>
          </a:prstGeom>
          <a:noFill/>
          <a:ln w="9525">
            <a:noFill/>
            <a:miter lim="800000"/>
            <a:headEnd/>
            <a:tailEnd/>
          </a:ln>
        </p:spPr>
        <p:txBody>
          <a:bodyPr>
            <a:prstTxWarp prst="textNoShape">
              <a:avLst/>
            </a:prstTxWarp>
            <a:spAutoFit/>
          </a:bodyPr>
          <a:lstStyle/>
          <a:p>
            <a:r>
              <a:rPr lang="en-US" sz="1000" dirty="0"/>
              <a:t>Output</a:t>
            </a:r>
          </a:p>
        </p:txBody>
      </p:sp>
      <p:sp>
        <p:nvSpPr>
          <p:cNvPr id="43" name="TextBox 75"/>
          <p:cNvSpPr txBox="1">
            <a:spLocks noChangeArrowheads="1"/>
          </p:cNvSpPr>
          <p:nvPr/>
        </p:nvSpPr>
        <p:spPr bwMode="auto">
          <a:xfrm>
            <a:off x="2283041" y="5950560"/>
            <a:ext cx="708569" cy="246221"/>
          </a:xfrm>
          <a:prstGeom prst="rect">
            <a:avLst/>
          </a:prstGeom>
          <a:noFill/>
          <a:ln w="9525">
            <a:noFill/>
            <a:miter lim="800000"/>
            <a:headEnd/>
            <a:tailEnd/>
          </a:ln>
        </p:spPr>
        <p:txBody>
          <a:bodyPr>
            <a:prstTxWarp prst="textNoShape">
              <a:avLst/>
            </a:prstTxWarp>
            <a:spAutoFit/>
          </a:bodyPr>
          <a:lstStyle/>
          <a:p>
            <a:pPr algn="ctr"/>
            <a:r>
              <a:rPr lang="en-US" sz="1000"/>
              <a:t>Input</a:t>
            </a:r>
          </a:p>
        </p:txBody>
      </p:sp>
      <p:sp>
        <p:nvSpPr>
          <p:cNvPr id="44" name="TextBox 76"/>
          <p:cNvSpPr txBox="1">
            <a:spLocks noChangeArrowheads="1"/>
          </p:cNvSpPr>
          <p:nvPr/>
        </p:nvSpPr>
        <p:spPr bwMode="auto">
          <a:xfrm>
            <a:off x="2274705" y="4882148"/>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1</a:t>
            </a:r>
          </a:p>
        </p:txBody>
      </p:sp>
    </p:spTree>
    <p:extLst>
      <p:ext uri="{BB962C8B-B14F-4D97-AF65-F5344CB8AC3E}">
        <p14:creationId xmlns:p14="http://schemas.microsoft.com/office/powerpoint/2010/main" val="2649875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Deeper Networks</a:t>
            </a:r>
          </a:p>
        </p:txBody>
      </p:sp>
      <p:sp>
        <p:nvSpPr>
          <p:cNvPr id="4" name="Slide Number Placeholder 3"/>
          <p:cNvSpPr>
            <a:spLocks noGrp="1"/>
          </p:cNvSpPr>
          <p:nvPr>
            <p:ph type="sldNum" sz="quarter" idx="12"/>
          </p:nvPr>
        </p:nvSpPr>
        <p:spPr/>
        <p:txBody>
          <a:bodyPr/>
          <a:lstStyle/>
          <a:p>
            <a:fld id="{CCF56997-4F5F-5A42-B306-795126905ACA}" type="slidenum">
              <a:rPr lang="en-US" smtClean="0"/>
              <a:pPr/>
              <a:t>28</a:t>
            </a:fld>
            <a:endParaRPr lang="en-US"/>
          </a:p>
        </p:txBody>
      </p:sp>
      <p:sp>
        <p:nvSpPr>
          <p:cNvPr id="17" name="Connector 16"/>
          <p:cNvSpPr/>
          <p:nvPr/>
        </p:nvSpPr>
        <p:spPr>
          <a:xfrm>
            <a:off x="3033291"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1</a:t>
            </a:r>
          </a:p>
        </p:txBody>
      </p:sp>
      <p:sp>
        <p:nvSpPr>
          <p:cNvPr id="18" name="Connector 17"/>
          <p:cNvSpPr/>
          <p:nvPr/>
        </p:nvSpPr>
        <p:spPr>
          <a:xfrm>
            <a:off x="352512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1</a:t>
            </a:r>
          </a:p>
        </p:txBody>
      </p:sp>
      <p:sp>
        <p:nvSpPr>
          <p:cNvPr id="19" name="Connector 18"/>
          <p:cNvSpPr/>
          <p:nvPr/>
        </p:nvSpPr>
        <p:spPr>
          <a:xfrm>
            <a:off x="3866902"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2</a:t>
            </a:r>
          </a:p>
        </p:txBody>
      </p:sp>
      <p:sp>
        <p:nvSpPr>
          <p:cNvPr id="20" name="Connector 19"/>
          <p:cNvSpPr/>
          <p:nvPr/>
        </p:nvSpPr>
        <p:spPr>
          <a:xfrm>
            <a:off x="4783875"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3</a:t>
            </a:r>
          </a:p>
        </p:txBody>
      </p:sp>
      <p:sp>
        <p:nvSpPr>
          <p:cNvPr id="21" name="Connector 20"/>
          <p:cNvSpPr/>
          <p:nvPr/>
        </p:nvSpPr>
        <p:spPr>
          <a:xfrm>
            <a:off x="6159333"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x</a:t>
            </a:r>
            <a:r>
              <a:rPr lang="en-US" sz="1000" baseline="-25000" dirty="0" err="1">
                <a:ln>
                  <a:solidFill>
                    <a:schemeClr val="tx1"/>
                  </a:solidFill>
                </a:ln>
                <a:solidFill>
                  <a:schemeClr val="tx1"/>
                </a:solidFill>
                <a:latin typeface="Arial"/>
                <a:cs typeface="Arial"/>
              </a:rPr>
              <a:t>M</a:t>
            </a:r>
            <a:endParaRPr lang="en-US" sz="1000" baseline="-25000" dirty="0">
              <a:ln>
                <a:solidFill>
                  <a:schemeClr val="tx1"/>
                </a:solidFill>
              </a:ln>
              <a:solidFill>
                <a:schemeClr val="tx1"/>
              </a:solidFill>
              <a:latin typeface="Arial"/>
              <a:cs typeface="Arial"/>
            </a:endParaRPr>
          </a:p>
        </p:txBody>
      </p:sp>
      <p:sp>
        <p:nvSpPr>
          <p:cNvPr id="23" name="Connector 22"/>
          <p:cNvSpPr/>
          <p:nvPr/>
        </p:nvSpPr>
        <p:spPr>
          <a:xfrm>
            <a:off x="427537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2</a:t>
            </a:r>
          </a:p>
        </p:txBody>
      </p:sp>
      <p:sp>
        <p:nvSpPr>
          <p:cNvPr id="24" name="Connector 23"/>
          <p:cNvSpPr/>
          <p:nvPr/>
        </p:nvSpPr>
        <p:spPr>
          <a:xfrm>
            <a:off x="5575805"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a</a:t>
            </a:r>
            <a:r>
              <a:rPr lang="en-US" sz="1000" baseline="-25000" dirty="0" err="1">
                <a:ln>
                  <a:solidFill>
                    <a:schemeClr val="tx1"/>
                  </a:solidFill>
                </a:ln>
                <a:solidFill>
                  <a:schemeClr val="tx1"/>
                </a:solidFill>
                <a:latin typeface="Arial"/>
                <a:cs typeface="Arial"/>
              </a:rPr>
              <a:t>D</a:t>
            </a:r>
            <a:endParaRPr lang="en-US" sz="1000" baseline="-25000" dirty="0">
              <a:ln>
                <a:solidFill>
                  <a:schemeClr val="tx1"/>
                </a:solidFill>
              </a:ln>
              <a:solidFill>
                <a:schemeClr val="tx1"/>
              </a:solidFill>
              <a:latin typeface="Arial"/>
              <a:cs typeface="Arial"/>
            </a:endParaRPr>
          </a:p>
        </p:txBody>
      </p:sp>
      <p:sp>
        <p:nvSpPr>
          <p:cNvPr id="25" name="TextBox 24"/>
          <p:cNvSpPr txBox="1">
            <a:spLocks noChangeArrowheads="1"/>
          </p:cNvSpPr>
          <p:nvPr/>
        </p:nvSpPr>
        <p:spPr bwMode="auto">
          <a:xfrm>
            <a:off x="5025621" y="4810270"/>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sp>
        <p:nvSpPr>
          <p:cNvPr id="26" name="TextBox 25"/>
          <p:cNvSpPr txBox="1">
            <a:spLocks noChangeArrowheads="1"/>
          </p:cNvSpPr>
          <p:nvPr/>
        </p:nvSpPr>
        <p:spPr bwMode="auto">
          <a:xfrm>
            <a:off x="5575805" y="5878681"/>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a:t>…</a:t>
            </a:r>
          </a:p>
        </p:txBody>
      </p:sp>
      <p:cxnSp>
        <p:nvCxnSpPr>
          <p:cNvPr id="27" name="Straight Connector 26"/>
          <p:cNvCxnSpPr>
            <a:stCxn id="18" idx="4"/>
            <a:endCxn id="17" idx="0"/>
          </p:cNvCxnSpPr>
          <p:nvPr/>
        </p:nvCxnSpPr>
        <p:spPr>
          <a:xfrm rot="5400000">
            <a:off x="3195151" y="5270472"/>
            <a:ext cx="618261" cy="4918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4"/>
            <a:endCxn id="19" idx="0"/>
          </p:cNvCxnSpPr>
          <p:nvPr/>
        </p:nvCxnSpPr>
        <p:spPr>
          <a:xfrm rot="16200000" flipH="1">
            <a:off x="3611956" y="5345497"/>
            <a:ext cx="618261"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4"/>
            <a:endCxn id="20" idx="0"/>
          </p:cNvCxnSpPr>
          <p:nvPr/>
        </p:nvCxnSpPr>
        <p:spPr>
          <a:xfrm rot="16200000" flipH="1">
            <a:off x="4070442" y="4887011"/>
            <a:ext cx="618261" cy="12587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8" idx="4"/>
            <a:endCxn id="21" idx="0"/>
          </p:cNvCxnSpPr>
          <p:nvPr/>
        </p:nvCxnSpPr>
        <p:spPr>
          <a:xfrm rot="16200000" flipH="1">
            <a:off x="4758172" y="4199282"/>
            <a:ext cx="618261" cy="263421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3" idx="4"/>
            <a:endCxn id="19" idx="0"/>
          </p:cNvCxnSpPr>
          <p:nvPr/>
        </p:nvCxnSpPr>
        <p:spPr>
          <a:xfrm rot="5400000">
            <a:off x="3987081" y="5312153"/>
            <a:ext cx="618261" cy="408469"/>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3" idx="4"/>
            <a:endCxn id="20" idx="0"/>
          </p:cNvCxnSpPr>
          <p:nvPr/>
        </p:nvCxnSpPr>
        <p:spPr>
          <a:xfrm rot="16200000" flipH="1">
            <a:off x="4445567" y="5262136"/>
            <a:ext cx="618261" cy="5085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3" idx="4"/>
            <a:endCxn id="21" idx="0"/>
          </p:cNvCxnSpPr>
          <p:nvPr/>
        </p:nvCxnSpPr>
        <p:spPr>
          <a:xfrm rot="16200000" flipH="1">
            <a:off x="5133297" y="4574407"/>
            <a:ext cx="618261" cy="188396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4" idx="4"/>
            <a:endCxn id="17" idx="0"/>
          </p:cNvCxnSpPr>
          <p:nvPr/>
        </p:nvCxnSpPr>
        <p:spPr>
          <a:xfrm rot="5400000">
            <a:off x="4220492" y="4245130"/>
            <a:ext cx="618261" cy="2542514"/>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3" idx="4"/>
            <a:endCxn id="17" idx="0"/>
          </p:cNvCxnSpPr>
          <p:nvPr/>
        </p:nvCxnSpPr>
        <p:spPr>
          <a:xfrm rot="5400000">
            <a:off x="3570276" y="4895347"/>
            <a:ext cx="618261" cy="12420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4" idx="4"/>
            <a:endCxn id="19" idx="0"/>
          </p:cNvCxnSpPr>
          <p:nvPr/>
        </p:nvCxnSpPr>
        <p:spPr>
          <a:xfrm rot="5400000">
            <a:off x="4637298" y="4661936"/>
            <a:ext cx="618261" cy="17089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4" idx="4"/>
            <a:endCxn id="20" idx="0"/>
          </p:cNvCxnSpPr>
          <p:nvPr/>
        </p:nvCxnSpPr>
        <p:spPr>
          <a:xfrm rot="5400000">
            <a:off x="5095784" y="5120422"/>
            <a:ext cx="618261" cy="7919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4" idx="4"/>
            <a:endCxn id="21" idx="0"/>
          </p:cNvCxnSpPr>
          <p:nvPr/>
        </p:nvCxnSpPr>
        <p:spPr>
          <a:xfrm rot="16200000" flipH="1">
            <a:off x="5783513" y="5224623"/>
            <a:ext cx="618261" cy="583528"/>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43" name="TextBox 75"/>
          <p:cNvSpPr txBox="1">
            <a:spLocks noChangeArrowheads="1"/>
          </p:cNvSpPr>
          <p:nvPr/>
        </p:nvSpPr>
        <p:spPr bwMode="auto">
          <a:xfrm>
            <a:off x="2283041" y="5950560"/>
            <a:ext cx="708569" cy="246221"/>
          </a:xfrm>
          <a:prstGeom prst="rect">
            <a:avLst/>
          </a:prstGeom>
          <a:noFill/>
          <a:ln w="9525">
            <a:noFill/>
            <a:miter lim="800000"/>
            <a:headEnd/>
            <a:tailEnd/>
          </a:ln>
        </p:spPr>
        <p:txBody>
          <a:bodyPr>
            <a:prstTxWarp prst="textNoShape">
              <a:avLst/>
            </a:prstTxWarp>
            <a:spAutoFit/>
          </a:bodyPr>
          <a:lstStyle/>
          <a:p>
            <a:pPr algn="ctr"/>
            <a:r>
              <a:rPr lang="en-US" sz="1000"/>
              <a:t>Input</a:t>
            </a:r>
          </a:p>
        </p:txBody>
      </p:sp>
      <p:sp>
        <p:nvSpPr>
          <p:cNvPr id="44" name="TextBox 76"/>
          <p:cNvSpPr txBox="1">
            <a:spLocks noChangeArrowheads="1"/>
          </p:cNvSpPr>
          <p:nvPr/>
        </p:nvSpPr>
        <p:spPr bwMode="auto">
          <a:xfrm>
            <a:off x="2274705" y="4882148"/>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1</a:t>
            </a:r>
          </a:p>
        </p:txBody>
      </p:sp>
      <p:sp>
        <p:nvSpPr>
          <p:cNvPr id="45" name="Connector 44"/>
          <p:cNvSpPr/>
          <p:nvPr/>
        </p:nvSpPr>
        <p:spPr>
          <a:xfrm>
            <a:off x="3533458"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b</a:t>
            </a:r>
            <a:r>
              <a:rPr lang="en-US" sz="1000" baseline="-25000" dirty="0">
                <a:ln>
                  <a:solidFill>
                    <a:schemeClr val="tx1"/>
                  </a:solidFill>
                </a:ln>
                <a:solidFill>
                  <a:schemeClr val="tx1"/>
                </a:solidFill>
                <a:latin typeface="Arial"/>
                <a:cs typeface="Arial"/>
              </a:rPr>
              <a:t>1</a:t>
            </a:r>
          </a:p>
        </p:txBody>
      </p:sp>
      <p:sp>
        <p:nvSpPr>
          <p:cNvPr id="46" name="Connector 45"/>
          <p:cNvSpPr/>
          <p:nvPr/>
        </p:nvSpPr>
        <p:spPr>
          <a:xfrm>
            <a:off x="4625488" y="2832039"/>
            <a:ext cx="450150" cy="45015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y</a:t>
            </a:r>
            <a:endParaRPr lang="en-US" sz="1000" baseline="-25000" dirty="0">
              <a:ln>
                <a:solidFill>
                  <a:schemeClr val="tx1"/>
                </a:solidFill>
              </a:ln>
              <a:solidFill>
                <a:schemeClr val="tx1"/>
              </a:solidFill>
              <a:latin typeface="Arial"/>
              <a:cs typeface="Arial"/>
            </a:endParaRPr>
          </a:p>
        </p:txBody>
      </p:sp>
      <p:sp>
        <p:nvSpPr>
          <p:cNvPr id="47" name="Connector 46"/>
          <p:cNvSpPr/>
          <p:nvPr/>
        </p:nvSpPr>
        <p:spPr>
          <a:xfrm>
            <a:off x="4283708"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b</a:t>
            </a:r>
            <a:r>
              <a:rPr lang="en-US" sz="1000" baseline="-25000" dirty="0">
                <a:ln>
                  <a:solidFill>
                    <a:schemeClr val="tx1"/>
                  </a:solidFill>
                </a:ln>
                <a:solidFill>
                  <a:schemeClr val="tx1"/>
                </a:solidFill>
                <a:latin typeface="Arial"/>
                <a:cs typeface="Arial"/>
              </a:rPr>
              <a:t>2</a:t>
            </a:r>
          </a:p>
        </p:txBody>
      </p:sp>
      <p:sp>
        <p:nvSpPr>
          <p:cNvPr id="48" name="Connector 47"/>
          <p:cNvSpPr/>
          <p:nvPr/>
        </p:nvSpPr>
        <p:spPr>
          <a:xfrm>
            <a:off x="5565185"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b</a:t>
            </a:r>
            <a:r>
              <a:rPr lang="en-US" sz="1000" baseline="-25000" dirty="0" err="1">
                <a:ln>
                  <a:solidFill>
                    <a:schemeClr val="tx1"/>
                  </a:solidFill>
                </a:ln>
                <a:solidFill>
                  <a:schemeClr val="tx1"/>
                </a:solidFill>
                <a:latin typeface="Arial"/>
                <a:cs typeface="Arial"/>
              </a:rPr>
              <a:t>E</a:t>
            </a:r>
            <a:endParaRPr lang="en-US" sz="1000" baseline="-25000" dirty="0">
              <a:ln>
                <a:solidFill>
                  <a:schemeClr val="tx1"/>
                </a:solidFill>
              </a:ln>
              <a:solidFill>
                <a:schemeClr val="tx1"/>
              </a:solidFill>
              <a:latin typeface="Arial"/>
              <a:cs typeface="Arial"/>
            </a:endParaRPr>
          </a:p>
        </p:txBody>
      </p:sp>
      <p:sp>
        <p:nvSpPr>
          <p:cNvPr id="49" name="TextBox 48"/>
          <p:cNvSpPr txBox="1">
            <a:spLocks noChangeArrowheads="1"/>
          </p:cNvSpPr>
          <p:nvPr/>
        </p:nvSpPr>
        <p:spPr bwMode="auto">
          <a:xfrm>
            <a:off x="5033957" y="3753547"/>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cxnSp>
        <p:nvCxnSpPr>
          <p:cNvPr id="50" name="Straight Connector 49"/>
          <p:cNvCxnSpPr>
            <a:stCxn id="45" idx="4"/>
            <a:endCxn id="18" idx="0"/>
          </p:cNvCxnSpPr>
          <p:nvPr/>
        </p:nvCxnSpPr>
        <p:spPr>
          <a:xfrm flipH="1">
            <a:off x="3750197" y="4150534"/>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5" idx="4"/>
            <a:endCxn id="23" idx="0"/>
          </p:cNvCxnSpPr>
          <p:nvPr/>
        </p:nvCxnSpPr>
        <p:spPr>
          <a:xfrm>
            <a:off x="3758533" y="4150534"/>
            <a:ext cx="741914"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5" idx="4"/>
            <a:endCxn id="24" idx="0"/>
          </p:cNvCxnSpPr>
          <p:nvPr/>
        </p:nvCxnSpPr>
        <p:spPr>
          <a:xfrm>
            <a:off x="3758533" y="4150534"/>
            <a:ext cx="204234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7" idx="4"/>
            <a:endCxn id="23" idx="0"/>
          </p:cNvCxnSpPr>
          <p:nvPr/>
        </p:nvCxnSpPr>
        <p:spPr>
          <a:xfrm flipH="1">
            <a:off x="4500447" y="4150534"/>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7" idx="4"/>
            <a:endCxn id="24" idx="0"/>
          </p:cNvCxnSpPr>
          <p:nvPr/>
        </p:nvCxnSpPr>
        <p:spPr>
          <a:xfrm>
            <a:off x="4508783" y="4150534"/>
            <a:ext cx="129209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8" idx="4"/>
            <a:endCxn id="18" idx="0"/>
          </p:cNvCxnSpPr>
          <p:nvPr/>
        </p:nvCxnSpPr>
        <p:spPr>
          <a:xfrm flipH="1">
            <a:off x="3750197" y="4150534"/>
            <a:ext cx="204006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7" idx="4"/>
            <a:endCxn id="18" idx="0"/>
          </p:cNvCxnSpPr>
          <p:nvPr/>
        </p:nvCxnSpPr>
        <p:spPr>
          <a:xfrm flipH="1">
            <a:off x="3750197" y="4150534"/>
            <a:ext cx="75858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4"/>
            <a:endCxn id="23" idx="0"/>
          </p:cNvCxnSpPr>
          <p:nvPr/>
        </p:nvCxnSpPr>
        <p:spPr>
          <a:xfrm flipH="1">
            <a:off x="4500447" y="4150534"/>
            <a:ext cx="128981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4"/>
            <a:endCxn id="24" idx="0"/>
          </p:cNvCxnSpPr>
          <p:nvPr/>
        </p:nvCxnSpPr>
        <p:spPr>
          <a:xfrm>
            <a:off x="5790260" y="4150534"/>
            <a:ext cx="10620"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46" idx="4"/>
          </p:cNvCxnSpPr>
          <p:nvPr/>
        </p:nvCxnSpPr>
        <p:spPr>
          <a:xfrm rot="5400000">
            <a:off x="4095451" y="2945271"/>
            <a:ext cx="418195" cy="10920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6" idx="4"/>
          </p:cNvCxnSpPr>
          <p:nvPr/>
        </p:nvCxnSpPr>
        <p:spPr>
          <a:xfrm rot="5400000">
            <a:off x="4470576" y="3320396"/>
            <a:ext cx="418195"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6" idx="4"/>
          </p:cNvCxnSpPr>
          <p:nvPr/>
        </p:nvCxnSpPr>
        <p:spPr>
          <a:xfrm rot="16200000" flipH="1">
            <a:off x="5120792" y="3011960"/>
            <a:ext cx="418195" cy="9586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65" name="TextBox 74"/>
          <p:cNvSpPr txBox="1">
            <a:spLocks noChangeArrowheads="1"/>
          </p:cNvSpPr>
          <p:nvPr/>
        </p:nvSpPr>
        <p:spPr bwMode="auto">
          <a:xfrm>
            <a:off x="2523398" y="2934850"/>
            <a:ext cx="708569" cy="246221"/>
          </a:xfrm>
          <a:prstGeom prst="rect">
            <a:avLst/>
          </a:prstGeom>
          <a:noFill/>
          <a:ln w="9525">
            <a:noFill/>
            <a:miter lim="800000"/>
            <a:headEnd/>
            <a:tailEnd/>
          </a:ln>
        </p:spPr>
        <p:txBody>
          <a:bodyPr>
            <a:prstTxWarp prst="textNoShape">
              <a:avLst/>
            </a:prstTxWarp>
            <a:spAutoFit/>
          </a:bodyPr>
          <a:lstStyle/>
          <a:p>
            <a:r>
              <a:rPr lang="en-US" sz="1000" dirty="0"/>
              <a:t>Output</a:t>
            </a:r>
          </a:p>
        </p:txBody>
      </p:sp>
      <p:sp>
        <p:nvSpPr>
          <p:cNvPr id="66" name="TextBox 76"/>
          <p:cNvSpPr txBox="1">
            <a:spLocks noChangeArrowheads="1"/>
          </p:cNvSpPr>
          <p:nvPr/>
        </p:nvSpPr>
        <p:spPr bwMode="auto">
          <a:xfrm>
            <a:off x="2283041" y="3825425"/>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2</a:t>
            </a:r>
          </a:p>
        </p:txBody>
      </p:sp>
    </p:spTree>
    <p:extLst>
      <p:ext uri="{BB962C8B-B14F-4D97-AF65-F5344CB8AC3E}">
        <p14:creationId xmlns:p14="http://schemas.microsoft.com/office/powerpoint/2010/main" val="151827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Deeper Networks</a:t>
            </a:r>
          </a:p>
        </p:txBody>
      </p:sp>
      <p:sp>
        <p:nvSpPr>
          <p:cNvPr id="83" name="Content Placeholder 44"/>
          <p:cNvSpPr>
            <a:spLocks noGrp="1"/>
          </p:cNvSpPr>
          <p:nvPr>
            <p:ph idx="1"/>
          </p:nvPr>
        </p:nvSpPr>
        <p:spPr>
          <a:xfrm>
            <a:off x="457200" y="1340768"/>
            <a:ext cx="2117606" cy="4525963"/>
          </a:xfrm>
        </p:spPr>
        <p:txBody>
          <a:bodyPr/>
          <a:lstStyle/>
          <a:p>
            <a:pPr marL="0" indent="0">
              <a:buNone/>
            </a:pPr>
            <a:r>
              <a:rPr lang="en-US" dirty="0"/>
              <a:t>Making the neural networks deeper</a:t>
            </a:r>
          </a:p>
        </p:txBody>
      </p:sp>
      <p:sp>
        <p:nvSpPr>
          <p:cNvPr id="4" name="Slide Number Placeholder 3"/>
          <p:cNvSpPr>
            <a:spLocks noGrp="1"/>
          </p:cNvSpPr>
          <p:nvPr>
            <p:ph type="sldNum" sz="quarter" idx="12"/>
          </p:nvPr>
        </p:nvSpPr>
        <p:spPr/>
        <p:txBody>
          <a:bodyPr/>
          <a:lstStyle/>
          <a:p>
            <a:fld id="{CCF56997-4F5F-5A42-B306-795126905ACA}" type="slidenum">
              <a:rPr lang="en-US" smtClean="0"/>
              <a:pPr/>
              <a:t>29</a:t>
            </a:fld>
            <a:endParaRPr lang="en-US"/>
          </a:p>
        </p:txBody>
      </p:sp>
      <p:sp>
        <p:nvSpPr>
          <p:cNvPr id="17" name="Connector 16"/>
          <p:cNvSpPr/>
          <p:nvPr/>
        </p:nvSpPr>
        <p:spPr>
          <a:xfrm>
            <a:off x="3033291"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1</a:t>
            </a:r>
          </a:p>
        </p:txBody>
      </p:sp>
      <p:sp>
        <p:nvSpPr>
          <p:cNvPr id="18" name="Connector 17"/>
          <p:cNvSpPr/>
          <p:nvPr/>
        </p:nvSpPr>
        <p:spPr>
          <a:xfrm>
            <a:off x="352512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1</a:t>
            </a:r>
          </a:p>
        </p:txBody>
      </p:sp>
      <p:sp>
        <p:nvSpPr>
          <p:cNvPr id="19" name="Connector 18"/>
          <p:cNvSpPr/>
          <p:nvPr/>
        </p:nvSpPr>
        <p:spPr>
          <a:xfrm>
            <a:off x="3866902"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2</a:t>
            </a:r>
          </a:p>
        </p:txBody>
      </p:sp>
      <p:sp>
        <p:nvSpPr>
          <p:cNvPr id="20" name="Connector 19"/>
          <p:cNvSpPr/>
          <p:nvPr/>
        </p:nvSpPr>
        <p:spPr>
          <a:xfrm>
            <a:off x="4783875"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3</a:t>
            </a:r>
          </a:p>
        </p:txBody>
      </p:sp>
      <p:sp>
        <p:nvSpPr>
          <p:cNvPr id="21" name="Connector 20"/>
          <p:cNvSpPr/>
          <p:nvPr/>
        </p:nvSpPr>
        <p:spPr>
          <a:xfrm>
            <a:off x="6159333"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x</a:t>
            </a:r>
            <a:r>
              <a:rPr lang="en-US" sz="1000" baseline="-25000" dirty="0" err="1">
                <a:ln>
                  <a:solidFill>
                    <a:schemeClr val="tx1"/>
                  </a:solidFill>
                </a:ln>
                <a:solidFill>
                  <a:schemeClr val="tx1"/>
                </a:solidFill>
                <a:latin typeface="Arial"/>
                <a:cs typeface="Arial"/>
              </a:rPr>
              <a:t>M</a:t>
            </a:r>
            <a:endParaRPr lang="en-US" sz="1000" baseline="-25000" dirty="0">
              <a:ln>
                <a:solidFill>
                  <a:schemeClr val="tx1"/>
                </a:solidFill>
              </a:ln>
              <a:solidFill>
                <a:schemeClr val="tx1"/>
              </a:solidFill>
              <a:latin typeface="Arial"/>
              <a:cs typeface="Arial"/>
            </a:endParaRPr>
          </a:p>
        </p:txBody>
      </p:sp>
      <p:sp>
        <p:nvSpPr>
          <p:cNvPr id="23" name="Connector 22"/>
          <p:cNvSpPr/>
          <p:nvPr/>
        </p:nvSpPr>
        <p:spPr>
          <a:xfrm>
            <a:off x="427537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2</a:t>
            </a:r>
          </a:p>
        </p:txBody>
      </p:sp>
      <p:sp>
        <p:nvSpPr>
          <p:cNvPr id="24" name="Connector 23"/>
          <p:cNvSpPr/>
          <p:nvPr/>
        </p:nvSpPr>
        <p:spPr>
          <a:xfrm>
            <a:off x="5575805"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a</a:t>
            </a:r>
            <a:r>
              <a:rPr lang="en-US" sz="1000" baseline="-25000" dirty="0" err="1">
                <a:ln>
                  <a:solidFill>
                    <a:schemeClr val="tx1"/>
                  </a:solidFill>
                </a:ln>
                <a:solidFill>
                  <a:schemeClr val="tx1"/>
                </a:solidFill>
                <a:latin typeface="Arial"/>
                <a:cs typeface="Arial"/>
              </a:rPr>
              <a:t>D</a:t>
            </a:r>
            <a:endParaRPr lang="en-US" sz="1000" baseline="-25000" dirty="0">
              <a:ln>
                <a:solidFill>
                  <a:schemeClr val="tx1"/>
                </a:solidFill>
              </a:ln>
              <a:solidFill>
                <a:schemeClr val="tx1"/>
              </a:solidFill>
              <a:latin typeface="Arial"/>
              <a:cs typeface="Arial"/>
            </a:endParaRPr>
          </a:p>
        </p:txBody>
      </p:sp>
      <p:sp>
        <p:nvSpPr>
          <p:cNvPr id="25" name="TextBox 24"/>
          <p:cNvSpPr txBox="1">
            <a:spLocks noChangeArrowheads="1"/>
          </p:cNvSpPr>
          <p:nvPr/>
        </p:nvSpPr>
        <p:spPr bwMode="auto">
          <a:xfrm>
            <a:off x="5025621" y="4810270"/>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sp>
        <p:nvSpPr>
          <p:cNvPr id="26" name="TextBox 25"/>
          <p:cNvSpPr txBox="1">
            <a:spLocks noChangeArrowheads="1"/>
          </p:cNvSpPr>
          <p:nvPr/>
        </p:nvSpPr>
        <p:spPr bwMode="auto">
          <a:xfrm>
            <a:off x="5575805" y="5878681"/>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a:t>…</a:t>
            </a:r>
          </a:p>
        </p:txBody>
      </p:sp>
      <p:cxnSp>
        <p:nvCxnSpPr>
          <p:cNvPr id="27" name="Straight Connector 26"/>
          <p:cNvCxnSpPr>
            <a:stCxn id="18" idx="4"/>
            <a:endCxn id="17" idx="0"/>
          </p:cNvCxnSpPr>
          <p:nvPr/>
        </p:nvCxnSpPr>
        <p:spPr>
          <a:xfrm rot="5400000">
            <a:off x="3195151" y="5270472"/>
            <a:ext cx="618261" cy="4918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4"/>
            <a:endCxn id="19" idx="0"/>
          </p:cNvCxnSpPr>
          <p:nvPr/>
        </p:nvCxnSpPr>
        <p:spPr>
          <a:xfrm rot="16200000" flipH="1">
            <a:off x="3611956" y="5345497"/>
            <a:ext cx="618261"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4"/>
            <a:endCxn id="20" idx="0"/>
          </p:cNvCxnSpPr>
          <p:nvPr/>
        </p:nvCxnSpPr>
        <p:spPr>
          <a:xfrm rot="16200000" flipH="1">
            <a:off x="4070442" y="4887011"/>
            <a:ext cx="618261" cy="12587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8" idx="4"/>
            <a:endCxn id="21" idx="0"/>
          </p:cNvCxnSpPr>
          <p:nvPr/>
        </p:nvCxnSpPr>
        <p:spPr>
          <a:xfrm rot="16200000" flipH="1">
            <a:off x="4758172" y="4199282"/>
            <a:ext cx="618261" cy="263421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3" idx="4"/>
            <a:endCxn id="19" idx="0"/>
          </p:cNvCxnSpPr>
          <p:nvPr/>
        </p:nvCxnSpPr>
        <p:spPr>
          <a:xfrm rot="5400000">
            <a:off x="3987081" y="5312153"/>
            <a:ext cx="618261" cy="408469"/>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3" idx="4"/>
            <a:endCxn id="20" idx="0"/>
          </p:cNvCxnSpPr>
          <p:nvPr/>
        </p:nvCxnSpPr>
        <p:spPr>
          <a:xfrm rot="16200000" flipH="1">
            <a:off x="4445567" y="5262136"/>
            <a:ext cx="618261" cy="5085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3" idx="4"/>
            <a:endCxn id="21" idx="0"/>
          </p:cNvCxnSpPr>
          <p:nvPr/>
        </p:nvCxnSpPr>
        <p:spPr>
          <a:xfrm rot="16200000" flipH="1">
            <a:off x="5133297" y="4574407"/>
            <a:ext cx="618261" cy="188396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4" idx="4"/>
            <a:endCxn id="17" idx="0"/>
          </p:cNvCxnSpPr>
          <p:nvPr/>
        </p:nvCxnSpPr>
        <p:spPr>
          <a:xfrm rot="5400000">
            <a:off x="4220492" y="4245130"/>
            <a:ext cx="618261" cy="2542514"/>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3" idx="4"/>
            <a:endCxn id="17" idx="0"/>
          </p:cNvCxnSpPr>
          <p:nvPr/>
        </p:nvCxnSpPr>
        <p:spPr>
          <a:xfrm rot="5400000">
            <a:off x="3570276" y="4895347"/>
            <a:ext cx="618261" cy="12420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4" idx="4"/>
            <a:endCxn id="19" idx="0"/>
          </p:cNvCxnSpPr>
          <p:nvPr/>
        </p:nvCxnSpPr>
        <p:spPr>
          <a:xfrm rot="5400000">
            <a:off x="4637298" y="4661936"/>
            <a:ext cx="618261" cy="17089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4" idx="4"/>
            <a:endCxn id="20" idx="0"/>
          </p:cNvCxnSpPr>
          <p:nvPr/>
        </p:nvCxnSpPr>
        <p:spPr>
          <a:xfrm rot="5400000">
            <a:off x="5095784" y="5120422"/>
            <a:ext cx="618261" cy="7919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4" idx="4"/>
            <a:endCxn id="21" idx="0"/>
          </p:cNvCxnSpPr>
          <p:nvPr/>
        </p:nvCxnSpPr>
        <p:spPr>
          <a:xfrm rot="16200000" flipH="1">
            <a:off x="5783513" y="5224623"/>
            <a:ext cx="618261" cy="583528"/>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43" name="TextBox 75"/>
          <p:cNvSpPr txBox="1">
            <a:spLocks noChangeArrowheads="1"/>
          </p:cNvSpPr>
          <p:nvPr/>
        </p:nvSpPr>
        <p:spPr bwMode="auto">
          <a:xfrm>
            <a:off x="2283041" y="5950560"/>
            <a:ext cx="708569" cy="246221"/>
          </a:xfrm>
          <a:prstGeom prst="rect">
            <a:avLst/>
          </a:prstGeom>
          <a:noFill/>
          <a:ln w="9525">
            <a:noFill/>
            <a:miter lim="800000"/>
            <a:headEnd/>
            <a:tailEnd/>
          </a:ln>
        </p:spPr>
        <p:txBody>
          <a:bodyPr>
            <a:prstTxWarp prst="textNoShape">
              <a:avLst/>
            </a:prstTxWarp>
            <a:spAutoFit/>
          </a:bodyPr>
          <a:lstStyle/>
          <a:p>
            <a:pPr algn="ctr"/>
            <a:r>
              <a:rPr lang="en-US" sz="1000"/>
              <a:t>Input</a:t>
            </a:r>
          </a:p>
        </p:txBody>
      </p:sp>
      <p:sp>
        <p:nvSpPr>
          <p:cNvPr id="44" name="TextBox 76"/>
          <p:cNvSpPr txBox="1">
            <a:spLocks noChangeArrowheads="1"/>
          </p:cNvSpPr>
          <p:nvPr/>
        </p:nvSpPr>
        <p:spPr bwMode="auto">
          <a:xfrm>
            <a:off x="2274705" y="4882148"/>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1</a:t>
            </a:r>
          </a:p>
        </p:txBody>
      </p:sp>
      <p:sp>
        <p:nvSpPr>
          <p:cNvPr id="45" name="Connector 44"/>
          <p:cNvSpPr/>
          <p:nvPr/>
        </p:nvSpPr>
        <p:spPr>
          <a:xfrm>
            <a:off x="3533458"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b</a:t>
            </a:r>
            <a:r>
              <a:rPr lang="en-US" sz="1000" baseline="-25000" dirty="0">
                <a:ln>
                  <a:solidFill>
                    <a:schemeClr val="tx1"/>
                  </a:solidFill>
                </a:ln>
                <a:solidFill>
                  <a:schemeClr val="tx1"/>
                </a:solidFill>
                <a:latin typeface="Arial"/>
                <a:cs typeface="Arial"/>
              </a:rPr>
              <a:t>1</a:t>
            </a:r>
          </a:p>
        </p:txBody>
      </p:sp>
      <p:sp>
        <p:nvSpPr>
          <p:cNvPr id="47" name="Connector 46"/>
          <p:cNvSpPr/>
          <p:nvPr/>
        </p:nvSpPr>
        <p:spPr>
          <a:xfrm>
            <a:off x="4283708"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b</a:t>
            </a:r>
            <a:r>
              <a:rPr lang="en-US" sz="1000" baseline="-25000" dirty="0">
                <a:ln>
                  <a:solidFill>
                    <a:schemeClr val="tx1"/>
                  </a:solidFill>
                </a:ln>
                <a:solidFill>
                  <a:schemeClr val="tx1"/>
                </a:solidFill>
                <a:latin typeface="Arial"/>
                <a:cs typeface="Arial"/>
              </a:rPr>
              <a:t>2</a:t>
            </a:r>
          </a:p>
        </p:txBody>
      </p:sp>
      <p:sp>
        <p:nvSpPr>
          <p:cNvPr id="48" name="Connector 47"/>
          <p:cNvSpPr/>
          <p:nvPr/>
        </p:nvSpPr>
        <p:spPr>
          <a:xfrm>
            <a:off x="5565185"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b</a:t>
            </a:r>
            <a:r>
              <a:rPr lang="en-US" sz="1000" baseline="-25000" dirty="0" err="1">
                <a:ln>
                  <a:solidFill>
                    <a:schemeClr val="tx1"/>
                  </a:solidFill>
                </a:ln>
                <a:solidFill>
                  <a:schemeClr val="tx1"/>
                </a:solidFill>
                <a:latin typeface="Arial"/>
                <a:cs typeface="Arial"/>
              </a:rPr>
              <a:t>E</a:t>
            </a:r>
            <a:endParaRPr lang="en-US" sz="1000" baseline="-25000" dirty="0">
              <a:ln>
                <a:solidFill>
                  <a:schemeClr val="tx1"/>
                </a:solidFill>
              </a:ln>
              <a:solidFill>
                <a:schemeClr val="tx1"/>
              </a:solidFill>
              <a:latin typeface="Arial"/>
              <a:cs typeface="Arial"/>
            </a:endParaRPr>
          </a:p>
        </p:txBody>
      </p:sp>
      <p:sp>
        <p:nvSpPr>
          <p:cNvPr id="49" name="TextBox 48"/>
          <p:cNvSpPr txBox="1">
            <a:spLocks noChangeArrowheads="1"/>
          </p:cNvSpPr>
          <p:nvPr/>
        </p:nvSpPr>
        <p:spPr bwMode="auto">
          <a:xfrm>
            <a:off x="5033957" y="3753547"/>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cxnSp>
        <p:nvCxnSpPr>
          <p:cNvPr id="50" name="Straight Connector 49"/>
          <p:cNvCxnSpPr>
            <a:stCxn id="45" idx="4"/>
            <a:endCxn id="18" idx="0"/>
          </p:cNvCxnSpPr>
          <p:nvPr/>
        </p:nvCxnSpPr>
        <p:spPr>
          <a:xfrm flipH="1">
            <a:off x="3750197" y="4150534"/>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5" idx="4"/>
            <a:endCxn id="23" idx="0"/>
          </p:cNvCxnSpPr>
          <p:nvPr/>
        </p:nvCxnSpPr>
        <p:spPr>
          <a:xfrm>
            <a:off x="3758533" y="4150534"/>
            <a:ext cx="741914"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5" idx="4"/>
            <a:endCxn id="24" idx="0"/>
          </p:cNvCxnSpPr>
          <p:nvPr/>
        </p:nvCxnSpPr>
        <p:spPr>
          <a:xfrm>
            <a:off x="3758533" y="4150534"/>
            <a:ext cx="204234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7" idx="4"/>
            <a:endCxn id="23" idx="0"/>
          </p:cNvCxnSpPr>
          <p:nvPr/>
        </p:nvCxnSpPr>
        <p:spPr>
          <a:xfrm flipH="1">
            <a:off x="4500447" y="4150534"/>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7" idx="4"/>
            <a:endCxn id="24" idx="0"/>
          </p:cNvCxnSpPr>
          <p:nvPr/>
        </p:nvCxnSpPr>
        <p:spPr>
          <a:xfrm>
            <a:off x="4508783" y="4150534"/>
            <a:ext cx="129209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8" idx="4"/>
            <a:endCxn id="18" idx="0"/>
          </p:cNvCxnSpPr>
          <p:nvPr/>
        </p:nvCxnSpPr>
        <p:spPr>
          <a:xfrm flipH="1">
            <a:off x="3750197" y="4150534"/>
            <a:ext cx="204006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7" idx="4"/>
            <a:endCxn id="18" idx="0"/>
          </p:cNvCxnSpPr>
          <p:nvPr/>
        </p:nvCxnSpPr>
        <p:spPr>
          <a:xfrm flipH="1">
            <a:off x="3750197" y="4150534"/>
            <a:ext cx="75858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4"/>
            <a:endCxn id="23" idx="0"/>
          </p:cNvCxnSpPr>
          <p:nvPr/>
        </p:nvCxnSpPr>
        <p:spPr>
          <a:xfrm flipH="1">
            <a:off x="4500447" y="4150534"/>
            <a:ext cx="128981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4"/>
            <a:endCxn id="24" idx="0"/>
          </p:cNvCxnSpPr>
          <p:nvPr/>
        </p:nvCxnSpPr>
        <p:spPr>
          <a:xfrm>
            <a:off x="5790260" y="4150534"/>
            <a:ext cx="10620"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66" name="TextBox 76"/>
          <p:cNvSpPr txBox="1">
            <a:spLocks noChangeArrowheads="1"/>
          </p:cNvSpPr>
          <p:nvPr/>
        </p:nvSpPr>
        <p:spPr bwMode="auto">
          <a:xfrm>
            <a:off x="2283041" y="3825425"/>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2</a:t>
            </a:r>
          </a:p>
        </p:txBody>
      </p:sp>
      <p:sp>
        <p:nvSpPr>
          <p:cNvPr id="53" name="Connector 52"/>
          <p:cNvSpPr/>
          <p:nvPr/>
        </p:nvSpPr>
        <p:spPr>
          <a:xfrm>
            <a:off x="3523055" y="2643661"/>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c</a:t>
            </a:r>
            <a:r>
              <a:rPr lang="en-US" sz="1000" baseline="-25000" dirty="0">
                <a:ln>
                  <a:solidFill>
                    <a:schemeClr val="tx1"/>
                  </a:solidFill>
                </a:ln>
                <a:solidFill>
                  <a:schemeClr val="tx1"/>
                </a:solidFill>
                <a:latin typeface="Arial"/>
                <a:cs typeface="Arial"/>
              </a:rPr>
              <a:t>1</a:t>
            </a:r>
          </a:p>
        </p:txBody>
      </p:sp>
      <p:sp>
        <p:nvSpPr>
          <p:cNvPr id="56" name="Connector 55"/>
          <p:cNvSpPr/>
          <p:nvPr/>
        </p:nvSpPr>
        <p:spPr>
          <a:xfrm>
            <a:off x="4615085" y="1775316"/>
            <a:ext cx="450150" cy="45015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y</a:t>
            </a:r>
            <a:endParaRPr lang="en-US" sz="1000" baseline="-25000" dirty="0">
              <a:ln>
                <a:solidFill>
                  <a:schemeClr val="tx1"/>
                </a:solidFill>
              </a:ln>
              <a:solidFill>
                <a:schemeClr val="tx1"/>
              </a:solidFill>
              <a:latin typeface="Arial"/>
              <a:cs typeface="Arial"/>
            </a:endParaRPr>
          </a:p>
        </p:txBody>
      </p:sp>
      <p:sp>
        <p:nvSpPr>
          <p:cNvPr id="61" name="Connector 60"/>
          <p:cNvSpPr/>
          <p:nvPr/>
        </p:nvSpPr>
        <p:spPr>
          <a:xfrm>
            <a:off x="4273305" y="2643661"/>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c</a:t>
            </a:r>
            <a:r>
              <a:rPr lang="en-US" sz="1000" baseline="-25000" dirty="0">
                <a:ln>
                  <a:solidFill>
                    <a:schemeClr val="tx1"/>
                  </a:solidFill>
                </a:ln>
                <a:solidFill>
                  <a:schemeClr val="tx1"/>
                </a:solidFill>
                <a:latin typeface="Arial"/>
                <a:cs typeface="Arial"/>
              </a:rPr>
              <a:t>2</a:t>
            </a:r>
          </a:p>
        </p:txBody>
      </p:sp>
      <p:sp>
        <p:nvSpPr>
          <p:cNvPr id="67" name="Connector 66"/>
          <p:cNvSpPr/>
          <p:nvPr/>
        </p:nvSpPr>
        <p:spPr>
          <a:xfrm>
            <a:off x="5554782" y="2643661"/>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c</a:t>
            </a:r>
            <a:r>
              <a:rPr lang="en-US" sz="1000" baseline="-25000" dirty="0" err="1">
                <a:ln>
                  <a:solidFill>
                    <a:schemeClr val="tx1"/>
                  </a:solidFill>
                </a:ln>
                <a:solidFill>
                  <a:schemeClr val="tx1"/>
                </a:solidFill>
                <a:latin typeface="Arial"/>
                <a:cs typeface="Arial"/>
              </a:rPr>
              <a:t>F</a:t>
            </a:r>
            <a:endParaRPr lang="en-US" sz="1000" baseline="-25000" dirty="0">
              <a:ln>
                <a:solidFill>
                  <a:schemeClr val="tx1"/>
                </a:solidFill>
              </a:ln>
              <a:solidFill>
                <a:schemeClr val="tx1"/>
              </a:solidFill>
              <a:latin typeface="Arial"/>
              <a:cs typeface="Arial"/>
            </a:endParaRPr>
          </a:p>
        </p:txBody>
      </p:sp>
      <p:sp>
        <p:nvSpPr>
          <p:cNvPr id="68" name="TextBox 67"/>
          <p:cNvSpPr txBox="1">
            <a:spLocks noChangeArrowheads="1"/>
          </p:cNvSpPr>
          <p:nvPr/>
        </p:nvSpPr>
        <p:spPr bwMode="auto">
          <a:xfrm>
            <a:off x="5023554" y="2696824"/>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cxnSp>
        <p:nvCxnSpPr>
          <p:cNvPr id="69" name="Straight Connector 68"/>
          <p:cNvCxnSpPr>
            <a:stCxn id="53" idx="4"/>
          </p:cNvCxnSpPr>
          <p:nvPr/>
        </p:nvCxnSpPr>
        <p:spPr>
          <a:xfrm flipH="1">
            <a:off x="3739794" y="3093811"/>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53" idx="4"/>
          </p:cNvCxnSpPr>
          <p:nvPr/>
        </p:nvCxnSpPr>
        <p:spPr>
          <a:xfrm>
            <a:off x="3748130" y="3093811"/>
            <a:ext cx="741914"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53" idx="4"/>
          </p:cNvCxnSpPr>
          <p:nvPr/>
        </p:nvCxnSpPr>
        <p:spPr>
          <a:xfrm>
            <a:off x="3748130" y="3093811"/>
            <a:ext cx="204234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1" idx="4"/>
          </p:cNvCxnSpPr>
          <p:nvPr/>
        </p:nvCxnSpPr>
        <p:spPr>
          <a:xfrm flipH="1">
            <a:off x="4490044" y="3093811"/>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1" idx="4"/>
          </p:cNvCxnSpPr>
          <p:nvPr/>
        </p:nvCxnSpPr>
        <p:spPr>
          <a:xfrm>
            <a:off x="4498380" y="3093811"/>
            <a:ext cx="129209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67" idx="4"/>
          </p:cNvCxnSpPr>
          <p:nvPr/>
        </p:nvCxnSpPr>
        <p:spPr>
          <a:xfrm flipH="1">
            <a:off x="3739794" y="3093811"/>
            <a:ext cx="204006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61" idx="4"/>
          </p:cNvCxnSpPr>
          <p:nvPr/>
        </p:nvCxnSpPr>
        <p:spPr>
          <a:xfrm flipH="1">
            <a:off x="3739794" y="3093811"/>
            <a:ext cx="75858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67" idx="4"/>
          </p:cNvCxnSpPr>
          <p:nvPr/>
        </p:nvCxnSpPr>
        <p:spPr>
          <a:xfrm flipH="1">
            <a:off x="4490044" y="3093811"/>
            <a:ext cx="128981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67" idx="4"/>
          </p:cNvCxnSpPr>
          <p:nvPr/>
        </p:nvCxnSpPr>
        <p:spPr>
          <a:xfrm>
            <a:off x="5779857" y="3093811"/>
            <a:ext cx="10620"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56" idx="4"/>
          </p:cNvCxnSpPr>
          <p:nvPr/>
        </p:nvCxnSpPr>
        <p:spPr>
          <a:xfrm rot="5400000">
            <a:off x="4085048" y="1888548"/>
            <a:ext cx="418195" cy="10920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56" idx="4"/>
          </p:cNvCxnSpPr>
          <p:nvPr/>
        </p:nvCxnSpPr>
        <p:spPr>
          <a:xfrm rot="5400000">
            <a:off x="4460173" y="2263673"/>
            <a:ext cx="418195"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56" idx="4"/>
          </p:cNvCxnSpPr>
          <p:nvPr/>
        </p:nvCxnSpPr>
        <p:spPr>
          <a:xfrm rot="16200000" flipH="1">
            <a:off x="5110389" y="1955237"/>
            <a:ext cx="418195" cy="9586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81" name="TextBox 74"/>
          <p:cNvSpPr txBox="1">
            <a:spLocks noChangeArrowheads="1"/>
          </p:cNvSpPr>
          <p:nvPr/>
        </p:nvSpPr>
        <p:spPr bwMode="auto">
          <a:xfrm>
            <a:off x="2512995" y="1878127"/>
            <a:ext cx="708569" cy="246221"/>
          </a:xfrm>
          <a:prstGeom prst="rect">
            <a:avLst/>
          </a:prstGeom>
          <a:noFill/>
          <a:ln w="9525">
            <a:noFill/>
            <a:miter lim="800000"/>
            <a:headEnd/>
            <a:tailEnd/>
          </a:ln>
        </p:spPr>
        <p:txBody>
          <a:bodyPr>
            <a:prstTxWarp prst="textNoShape">
              <a:avLst/>
            </a:prstTxWarp>
            <a:spAutoFit/>
          </a:bodyPr>
          <a:lstStyle/>
          <a:p>
            <a:r>
              <a:rPr lang="en-US" sz="1000" dirty="0"/>
              <a:t>Output</a:t>
            </a:r>
          </a:p>
        </p:txBody>
      </p:sp>
      <p:sp>
        <p:nvSpPr>
          <p:cNvPr id="82" name="TextBox 76"/>
          <p:cNvSpPr txBox="1">
            <a:spLocks noChangeArrowheads="1"/>
          </p:cNvSpPr>
          <p:nvPr/>
        </p:nvSpPr>
        <p:spPr bwMode="auto">
          <a:xfrm>
            <a:off x="2272638" y="2768702"/>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3</a:t>
            </a:r>
          </a:p>
        </p:txBody>
      </p:sp>
    </p:spTree>
    <p:extLst>
      <p:ext uri="{BB962C8B-B14F-4D97-AF65-F5344CB8AC3E}">
        <p14:creationId xmlns:p14="http://schemas.microsoft.com/office/powerpoint/2010/main" val="366726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18769-59C5-4E95-A5BC-19E166916AD3}"/>
              </a:ext>
            </a:extLst>
          </p:cNvPr>
          <p:cNvSpPr>
            <a:spLocks noGrp="1"/>
          </p:cNvSpPr>
          <p:nvPr>
            <p:ph type="title"/>
          </p:nvPr>
        </p:nvSpPr>
        <p:spPr>
          <a:xfrm>
            <a:off x="323528" y="980728"/>
            <a:ext cx="7772400" cy="1362075"/>
          </a:xfrm>
        </p:spPr>
        <p:txBody>
          <a:bodyPr/>
          <a:lstStyle/>
          <a:p>
            <a:r>
              <a:rPr lang="zh-CN" altLang="en-US" dirty="0"/>
              <a:t>神经网络</a:t>
            </a:r>
          </a:p>
        </p:txBody>
      </p:sp>
      <p:sp>
        <p:nvSpPr>
          <p:cNvPr id="4" name="灯片编号占位符 3">
            <a:extLst>
              <a:ext uri="{FF2B5EF4-FFF2-40B4-BE49-F238E27FC236}">
                <a16:creationId xmlns:a16="http://schemas.microsoft.com/office/drawing/2014/main" id="{8EC8FAC2-9658-4334-8BE7-1369575E1A0A}"/>
              </a:ext>
            </a:extLst>
          </p:cNvPr>
          <p:cNvSpPr>
            <a:spLocks noGrp="1"/>
          </p:cNvSpPr>
          <p:nvPr>
            <p:ph type="sldNum" sz="quarter" idx="12"/>
          </p:nvPr>
        </p:nvSpPr>
        <p:spPr/>
        <p:txBody>
          <a:bodyPr/>
          <a:lstStyle/>
          <a:p>
            <a:fld id="{BF9A1D82-A967-4BC1-A576-AD1CE0B149C9}" type="slidenum">
              <a:rPr lang="zh-CN" altLang="en-US" smtClean="0"/>
              <a:t>3</a:t>
            </a:fld>
            <a:endParaRPr lang="zh-CN" altLang="en-US"/>
          </a:p>
        </p:txBody>
      </p:sp>
      <p:sp>
        <p:nvSpPr>
          <p:cNvPr id="5" name="Subtitle 2">
            <a:extLst>
              <a:ext uri="{FF2B5EF4-FFF2-40B4-BE49-F238E27FC236}">
                <a16:creationId xmlns:a16="http://schemas.microsoft.com/office/drawing/2014/main" id="{E35580B5-E815-53BB-020B-7665F556A840}"/>
              </a:ext>
            </a:extLst>
          </p:cNvPr>
          <p:cNvSpPr>
            <a:spLocks noGrp="1"/>
          </p:cNvSpPr>
          <p:nvPr>
            <p:ph type="body" idx="1"/>
          </p:nvPr>
        </p:nvSpPr>
        <p:spPr>
          <a:xfrm>
            <a:off x="971600" y="3460750"/>
            <a:ext cx="5217839" cy="1500187"/>
          </a:xfrm>
        </p:spPr>
        <p:txBody>
          <a:bodyPr>
            <a:normAutofit/>
          </a:bodyPr>
          <a:lstStyle/>
          <a:p>
            <a:r>
              <a:rPr lang="zh-CN" altLang="en-US" sz="2400" b="1" dirty="0">
                <a:solidFill>
                  <a:schemeClr val="tx1"/>
                </a:solidFill>
                <a:latin typeface="微软雅黑" panose="020B0503020204020204" pitchFamily="34" charset="-122"/>
                <a:ea typeface="微软雅黑" panose="020B0503020204020204" pitchFamily="34" charset="-122"/>
              </a:rPr>
              <a:t>本次授课教师：寇菲菲</a:t>
            </a:r>
            <a:endParaRPr lang="en-US" altLang="zh-CN" sz="2400" b="1" dirty="0">
              <a:solidFill>
                <a:schemeClr val="tx1"/>
              </a:solidFill>
              <a:latin typeface="微软雅黑" panose="020B0503020204020204" pitchFamily="34" charset="-122"/>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000" b="1" dirty="0">
                <a:solidFill>
                  <a:schemeClr val="tx1"/>
                </a:solidFill>
                <a:latin typeface="微软雅黑" panose="020B0503020204020204" pitchFamily="34" charset="-122"/>
                <a:ea typeface="微软雅黑" panose="020B0503020204020204" pitchFamily="34" charset="-122"/>
              </a:rPr>
              <a:t>联系方式</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hlinkClick r:id="rId2"/>
              </a:rPr>
              <a:t>koufeifei000@bupt.edu.cn</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792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34625" y="1444532"/>
            <a:ext cx="4656926" cy="5095225"/>
          </a:xfrm>
          <a:prstGeom prst="rect">
            <a:avLst/>
          </a:prstGeom>
        </p:spPr>
      </p:pic>
      <p:sp>
        <p:nvSpPr>
          <p:cNvPr id="2" name="Title 1"/>
          <p:cNvSpPr>
            <a:spLocks noGrp="1"/>
          </p:cNvSpPr>
          <p:nvPr>
            <p:ph type="title"/>
          </p:nvPr>
        </p:nvSpPr>
        <p:spPr/>
        <p:txBody>
          <a:bodyPr>
            <a:normAutofit/>
          </a:bodyPr>
          <a:lstStyle/>
          <a:p>
            <a:r>
              <a:rPr lang="en-US" dirty="0"/>
              <a:t>Different Levels of Abstraction</a:t>
            </a:r>
          </a:p>
        </p:txBody>
      </p:sp>
      <p:sp>
        <p:nvSpPr>
          <p:cNvPr id="3" name="Content Placeholder 2"/>
          <p:cNvSpPr>
            <a:spLocks noGrp="1"/>
          </p:cNvSpPr>
          <p:nvPr>
            <p:ph idx="1"/>
          </p:nvPr>
        </p:nvSpPr>
        <p:spPr>
          <a:xfrm>
            <a:off x="457200" y="1340768"/>
            <a:ext cx="3610744" cy="4525963"/>
          </a:xfrm>
        </p:spPr>
        <p:txBody>
          <a:bodyPr/>
          <a:lstStyle/>
          <a:p>
            <a:r>
              <a:rPr lang="en-US" dirty="0"/>
              <a:t>We don’t know the “right” levels of abstraction</a:t>
            </a:r>
          </a:p>
          <a:p>
            <a:r>
              <a:rPr lang="en-US" dirty="0"/>
              <a:t>So let the model figure it out!</a:t>
            </a:r>
          </a:p>
        </p:txBody>
      </p:sp>
      <p:sp>
        <p:nvSpPr>
          <p:cNvPr id="4" name="Slide Number Placeholder 3"/>
          <p:cNvSpPr>
            <a:spLocks noGrp="1"/>
          </p:cNvSpPr>
          <p:nvPr>
            <p:ph type="sldNum" sz="quarter" idx="12"/>
          </p:nvPr>
        </p:nvSpPr>
        <p:spPr/>
        <p:txBody>
          <a:bodyPr/>
          <a:lstStyle/>
          <a:p>
            <a:fld id="{CCF56997-4F5F-5A42-B306-795126905ACA}" type="slidenum">
              <a:rPr lang="en-US" smtClean="0"/>
              <a:pPr/>
              <a:t>30</a:t>
            </a:fld>
            <a:endParaRPr lang="en-US"/>
          </a:p>
        </p:txBody>
      </p:sp>
      <p:sp>
        <p:nvSpPr>
          <p:cNvPr id="6" name="TextBox 5"/>
          <p:cNvSpPr txBox="1"/>
          <p:nvPr/>
        </p:nvSpPr>
        <p:spPr>
          <a:xfrm>
            <a:off x="0" y="6490857"/>
            <a:ext cx="4644271" cy="369332"/>
          </a:xfrm>
          <a:prstGeom prst="rect">
            <a:avLst/>
          </a:prstGeom>
          <a:noFill/>
        </p:spPr>
        <p:txBody>
          <a:bodyPr wrap="square" rtlCol="0">
            <a:spAutoFit/>
          </a:bodyPr>
          <a:lstStyle/>
          <a:p>
            <a:r>
              <a:rPr lang="en-US" dirty="0"/>
              <a:t>Example from </a:t>
            </a:r>
            <a:r>
              <a:rPr lang="en-US" dirty="0" err="1"/>
              <a:t>Honglak</a:t>
            </a:r>
            <a:r>
              <a:rPr lang="en-US" dirty="0"/>
              <a:t> Lee (NIPS 2010)</a:t>
            </a:r>
          </a:p>
        </p:txBody>
      </p:sp>
    </p:spTree>
    <p:extLst>
      <p:ext uri="{BB962C8B-B14F-4D97-AF65-F5344CB8AC3E}">
        <p14:creationId xmlns:p14="http://schemas.microsoft.com/office/powerpoint/2010/main" val="64013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34625" y="1444532"/>
            <a:ext cx="4656926" cy="5095225"/>
          </a:xfrm>
          <a:prstGeom prst="rect">
            <a:avLst/>
          </a:prstGeom>
        </p:spPr>
      </p:pic>
      <p:sp>
        <p:nvSpPr>
          <p:cNvPr id="2" name="Title 1"/>
          <p:cNvSpPr>
            <a:spLocks noGrp="1"/>
          </p:cNvSpPr>
          <p:nvPr>
            <p:ph type="title"/>
          </p:nvPr>
        </p:nvSpPr>
        <p:spPr/>
        <p:txBody>
          <a:bodyPr>
            <a:normAutofit/>
          </a:bodyPr>
          <a:lstStyle/>
          <a:p>
            <a:r>
              <a:rPr lang="en-US" dirty="0"/>
              <a:t>Different Levels of Abstraction</a:t>
            </a:r>
          </a:p>
        </p:txBody>
      </p:sp>
      <p:sp>
        <p:nvSpPr>
          <p:cNvPr id="3" name="Content Placeholder 2"/>
          <p:cNvSpPr>
            <a:spLocks noGrp="1"/>
          </p:cNvSpPr>
          <p:nvPr>
            <p:ph idx="1"/>
          </p:nvPr>
        </p:nvSpPr>
        <p:spPr>
          <a:xfrm>
            <a:off x="457200" y="1340768"/>
            <a:ext cx="3970784" cy="4525963"/>
          </a:xfrm>
        </p:spPr>
        <p:txBody>
          <a:bodyPr/>
          <a:lstStyle/>
          <a:p>
            <a:pPr marL="0" indent="0">
              <a:buNone/>
            </a:pPr>
            <a:r>
              <a:rPr lang="en-US" b="1" dirty="0"/>
              <a:t>Face Recognition:</a:t>
            </a:r>
          </a:p>
          <a:p>
            <a:pPr lvl="1"/>
            <a:r>
              <a:rPr lang="en-US" dirty="0"/>
              <a:t>Deep Network can build up increasingly higher levels of abstraction</a:t>
            </a:r>
          </a:p>
          <a:p>
            <a:pPr lvl="1"/>
            <a:r>
              <a:rPr lang="en-US" dirty="0"/>
              <a:t>Lines, parts, regions</a:t>
            </a:r>
          </a:p>
        </p:txBody>
      </p:sp>
      <p:sp>
        <p:nvSpPr>
          <p:cNvPr id="4" name="Slide Number Placeholder 3"/>
          <p:cNvSpPr>
            <a:spLocks noGrp="1"/>
          </p:cNvSpPr>
          <p:nvPr>
            <p:ph type="sldNum" sz="quarter" idx="12"/>
          </p:nvPr>
        </p:nvSpPr>
        <p:spPr/>
        <p:txBody>
          <a:bodyPr/>
          <a:lstStyle/>
          <a:p>
            <a:fld id="{CCF56997-4F5F-5A42-B306-795126905ACA}" type="slidenum">
              <a:rPr lang="en-US" smtClean="0"/>
              <a:pPr/>
              <a:t>31</a:t>
            </a:fld>
            <a:endParaRPr lang="en-US"/>
          </a:p>
        </p:txBody>
      </p:sp>
      <p:sp>
        <p:nvSpPr>
          <p:cNvPr id="6" name="TextBox 5"/>
          <p:cNvSpPr txBox="1"/>
          <p:nvPr/>
        </p:nvSpPr>
        <p:spPr>
          <a:xfrm>
            <a:off x="0" y="6490857"/>
            <a:ext cx="4644271" cy="369332"/>
          </a:xfrm>
          <a:prstGeom prst="rect">
            <a:avLst/>
          </a:prstGeom>
          <a:noFill/>
        </p:spPr>
        <p:txBody>
          <a:bodyPr wrap="square" rtlCol="0">
            <a:spAutoFit/>
          </a:bodyPr>
          <a:lstStyle/>
          <a:p>
            <a:r>
              <a:rPr lang="en-US" dirty="0"/>
              <a:t>Example from </a:t>
            </a:r>
            <a:r>
              <a:rPr lang="en-US" dirty="0" err="1"/>
              <a:t>Honglak</a:t>
            </a:r>
            <a:r>
              <a:rPr lang="en-US" dirty="0"/>
              <a:t> Lee (NIPS 2010)</a:t>
            </a:r>
          </a:p>
        </p:txBody>
      </p:sp>
    </p:spTree>
    <p:extLst>
      <p:ext uri="{BB962C8B-B14F-4D97-AF65-F5344CB8AC3E}">
        <p14:creationId xmlns:p14="http://schemas.microsoft.com/office/powerpoint/2010/main" val="3718004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Levels of Abstraction</a:t>
            </a:r>
          </a:p>
        </p:txBody>
      </p:sp>
      <p:sp>
        <p:nvSpPr>
          <p:cNvPr id="4" name="Slide Number Placeholder 3"/>
          <p:cNvSpPr>
            <a:spLocks noGrp="1"/>
          </p:cNvSpPr>
          <p:nvPr>
            <p:ph type="sldNum" sz="quarter" idx="12"/>
          </p:nvPr>
        </p:nvSpPr>
        <p:spPr/>
        <p:txBody>
          <a:bodyPr/>
          <a:lstStyle/>
          <a:p>
            <a:fld id="{CCF56997-4F5F-5A42-B306-795126905ACA}" type="slidenum">
              <a:rPr lang="en-US" smtClean="0"/>
              <a:pPr/>
              <a:t>32</a:t>
            </a:fld>
            <a:endParaRPr lang="en-US"/>
          </a:p>
        </p:txBody>
      </p:sp>
      <p:pic>
        <p:nvPicPr>
          <p:cNvPr id="5" name="Picture 4"/>
          <p:cNvPicPr>
            <a:picLocks noChangeAspect="1"/>
          </p:cNvPicPr>
          <p:nvPr/>
        </p:nvPicPr>
        <p:blipFill>
          <a:blip r:embed="rId3"/>
          <a:stretch>
            <a:fillRect/>
          </a:stretch>
        </p:blipFill>
        <p:spPr>
          <a:xfrm>
            <a:off x="3934625" y="1444532"/>
            <a:ext cx="4656926" cy="5095225"/>
          </a:xfrm>
          <a:prstGeom prst="rect">
            <a:avLst/>
          </a:prstGeom>
        </p:spPr>
      </p:pic>
      <p:sp>
        <p:nvSpPr>
          <p:cNvPr id="6" name="TextBox 5"/>
          <p:cNvSpPr txBox="1"/>
          <p:nvPr/>
        </p:nvSpPr>
        <p:spPr>
          <a:xfrm>
            <a:off x="0" y="6490857"/>
            <a:ext cx="4644271" cy="369332"/>
          </a:xfrm>
          <a:prstGeom prst="rect">
            <a:avLst/>
          </a:prstGeom>
          <a:noFill/>
        </p:spPr>
        <p:txBody>
          <a:bodyPr wrap="square" rtlCol="0">
            <a:spAutoFit/>
          </a:bodyPr>
          <a:lstStyle/>
          <a:p>
            <a:r>
              <a:rPr lang="en-US" dirty="0"/>
              <a:t>Example from </a:t>
            </a:r>
            <a:r>
              <a:rPr lang="en-US" dirty="0" err="1"/>
              <a:t>Honglak</a:t>
            </a:r>
            <a:r>
              <a:rPr lang="en-US" dirty="0"/>
              <a:t> Lee (NIPS 2010)</a:t>
            </a:r>
          </a:p>
        </p:txBody>
      </p:sp>
      <p:grpSp>
        <p:nvGrpSpPr>
          <p:cNvPr id="3" name="Group 2"/>
          <p:cNvGrpSpPr/>
          <p:nvPr/>
        </p:nvGrpSpPr>
        <p:grpSpPr>
          <a:xfrm>
            <a:off x="238229" y="1708627"/>
            <a:ext cx="4336845" cy="4500352"/>
            <a:chOff x="2272638" y="1775316"/>
            <a:chExt cx="4336845" cy="4500352"/>
          </a:xfrm>
        </p:grpSpPr>
        <p:sp>
          <p:nvSpPr>
            <p:cNvPr id="68" name="Connector 67"/>
            <p:cNvSpPr/>
            <p:nvPr/>
          </p:nvSpPr>
          <p:spPr>
            <a:xfrm>
              <a:off x="3033291"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1</a:t>
              </a:r>
            </a:p>
          </p:txBody>
        </p:sp>
        <p:sp>
          <p:nvSpPr>
            <p:cNvPr id="69" name="Connector 68"/>
            <p:cNvSpPr/>
            <p:nvPr/>
          </p:nvSpPr>
          <p:spPr>
            <a:xfrm>
              <a:off x="352512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1</a:t>
              </a:r>
            </a:p>
          </p:txBody>
        </p:sp>
        <p:sp>
          <p:nvSpPr>
            <p:cNvPr id="70" name="Connector 69"/>
            <p:cNvSpPr/>
            <p:nvPr/>
          </p:nvSpPr>
          <p:spPr>
            <a:xfrm>
              <a:off x="3866902"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2</a:t>
              </a:r>
            </a:p>
          </p:txBody>
        </p:sp>
        <p:sp>
          <p:nvSpPr>
            <p:cNvPr id="71" name="Connector 70"/>
            <p:cNvSpPr/>
            <p:nvPr/>
          </p:nvSpPr>
          <p:spPr>
            <a:xfrm>
              <a:off x="4783875"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x</a:t>
              </a:r>
              <a:r>
                <a:rPr lang="en-US" sz="1000" baseline="-25000" dirty="0">
                  <a:ln>
                    <a:solidFill>
                      <a:schemeClr val="tx1"/>
                    </a:solidFill>
                  </a:ln>
                  <a:solidFill>
                    <a:schemeClr val="tx1"/>
                  </a:solidFill>
                  <a:latin typeface="Arial"/>
                  <a:cs typeface="Arial"/>
                </a:rPr>
                <a:t>3</a:t>
              </a:r>
            </a:p>
          </p:txBody>
        </p:sp>
        <p:sp>
          <p:nvSpPr>
            <p:cNvPr id="72" name="Connector 71"/>
            <p:cNvSpPr/>
            <p:nvPr/>
          </p:nvSpPr>
          <p:spPr>
            <a:xfrm>
              <a:off x="6159333" y="5825518"/>
              <a:ext cx="450150" cy="450150"/>
            </a:xfrm>
            <a:prstGeom prst="flowChartConnector">
              <a:avLst/>
            </a:prstGeom>
            <a:solidFill>
              <a:srgbClr val="72CEE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x</a:t>
              </a:r>
              <a:r>
                <a:rPr lang="en-US" sz="1000" baseline="-25000" dirty="0" err="1">
                  <a:ln>
                    <a:solidFill>
                      <a:schemeClr val="tx1"/>
                    </a:solidFill>
                  </a:ln>
                  <a:solidFill>
                    <a:schemeClr val="tx1"/>
                  </a:solidFill>
                  <a:latin typeface="Arial"/>
                  <a:cs typeface="Arial"/>
                </a:rPr>
                <a:t>M</a:t>
              </a:r>
              <a:endParaRPr lang="en-US" sz="1000" baseline="-25000" dirty="0">
                <a:ln>
                  <a:solidFill>
                    <a:schemeClr val="tx1"/>
                  </a:solidFill>
                </a:ln>
                <a:solidFill>
                  <a:schemeClr val="tx1"/>
                </a:solidFill>
                <a:latin typeface="Arial"/>
                <a:cs typeface="Arial"/>
              </a:endParaRPr>
            </a:p>
          </p:txBody>
        </p:sp>
        <p:sp>
          <p:nvSpPr>
            <p:cNvPr id="73" name="Connector 72"/>
            <p:cNvSpPr/>
            <p:nvPr/>
          </p:nvSpPr>
          <p:spPr>
            <a:xfrm>
              <a:off x="4275372"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a</a:t>
              </a:r>
              <a:r>
                <a:rPr lang="en-US" sz="1000" baseline="-25000" dirty="0">
                  <a:ln>
                    <a:solidFill>
                      <a:schemeClr val="tx1"/>
                    </a:solidFill>
                  </a:ln>
                  <a:solidFill>
                    <a:schemeClr val="tx1"/>
                  </a:solidFill>
                  <a:latin typeface="Arial"/>
                  <a:cs typeface="Arial"/>
                </a:rPr>
                <a:t>2</a:t>
              </a:r>
            </a:p>
          </p:txBody>
        </p:sp>
        <p:sp>
          <p:nvSpPr>
            <p:cNvPr id="74" name="Connector 73"/>
            <p:cNvSpPr/>
            <p:nvPr/>
          </p:nvSpPr>
          <p:spPr>
            <a:xfrm>
              <a:off x="5575805" y="4757107"/>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a</a:t>
              </a:r>
              <a:r>
                <a:rPr lang="en-US" sz="1000" baseline="-25000" dirty="0" err="1">
                  <a:ln>
                    <a:solidFill>
                      <a:schemeClr val="tx1"/>
                    </a:solidFill>
                  </a:ln>
                  <a:solidFill>
                    <a:schemeClr val="tx1"/>
                  </a:solidFill>
                  <a:latin typeface="Arial"/>
                  <a:cs typeface="Arial"/>
                </a:rPr>
                <a:t>D</a:t>
              </a:r>
              <a:endParaRPr lang="en-US" sz="1000" baseline="-25000" dirty="0">
                <a:ln>
                  <a:solidFill>
                    <a:schemeClr val="tx1"/>
                  </a:solidFill>
                </a:ln>
                <a:solidFill>
                  <a:schemeClr val="tx1"/>
                </a:solidFill>
                <a:latin typeface="Arial"/>
                <a:cs typeface="Arial"/>
              </a:endParaRPr>
            </a:p>
          </p:txBody>
        </p:sp>
        <p:sp>
          <p:nvSpPr>
            <p:cNvPr id="75" name="TextBox 74"/>
            <p:cNvSpPr txBox="1">
              <a:spLocks noChangeArrowheads="1"/>
            </p:cNvSpPr>
            <p:nvPr/>
          </p:nvSpPr>
          <p:spPr bwMode="auto">
            <a:xfrm>
              <a:off x="5025621" y="4810270"/>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sp>
          <p:nvSpPr>
            <p:cNvPr id="76" name="TextBox 75"/>
            <p:cNvSpPr txBox="1">
              <a:spLocks noChangeArrowheads="1"/>
            </p:cNvSpPr>
            <p:nvPr/>
          </p:nvSpPr>
          <p:spPr bwMode="auto">
            <a:xfrm>
              <a:off x="5575805" y="5878681"/>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a:t>…</a:t>
              </a:r>
            </a:p>
          </p:txBody>
        </p:sp>
        <p:cxnSp>
          <p:nvCxnSpPr>
            <p:cNvPr id="77" name="Straight Connector 76"/>
            <p:cNvCxnSpPr>
              <a:stCxn id="69" idx="4"/>
              <a:endCxn id="68" idx="0"/>
            </p:cNvCxnSpPr>
            <p:nvPr/>
          </p:nvCxnSpPr>
          <p:spPr>
            <a:xfrm rot="5400000">
              <a:off x="3195151" y="5270472"/>
              <a:ext cx="618261" cy="4918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9" idx="4"/>
              <a:endCxn id="70" idx="0"/>
            </p:cNvCxnSpPr>
            <p:nvPr/>
          </p:nvCxnSpPr>
          <p:spPr>
            <a:xfrm rot="16200000" flipH="1">
              <a:off x="3611956" y="5345497"/>
              <a:ext cx="618261"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69" idx="4"/>
              <a:endCxn id="71" idx="0"/>
            </p:cNvCxnSpPr>
            <p:nvPr/>
          </p:nvCxnSpPr>
          <p:spPr>
            <a:xfrm rot="16200000" flipH="1">
              <a:off x="4070442" y="4887011"/>
              <a:ext cx="618261" cy="12587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69" idx="4"/>
              <a:endCxn id="72" idx="0"/>
            </p:cNvCxnSpPr>
            <p:nvPr/>
          </p:nvCxnSpPr>
          <p:spPr>
            <a:xfrm rot="16200000" flipH="1">
              <a:off x="4758172" y="4199282"/>
              <a:ext cx="618261" cy="263421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73" idx="4"/>
              <a:endCxn id="70" idx="0"/>
            </p:cNvCxnSpPr>
            <p:nvPr/>
          </p:nvCxnSpPr>
          <p:spPr>
            <a:xfrm rot="5400000">
              <a:off x="3987081" y="5312153"/>
              <a:ext cx="618261" cy="408469"/>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73" idx="4"/>
              <a:endCxn id="71" idx="0"/>
            </p:cNvCxnSpPr>
            <p:nvPr/>
          </p:nvCxnSpPr>
          <p:spPr>
            <a:xfrm rot="16200000" flipH="1">
              <a:off x="4445567" y="5262136"/>
              <a:ext cx="618261" cy="5085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3" idx="4"/>
              <a:endCxn id="72" idx="0"/>
            </p:cNvCxnSpPr>
            <p:nvPr/>
          </p:nvCxnSpPr>
          <p:spPr>
            <a:xfrm rot="16200000" flipH="1">
              <a:off x="5133297" y="4574407"/>
              <a:ext cx="618261" cy="188396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74" idx="4"/>
              <a:endCxn id="68" idx="0"/>
            </p:cNvCxnSpPr>
            <p:nvPr/>
          </p:nvCxnSpPr>
          <p:spPr>
            <a:xfrm rot="5400000">
              <a:off x="4220492" y="4245130"/>
              <a:ext cx="618261" cy="2542514"/>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73" idx="4"/>
              <a:endCxn id="68" idx="0"/>
            </p:cNvCxnSpPr>
            <p:nvPr/>
          </p:nvCxnSpPr>
          <p:spPr>
            <a:xfrm rot="5400000">
              <a:off x="3570276" y="4895347"/>
              <a:ext cx="618261" cy="12420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74" idx="4"/>
              <a:endCxn id="70" idx="0"/>
            </p:cNvCxnSpPr>
            <p:nvPr/>
          </p:nvCxnSpPr>
          <p:spPr>
            <a:xfrm rot="5400000">
              <a:off x="4637298" y="4661936"/>
              <a:ext cx="618261" cy="170890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74" idx="4"/>
              <a:endCxn id="71" idx="0"/>
            </p:cNvCxnSpPr>
            <p:nvPr/>
          </p:nvCxnSpPr>
          <p:spPr>
            <a:xfrm rot="5400000">
              <a:off x="5095784" y="5120422"/>
              <a:ext cx="618261" cy="7919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74" idx="4"/>
              <a:endCxn id="72" idx="0"/>
            </p:cNvCxnSpPr>
            <p:nvPr/>
          </p:nvCxnSpPr>
          <p:spPr>
            <a:xfrm rot="16200000" flipH="1">
              <a:off x="5783513" y="5224623"/>
              <a:ext cx="618261" cy="583528"/>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89" name="TextBox 75"/>
            <p:cNvSpPr txBox="1">
              <a:spLocks noChangeArrowheads="1"/>
            </p:cNvSpPr>
            <p:nvPr/>
          </p:nvSpPr>
          <p:spPr bwMode="auto">
            <a:xfrm>
              <a:off x="2283041" y="5950560"/>
              <a:ext cx="708569" cy="246221"/>
            </a:xfrm>
            <a:prstGeom prst="rect">
              <a:avLst/>
            </a:prstGeom>
            <a:noFill/>
            <a:ln w="9525">
              <a:noFill/>
              <a:miter lim="800000"/>
              <a:headEnd/>
              <a:tailEnd/>
            </a:ln>
          </p:spPr>
          <p:txBody>
            <a:bodyPr>
              <a:prstTxWarp prst="textNoShape">
                <a:avLst/>
              </a:prstTxWarp>
              <a:spAutoFit/>
            </a:bodyPr>
            <a:lstStyle/>
            <a:p>
              <a:pPr algn="ctr"/>
              <a:r>
                <a:rPr lang="en-US" sz="1000"/>
                <a:t>Input</a:t>
              </a:r>
            </a:p>
          </p:txBody>
        </p:sp>
        <p:sp>
          <p:nvSpPr>
            <p:cNvPr id="90" name="TextBox 76"/>
            <p:cNvSpPr txBox="1">
              <a:spLocks noChangeArrowheads="1"/>
            </p:cNvSpPr>
            <p:nvPr/>
          </p:nvSpPr>
          <p:spPr bwMode="auto">
            <a:xfrm>
              <a:off x="2274705" y="4882148"/>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1</a:t>
              </a:r>
            </a:p>
          </p:txBody>
        </p:sp>
        <p:sp>
          <p:nvSpPr>
            <p:cNvPr id="91" name="Connector 90"/>
            <p:cNvSpPr/>
            <p:nvPr/>
          </p:nvSpPr>
          <p:spPr>
            <a:xfrm>
              <a:off x="3533458"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b</a:t>
              </a:r>
              <a:r>
                <a:rPr lang="en-US" sz="1000" baseline="-25000" dirty="0">
                  <a:ln>
                    <a:solidFill>
                      <a:schemeClr val="tx1"/>
                    </a:solidFill>
                  </a:ln>
                  <a:solidFill>
                    <a:schemeClr val="tx1"/>
                  </a:solidFill>
                  <a:latin typeface="Arial"/>
                  <a:cs typeface="Arial"/>
                </a:rPr>
                <a:t>1</a:t>
              </a:r>
            </a:p>
          </p:txBody>
        </p:sp>
        <p:sp>
          <p:nvSpPr>
            <p:cNvPr id="92" name="Connector 91"/>
            <p:cNvSpPr/>
            <p:nvPr/>
          </p:nvSpPr>
          <p:spPr>
            <a:xfrm>
              <a:off x="4283708"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b</a:t>
              </a:r>
              <a:r>
                <a:rPr lang="en-US" sz="1000" baseline="-25000" dirty="0">
                  <a:ln>
                    <a:solidFill>
                      <a:schemeClr val="tx1"/>
                    </a:solidFill>
                  </a:ln>
                  <a:solidFill>
                    <a:schemeClr val="tx1"/>
                  </a:solidFill>
                  <a:latin typeface="Arial"/>
                  <a:cs typeface="Arial"/>
                </a:rPr>
                <a:t>2</a:t>
              </a:r>
            </a:p>
          </p:txBody>
        </p:sp>
        <p:sp>
          <p:nvSpPr>
            <p:cNvPr id="93" name="Connector 92"/>
            <p:cNvSpPr/>
            <p:nvPr/>
          </p:nvSpPr>
          <p:spPr>
            <a:xfrm>
              <a:off x="5565185" y="3700384"/>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b</a:t>
              </a:r>
              <a:r>
                <a:rPr lang="en-US" sz="1000" baseline="-25000" dirty="0" err="1">
                  <a:ln>
                    <a:solidFill>
                      <a:schemeClr val="tx1"/>
                    </a:solidFill>
                  </a:ln>
                  <a:solidFill>
                    <a:schemeClr val="tx1"/>
                  </a:solidFill>
                  <a:latin typeface="Arial"/>
                  <a:cs typeface="Arial"/>
                </a:rPr>
                <a:t>E</a:t>
              </a:r>
              <a:endParaRPr lang="en-US" sz="1000" baseline="-25000" dirty="0">
                <a:ln>
                  <a:solidFill>
                    <a:schemeClr val="tx1"/>
                  </a:solidFill>
                </a:ln>
                <a:solidFill>
                  <a:schemeClr val="tx1"/>
                </a:solidFill>
                <a:latin typeface="Arial"/>
                <a:cs typeface="Arial"/>
              </a:endParaRPr>
            </a:p>
          </p:txBody>
        </p:sp>
        <p:sp>
          <p:nvSpPr>
            <p:cNvPr id="94" name="TextBox 93"/>
            <p:cNvSpPr txBox="1">
              <a:spLocks noChangeArrowheads="1"/>
            </p:cNvSpPr>
            <p:nvPr/>
          </p:nvSpPr>
          <p:spPr bwMode="auto">
            <a:xfrm>
              <a:off x="5033957" y="3753547"/>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cxnSp>
          <p:nvCxnSpPr>
            <p:cNvPr id="95" name="Straight Connector 94"/>
            <p:cNvCxnSpPr>
              <a:stCxn id="91" idx="4"/>
              <a:endCxn id="69" idx="0"/>
            </p:cNvCxnSpPr>
            <p:nvPr/>
          </p:nvCxnSpPr>
          <p:spPr>
            <a:xfrm flipH="1">
              <a:off x="3750197" y="4150534"/>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1" idx="4"/>
              <a:endCxn id="73" idx="0"/>
            </p:cNvCxnSpPr>
            <p:nvPr/>
          </p:nvCxnSpPr>
          <p:spPr>
            <a:xfrm>
              <a:off x="3758533" y="4150534"/>
              <a:ext cx="741914"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91" idx="4"/>
              <a:endCxn id="74" idx="0"/>
            </p:cNvCxnSpPr>
            <p:nvPr/>
          </p:nvCxnSpPr>
          <p:spPr>
            <a:xfrm>
              <a:off x="3758533" y="4150534"/>
              <a:ext cx="204234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2" idx="4"/>
              <a:endCxn id="73" idx="0"/>
            </p:cNvCxnSpPr>
            <p:nvPr/>
          </p:nvCxnSpPr>
          <p:spPr>
            <a:xfrm flipH="1">
              <a:off x="4500447" y="4150534"/>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2" idx="4"/>
              <a:endCxn id="74" idx="0"/>
            </p:cNvCxnSpPr>
            <p:nvPr/>
          </p:nvCxnSpPr>
          <p:spPr>
            <a:xfrm>
              <a:off x="4508783" y="4150534"/>
              <a:ext cx="129209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3" idx="4"/>
              <a:endCxn id="69" idx="0"/>
            </p:cNvCxnSpPr>
            <p:nvPr/>
          </p:nvCxnSpPr>
          <p:spPr>
            <a:xfrm flipH="1">
              <a:off x="3750197" y="4150534"/>
              <a:ext cx="204006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2" idx="4"/>
              <a:endCxn id="69" idx="0"/>
            </p:cNvCxnSpPr>
            <p:nvPr/>
          </p:nvCxnSpPr>
          <p:spPr>
            <a:xfrm flipH="1">
              <a:off x="3750197" y="4150534"/>
              <a:ext cx="75858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3" idx="4"/>
              <a:endCxn id="73" idx="0"/>
            </p:cNvCxnSpPr>
            <p:nvPr/>
          </p:nvCxnSpPr>
          <p:spPr>
            <a:xfrm flipH="1">
              <a:off x="4500447" y="4150534"/>
              <a:ext cx="128981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3" idx="4"/>
              <a:endCxn id="74" idx="0"/>
            </p:cNvCxnSpPr>
            <p:nvPr/>
          </p:nvCxnSpPr>
          <p:spPr>
            <a:xfrm>
              <a:off x="5790260" y="4150534"/>
              <a:ext cx="10620"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104" name="TextBox 76"/>
            <p:cNvSpPr txBox="1">
              <a:spLocks noChangeArrowheads="1"/>
            </p:cNvSpPr>
            <p:nvPr/>
          </p:nvSpPr>
          <p:spPr bwMode="auto">
            <a:xfrm>
              <a:off x="2283041" y="3825425"/>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2</a:t>
              </a:r>
            </a:p>
          </p:txBody>
        </p:sp>
        <p:sp>
          <p:nvSpPr>
            <p:cNvPr id="105" name="Connector 104"/>
            <p:cNvSpPr/>
            <p:nvPr/>
          </p:nvSpPr>
          <p:spPr>
            <a:xfrm>
              <a:off x="3523055" y="2643661"/>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c</a:t>
              </a:r>
              <a:r>
                <a:rPr lang="en-US" sz="1000" baseline="-25000" dirty="0">
                  <a:ln>
                    <a:solidFill>
                      <a:schemeClr val="tx1"/>
                    </a:solidFill>
                  </a:ln>
                  <a:solidFill>
                    <a:schemeClr val="tx1"/>
                  </a:solidFill>
                  <a:latin typeface="Arial"/>
                  <a:cs typeface="Arial"/>
                </a:rPr>
                <a:t>1</a:t>
              </a:r>
            </a:p>
          </p:txBody>
        </p:sp>
        <p:sp>
          <p:nvSpPr>
            <p:cNvPr id="106" name="Connector 105"/>
            <p:cNvSpPr/>
            <p:nvPr/>
          </p:nvSpPr>
          <p:spPr>
            <a:xfrm>
              <a:off x="4615085" y="1775316"/>
              <a:ext cx="450150" cy="450150"/>
            </a:xfrm>
            <a:prstGeom prst="flowChartConnector">
              <a:avLst/>
            </a:prstGeom>
            <a:solidFill>
              <a:srgbClr val="E0D925"/>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y</a:t>
              </a:r>
              <a:endParaRPr lang="en-US" sz="1000" baseline="-25000" dirty="0">
                <a:ln>
                  <a:solidFill>
                    <a:schemeClr val="tx1"/>
                  </a:solidFill>
                </a:ln>
                <a:solidFill>
                  <a:schemeClr val="tx1"/>
                </a:solidFill>
                <a:latin typeface="Arial"/>
                <a:cs typeface="Arial"/>
              </a:endParaRPr>
            </a:p>
          </p:txBody>
        </p:sp>
        <p:sp>
          <p:nvSpPr>
            <p:cNvPr id="107" name="Connector 106"/>
            <p:cNvSpPr/>
            <p:nvPr/>
          </p:nvSpPr>
          <p:spPr>
            <a:xfrm>
              <a:off x="4273305" y="2643661"/>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ln>
                    <a:solidFill>
                      <a:schemeClr val="tx1"/>
                    </a:solidFill>
                  </a:ln>
                  <a:solidFill>
                    <a:schemeClr val="tx1"/>
                  </a:solidFill>
                  <a:latin typeface="Arial"/>
                  <a:cs typeface="Arial"/>
                </a:rPr>
                <a:t>c</a:t>
              </a:r>
              <a:r>
                <a:rPr lang="en-US" sz="1000" baseline="-25000" dirty="0">
                  <a:ln>
                    <a:solidFill>
                      <a:schemeClr val="tx1"/>
                    </a:solidFill>
                  </a:ln>
                  <a:solidFill>
                    <a:schemeClr val="tx1"/>
                  </a:solidFill>
                  <a:latin typeface="Arial"/>
                  <a:cs typeface="Arial"/>
                </a:rPr>
                <a:t>2</a:t>
              </a:r>
            </a:p>
          </p:txBody>
        </p:sp>
        <p:sp>
          <p:nvSpPr>
            <p:cNvPr id="108" name="Connector 107"/>
            <p:cNvSpPr/>
            <p:nvPr/>
          </p:nvSpPr>
          <p:spPr>
            <a:xfrm>
              <a:off x="5554782" y="2643661"/>
              <a:ext cx="450150" cy="450150"/>
            </a:xfrm>
            <a:prstGeom prst="flowChartConnector">
              <a:avLst/>
            </a:prstGeom>
            <a:solidFill>
              <a:srgbClr val="EE6802"/>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ln>
                    <a:solidFill>
                      <a:schemeClr val="tx1"/>
                    </a:solidFill>
                  </a:ln>
                  <a:solidFill>
                    <a:schemeClr val="tx1"/>
                  </a:solidFill>
                  <a:latin typeface="Arial"/>
                  <a:cs typeface="Arial"/>
                </a:rPr>
                <a:t>c</a:t>
              </a:r>
              <a:r>
                <a:rPr lang="en-US" sz="1000" baseline="-25000" dirty="0" err="1">
                  <a:ln>
                    <a:solidFill>
                      <a:schemeClr val="tx1"/>
                    </a:solidFill>
                  </a:ln>
                  <a:solidFill>
                    <a:schemeClr val="tx1"/>
                  </a:solidFill>
                  <a:latin typeface="Arial"/>
                  <a:cs typeface="Arial"/>
                </a:rPr>
                <a:t>F</a:t>
              </a:r>
              <a:endParaRPr lang="en-US" sz="1000" baseline="-25000" dirty="0">
                <a:ln>
                  <a:solidFill>
                    <a:schemeClr val="tx1"/>
                  </a:solidFill>
                </a:ln>
                <a:solidFill>
                  <a:schemeClr val="tx1"/>
                </a:solidFill>
                <a:latin typeface="Arial"/>
                <a:cs typeface="Arial"/>
              </a:endParaRPr>
            </a:p>
          </p:txBody>
        </p:sp>
        <p:sp>
          <p:nvSpPr>
            <p:cNvPr id="109" name="TextBox 108"/>
            <p:cNvSpPr txBox="1">
              <a:spLocks noChangeArrowheads="1"/>
            </p:cNvSpPr>
            <p:nvPr/>
          </p:nvSpPr>
          <p:spPr bwMode="auto">
            <a:xfrm>
              <a:off x="5023554" y="2696824"/>
              <a:ext cx="291764" cy="246221"/>
            </a:xfrm>
            <a:prstGeom prst="rect">
              <a:avLst/>
            </a:prstGeom>
            <a:noFill/>
            <a:ln w="9525">
              <a:noFill/>
              <a:miter lim="800000"/>
              <a:headEnd/>
              <a:tailEnd/>
            </a:ln>
          </p:spPr>
          <p:txBody>
            <a:bodyPr anchor="ctr">
              <a:prstTxWarp prst="textNoShape">
                <a:avLst/>
              </a:prstTxWarp>
              <a:spAutoFit/>
            </a:bodyPr>
            <a:lstStyle/>
            <a:p>
              <a:pPr algn="ctr"/>
              <a:r>
                <a:rPr lang="en-US" sz="1000" b="1" dirty="0"/>
                <a:t>…</a:t>
              </a:r>
            </a:p>
          </p:txBody>
        </p:sp>
        <p:cxnSp>
          <p:nvCxnSpPr>
            <p:cNvPr id="110" name="Straight Connector 109"/>
            <p:cNvCxnSpPr>
              <a:stCxn id="105" idx="4"/>
            </p:cNvCxnSpPr>
            <p:nvPr/>
          </p:nvCxnSpPr>
          <p:spPr>
            <a:xfrm flipH="1">
              <a:off x="3739794" y="3093811"/>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105" idx="4"/>
            </p:cNvCxnSpPr>
            <p:nvPr/>
          </p:nvCxnSpPr>
          <p:spPr>
            <a:xfrm>
              <a:off x="3748130" y="3093811"/>
              <a:ext cx="741914"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a:stCxn id="105" idx="4"/>
            </p:cNvCxnSpPr>
            <p:nvPr/>
          </p:nvCxnSpPr>
          <p:spPr>
            <a:xfrm>
              <a:off x="3748130" y="3093811"/>
              <a:ext cx="204234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107" idx="4"/>
            </p:cNvCxnSpPr>
            <p:nvPr/>
          </p:nvCxnSpPr>
          <p:spPr>
            <a:xfrm flipH="1">
              <a:off x="4490044" y="3093811"/>
              <a:ext cx="833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107" idx="4"/>
            </p:cNvCxnSpPr>
            <p:nvPr/>
          </p:nvCxnSpPr>
          <p:spPr>
            <a:xfrm>
              <a:off x="4498380" y="3093811"/>
              <a:ext cx="1292097"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08" idx="4"/>
            </p:cNvCxnSpPr>
            <p:nvPr/>
          </p:nvCxnSpPr>
          <p:spPr>
            <a:xfrm flipH="1">
              <a:off x="3739794" y="3093811"/>
              <a:ext cx="204006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07" idx="4"/>
            </p:cNvCxnSpPr>
            <p:nvPr/>
          </p:nvCxnSpPr>
          <p:spPr>
            <a:xfrm flipH="1">
              <a:off x="3739794" y="3093811"/>
              <a:ext cx="758586"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8" idx="4"/>
            </p:cNvCxnSpPr>
            <p:nvPr/>
          </p:nvCxnSpPr>
          <p:spPr>
            <a:xfrm flipH="1">
              <a:off x="4490044" y="3093811"/>
              <a:ext cx="1289813"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8" idx="4"/>
            </p:cNvCxnSpPr>
            <p:nvPr/>
          </p:nvCxnSpPr>
          <p:spPr>
            <a:xfrm>
              <a:off x="5779857" y="3093811"/>
              <a:ext cx="10620" cy="60657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6" idx="4"/>
            </p:cNvCxnSpPr>
            <p:nvPr/>
          </p:nvCxnSpPr>
          <p:spPr>
            <a:xfrm rot="5400000">
              <a:off x="4085048" y="1888548"/>
              <a:ext cx="418195" cy="109203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6" idx="4"/>
            </p:cNvCxnSpPr>
            <p:nvPr/>
          </p:nvCxnSpPr>
          <p:spPr>
            <a:xfrm rot="5400000">
              <a:off x="4460173" y="2263673"/>
              <a:ext cx="418195" cy="341781"/>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6" idx="4"/>
            </p:cNvCxnSpPr>
            <p:nvPr/>
          </p:nvCxnSpPr>
          <p:spPr>
            <a:xfrm rot="16200000" flipH="1">
              <a:off x="5110389" y="1955237"/>
              <a:ext cx="418195" cy="958653"/>
            </a:xfrm>
            <a:prstGeom prst="line">
              <a:avLst/>
            </a:prstGeom>
            <a:ln>
              <a:solidFill>
                <a:schemeClr val="tx1"/>
              </a:solidFill>
              <a:headEnd type="arrow" w="lg" len="lg"/>
            </a:ln>
          </p:spPr>
          <p:style>
            <a:lnRef idx="2">
              <a:schemeClr val="accent1"/>
            </a:lnRef>
            <a:fillRef idx="0">
              <a:schemeClr val="accent1"/>
            </a:fillRef>
            <a:effectRef idx="1">
              <a:schemeClr val="accent1"/>
            </a:effectRef>
            <a:fontRef idx="minor">
              <a:schemeClr val="tx1"/>
            </a:fontRef>
          </p:style>
        </p:cxnSp>
        <p:sp>
          <p:nvSpPr>
            <p:cNvPr id="122" name="TextBox 74"/>
            <p:cNvSpPr txBox="1">
              <a:spLocks noChangeArrowheads="1"/>
            </p:cNvSpPr>
            <p:nvPr/>
          </p:nvSpPr>
          <p:spPr bwMode="auto">
            <a:xfrm>
              <a:off x="2512995" y="1878127"/>
              <a:ext cx="708569" cy="246221"/>
            </a:xfrm>
            <a:prstGeom prst="rect">
              <a:avLst/>
            </a:prstGeom>
            <a:noFill/>
            <a:ln w="9525">
              <a:noFill/>
              <a:miter lim="800000"/>
              <a:headEnd/>
              <a:tailEnd/>
            </a:ln>
          </p:spPr>
          <p:txBody>
            <a:bodyPr>
              <a:prstTxWarp prst="textNoShape">
                <a:avLst/>
              </a:prstTxWarp>
              <a:spAutoFit/>
            </a:bodyPr>
            <a:lstStyle/>
            <a:p>
              <a:r>
                <a:rPr lang="en-US" sz="1000" dirty="0"/>
                <a:t>Output</a:t>
              </a:r>
            </a:p>
          </p:txBody>
        </p:sp>
        <p:sp>
          <p:nvSpPr>
            <p:cNvPr id="123" name="TextBox 76"/>
            <p:cNvSpPr txBox="1">
              <a:spLocks noChangeArrowheads="1"/>
            </p:cNvSpPr>
            <p:nvPr/>
          </p:nvSpPr>
          <p:spPr bwMode="auto">
            <a:xfrm>
              <a:off x="2272638" y="2768702"/>
              <a:ext cx="1125375" cy="246221"/>
            </a:xfrm>
            <a:prstGeom prst="rect">
              <a:avLst/>
            </a:prstGeom>
            <a:noFill/>
            <a:ln w="9525">
              <a:noFill/>
              <a:miter lim="800000"/>
              <a:headEnd/>
              <a:tailEnd/>
            </a:ln>
          </p:spPr>
          <p:txBody>
            <a:bodyPr>
              <a:prstTxWarp prst="textNoShape">
                <a:avLst/>
              </a:prstTxWarp>
              <a:spAutoFit/>
            </a:bodyPr>
            <a:lstStyle/>
            <a:p>
              <a:pPr algn="ctr"/>
              <a:r>
                <a:rPr lang="en-US" sz="1000" dirty="0"/>
                <a:t>Hidden Layer 3</a:t>
              </a:r>
            </a:p>
          </p:txBody>
        </p:sp>
      </p:grpSp>
    </p:spTree>
    <p:extLst>
      <p:ext uri="{BB962C8B-B14F-4D97-AF65-F5344CB8AC3E}">
        <p14:creationId xmlns:p14="http://schemas.microsoft.com/office/powerpoint/2010/main" val="35921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CF56997-4F5F-5A42-B306-795126905ACA}" type="slidenum">
              <a:rPr lang="en-US" smtClean="0"/>
              <a:pPr/>
              <a:t>33</a:t>
            </a:fld>
            <a:endParaRPr lang="en-US"/>
          </a:p>
        </p:txBody>
      </p:sp>
      <p:pic>
        <p:nvPicPr>
          <p:cNvPr id="7" name="Picture 5">
            <a:extLst>
              <a:ext uri="{FF2B5EF4-FFF2-40B4-BE49-F238E27FC236}">
                <a16:creationId xmlns:a16="http://schemas.microsoft.com/office/drawing/2014/main" id="{851DBAEA-893E-D908-A821-9FDF0F4CE094}"/>
              </a:ext>
            </a:extLst>
          </p:cNvPr>
          <p:cNvPicPr>
            <a:picLocks noChangeAspect="1"/>
          </p:cNvPicPr>
          <p:nvPr/>
        </p:nvPicPr>
        <p:blipFill>
          <a:blip r:embed="rId3"/>
          <a:stretch>
            <a:fillRect/>
          </a:stretch>
        </p:blipFill>
        <p:spPr>
          <a:xfrm>
            <a:off x="614056" y="1988840"/>
            <a:ext cx="8064896" cy="1985857"/>
          </a:xfrm>
          <a:prstGeom prst="rect">
            <a:avLst/>
          </a:prstGeom>
        </p:spPr>
      </p:pic>
      <p:sp>
        <p:nvSpPr>
          <p:cNvPr id="8" name="Rectangular Callout 6">
            <a:extLst>
              <a:ext uri="{FF2B5EF4-FFF2-40B4-BE49-F238E27FC236}">
                <a16:creationId xmlns:a16="http://schemas.microsoft.com/office/drawing/2014/main" id="{7DE73024-3F43-1941-A3F5-F7487B47C6DB}"/>
              </a:ext>
            </a:extLst>
          </p:cNvPr>
          <p:cNvSpPr/>
          <p:nvPr/>
        </p:nvSpPr>
        <p:spPr>
          <a:xfrm>
            <a:off x="2932921" y="4553814"/>
            <a:ext cx="2457897" cy="540407"/>
          </a:xfrm>
          <a:prstGeom prst="wedgeRectCallout">
            <a:avLst>
              <a:gd name="adj1" fmla="val -4009"/>
              <a:gd name="adj2" fmla="val -10912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Microsoft YaHei" panose="020B0503020204020204" pitchFamily="34" charset="-122"/>
                <a:ea typeface="Microsoft YaHei" panose="020B0503020204020204" pitchFamily="34" charset="-122"/>
              </a:rPr>
              <a:t>降采样层</a:t>
            </a:r>
            <a:endParaRPr lang="en-US" sz="3200" dirty="0">
              <a:solidFill>
                <a:schemeClr val="tx1"/>
              </a:solidFill>
              <a:latin typeface="Microsoft YaHei" panose="020B0503020204020204" pitchFamily="34" charset="-122"/>
              <a:ea typeface="Microsoft YaHei" panose="020B0503020204020204" pitchFamily="34" charset="-122"/>
            </a:endParaRPr>
          </a:p>
        </p:txBody>
      </p:sp>
      <p:sp>
        <p:nvSpPr>
          <p:cNvPr id="11" name="Title 1">
            <a:extLst>
              <a:ext uri="{FF2B5EF4-FFF2-40B4-BE49-F238E27FC236}">
                <a16:creationId xmlns:a16="http://schemas.microsoft.com/office/drawing/2014/main" id="{0D1D2068-06F5-7A95-0C9B-30B8C243C621}"/>
              </a:ext>
            </a:extLst>
          </p:cNvPr>
          <p:cNvSpPr txBox="1">
            <a:spLocks/>
          </p:cNvSpPr>
          <p:nvPr/>
        </p:nvSpPr>
        <p:spPr>
          <a:xfrm>
            <a:off x="476025" y="435678"/>
            <a:ext cx="10122791"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strike="noStrike" kern="1200" baseline="0">
                <a:solidFill>
                  <a:srgbClr val="0000FF"/>
                </a:solidFill>
                <a:latin typeface="+mj-lt"/>
                <a:ea typeface="Microsoft YaHei" panose="020B0503020204020204" pitchFamily="34" charset="-122"/>
                <a:cs typeface="+mj-cs"/>
              </a:defRPr>
            </a:lvl1pPr>
          </a:lstStyle>
          <a:p>
            <a:r>
              <a:rPr lang="ja-JP" altLang="en-US" dirty="0">
                <a:latin typeface="Microsoft YaHei" panose="020B0503020204020204" pitchFamily="34" charset="-122"/>
              </a:rPr>
              <a:t>深度卷积神经网络</a:t>
            </a:r>
            <a:r>
              <a:rPr lang="zh-CN" altLang="en-US" dirty="0">
                <a:latin typeface="Microsoft YaHei" panose="020B0503020204020204" pitchFamily="34" charset="-122"/>
              </a:rPr>
              <a:t> </a:t>
            </a:r>
            <a:endParaRPr lang="en-US" dirty="0">
              <a:latin typeface="Microsoft YaHei" panose="020B0503020204020204" pitchFamily="34" charset="-122"/>
            </a:endParaRPr>
          </a:p>
        </p:txBody>
      </p:sp>
    </p:spTree>
    <p:extLst>
      <p:ext uri="{BB962C8B-B14F-4D97-AF65-F5344CB8AC3E}">
        <p14:creationId xmlns:p14="http://schemas.microsoft.com/office/powerpoint/2010/main" val="1425004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928C-AAD9-CC45-8A1C-C6D73FE93F67}"/>
              </a:ext>
            </a:extLst>
          </p:cNvPr>
          <p:cNvSpPr>
            <a:spLocks noGrp="1"/>
          </p:cNvSpPr>
          <p:nvPr>
            <p:ph type="title"/>
          </p:nvPr>
        </p:nvSpPr>
        <p:spPr/>
        <p:txBody>
          <a:bodyPr/>
          <a:lstStyle/>
          <a:p>
            <a:r>
              <a:rPr lang="en-US" altLang="zh-CN" dirty="0"/>
              <a:t>AI</a:t>
            </a:r>
            <a:r>
              <a:rPr lang="zh-CN" altLang="en-US" dirty="0"/>
              <a:t> </a:t>
            </a:r>
            <a:r>
              <a:rPr lang="en-US" altLang="zh-CN" dirty="0"/>
              <a:t>vs.</a:t>
            </a:r>
            <a:r>
              <a:rPr lang="zh-CN" altLang="en-US" dirty="0"/>
              <a:t> </a:t>
            </a:r>
            <a:r>
              <a:rPr lang="en-US" altLang="zh-CN" dirty="0"/>
              <a:t>ML</a:t>
            </a:r>
            <a:r>
              <a:rPr lang="zh-CN" altLang="en-US" dirty="0"/>
              <a:t> </a:t>
            </a:r>
            <a:r>
              <a:rPr lang="en-US" altLang="zh-CN" dirty="0"/>
              <a:t>vs.</a:t>
            </a:r>
            <a:r>
              <a:rPr lang="zh-CN" altLang="en-US" dirty="0"/>
              <a:t> </a:t>
            </a:r>
            <a:r>
              <a:rPr lang="en-US" altLang="zh-CN" dirty="0"/>
              <a:t>DL</a:t>
            </a:r>
            <a:endParaRPr lang="en-US" dirty="0"/>
          </a:p>
        </p:txBody>
      </p:sp>
      <p:sp>
        <p:nvSpPr>
          <p:cNvPr id="3" name="Content Placeholder 2">
            <a:extLst>
              <a:ext uri="{FF2B5EF4-FFF2-40B4-BE49-F238E27FC236}">
                <a16:creationId xmlns:a16="http://schemas.microsoft.com/office/drawing/2014/main" id="{36EED9DC-3AD2-DE40-BF06-DEE3F405C62C}"/>
              </a:ext>
            </a:extLst>
          </p:cNvPr>
          <p:cNvSpPr>
            <a:spLocks noGrp="1"/>
          </p:cNvSpPr>
          <p:nvPr>
            <p:ph idx="1"/>
          </p:nvPr>
        </p:nvSpPr>
        <p:spPr>
          <a:xfrm>
            <a:off x="396876" y="1878806"/>
            <a:ext cx="4632325" cy="3729038"/>
          </a:xfrm>
        </p:spPr>
        <p:txBody>
          <a:bodyPr/>
          <a:lstStyle/>
          <a:p>
            <a:pPr>
              <a:lnSpc>
                <a:spcPct val="130000"/>
              </a:lnSpc>
            </a:pPr>
            <a:r>
              <a:rPr lang="en-US" sz="1650" dirty="0"/>
              <a:t>Artificial Intelligence (AI) is a broad field of</a:t>
            </a:r>
            <a:r>
              <a:rPr lang="zh-CN" altLang="en-US" sz="1650" dirty="0"/>
              <a:t> </a:t>
            </a:r>
            <a:r>
              <a:rPr lang="en-US" sz="1650" dirty="0"/>
              <a:t>study dedicated to </a:t>
            </a:r>
            <a:r>
              <a:rPr lang="en-US" sz="1650" dirty="0">
                <a:solidFill>
                  <a:srgbClr val="C00000"/>
                </a:solidFill>
              </a:rPr>
              <a:t>complex problem solving</a:t>
            </a:r>
            <a:r>
              <a:rPr lang="en-US" sz="1650" dirty="0"/>
              <a:t>.</a:t>
            </a:r>
          </a:p>
          <a:p>
            <a:pPr>
              <a:lnSpc>
                <a:spcPct val="130000"/>
              </a:lnSpc>
            </a:pPr>
            <a:r>
              <a:rPr lang="en-US" sz="1650" dirty="0"/>
              <a:t>Machine Learning (ML) is usually considered</a:t>
            </a:r>
            <a:r>
              <a:rPr lang="zh-CN" altLang="en-US" sz="1650" dirty="0"/>
              <a:t> </a:t>
            </a:r>
            <a:r>
              <a:rPr lang="en-US" sz="1650" dirty="0"/>
              <a:t>as a subfield of AI. ML is a </a:t>
            </a:r>
            <a:r>
              <a:rPr lang="en-US" sz="1650" dirty="0">
                <a:solidFill>
                  <a:srgbClr val="C00000"/>
                </a:solidFill>
              </a:rPr>
              <a:t>data-driven</a:t>
            </a:r>
            <a:r>
              <a:rPr lang="zh-CN" altLang="en-US" sz="1650" dirty="0">
                <a:solidFill>
                  <a:srgbClr val="C00000"/>
                </a:solidFill>
              </a:rPr>
              <a:t> </a:t>
            </a:r>
            <a:r>
              <a:rPr lang="en-US" sz="1650" dirty="0">
                <a:solidFill>
                  <a:srgbClr val="C00000"/>
                </a:solidFill>
              </a:rPr>
              <a:t>approach</a:t>
            </a:r>
            <a:r>
              <a:rPr lang="en-US" sz="1650" dirty="0"/>
              <a:t> focused on </a:t>
            </a:r>
            <a:r>
              <a:rPr lang="en-US" sz="1650" dirty="0">
                <a:solidFill>
                  <a:srgbClr val="C00000"/>
                </a:solidFill>
              </a:rPr>
              <a:t>creating algorithms that</a:t>
            </a:r>
            <a:r>
              <a:rPr lang="zh-CN" altLang="en-US" sz="1650" dirty="0">
                <a:solidFill>
                  <a:srgbClr val="C00000"/>
                </a:solidFill>
              </a:rPr>
              <a:t> </a:t>
            </a:r>
            <a:r>
              <a:rPr lang="en-US" sz="1650" dirty="0">
                <a:solidFill>
                  <a:srgbClr val="C00000"/>
                </a:solidFill>
              </a:rPr>
              <a:t>has the ability to learn from the data</a:t>
            </a:r>
            <a:r>
              <a:rPr lang="en-US" sz="1650" dirty="0"/>
              <a:t> without</a:t>
            </a:r>
            <a:r>
              <a:rPr lang="zh-CN" altLang="en-US" sz="1650" dirty="0"/>
              <a:t> </a:t>
            </a:r>
            <a:r>
              <a:rPr lang="en-US" sz="1650" dirty="0"/>
              <a:t>being explicitly programmed.</a:t>
            </a:r>
          </a:p>
          <a:p>
            <a:pPr>
              <a:lnSpc>
                <a:spcPct val="130000"/>
              </a:lnSpc>
            </a:pPr>
            <a:r>
              <a:rPr lang="en-US" sz="1650" dirty="0"/>
              <a:t>Deep Learning (DL) is a subfield of ML focused</a:t>
            </a:r>
            <a:r>
              <a:rPr lang="zh-CN" altLang="en-US" sz="1650" dirty="0"/>
              <a:t> </a:t>
            </a:r>
            <a:r>
              <a:rPr lang="en-US" sz="1650" dirty="0"/>
              <a:t>on </a:t>
            </a:r>
            <a:r>
              <a:rPr lang="en-US" sz="1650" dirty="0">
                <a:solidFill>
                  <a:srgbClr val="C00000"/>
                </a:solidFill>
              </a:rPr>
              <a:t>deep neural networks (NN)</a:t>
            </a:r>
            <a:r>
              <a:rPr lang="en-US" sz="1650" dirty="0"/>
              <a:t> able to</a:t>
            </a:r>
            <a:r>
              <a:rPr lang="zh-CN" altLang="en-US" sz="1650" dirty="0"/>
              <a:t> </a:t>
            </a:r>
            <a:r>
              <a:rPr lang="en-US" sz="1650" dirty="0"/>
              <a:t>automatically learn hierarchical</a:t>
            </a:r>
            <a:r>
              <a:rPr lang="zh-CN" altLang="en-US" sz="1650" dirty="0"/>
              <a:t> </a:t>
            </a:r>
            <a:r>
              <a:rPr lang="en-US" sz="1650" dirty="0"/>
              <a:t>representations.</a:t>
            </a:r>
          </a:p>
        </p:txBody>
      </p:sp>
      <p:pic>
        <p:nvPicPr>
          <p:cNvPr id="4" name="Picture 3">
            <a:extLst>
              <a:ext uri="{FF2B5EF4-FFF2-40B4-BE49-F238E27FC236}">
                <a16:creationId xmlns:a16="http://schemas.microsoft.com/office/drawing/2014/main" id="{084D4A7D-5298-7446-A4C8-FA86D9E18E7F}"/>
              </a:ext>
            </a:extLst>
          </p:cNvPr>
          <p:cNvPicPr>
            <a:picLocks noChangeAspect="1"/>
          </p:cNvPicPr>
          <p:nvPr/>
        </p:nvPicPr>
        <p:blipFill>
          <a:blip r:embed="rId3"/>
          <a:stretch>
            <a:fillRect/>
          </a:stretch>
        </p:blipFill>
        <p:spPr>
          <a:xfrm>
            <a:off x="4914900" y="1469758"/>
            <a:ext cx="4229100" cy="4363358"/>
          </a:xfrm>
          <a:prstGeom prst="rect">
            <a:avLst/>
          </a:prstGeom>
        </p:spPr>
      </p:pic>
    </p:spTree>
    <p:extLst>
      <p:ext uri="{BB962C8B-B14F-4D97-AF65-F5344CB8AC3E}">
        <p14:creationId xmlns:p14="http://schemas.microsoft.com/office/powerpoint/2010/main" val="1958671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18769-59C5-4E95-A5BC-19E166916AD3}"/>
              </a:ext>
            </a:extLst>
          </p:cNvPr>
          <p:cNvSpPr>
            <a:spLocks noGrp="1"/>
          </p:cNvSpPr>
          <p:nvPr>
            <p:ph type="title"/>
          </p:nvPr>
        </p:nvSpPr>
        <p:spPr/>
        <p:txBody>
          <a:bodyPr/>
          <a:lstStyle/>
          <a:p>
            <a:r>
              <a:rPr lang="zh-CN" altLang="en-US" dirty="0"/>
              <a:t>开发工具与实践任务</a:t>
            </a:r>
          </a:p>
        </p:txBody>
      </p:sp>
      <p:sp>
        <p:nvSpPr>
          <p:cNvPr id="3" name="文本占位符 2">
            <a:extLst>
              <a:ext uri="{FF2B5EF4-FFF2-40B4-BE49-F238E27FC236}">
                <a16:creationId xmlns:a16="http://schemas.microsoft.com/office/drawing/2014/main" id="{B62DC768-94C1-40AB-85BB-C62731B8351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EC8FAC2-9658-4334-8BE7-1369575E1A0A}"/>
              </a:ext>
            </a:extLst>
          </p:cNvPr>
          <p:cNvSpPr>
            <a:spLocks noGrp="1"/>
          </p:cNvSpPr>
          <p:nvPr>
            <p:ph type="sldNum" sz="quarter" idx="12"/>
          </p:nvPr>
        </p:nvSpPr>
        <p:spPr/>
        <p:txBody>
          <a:bodyPr/>
          <a:lstStyle/>
          <a:p>
            <a:fld id="{BF9A1D82-A967-4BC1-A576-AD1CE0B149C9}" type="slidenum">
              <a:rPr lang="zh-CN" altLang="en-US" smtClean="0"/>
              <a:t>35</a:t>
            </a:fld>
            <a:endParaRPr lang="zh-CN" altLang="en-US"/>
          </a:p>
        </p:txBody>
      </p:sp>
    </p:spTree>
    <p:extLst>
      <p:ext uri="{BB962C8B-B14F-4D97-AF65-F5344CB8AC3E}">
        <p14:creationId xmlns:p14="http://schemas.microsoft.com/office/powerpoint/2010/main" val="342676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9DCE6-D209-41BA-A3E2-2A28DD66BFAA}"/>
              </a:ext>
            </a:extLst>
          </p:cNvPr>
          <p:cNvSpPr>
            <a:spLocks noGrp="1"/>
          </p:cNvSpPr>
          <p:nvPr>
            <p:ph type="title"/>
          </p:nvPr>
        </p:nvSpPr>
        <p:spPr/>
        <p:txBody>
          <a:bodyPr/>
          <a:lstStyle/>
          <a:p>
            <a:r>
              <a:rPr lang="zh-CN" altLang="en-US" dirty="0"/>
              <a:t>推荐的开发环境</a:t>
            </a:r>
          </a:p>
        </p:txBody>
      </p:sp>
      <p:sp>
        <p:nvSpPr>
          <p:cNvPr id="3" name="内容占位符 2">
            <a:extLst>
              <a:ext uri="{FF2B5EF4-FFF2-40B4-BE49-F238E27FC236}">
                <a16:creationId xmlns:a16="http://schemas.microsoft.com/office/drawing/2014/main" id="{FE6B25DA-9BF8-47DD-A321-9E88D8260B0F}"/>
              </a:ext>
            </a:extLst>
          </p:cNvPr>
          <p:cNvSpPr>
            <a:spLocks noGrp="1"/>
          </p:cNvSpPr>
          <p:nvPr>
            <p:ph idx="1"/>
          </p:nvPr>
        </p:nvSpPr>
        <p:spPr/>
        <p:txBody>
          <a:bodyPr/>
          <a:lstStyle/>
          <a:p>
            <a:r>
              <a:rPr lang="zh-CN" altLang="en-US" dirty="0"/>
              <a:t>编程环境：</a:t>
            </a:r>
            <a:r>
              <a:rPr lang="en-US" altLang="zh-CN" dirty="0" err="1"/>
              <a:t>Jupyter</a:t>
            </a:r>
            <a:r>
              <a:rPr lang="en-US" altLang="zh-CN" dirty="0"/>
              <a:t> Notebook</a:t>
            </a:r>
          </a:p>
          <a:p>
            <a:r>
              <a:rPr lang="zh-CN" altLang="en-US" dirty="0"/>
              <a:t>深度学习框架：</a:t>
            </a:r>
            <a:r>
              <a:rPr lang="en-US" altLang="zh-CN" dirty="0" err="1"/>
              <a:t>PyTorch</a:t>
            </a:r>
            <a:endParaRPr lang="en-US" altLang="zh-CN" dirty="0"/>
          </a:p>
          <a:p>
            <a:r>
              <a:rPr lang="zh-CN" altLang="en-US" dirty="0"/>
              <a:t>经典机器学习库：</a:t>
            </a:r>
            <a:r>
              <a:rPr lang="en-US" altLang="zh-CN" dirty="0" err="1"/>
              <a:t>Scikit</a:t>
            </a:r>
            <a:r>
              <a:rPr lang="en-US" altLang="zh-CN" dirty="0"/>
              <a:t>-Learn</a:t>
            </a:r>
          </a:p>
          <a:p>
            <a:r>
              <a:rPr lang="zh-CN" altLang="en-US" dirty="0"/>
              <a:t>可视化库：</a:t>
            </a:r>
            <a:r>
              <a:rPr lang="en-US" altLang="zh-CN" dirty="0"/>
              <a:t>Matplotlib – </a:t>
            </a:r>
            <a:r>
              <a:rPr lang="zh-CN" altLang="en-US" dirty="0"/>
              <a:t>绘制图片</a:t>
            </a:r>
            <a:endParaRPr lang="en-US" altLang="zh-CN" dirty="0"/>
          </a:p>
          <a:p>
            <a:r>
              <a:rPr lang="zh-CN" altLang="en-US" dirty="0"/>
              <a:t>编程语言：</a:t>
            </a:r>
            <a:r>
              <a:rPr lang="en-US" altLang="zh-CN" dirty="0"/>
              <a:t>Python</a:t>
            </a:r>
          </a:p>
          <a:p>
            <a:endParaRPr lang="zh-CN" altLang="en-US" dirty="0"/>
          </a:p>
        </p:txBody>
      </p:sp>
      <p:sp>
        <p:nvSpPr>
          <p:cNvPr id="4" name="灯片编号占位符 3">
            <a:extLst>
              <a:ext uri="{FF2B5EF4-FFF2-40B4-BE49-F238E27FC236}">
                <a16:creationId xmlns:a16="http://schemas.microsoft.com/office/drawing/2014/main" id="{49461376-503B-49E2-9902-A7B50B531CD4}"/>
              </a:ext>
            </a:extLst>
          </p:cNvPr>
          <p:cNvSpPr>
            <a:spLocks noGrp="1"/>
          </p:cNvSpPr>
          <p:nvPr>
            <p:ph type="sldNum" sz="quarter" idx="12"/>
          </p:nvPr>
        </p:nvSpPr>
        <p:spPr/>
        <p:txBody>
          <a:bodyPr/>
          <a:lstStyle/>
          <a:p>
            <a:fld id="{BF9A1D82-A967-4BC1-A576-AD1CE0B149C9}" type="slidenum">
              <a:rPr lang="zh-CN" altLang="en-US" smtClean="0"/>
              <a:t>36</a:t>
            </a:fld>
            <a:endParaRPr lang="zh-CN" altLang="en-US"/>
          </a:p>
        </p:txBody>
      </p:sp>
    </p:spTree>
    <p:extLst>
      <p:ext uri="{BB962C8B-B14F-4D97-AF65-F5344CB8AC3E}">
        <p14:creationId xmlns:p14="http://schemas.microsoft.com/office/powerpoint/2010/main" val="3895285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67D14-C842-407B-9F0F-4948DA5C5AD9}"/>
              </a:ext>
            </a:extLst>
          </p:cNvPr>
          <p:cNvSpPr>
            <a:spLocks noGrp="1"/>
          </p:cNvSpPr>
          <p:nvPr>
            <p:ph type="title"/>
          </p:nvPr>
        </p:nvSpPr>
        <p:spPr/>
        <p:txBody>
          <a:bodyPr/>
          <a:lstStyle/>
          <a:p>
            <a:r>
              <a:rPr lang="zh-CN" altLang="en-US" dirty="0"/>
              <a:t>实践任务</a:t>
            </a:r>
          </a:p>
        </p:txBody>
      </p:sp>
      <p:sp>
        <p:nvSpPr>
          <p:cNvPr id="3" name="内容占位符 2">
            <a:extLst>
              <a:ext uri="{FF2B5EF4-FFF2-40B4-BE49-F238E27FC236}">
                <a16:creationId xmlns:a16="http://schemas.microsoft.com/office/drawing/2014/main" id="{EBBE5FC9-3616-4EEC-8A7D-AE18E31A9714}"/>
              </a:ext>
            </a:extLst>
          </p:cNvPr>
          <p:cNvSpPr>
            <a:spLocks noGrp="1"/>
          </p:cNvSpPr>
          <p:nvPr>
            <p:ph idx="1"/>
          </p:nvPr>
        </p:nvSpPr>
        <p:spPr>
          <a:xfrm>
            <a:off x="457200" y="1340768"/>
            <a:ext cx="8229600" cy="5511528"/>
          </a:xfrm>
        </p:spPr>
        <p:txBody>
          <a:bodyPr>
            <a:normAutofit/>
          </a:bodyPr>
          <a:lstStyle/>
          <a:p>
            <a:r>
              <a:rPr lang="zh-CN" altLang="en-US" dirty="0"/>
              <a:t>以小组形式完成实践任务</a:t>
            </a:r>
            <a:endParaRPr lang="en-US" altLang="zh-CN" dirty="0"/>
          </a:p>
          <a:p>
            <a:pPr lvl="1"/>
            <a:r>
              <a:rPr lang="zh-CN" altLang="en-US" dirty="0"/>
              <a:t>小组人数：</a:t>
            </a:r>
            <a:r>
              <a:rPr lang="en-US" altLang="zh-CN" dirty="0"/>
              <a:t>1-3</a:t>
            </a:r>
            <a:r>
              <a:rPr lang="zh-CN" altLang="en-US" dirty="0"/>
              <a:t>人，自由组队</a:t>
            </a:r>
            <a:endParaRPr lang="en-US" altLang="zh-CN" dirty="0"/>
          </a:p>
          <a:p>
            <a:r>
              <a:rPr lang="zh-CN" altLang="en-US" dirty="0"/>
              <a:t>实践任务</a:t>
            </a:r>
            <a:endParaRPr lang="en-US" altLang="zh-CN" dirty="0"/>
          </a:p>
          <a:p>
            <a:pPr lvl="1"/>
            <a:r>
              <a:rPr lang="zh-CN" altLang="en-US" dirty="0"/>
              <a:t>提供了</a:t>
            </a:r>
            <a:r>
              <a:rPr lang="en-US" altLang="zh-CN" dirty="0"/>
              <a:t>2</a:t>
            </a:r>
            <a:r>
              <a:rPr lang="zh-CN" altLang="en-US" dirty="0"/>
              <a:t>个候选题目，可以任选</a:t>
            </a:r>
            <a:r>
              <a:rPr lang="en-US" altLang="zh-CN" dirty="0"/>
              <a:t>1</a:t>
            </a:r>
            <a:r>
              <a:rPr lang="zh-CN" altLang="en-US" dirty="0"/>
              <a:t>个</a:t>
            </a:r>
            <a:endParaRPr lang="en-US" altLang="zh-CN" dirty="0"/>
          </a:p>
          <a:p>
            <a:pPr lvl="1"/>
            <a:r>
              <a:rPr lang="zh-CN" altLang="en-US" dirty="0"/>
              <a:t>也可以根据正参与的与机器学习相关的大创、科研项目提出个性化的实践任务，需跟任课老师确认</a:t>
            </a:r>
            <a:endParaRPr lang="en-US" altLang="zh-CN" dirty="0"/>
          </a:p>
          <a:p>
            <a:r>
              <a:rPr lang="zh-CN" altLang="en-US" dirty="0"/>
              <a:t>考核方式</a:t>
            </a:r>
            <a:endParaRPr lang="en-US" altLang="zh-CN" dirty="0"/>
          </a:p>
          <a:p>
            <a:pPr lvl="1"/>
            <a:r>
              <a:rPr lang="zh-CN" altLang="en-US" dirty="0"/>
              <a:t>实验报告：按模版进行撰写</a:t>
            </a:r>
            <a:endParaRPr lang="en-US" altLang="zh-CN" dirty="0"/>
          </a:p>
        </p:txBody>
      </p:sp>
      <p:sp>
        <p:nvSpPr>
          <p:cNvPr id="4" name="灯片编号占位符 3">
            <a:extLst>
              <a:ext uri="{FF2B5EF4-FFF2-40B4-BE49-F238E27FC236}">
                <a16:creationId xmlns:a16="http://schemas.microsoft.com/office/drawing/2014/main" id="{72381D53-5FFD-424F-B4AB-6329DBB927BD}"/>
              </a:ext>
            </a:extLst>
          </p:cNvPr>
          <p:cNvSpPr>
            <a:spLocks noGrp="1"/>
          </p:cNvSpPr>
          <p:nvPr>
            <p:ph type="sldNum" sz="quarter" idx="12"/>
          </p:nvPr>
        </p:nvSpPr>
        <p:spPr/>
        <p:txBody>
          <a:bodyPr/>
          <a:lstStyle/>
          <a:p>
            <a:fld id="{BF9A1D82-A967-4BC1-A576-AD1CE0B149C9}" type="slidenum">
              <a:rPr lang="zh-CN" altLang="en-US" smtClean="0"/>
              <a:t>37</a:t>
            </a:fld>
            <a:endParaRPr lang="zh-CN" altLang="en-US"/>
          </a:p>
        </p:txBody>
      </p:sp>
    </p:spTree>
    <p:extLst>
      <p:ext uri="{BB962C8B-B14F-4D97-AF65-F5344CB8AC3E}">
        <p14:creationId xmlns:p14="http://schemas.microsoft.com/office/powerpoint/2010/main" val="807315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6B92-2601-F147-BE3A-FEF5A0663FA9}"/>
              </a:ext>
            </a:extLst>
          </p:cNvPr>
          <p:cNvSpPr>
            <a:spLocks noGrp="1"/>
          </p:cNvSpPr>
          <p:nvPr>
            <p:ph type="title"/>
          </p:nvPr>
        </p:nvSpPr>
        <p:spPr/>
        <p:txBody>
          <a:bodyPr/>
          <a:lstStyle/>
          <a:p>
            <a:r>
              <a:rPr lang="en-US" altLang="zh-CN" dirty="0"/>
              <a:t>2</a:t>
            </a:r>
            <a:r>
              <a:rPr lang="zh-CN" altLang="en-US" dirty="0"/>
              <a:t>个候选实验题目</a:t>
            </a:r>
            <a:endParaRPr lang="en-US" dirty="0"/>
          </a:p>
        </p:txBody>
      </p:sp>
      <p:sp>
        <p:nvSpPr>
          <p:cNvPr id="9" name="灯片编号占位符 8">
            <a:extLst>
              <a:ext uri="{FF2B5EF4-FFF2-40B4-BE49-F238E27FC236}">
                <a16:creationId xmlns:a16="http://schemas.microsoft.com/office/drawing/2014/main" id="{E21C3AB5-C207-4308-980E-0AFB3A3C2D2B}"/>
              </a:ext>
            </a:extLst>
          </p:cNvPr>
          <p:cNvSpPr>
            <a:spLocks noGrp="1"/>
          </p:cNvSpPr>
          <p:nvPr>
            <p:ph type="sldNum" sz="quarter" idx="12"/>
          </p:nvPr>
        </p:nvSpPr>
        <p:spPr/>
        <p:txBody>
          <a:bodyPr/>
          <a:lstStyle/>
          <a:p>
            <a:fld id="{BF9A1D82-A967-4BC1-A576-AD1CE0B149C9}" type="slidenum">
              <a:rPr lang="zh-CN" altLang="en-US" smtClean="0"/>
              <a:t>38</a:t>
            </a:fld>
            <a:endParaRPr lang="zh-CN" altLang="en-US"/>
          </a:p>
        </p:txBody>
      </p:sp>
      <p:sp>
        <p:nvSpPr>
          <p:cNvPr id="7" name="内容占位符 2">
            <a:extLst>
              <a:ext uri="{FF2B5EF4-FFF2-40B4-BE49-F238E27FC236}">
                <a16:creationId xmlns:a16="http://schemas.microsoft.com/office/drawing/2014/main" id="{DC750842-C5AD-4A2C-AF59-66B46447E67E}"/>
              </a:ext>
            </a:extLst>
          </p:cNvPr>
          <p:cNvSpPr>
            <a:spLocks noGrp="1"/>
          </p:cNvSpPr>
          <p:nvPr>
            <p:ph idx="1"/>
          </p:nvPr>
        </p:nvSpPr>
        <p:spPr>
          <a:xfrm>
            <a:off x="457200" y="1340768"/>
            <a:ext cx="8229600" cy="5511528"/>
          </a:xfrm>
        </p:spPr>
        <p:txBody>
          <a:bodyPr>
            <a:normAutofit/>
          </a:bodyPr>
          <a:lstStyle/>
          <a:p>
            <a:r>
              <a:rPr lang="zh-CN" altLang="en-US" dirty="0"/>
              <a:t>实验题目</a:t>
            </a:r>
            <a:r>
              <a:rPr lang="en-US" altLang="zh-CN" dirty="0"/>
              <a:t>1</a:t>
            </a:r>
            <a:r>
              <a:rPr lang="zh-CN" altLang="en-US" dirty="0"/>
              <a:t>：基于机器学习的数据库基数估计任务</a:t>
            </a:r>
            <a:endParaRPr lang="en-US" altLang="zh-CN" dirty="0"/>
          </a:p>
          <a:p>
            <a:r>
              <a:rPr lang="zh-CN" altLang="en-US" dirty="0"/>
              <a:t>实验题目</a:t>
            </a:r>
            <a:r>
              <a:rPr lang="en-US" altLang="zh-CN" dirty="0"/>
              <a:t>2</a:t>
            </a:r>
            <a:r>
              <a:rPr lang="zh-CN" altLang="en-US" dirty="0"/>
              <a:t>：基于机器学习的数据库代价模型任务</a:t>
            </a:r>
            <a:endParaRPr lang="en-US" altLang="zh-CN" dirty="0"/>
          </a:p>
        </p:txBody>
      </p:sp>
    </p:spTree>
    <p:extLst>
      <p:ext uri="{BB962C8B-B14F-4D97-AF65-F5344CB8AC3E}">
        <p14:creationId xmlns:p14="http://schemas.microsoft.com/office/powerpoint/2010/main" val="3482762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259F1-14B9-4438-9C64-5EAD7E227C48}"/>
              </a:ext>
            </a:extLst>
          </p:cNvPr>
          <p:cNvSpPr>
            <a:spLocks noGrp="1"/>
          </p:cNvSpPr>
          <p:nvPr>
            <p:ph type="title"/>
          </p:nvPr>
        </p:nvSpPr>
        <p:spPr/>
        <p:txBody>
          <a:bodyPr/>
          <a:lstStyle/>
          <a:p>
            <a:r>
              <a:rPr lang="zh-CN" altLang="en-US" dirty="0"/>
              <a:t>课程简介</a:t>
            </a:r>
          </a:p>
        </p:txBody>
      </p:sp>
      <p:sp>
        <p:nvSpPr>
          <p:cNvPr id="3" name="内容占位符 2">
            <a:extLst>
              <a:ext uri="{FF2B5EF4-FFF2-40B4-BE49-F238E27FC236}">
                <a16:creationId xmlns:a16="http://schemas.microsoft.com/office/drawing/2014/main" id="{1501ACF2-52B9-4B8A-BABB-4A2526331DC3}"/>
              </a:ext>
            </a:extLst>
          </p:cNvPr>
          <p:cNvSpPr>
            <a:spLocks noGrp="1"/>
          </p:cNvSpPr>
          <p:nvPr>
            <p:ph idx="1"/>
          </p:nvPr>
        </p:nvSpPr>
        <p:spPr>
          <a:xfrm>
            <a:off x="179512" y="1340768"/>
            <a:ext cx="8507288" cy="5328592"/>
          </a:xfrm>
        </p:spPr>
        <p:txBody>
          <a:bodyPr>
            <a:normAutofit/>
          </a:bodyPr>
          <a:lstStyle/>
          <a:p>
            <a:r>
              <a:rPr lang="zh-CN" altLang="en-US" dirty="0"/>
              <a:t>课时安排</a:t>
            </a:r>
            <a:endParaRPr lang="en-US" altLang="zh-CN" dirty="0"/>
          </a:p>
          <a:p>
            <a:pPr lvl="1"/>
            <a:r>
              <a:rPr lang="zh-CN" altLang="en-US" dirty="0"/>
              <a:t>共</a:t>
            </a:r>
            <a:r>
              <a:rPr lang="en-US" altLang="zh-CN" dirty="0"/>
              <a:t>12</a:t>
            </a:r>
            <a:r>
              <a:rPr lang="zh-CN" altLang="en-US" dirty="0"/>
              <a:t>周</a:t>
            </a:r>
            <a:r>
              <a:rPr lang="en-US" altLang="zh-CN" dirty="0"/>
              <a:t>: 3-14</a:t>
            </a:r>
            <a:r>
              <a:rPr lang="zh-CN" altLang="en-US" dirty="0"/>
              <a:t>周</a:t>
            </a:r>
            <a:endParaRPr lang="en-US" altLang="zh-CN" dirty="0"/>
          </a:p>
          <a:p>
            <a:pPr lvl="1"/>
            <a:r>
              <a:rPr lang="en-US" altLang="zh-CN" dirty="0"/>
              <a:t>4</a:t>
            </a:r>
            <a:r>
              <a:rPr lang="zh-CN" altLang="en-US" dirty="0"/>
              <a:t>次理论课</a:t>
            </a:r>
            <a:r>
              <a:rPr lang="en-US" altLang="zh-CN" dirty="0"/>
              <a:t>: 3-6</a:t>
            </a:r>
            <a:r>
              <a:rPr lang="zh-CN" altLang="en-US" dirty="0"/>
              <a:t>周</a:t>
            </a:r>
            <a:endParaRPr lang="en-US" altLang="zh-CN" dirty="0"/>
          </a:p>
          <a:p>
            <a:pPr lvl="1"/>
            <a:r>
              <a:rPr lang="en-US" altLang="zh-CN" dirty="0"/>
              <a:t>8</a:t>
            </a:r>
            <a:r>
              <a:rPr lang="zh-CN" altLang="en-US" dirty="0"/>
              <a:t>次实践课</a:t>
            </a:r>
            <a:r>
              <a:rPr lang="en-US" altLang="zh-CN" dirty="0"/>
              <a:t>: 7-14</a:t>
            </a:r>
            <a:r>
              <a:rPr lang="zh-CN" altLang="en-US" dirty="0"/>
              <a:t>周</a:t>
            </a:r>
            <a:endParaRPr lang="en-US" altLang="zh-CN" dirty="0"/>
          </a:p>
          <a:p>
            <a:pPr lvl="1"/>
            <a:r>
              <a:rPr lang="zh-CN" altLang="en-US" dirty="0"/>
              <a:t>实验报告提交时间：</a:t>
            </a:r>
            <a:r>
              <a:rPr lang="en-US" altLang="zh-CN" dirty="0"/>
              <a:t>14</a:t>
            </a:r>
            <a:r>
              <a:rPr lang="zh-CN" altLang="en-US" dirty="0"/>
              <a:t>周（暂定）</a:t>
            </a:r>
            <a:endParaRPr lang="en-US" altLang="zh-CN" dirty="0"/>
          </a:p>
          <a:p>
            <a:endParaRPr lang="en-US" altLang="zh-CN" dirty="0"/>
          </a:p>
          <a:p>
            <a:r>
              <a:rPr lang="zh-CN" altLang="en-US" dirty="0"/>
              <a:t>考核方式</a:t>
            </a:r>
            <a:endParaRPr lang="en-US" altLang="zh-CN" dirty="0"/>
          </a:p>
          <a:p>
            <a:pPr lvl="1"/>
            <a:r>
              <a:rPr lang="zh-CN" altLang="en-US" kern="100" dirty="0"/>
              <a:t>平时成绩：</a:t>
            </a:r>
            <a:r>
              <a:rPr lang="en-US" altLang="zh-CN" kern="100" dirty="0"/>
              <a:t>40%</a:t>
            </a:r>
          </a:p>
          <a:p>
            <a:pPr lvl="1"/>
            <a:r>
              <a:rPr lang="zh-CN" altLang="en-US" kern="100" dirty="0"/>
              <a:t>实验报告：</a:t>
            </a:r>
            <a:r>
              <a:rPr lang="en-US" altLang="zh-CN" kern="100" dirty="0"/>
              <a:t>60%</a:t>
            </a:r>
          </a:p>
        </p:txBody>
      </p:sp>
      <p:sp>
        <p:nvSpPr>
          <p:cNvPr id="4" name="灯片编号占位符 3">
            <a:extLst>
              <a:ext uri="{FF2B5EF4-FFF2-40B4-BE49-F238E27FC236}">
                <a16:creationId xmlns:a16="http://schemas.microsoft.com/office/drawing/2014/main" id="{C460F815-6095-469B-9408-E54CEFB754AF}"/>
              </a:ext>
            </a:extLst>
          </p:cNvPr>
          <p:cNvSpPr>
            <a:spLocks noGrp="1"/>
          </p:cNvSpPr>
          <p:nvPr>
            <p:ph type="sldNum" sz="quarter" idx="12"/>
          </p:nvPr>
        </p:nvSpPr>
        <p:spPr/>
        <p:txBody>
          <a:bodyPr/>
          <a:lstStyle/>
          <a:p>
            <a:fld id="{BF9A1D82-A967-4BC1-A576-AD1CE0B149C9}" type="slidenum">
              <a:rPr lang="zh-CN" altLang="en-US" smtClean="0"/>
              <a:t>39</a:t>
            </a:fld>
            <a:endParaRPr lang="zh-CN" altLang="en-US"/>
          </a:p>
        </p:txBody>
      </p:sp>
    </p:spTree>
    <p:extLst>
      <p:ext uri="{BB962C8B-B14F-4D97-AF65-F5344CB8AC3E}">
        <p14:creationId xmlns:p14="http://schemas.microsoft.com/office/powerpoint/2010/main" val="108117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5E23.tmp"/>
          <p:cNvPicPr>
            <a:picLocks/>
          </p:cNvPicPr>
          <p:nvPr/>
        </p:nvPicPr>
        <p:blipFill>
          <a:blip r:embed="rId2" cstate="print"/>
          <a:stretch>
            <a:fillRect/>
          </a:stretch>
        </p:blipFill>
        <p:spPr>
          <a:xfrm>
            <a:off x="381000" y="3581400"/>
            <a:ext cx="5803900" cy="2730500"/>
          </a:xfrm>
          <a:prstGeom prst="rect">
            <a:avLst/>
          </a:prstGeom>
        </p:spPr>
      </p:pic>
      <p:sp>
        <p:nvSpPr>
          <p:cNvPr id="25" name="TextBox 24"/>
          <p:cNvSpPr txBox="1"/>
          <p:nvPr/>
        </p:nvSpPr>
        <p:spPr>
          <a:xfrm>
            <a:off x="176229" y="300511"/>
            <a:ext cx="8391913" cy="2500685"/>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139700" algn="l"/>
                <a:tab pos="6197600" algn="l"/>
              </a:tabLst>
              <a:defRPr/>
            </a:pPr>
            <a:r>
              <a:rPr lang="zh-CN" altLang="en-US" sz="2796">
                <a:solidFill>
                  <a:srgbClr val="000000"/>
                </a:solidFill>
                <a:latin typeface="幼圆"/>
              </a:rPr>
              <a:t>什么是神经网络（</a:t>
            </a:r>
            <a:r>
              <a:rPr lang="zh-CN" altLang="en-US" sz="2796">
                <a:solidFill>
                  <a:srgbClr val="0000FF"/>
                </a:solidFill>
                <a:latin typeface="幼圆"/>
              </a:rPr>
              <a:t>学习</a:t>
            </a:r>
            <a:r>
              <a:rPr lang="zh-CN" altLang="en-US" sz="2796">
                <a:solidFill>
                  <a:srgbClr val="000000"/>
                </a:solidFill>
                <a:latin typeface="幼圆"/>
              </a:rPr>
              <a:t>）？</a:t>
            </a:r>
          </a:p>
          <a:p>
            <a:pPr marL="0" marR="0" lvl="0" indent="0" defTabSz="914400" eaLnBrk="1" fontAlgn="auto" latinLnBrk="0" hangingPunct="1">
              <a:lnSpc>
                <a:spcPts val="1000"/>
              </a:lnSpc>
              <a:buClrTx/>
              <a:buSzTx/>
              <a:buNone/>
              <a:tabLst>
                <a:tab pos="139700" algn="l"/>
                <a:tab pos="61976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139700" algn="l"/>
                <a:tab pos="61976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139700" algn="l"/>
                <a:tab pos="6197600" algn="l"/>
              </a:tabLst>
              <a:defRPr/>
            </a:pPr>
            <a:endParaRPr lang="zh-CN" altLang="en-US" sz="2796">
              <a:solidFill>
                <a:srgbClr val="000000"/>
              </a:solidFill>
              <a:latin typeface="幼圆"/>
            </a:endParaRPr>
          </a:p>
          <a:p>
            <a:pPr marL="0" marR="0" lvl="0" indent="0" defTabSz="914400" eaLnBrk="1" fontAlgn="auto" latinLnBrk="0" hangingPunct="1">
              <a:lnSpc>
                <a:spcPts val="3000"/>
              </a:lnSpc>
              <a:buClrTx/>
              <a:buSzTx/>
              <a:buNone/>
              <a:tabLst>
                <a:tab pos="139700" algn="l"/>
                <a:tab pos="6197600" algn="l"/>
              </a:tabLst>
              <a:defRPr/>
            </a:pPr>
            <a:r>
              <a:rPr lang="zh-CN" altLang="en-US" sz="2796">
                <a:solidFill>
                  <a:srgbClr val="000000"/>
                </a:solidFill>
                <a:latin typeface="幼圆"/>
              </a:rPr>
              <a:t>	</a:t>
            </a:r>
            <a:r>
              <a:rPr lang="en-US" altLang="zh-CN" sz="2004">
                <a:solidFill>
                  <a:srgbClr val="0000FF"/>
                </a:solidFill>
                <a:latin typeface="Times New Roman"/>
              </a:rPr>
              <a:t>neural networks </a:t>
            </a:r>
            <a:r>
              <a:rPr lang="en-US" altLang="zh-CN" sz="2004">
                <a:solidFill>
                  <a:srgbClr val="000000"/>
                </a:solidFill>
                <a:latin typeface="Times New Roman"/>
              </a:rPr>
              <a:t>are massively parallel interconnected networks</a:t>
            </a:r>
          </a:p>
          <a:p>
            <a:pPr marL="0" marR="0" lvl="0" indent="0" defTabSz="914400" eaLnBrk="1" fontAlgn="auto" latinLnBrk="0" hangingPunct="1">
              <a:lnSpc>
                <a:spcPts val="2400"/>
              </a:lnSpc>
              <a:buClrTx/>
              <a:buSzTx/>
              <a:buNone/>
              <a:tabLst>
                <a:tab pos="139700" algn="l"/>
                <a:tab pos="6197600" algn="l"/>
              </a:tabLst>
              <a:defRPr/>
            </a:pPr>
            <a:r>
              <a:rPr lang="en-US" altLang="zh-CN" sz="2004">
                <a:solidFill>
                  <a:srgbClr val="000000"/>
                </a:solidFill>
                <a:latin typeface="Times New Roman"/>
              </a:rPr>
              <a:t>	</a:t>
            </a:r>
            <a:r>
              <a:rPr lang="en-US" altLang="zh-CN" sz="2006">
                <a:solidFill>
                  <a:srgbClr val="000000"/>
                </a:solidFill>
                <a:latin typeface="Times New Roman"/>
              </a:rPr>
              <a:t>of simple (usually adaptive) elements and their hierarchical</a:t>
            </a:r>
          </a:p>
          <a:p>
            <a:pPr marL="0" marR="0" lvl="0" indent="0" defTabSz="914400" eaLnBrk="1" fontAlgn="auto" latinLnBrk="0" hangingPunct="1">
              <a:lnSpc>
                <a:spcPts val="2402"/>
              </a:lnSpc>
              <a:buClrTx/>
              <a:buSzTx/>
              <a:buNone/>
              <a:tabLst>
                <a:tab pos="139700" algn="l"/>
                <a:tab pos="6197600" algn="l"/>
              </a:tabLst>
              <a:defRPr/>
            </a:pPr>
            <a:r>
              <a:rPr lang="en-US" altLang="zh-CN" sz="2006">
                <a:solidFill>
                  <a:srgbClr val="000000"/>
                </a:solidFill>
                <a:latin typeface="Times New Roman"/>
              </a:rPr>
              <a:t>	</a:t>
            </a:r>
            <a:r>
              <a:rPr lang="en-US" altLang="zh-CN" sz="2004">
                <a:solidFill>
                  <a:srgbClr val="000000"/>
                </a:solidFill>
                <a:latin typeface="Times New Roman"/>
              </a:rPr>
              <a:t>organizations which are intended to interact with the objects of</a:t>
            </a:r>
          </a:p>
          <a:p>
            <a:pPr marL="0" marR="0" lvl="0" indent="0" defTabSz="914400" eaLnBrk="1" fontAlgn="auto" latinLnBrk="0" hangingPunct="1">
              <a:lnSpc>
                <a:spcPts val="2400"/>
              </a:lnSpc>
              <a:buClrTx/>
              <a:buSzTx/>
              <a:buNone/>
              <a:tabLst>
                <a:tab pos="139700" algn="l"/>
                <a:tab pos="6197600" algn="l"/>
              </a:tabLst>
              <a:defRPr/>
            </a:pPr>
            <a:r>
              <a:rPr lang="en-US" altLang="zh-CN" sz="2004">
                <a:solidFill>
                  <a:srgbClr val="000000"/>
                </a:solidFill>
                <a:latin typeface="Times New Roman"/>
              </a:rPr>
              <a:t>	the real world in the same way as biological nervous systems do</a:t>
            </a:r>
          </a:p>
          <a:p>
            <a:pPr marL="0" marR="0" lvl="0" indent="0" defTabSz="914400" eaLnBrk="1" fontAlgn="auto" latinLnBrk="0" hangingPunct="1">
              <a:lnSpc>
                <a:spcPts val="1000"/>
              </a:lnSpc>
              <a:buClrTx/>
              <a:buSzTx/>
              <a:buNone/>
              <a:tabLst>
                <a:tab pos="139700" algn="l"/>
                <a:tab pos="6197600" algn="l"/>
              </a:tabLst>
              <a:defRPr/>
            </a:pPr>
            <a:endParaRPr lang="en-US" altLang="zh-CN" sz="2004">
              <a:solidFill>
                <a:srgbClr val="000000"/>
              </a:solidFill>
              <a:latin typeface="Times New Roman"/>
            </a:endParaRPr>
          </a:p>
          <a:p>
            <a:pPr marL="0" marR="0" lvl="0" indent="0" defTabSz="914400" eaLnBrk="1" fontAlgn="auto" latinLnBrk="0" hangingPunct="1">
              <a:lnSpc>
                <a:spcPts val="2558"/>
              </a:lnSpc>
              <a:buClrTx/>
              <a:buSzTx/>
              <a:buNone/>
              <a:tabLst>
                <a:tab pos="139700" algn="l"/>
                <a:tab pos="6197600" algn="l"/>
              </a:tabLst>
              <a:defRPr/>
            </a:pPr>
            <a:r>
              <a:rPr lang="en-US" altLang="zh-CN" sz="2004">
                <a:solidFill>
                  <a:srgbClr val="000000"/>
                </a:solidFill>
                <a:latin typeface="Times New Roman"/>
              </a:rPr>
              <a:t>		</a:t>
            </a:r>
            <a:r>
              <a:rPr lang="en-US" altLang="zh-CN">
                <a:solidFill>
                  <a:srgbClr val="800000"/>
                </a:solidFill>
                <a:latin typeface="Times New Roman"/>
              </a:rPr>
              <a:t>[T. Kohonen, NN88]</a:t>
            </a:r>
            <a:endParaRPr lang="zh-CN" altLang="en-US">
              <a:solidFill>
                <a:srgbClr val="800000"/>
              </a:solidFill>
              <a:latin typeface="Times New Roman"/>
            </a:endParaRPr>
          </a:p>
        </p:txBody>
      </p:sp>
      <p:sp>
        <p:nvSpPr>
          <p:cNvPr id="26" name="TextBox 25"/>
          <p:cNvSpPr txBox="1"/>
          <p:nvPr/>
        </p:nvSpPr>
        <p:spPr>
          <a:xfrm>
            <a:off x="484022" y="2948815"/>
            <a:ext cx="1972463" cy="328551"/>
          </a:xfrm>
          <a:prstGeom prst="rect">
            <a:avLst/>
          </a:prstGeom>
          <a:noFill/>
        </p:spPr>
        <p:txBody>
          <a:bodyPr vert="horz" wrap="none" lIns="0" tIns="0" rIns="0" bIns="0" rtlCol="0">
            <a:spAutoFit/>
          </a:bodyPr>
          <a:lstStyle/>
          <a:p>
            <a:pPr>
              <a:lnSpc>
                <a:spcPts val="2662"/>
              </a:lnSpc>
            </a:pPr>
            <a:r>
              <a:rPr lang="en-US" altLang="zh-CN" sz="2196">
                <a:solidFill>
                  <a:srgbClr val="000000"/>
                </a:solidFill>
                <a:latin typeface="Times New Roman"/>
              </a:rPr>
              <a:t>M-P </a:t>
            </a:r>
            <a:r>
              <a:rPr lang="zh-CN" altLang="en-US" sz="2196">
                <a:solidFill>
                  <a:srgbClr val="000000"/>
                </a:solidFill>
                <a:latin typeface="幼圆"/>
              </a:rPr>
              <a:t>神经元模型</a:t>
            </a:r>
          </a:p>
        </p:txBody>
      </p:sp>
      <p:sp>
        <p:nvSpPr>
          <p:cNvPr id="27" name="TextBox 26"/>
          <p:cNvSpPr txBox="1"/>
          <p:nvPr/>
        </p:nvSpPr>
        <p:spPr>
          <a:xfrm>
            <a:off x="2608833" y="3025396"/>
            <a:ext cx="2385268" cy="243656"/>
          </a:xfrm>
          <a:prstGeom prst="rect">
            <a:avLst/>
          </a:prstGeom>
          <a:noFill/>
        </p:spPr>
        <p:txBody>
          <a:bodyPr vert="horz" wrap="none" lIns="0" tIns="0" rIns="0" bIns="0" rtlCol="0">
            <a:spAutoFit/>
          </a:bodyPr>
          <a:lstStyle/>
          <a:p>
            <a:pPr>
              <a:lnSpc>
                <a:spcPts val="1934"/>
              </a:lnSpc>
            </a:pPr>
            <a:r>
              <a:rPr lang="en-US" altLang="zh-CN" sz="1596">
                <a:solidFill>
                  <a:srgbClr val="C00000"/>
                </a:solidFill>
                <a:latin typeface="Times New Roman"/>
              </a:rPr>
              <a:t>[McCulloch and Pitts,  1943]</a:t>
            </a:r>
            <a:endParaRPr lang="zh-CN" altLang="en-US" sz="1596">
              <a:solidFill>
                <a:srgbClr val="C00000"/>
              </a:solidFill>
              <a:latin typeface="Times New Roman"/>
            </a:endParaRPr>
          </a:p>
        </p:txBody>
      </p:sp>
      <p:sp>
        <p:nvSpPr>
          <p:cNvPr id="28" name="TextBox 27"/>
          <p:cNvSpPr txBox="1"/>
          <p:nvPr/>
        </p:nvSpPr>
        <p:spPr>
          <a:xfrm>
            <a:off x="6738493" y="3397000"/>
            <a:ext cx="1846659" cy="2641749"/>
          </a:xfrm>
          <a:prstGeom prst="rect">
            <a:avLst/>
          </a:prstGeom>
          <a:noFill/>
        </p:spPr>
        <p:txBody>
          <a:bodyPr vert="horz" wrap="none" lIns="0" tIns="0" rIns="0" bIns="0" rtlCol="0">
            <a:spAutoFit/>
          </a:bodyPr>
          <a:lstStyle/>
          <a:p>
            <a:pPr>
              <a:lnSpc>
                <a:spcPts val="1732"/>
              </a:lnSpc>
            </a:pPr>
            <a:r>
              <a:rPr lang="zh-CN" altLang="en-US" sz="1802">
                <a:solidFill>
                  <a:srgbClr val="000000"/>
                </a:solidFill>
                <a:latin typeface="幼圆"/>
              </a:rPr>
              <a:t>神经网络是一个很</a:t>
            </a:r>
          </a:p>
          <a:p>
            <a:pPr>
              <a:lnSpc>
                <a:spcPts val="2163"/>
              </a:lnSpc>
            </a:pPr>
            <a:r>
              <a:rPr lang="zh-CN" altLang="en-US">
                <a:solidFill>
                  <a:srgbClr val="000000"/>
                </a:solidFill>
                <a:latin typeface="幼圆"/>
              </a:rPr>
              <a:t>大的学科，本课程</a:t>
            </a:r>
          </a:p>
          <a:p>
            <a:pPr>
              <a:lnSpc>
                <a:spcPts val="2160"/>
              </a:lnSpc>
            </a:pPr>
            <a:r>
              <a:rPr lang="zh-CN" altLang="en-US">
                <a:solidFill>
                  <a:srgbClr val="000000"/>
                </a:solidFill>
                <a:latin typeface="幼圆"/>
              </a:rPr>
              <a:t>仅讨论它与机器学</a:t>
            </a:r>
          </a:p>
          <a:p>
            <a:pPr>
              <a:lnSpc>
                <a:spcPts val="2100"/>
              </a:lnSpc>
            </a:pPr>
            <a:r>
              <a:rPr lang="zh-CN" altLang="en-US">
                <a:solidFill>
                  <a:srgbClr val="000000"/>
                </a:solidFill>
                <a:latin typeface="幼圆"/>
              </a:rPr>
              <a:t>习的交集</a:t>
            </a:r>
          </a:p>
          <a:p>
            <a:pPr>
              <a:lnSpc>
                <a:spcPts val="1000"/>
              </a:lnSpc>
            </a:pPr>
            <a:endParaRPr lang="zh-CN" altLang="en-US">
              <a:solidFill>
                <a:srgbClr val="000000"/>
              </a:solidFill>
              <a:latin typeface="幼圆"/>
            </a:endParaRPr>
          </a:p>
          <a:p>
            <a:pPr>
              <a:lnSpc>
                <a:spcPts val="1000"/>
              </a:lnSpc>
            </a:pPr>
            <a:endParaRPr lang="zh-CN" altLang="en-US">
              <a:solidFill>
                <a:srgbClr val="000000"/>
              </a:solidFill>
              <a:latin typeface="幼圆"/>
            </a:endParaRPr>
          </a:p>
          <a:p>
            <a:pPr>
              <a:lnSpc>
                <a:spcPts val="1000"/>
              </a:lnSpc>
            </a:pPr>
            <a:endParaRPr lang="zh-CN" altLang="en-US">
              <a:solidFill>
                <a:srgbClr val="000000"/>
              </a:solidFill>
              <a:latin typeface="幼圆"/>
            </a:endParaRPr>
          </a:p>
          <a:p>
            <a:pPr>
              <a:lnSpc>
                <a:spcPts val="1000"/>
              </a:lnSpc>
            </a:pPr>
            <a:endParaRPr lang="zh-CN" altLang="en-US">
              <a:solidFill>
                <a:srgbClr val="000000"/>
              </a:solidFill>
              <a:latin typeface="幼圆"/>
            </a:endParaRPr>
          </a:p>
          <a:p>
            <a:pPr>
              <a:lnSpc>
                <a:spcPts val="2619"/>
              </a:lnSpc>
            </a:pPr>
            <a:r>
              <a:rPr lang="zh-CN" altLang="en-US" sz="2004">
                <a:solidFill>
                  <a:srgbClr val="0000FF"/>
                </a:solidFill>
                <a:latin typeface="幼圆"/>
              </a:rPr>
              <a:t>神经网络学得的</a:t>
            </a:r>
          </a:p>
          <a:p>
            <a:pPr>
              <a:lnSpc>
                <a:spcPts val="2880"/>
              </a:lnSpc>
            </a:pPr>
            <a:r>
              <a:rPr lang="zh-CN" altLang="en-US" sz="2004">
                <a:solidFill>
                  <a:srgbClr val="0000FF"/>
                </a:solidFill>
                <a:latin typeface="幼圆"/>
              </a:rPr>
              <a:t>知识蕴含在连接</a:t>
            </a:r>
          </a:p>
          <a:p>
            <a:pPr>
              <a:lnSpc>
                <a:spcPts val="2880"/>
              </a:lnSpc>
            </a:pPr>
            <a:r>
              <a:rPr lang="zh-CN" altLang="en-US" sz="2004">
                <a:solidFill>
                  <a:srgbClr val="0000FF"/>
                </a:solidFill>
                <a:latin typeface="幼圆"/>
              </a:rPr>
              <a:t>权与阈值中</a:t>
            </a:r>
          </a:p>
        </p:txBody>
      </p:sp>
      <p:sp>
        <p:nvSpPr>
          <p:cNvPr id="8" name="TextBox 7"/>
          <p:cNvSpPr txBox="1"/>
          <p:nvPr/>
        </p:nvSpPr>
        <p:spPr>
          <a:xfrm>
            <a:off x="6858016" y="214290"/>
            <a:ext cx="2143140" cy="2308324"/>
          </a:xfrm>
          <a:prstGeom prst="rect">
            <a:avLst/>
          </a:prstGeom>
          <a:noFill/>
        </p:spPr>
        <p:txBody>
          <a:bodyPr wrap="square" rtlCol="0">
            <a:spAutoFit/>
          </a:bodyPr>
          <a:lstStyle/>
          <a:p>
            <a:r>
              <a:rPr lang="zh-CN" altLang="en-US">
                <a:solidFill>
                  <a:srgbClr val="FF0000"/>
                </a:solidFill>
              </a:rPr>
              <a:t>神经网络</a:t>
            </a:r>
            <a:r>
              <a:rPr lang="zh-CN" altLang="en-US">
                <a:solidFill>
                  <a:srgbClr val="0000FF"/>
                </a:solidFill>
              </a:rPr>
              <a:t>是</a:t>
            </a:r>
            <a:r>
              <a:rPr lang="zh-CN" altLang="en-US"/>
              <a:t>一个具有适应性的简单单元组成的广泛并行互联的</a:t>
            </a:r>
            <a:r>
              <a:rPr lang="zh-CN" altLang="en-US">
                <a:solidFill>
                  <a:srgbClr val="0000FF"/>
                </a:solidFill>
              </a:rPr>
              <a:t>网络</a:t>
            </a:r>
            <a:r>
              <a:rPr lang="zh-CN" altLang="en-US"/>
              <a:t>，它的组织能够模拟生物神经系统对真实世界物体所作出的交互反应。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6141.tmp"/>
          <p:cNvPicPr>
            <a:picLocks/>
          </p:cNvPicPr>
          <p:nvPr/>
        </p:nvPicPr>
        <p:blipFill>
          <a:blip r:embed="rId2" cstate="print"/>
          <a:stretch>
            <a:fillRect/>
          </a:stretch>
        </p:blipFill>
        <p:spPr>
          <a:xfrm>
            <a:off x="533400" y="2108200"/>
            <a:ext cx="7785100" cy="4203700"/>
          </a:xfrm>
          <a:prstGeom prst="rect">
            <a:avLst/>
          </a:prstGeom>
        </p:spPr>
      </p:pic>
      <p:sp>
        <p:nvSpPr>
          <p:cNvPr id="25" name="TextBox 24"/>
          <p:cNvSpPr txBox="1"/>
          <p:nvPr/>
        </p:nvSpPr>
        <p:spPr>
          <a:xfrm>
            <a:off x="218541" y="321726"/>
            <a:ext cx="1436291" cy="347339"/>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幼圆"/>
              </a:rPr>
              <a:t>激活函数</a:t>
            </a:r>
          </a:p>
        </p:txBody>
      </p:sp>
      <p:sp>
        <p:nvSpPr>
          <p:cNvPr id="26" name="TextBox 25"/>
          <p:cNvSpPr txBox="1"/>
          <p:nvPr/>
        </p:nvSpPr>
        <p:spPr>
          <a:xfrm>
            <a:off x="537667" y="1152271"/>
            <a:ext cx="80150" cy="692497"/>
          </a:xfrm>
          <a:prstGeom prst="rect">
            <a:avLst/>
          </a:prstGeom>
          <a:noFill/>
        </p:spPr>
        <p:txBody>
          <a:bodyPr vert="horz" wrap="none" lIns="0" tIns="0" rIns="0" bIns="0" rtlCol="0">
            <a:spAutoFit/>
          </a:bodyPr>
          <a:lstStyle/>
          <a:p>
            <a:pPr>
              <a:lnSpc>
                <a:spcPts val="2007"/>
              </a:lnSpc>
            </a:pPr>
            <a:r>
              <a:rPr lang="en-US" altLang="zh-CN">
                <a:solidFill>
                  <a:srgbClr val="000000"/>
                </a:solidFill>
                <a:latin typeface="Times New Roman"/>
              </a:rPr>
              <a:t>•</a:t>
            </a:r>
          </a:p>
          <a:p>
            <a:pPr>
              <a:lnSpc>
                <a:spcPts val="1000"/>
              </a:lnSpc>
            </a:pPr>
            <a:endParaRPr lang="en-US" altLang="zh-CN">
              <a:solidFill>
                <a:srgbClr val="000000"/>
              </a:solidFill>
              <a:latin typeface="Times New Roman"/>
            </a:endParaRPr>
          </a:p>
          <a:p>
            <a:pPr>
              <a:lnSpc>
                <a:spcPts val="2361"/>
              </a:lnSpc>
            </a:pPr>
            <a:r>
              <a:rPr lang="en-US" altLang="zh-CN" sz="1802">
                <a:solidFill>
                  <a:srgbClr val="000000"/>
                </a:solidFill>
                <a:latin typeface="Times New Roman"/>
              </a:rPr>
              <a:t>•</a:t>
            </a:r>
            <a:endParaRPr lang="zh-CN" altLang="en-US" sz="1802">
              <a:solidFill>
                <a:srgbClr val="000000"/>
              </a:solidFill>
              <a:latin typeface="Times New Roman"/>
            </a:endParaRPr>
          </a:p>
        </p:txBody>
      </p:sp>
      <p:sp>
        <p:nvSpPr>
          <p:cNvPr id="27" name="TextBox 26"/>
          <p:cNvSpPr txBox="1"/>
          <p:nvPr/>
        </p:nvSpPr>
        <p:spPr>
          <a:xfrm>
            <a:off x="683568" y="1124744"/>
            <a:ext cx="7006726" cy="718145"/>
          </a:xfrm>
          <a:prstGeom prst="rect">
            <a:avLst/>
          </a:prstGeom>
          <a:noFill/>
        </p:spPr>
        <p:txBody>
          <a:bodyPr vert="horz" wrap="none" lIns="0" tIns="0" rIns="0" bIns="0" rtlCol="0">
            <a:spAutoFit/>
          </a:bodyPr>
          <a:lstStyle/>
          <a:p>
            <a:pPr>
              <a:lnSpc>
                <a:spcPts val="2182"/>
              </a:lnSpc>
            </a:pPr>
            <a:r>
              <a:rPr lang="zh-CN" altLang="en-US">
                <a:solidFill>
                  <a:srgbClr val="FF0000"/>
                </a:solidFill>
                <a:latin typeface="幼圆"/>
              </a:rPr>
              <a:t>理想</a:t>
            </a:r>
            <a:r>
              <a:rPr lang="zh-CN" altLang="en-US">
                <a:solidFill>
                  <a:srgbClr val="000000"/>
                </a:solidFill>
                <a:latin typeface="幼圆"/>
              </a:rPr>
              <a:t>激活函数是</a:t>
            </a:r>
            <a:r>
              <a:rPr lang="zh-CN" altLang="en-US">
                <a:solidFill>
                  <a:srgbClr val="FF0000"/>
                </a:solidFill>
                <a:latin typeface="幼圆"/>
              </a:rPr>
              <a:t>阶跃</a:t>
            </a:r>
            <a:r>
              <a:rPr lang="zh-CN" altLang="en-US">
                <a:solidFill>
                  <a:srgbClr val="000000"/>
                </a:solidFill>
                <a:latin typeface="幼圆"/>
              </a:rPr>
              <a:t>函数 </a:t>
            </a:r>
            <a:r>
              <a:rPr lang="en-US" altLang="zh-CN">
                <a:solidFill>
                  <a:srgbClr val="000000"/>
                </a:solidFill>
                <a:latin typeface="Times New Roman"/>
              </a:rPr>
              <a:t>, 0</a:t>
            </a:r>
            <a:r>
              <a:rPr lang="zh-CN" altLang="en-US">
                <a:solidFill>
                  <a:srgbClr val="000000"/>
                </a:solidFill>
                <a:latin typeface="幼圆"/>
              </a:rPr>
              <a:t>表示</a:t>
            </a:r>
            <a:r>
              <a:rPr lang="zh-CN" altLang="en-US">
                <a:solidFill>
                  <a:srgbClr val="FF0000"/>
                </a:solidFill>
                <a:latin typeface="幼圆"/>
              </a:rPr>
              <a:t>抑制</a:t>
            </a:r>
            <a:r>
              <a:rPr lang="zh-CN" altLang="en-US">
                <a:solidFill>
                  <a:srgbClr val="000000"/>
                </a:solidFill>
                <a:latin typeface="幼圆"/>
              </a:rPr>
              <a:t>神经元而</a:t>
            </a:r>
            <a:r>
              <a:rPr lang="en-US" altLang="zh-CN">
                <a:solidFill>
                  <a:srgbClr val="000000"/>
                </a:solidFill>
                <a:latin typeface="Times New Roman"/>
              </a:rPr>
              <a:t>1</a:t>
            </a:r>
            <a:r>
              <a:rPr lang="zh-CN" altLang="en-US">
                <a:solidFill>
                  <a:srgbClr val="000000"/>
                </a:solidFill>
                <a:latin typeface="幼圆"/>
              </a:rPr>
              <a:t>表示</a:t>
            </a:r>
            <a:r>
              <a:rPr lang="zh-CN" altLang="en-US">
                <a:solidFill>
                  <a:srgbClr val="FF0000"/>
                </a:solidFill>
                <a:latin typeface="幼圆"/>
              </a:rPr>
              <a:t>激活</a:t>
            </a:r>
            <a:r>
              <a:rPr lang="zh-CN" altLang="en-US">
                <a:solidFill>
                  <a:srgbClr val="000000"/>
                </a:solidFill>
                <a:latin typeface="幼圆"/>
              </a:rPr>
              <a:t>神经元</a:t>
            </a:r>
          </a:p>
          <a:p>
            <a:pPr>
              <a:lnSpc>
                <a:spcPts val="1000"/>
              </a:lnSpc>
            </a:pPr>
            <a:endParaRPr lang="zh-CN" altLang="en-US">
              <a:solidFill>
                <a:srgbClr val="000000"/>
              </a:solidFill>
              <a:latin typeface="幼圆"/>
            </a:endParaRPr>
          </a:p>
          <a:p>
            <a:pPr>
              <a:lnSpc>
                <a:spcPts val="2360"/>
              </a:lnSpc>
            </a:pPr>
            <a:r>
              <a:rPr lang="zh-CN" altLang="en-US" sz="1802">
                <a:solidFill>
                  <a:srgbClr val="000000"/>
                </a:solidFill>
                <a:latin typeface="幼圆"/>
              </a:rPr>
              <a:t>阶跃函数具有不连续、不光滑等</a:t>
            </a:r>
            <a:r>
              <a:rPr lang="zh-CN" altLang="en-US" sz="1802">
                <a:solidFill>
                  <a:srgbClr val="FF0000"/>
                </a:solidFill>
                <a:latin typeface="幼圆"/>
              </a:rPr>
              <a:t>不好</a:t>
            </a:r>
            <a:r>
              <a:rPr lang="zh-CN" altLang="en-US" sz="1802">
                <a:solidFill>
                  <a:srgbClr val="000000"/>
                </a:solidFill>
                <a:latin typeface="幼圆"/>
              </a:rPr>
              <a:t>的性质 </a:t>
            </a:r>
            <a:r>
              <a:rPr lang="en-US" altLang="zh-CN" sz="1802">
                <a:solidFill>
                  <a:srgbClr val="000000"/>
                </a:solidFill>
                <a:latin typeface="Times New Roman"/>
              </a:rPr>
              <a:t>, </a:t>
            </a:r>
            <a:r>
              <a:rPr lang="zh-CN" altLang="en-US" sz="1802">
                <a:solidFill>
                  <a:srgbClr val="000000"/>
                </a:solidFill>
                <a:latin typeface="幼圆"/>
              </a:rPr>
              <a:t>常用的是 </a:t>
            </a:r>
            <a:r>
              <a:rPr lang="en-US" altLang="zh-CN" sz="1802">
                <a:solidFill>
                  <a:srgbClr val="000000"/>
                </a:solidFill>
                <a:latin typeface="Times New Roman"/>
              </a:rPr>
              <a:t>Sigmoid </a:t>
            </a:r>
            <a:r>
              <a:rPr lang="zh-CN" altLang="en-US" sz="1802">
                <a:solidFill>
                  <a:srgbClr val="000000"/>
                </a:solidFill>
                <a:latin typeface="幼圆"/>
              </a:rPr>
              <a:t>函数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9" name="Rectangle 3"/>
          <p:cNvSpPr>
            <a:spLocks noGrp="1" noChangeArrowheads="1"/>
          </p:cNvSpPr>
          <p:nvPr>
            <p:ph type="title"/>
          </p:nvPr>
        </p:nvSpPr>
        <p:spPr/>
        <p:txBody>
          <a:bodyPr>
            <a:normAutofit/>
          </a:bodyPr>
          <a:lstStyle/>
          <a:p>
            <a:r>
              <a:rPr lang="en-US" dirty="0"/>
              <a:t>Perceptron and Neural Nets</a:t>
            </a:r>
          </a:p>
        </p:txBody>
      </p:sp>
      <p:sp>
        <p:nvSpPr>
          <p:cNvPr id="756738" name="Rectangle 2"/>
          <p:cNvSpPr>
            <a:spLocks noGrp="1" noChangeArrowheads="1"/>
          </p:cNvSpPr>
          <p:nvPr>
            <p:ph idx="1"/>
          </p:nvPr>
        </p:nvSpPr>
        <p:spPr/>
        <p:txBody>
          <a:bodyPr>
            <a:normAutofit fontScale="77500" lnSpcReduction="20000"/>
          </a:bodyPr>
          <a:lstStyle/>
          <a:p>
            <a:r>
              <a:rPr lang="en-US" dirty="0"/>
              <a:t>From biological neuron to artificial neuron (perceptron)</a:t>
            </a:r>
          </a:p>
          <a:p>
            <a:endParaRPr lang="en-US" dirty="0"/>
          </a:p>
          <a:p>
            <a:endParaRPr lang="en-US" dirty="0"/>
          </a:p>
          <a:p>
            <a:endParaRPr lang="en-US" dirty="0"/>
          </a:p>
          <a:p>
            <a:endParaRPr lang="en-US" dirty="0"/>
          </a:p>
          <a:p>
            <a:r>
              <a:rPr lang="en-US" dirty="0"/>
              <a:t>Activation function</a:t>
            </a:r>
          </a:p>
          <a:p>
            <a:endParaRPr lang="en-US" dirty="0"/>
          </a:p>
          <a:p>
            <a:endParaRPr lang="en-US" dirty="0"/>
          </a:p>
          <a:p>
            <a:endParaRPr lang="en-US" dirty="0"/>
          </a:p>
          <a:p>
            <a:r>
              <a:rPr lang="en-US" dirty="0"/>
              <a:t>Artificial neuron networks</a:t>
            </a:r>
          </a:p>
          <a:p>
            <a:pPr lvl="1"/>
            <a:r>
              <a:rPr lang="en-US" dirty="0"/>
              <a:t>supervised learning</a:t>
            </a:r>
          </a:p>
          <a:p>
            <a:pPr lvl="1"/>
            <a:r>
              <a:rPr lang="en-US" dirty="0"/>
              <a:t>gradient descent</a:t>
            </a:r>
          </a:p>
          <a:p>
            <a:endParaRPr lang="en-US" sz="2000" dirty="0"/>
          </a:p>
        </p:txBody>
      </p:sp>
      <p:sp>
        <p:nvSpPr>
          <p:cNvPr id="18" name="Footer Placeholder 17"/>
          <p:cNvSpPr>
            <a:spLocks noGrp="1"/>
          </p:cNvSpPr>
          <p:nvPr>
            <p:ph type="ftr" sz="quarter" idx="11"/>
          </p:nvPr>
        </p:nvSpPr>
        <p:spPr/>
        <p:txBody>
          <a:bodyPr/>
          <a:lstStyle/>
          <a:p>
            <a:r>
              <a:rPr lang="en-US" altLang="zh-CN"/>
              <a:t>© Eric Xing @ CMU, 2006-2011</a:t>
            </a:r>
            <a:endParaRPr lang="en-US" altLang="en-US" dirty="0"/>
          </a:p>
        </p:txBody>
      </p:sp>
      <p:sp>
        <p:nvSpPr>
          <p:cNvPr id="17" name="Slide Number Placeholder 16"/>
          <p:cNvSpPr>
            <a:spLocks noGrp="1"/>
          </p:cNvSpPr>
          <p:nvPr>
            <p:ph type="sldNum" sz="quarter" idx="12"/>
          </p:nvPr>
        </p:nvSpPr>
        <p:spPr/>
        <p:txBody>
          <a:bodyPr/>
          <a:lstStyle/>
          <a:p>
            <a:fld id="{1A30F549-F879-4053-8685-4286A63136EA}" type="slidenum">
              <a:rPr lang="en-US" altLang="en-US" smtClean="0"/>
              <a:pPr/>
              <a:t>6</a:t>
            </a:fld>
            <a:endParaRPr lang="en-US" altLang="en-US"/>
          </a:p>
        </p:txBody>
      </p:sp>
      <p:graphicFrame>
        <p:nvGraphicFramePr>
          <p:cNvPr id="756740" name="Object 4"/>
          <p:cNvGraphicFramePr>
            <a:graphicFrameLocks noChangeAspect="1"/>
          </p:cNvGraphicFramePr>
          <p:nvPr>
            <p:extLst>
              <p:ext uri="{D42A27DB-BD31-4B8C-83A1-F6EECF244321}">
                <p14:modId xmlns:p14="http://schemas.microsoft.com/office/powerpoint/2010/main" val="2732896475"/>
              </p:ext>
            </p:extLst>
          </p:nvPr>
        </p:nvGraphicFramePr>
        <p:xfrm>
          <a:off x="643880" y="1816151"/>
          <a:ext cx="3505200" cy="1497013"/>
        </p:xfrm>
        <a:graphic>
          <a:graphicData uri="http://schemas.openxmlformats.org/presentationml/2006/ole">
            <mc:AlternateContent xmlns:mc="http://schemas.openxmlformats.org/markup-compatibility/2006">
              <mc:Choice xmlns:v="urn:schemas-microsoft-com:vml" Requires="v">
                <p:oleObj name="Picture" r:id="rId3" imgW="4594320" imgH="1935000" progId="Word.Picture.8">
                  <p:embed/>
                </p:oleObj>
              </mc:Choice>
              <mc:Fallback>
                <p:oleObj name="Picture" r:id="rId3" imgW="4594320" imgH="1935000" progId="Word.Picture.8">
                  <p:embed/>
                  <p:pic>
                    <p:nvPicPr>
                      <p:cNvPr id="7567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80" y="1816151"/>
                        <a:ext cx="3505200" cy="149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56741" name="Object 5"/>
          <p:cNvGraphicFramePr>
            <a:graphicFrameLocks noChangeAspect="1"/>
          </p:cNvGraphicFramePr>
          <p:nvPr>
            <p:extLst>
              <p:ext uri="{D42A27DB-BD31-4B8C-83A1-F6EECF244321}">
                <p14:modId xmlns:p14="http://schemas.microsoft.com/office/powerpoint/2010/main" val="3988721621"/>
              </p:ext>
            </p:extLst>
          </p:nvPr>
        </p:nvGraphicFramePr>
        <p:xfrm>
          <a:off x="5292080" y="1735901"/>
          <a:ext cx="3352800" cy="1649413"/>
        </p:xfrm>
        <a:graphic>
          <a:graphicData uri="http://schemas.openxmlformats.org/presentationml/2006/ole">
            <mc:AlternateContent xmlns:mc="http://schemas.openxmlformats.org/markup-compatibility/2006">
              <mc:Choice xmlns:v="urn:schemas-microsoft-com:vml" Requires="v">
                <p:oleObj name="Picture" r:id="rId5" imgW="3714840" imgH="1828800" progId="Word.Picture.8">
                  <p:embed/>
                </p:oleObj>
              </mc:Choice>
              <mc:Fallback>
                <p:oleObj name="Picture" r:id="rId5" imgW="3714840" imgH="1828800" progId="Word.Picture.8">
                  <p:embed/>
                  <p:pic>
                    <p:nvPicPr>
                      <p:cNvPr id="7567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1735901"/>
                        <a:ext cx="3352800" cy="1649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56742" name="AutoShape 6"/>
          <p:cNvSpPr>
            <a:spLocks noChangeArrowheads="1"/>
          </p:cNvSpPr>
          <p:nvPr/>
        </p:nvSpPr>
        <p:spPr bwMode="auto">
          <a:xfrm>
            <a:off x="4453880" y="2497901"/>
            <a:ext cx="533400" cy="381000"/>
          </a:xfrm>
          <a:prstGeom prst="rightArrow">
            <a:avLst>
              <a:gd name="adj1" fmla="val 50000"/>
              <a:gd name="adj2" fmla="val 35000"/>
            </a:avLst>
          </a:prstGeom>
          <a:solidFill>
            <a:schemeClr val="accent1"/>
          </a:solidFill>
          <a:ln w="9525">
            <a:solidFill>
              <a:schemeClr val="tx1"/>
            </a:solidFill>
            <a:miter lim="800000"/>
            <a:headEnd/>
            <a:tailEnd/>
          </a:ln>
          <a:effectLst/>
        </p:spPr>
        <p:txBody>
          <a:bodyPr wrap="none" anchor="ctr"/>
          <a:lstStyle/>
          <a:p>
            <a:endParaRPr lang="en-US"/>
          </a:p>
        </p:txBody>
      </p:sp>
      <p:grpSp>
        <p:nvGrpSpPr>
          <p:cNvPr id="2" name="Group 7"/>
          <p:cNvGrpSpPr>
            <a:grpSpLocks/>
          </p:cNvGrpSpPr>
          <p:nvPr/>
        </p:nvGrpSpPr>
        <p:grpSpPr bwMode="auto">
          <a:xfrm>
            <a:off x="762000" y="3669323"/>
            <a:ext cx="7162800" cy="1252537"/>
            <a:chOff x="480" y="2208"/>
            <a:chExt cx="4512" cy="789"/>
          </a:xfrm>
        </p:grpSpPr>
        <p:graphicFrame>
          <p:nvGraphicFramePr>
            <p:cNvPr id="756744" name="Object 8"/>
            <p:cNvGraphicFramePr>
              <a:graphicFrameLocks noChangeAspect="1"/>
            </p:cNvGraphicFramePr>
            <p:nvPr/>
          </p:nvGraphicFramePr>
          <p:xfrm>
            <a:off x="480" y="2401"/>
            <a:ext cx="754" cy="477"/>
          </p:xfrm>
          <a:graphic>
            <a:graphicData uri="http://schemas.openxmlformats.org/presentationml/2006/ole">
              <mc:AlternateContent xmlns:mc="http://schemas.openxmlformats.org/markup-compatibility/2006">
                <mc:Choice xmlns:v="urn:schemas-microsoft-com:vml" Requires="v">
                  <p:oleObj name="Equation" r:id="rId7" imgW="774360" imgH="507960" progId="Equation.3">
                    <p:embed/>
                  </p:oleObj>
                </mc:Choice>
                <mc:Fallback>
                  <p:oleObj name="Equation" r:id="rId7" imgW="774360" imgH="507960" progId="Equation.3">
                    <p:embed/>
                    <p:pic>
                      <p:nvPicPr>
                        <p:cNvPr id="75674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2401"/>
                          <a:ext cx="754"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56745" name="Object 9"/>
            <p:cNvGraphicFramePr>
              <a:graphicFrameLocks noChangeAspect="1"/>
            </p:cNvGraphicFramePr>
            <p:nvPr/>
          </p:nvGraphicFramePr>
          <p:xfrm>
            <a:off x="1826" y="2435"/>
            <a:ext cx="1175" cy="455"/>
          </p:xfrm>
          <a:graphic>
            <a:graphicData uri="http://schemas.openxmlformats.org/presentationml/2006/ole">
              <mc:AlternateContent xmlns:mc="http://schemas.openxmlformats.org/markup-compatibility/2006">
                <mc:Choice xmlns:v="urn:schemas-microsoft-com:vml" Requires="v">
                  <p:oleObj name="Equation" r:id="rId9" imgW="1244520" imgH="482400" progId="Equation.3">
                    <p:embed/>
                  </p:oleObj>
                </mc:Choice>
                <mc:Fallback>
                  <p:oleObj name="Equation" r:id="rId9" imgW="1244520" imgH="482400" progId="Equation.3">
                    <p:embed/>
                    <p:pic>
                      <p:nvPicPr>
                        <p:cNvPr id="75674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6" y="2435"/>
                          <a:ext cx="1175" cy="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756746" name="Picture 10"/>
            <p:cNvPicPr>
              <a:picLocks noChangeAspect="1" noChangeArrowheads="1"/>
            </p:cNvPicPr>
            <p:nvPr/>
          </p:nvPicPr>
          <p:blipFill>
            <a:blip r:embed="rId11"/>
            <a:srcRect/>
            <a:stretch>
              <a:fillRect/>
            </a:stretch>
          </p:blipFill>
          <p:spPr bwMode="auto">
            <a:xfrm>
              <a:off x="4128" y="2208"/>
              <a:ext cx="864" cy="789"/>
            </a:xfrm>
            <a:prstGeom prst="rect">
              <a:avLst/>
            </a:prstGeom>
            <a:noFill/>
            <a:ln w="9525">
              <a:noFill/>
              <a:miter lim="800000"/>
              <a:headEnd/>
              <a:tailEnd/>
            </a:ln>
            <a:effectLst/>
          </p:spPr>
        </p:pic>
        <p:sp>
          <p:nvSpPr>
            <p:cNvPr id="756747" name="AutoShape 11"/>
            <p:cNvSpPr>
              <a:spLocks noChangeArrowheads="1"/>
            </p:cNvSpPr>
            <p:nvPr/>
          </p:nvSpPr>
          <p:spPr bwMode="auto">
            <a:xfrm>
              <a:off x="3456" y="2592"/>
              <a:ext cx="240" cy="192"/>
            </a:xfrm>
            <a:prstGeom prst="righ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en-US"/>
            </a:p>
          </p:txBody>
        </p:sp>
      </p:grpSp>
      <p:graphicFrame>
        <p:nvGraphicFramePr>
          <p:cNvPr id="756748" name="Object 12"/>
          <p:cNvGraphicFramePr>
            <a:graphicFrameLocks noChangeAspect="1"/>
          </p:cNvGraphicFramePr>
          <p:nvPr/>
        </p:nvGraphicFramePr>
        <p:xfrm>
          <a:off x="5791200" y="5268913"/>
          <a:ext cx="2532063" cy="1436687"/>
        </p:xfrm>
        <a:graphic>
          <a:graphicData uri="http://schemas.openxmlformats.org/presentationml/2006/ole">
            <mc:AlternateContent xmlns:mc="http://schemas.openxmlformats.org/markup-compatibility/2006">
              <mc:Choice xmlns:v="urn:schemas-microsoft-com:vml" Requires="v">
                <p:oleObj name="Picture" r:id="rId12" imgW="4229280" imgH="2400480" progId="Word.Picture.8">
                  <p:embed/>
                </p:oleObj>
              </mc:Choice>
              <mc:Fallback>
                <p:oleObj name="Picture" r:id="rId12" imgW="4229280" imgH="2400480" progId="Word.Picture.8">
                  <p:embed/>
                  <p:pic>
                    <p:nvPicPr>
                      <p:cNvPr id="756748"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5268913"/>
                        <a:ext cx="2532063" cy="1436687"/>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5705562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67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673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673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6738">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6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677C.tmp"/>
          <p:cNvPicPr>
            <a:picLocks/>
          </p:cNvPicPr>
          <p:nvPr/>
        </p:nvPicPr>
        <p:blipFill>
          <a:blip r:embed="rId2" cstate="print"/>
          <a:stretch>
            <a:fillRect/>
          </a:stretch>
        </p:blipFill>
        <p:spPr>
          <a:xfrm>
            <a:off x="0" y="0"/>
            <a:ext cx="9144000" cy="6858000"/>
          </a:xfrm>
          <a:prstGeom prst="rect">
            <a:avLst/>
          </a:prstGeom>
        </p:spPr>
      </p:pic>
      <p:pic>
        <p:nvPicPr>
          <p:cNvPr id="3" name="图片 2" descr="ws_677D.tmp"/>
          <p:cNvPicPr>
            <a:picLocks/>
          </p:cNvPicPr>
          <p:nvPr/>
        </p:nvPicPr>
        <p:blipFill>
          <a:blip r:embed="rId3" cstate="print"/>
          <a:stretch>
            <a:fillRect/>
          </a:stretch>
        </p:blipFill>
        <p:spPr>
          <a:xfrm>
            <a:off x="5867400" y="1892300"/>
            <a:ext cx="1308100" cy="1905000"/>
          </a:xfrm>
          <a:prstGeom prst="rect">
            <a:avLst/>
          </a:prstGeom>
        </p:spPr>
      </p:pic>
      <p:pic>
        <p:nvPicPr>
          <p:cNvPr id="4" name="图片 3" descr="ws_677E.tmp"/>
          <p:cNvPicPr>
            <a:picLocks/>
          </p:cNvPicPr>
          <p:nvPr/>
        </p:nvPicPr>
        <p:blipFill>
          <a:blip r:embed="rId4" cstate="print"/>
          <a:stretch>
            <a:fillRect/>
          </a:stretch>
        </p:blipFill>
        <p:spPr>
          <a:xfrm>
            <a:off x="5562600" y="5067300"/>
            <a:ext cx="2260600" cy="1066800"/>
          </a:xfrm>
          <a:prstGeom prst="rect">
            <a:avLst/>
          </a:prstGeom>
        </p:spPr>
      </p:pic>
      <p:sp>
        <p:nvSpPr>
          <p:cNvPr id="27" name="TextBox 26"/>
          <p:cNvSpPr txBox="1"/>
          <p:nvPr/>
        </p:nvSpPr>
        <p:spPr>
          <a:xfrm>
            <a:off x="218541" y="321726"/>
            <a:ext cx="7978403" cy="4514056"/>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139700" algn="l"/>
                <a:tab pos="152400" algn="l"/>
                <a:tab pos="1790700" algn="l"/>
              </a:tabLst>
              <a:defRPr/>
            </a:pPr>
            <a:r>
              <a:rPr lang="zh-CN" altLang="en-US" sz="2796">
                <a:solidFill>
                  <a:srgbClr val="000000"/>
                </a:solidFill>
                <a:latin typeface="幼圆"/>
              </a:rPr>
              <a:t>神经网络发展回顾</a:t>
            </a:r>
          </a:p>
          <a:p>
            <a:pPr marL="0" marR="0" lvl="0" indent="0" defTabSz="914400" eaLnBrk="1" fontAlgn="auto" latinLnBrk="0" hangingPunct="1">
              <a:lnSpc>
                <a:spcPts val="1000"/>
              </a:lnSpc>
              <a:buClrTx/>
              <a:buSzTx/>
              <a:buNone/>
              <a:tabLst>
                <a:tab pos="139700" algn="l"/>
                <a:tab pos="152400" algn="l"/>
                <a:tab pos="17907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139700" algn="l"/>
                <a:tab pos="152400" algn="l"/>
                <a:tab pos="17907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139700" algn="l"/>
                <a:tab pos="152400" algn="l"/>
                <a:tab pos="1790700" algn="l"/>
              </a:tabLst>
              <a:defRPr/>
            </a:pPr>
            <a:endParaRPr lang="zh-CN" altLang="en-US" sz="2796">
              <a:solidFill>
                <a:srgbClr val="000000"/>
              </a:solidFill>
              <a:latin typeface="幼圆"/>
            </a:endParaRPr>
          </a:p>
          <a:p>
            <a:pPr marL="0" marR="0" lvl="0" indent="0" defTabSz="914400" eaLnBrk="1" fontAlgn="auto" latinLnBrk="0" hangingPunct="1">
              <a:lnSpc>
                <a:spcPts val="2748"/>
              </a:lnSpc>
              <a:buClrTx/>
              <a:buSzTx/>
              <a:buNone/>
              <a:tabLst>
                <a:tab pos="139700" algn="l"/>
                <a:tab pos="152400" algn="l"/>
                <a:tab pos="1790700" algn="l"/>
              </a:tabLst>
              <a:defRPr/>
            </a:pPr>
            <a:r>
              <a:rPr lang="zh-CN" altLang="en-US" sz="2796">
                <a:solidFill>
                  <a:srgbClr val="000000"/>
                </a:solidFill>
                <a:latin typeface="幼圆"/>
              </a:rPr>
              <a:t>		</a:t>
            </a:r>
            <a:r>
              <a:rPr lang="en-US" altLang="zh-CN" sz="2196">
                <a:solidFill>
                  <a:srgbClr val="000000"/>
                </a:solidFill>
                <a:latin typeface="Times New Roman"/>
              </a:rPr>
              <a:t>1940</a:t>
            </a:r>
            <a:r>
              <a:rPr lang="zh-CN" altLang="en-US" sz="2196">
                <a:solidFill>
                  <a:srgbClr val="000000"/>
                </a:solidFill>
                <a:latin typeface="幼圆"/>
              </a:rPr>
              <a:t>年代 </a:t>
            </a:r>
            <a:r>
              <a:rPr lang="en-US" altLang="zh-CN" sz="2196">
                <a:solidFill>
                  <a:srgbClr val="000000"/>
                </a:solidFill>
                <a:latin typeface="Times New Roman"/>
              </a:rPr>
              <a:t>-</a:t>
            </a:r>
            <a:r>
              <a:rPr lang="zh-CN" altLang="en-US" sz="2196">
                <a:solidFill>
                  <a:srgbClr val="000000"/>
                </a:solidFill>
                <a:latin typeface="幼圆"/>
              </a:rPr>
              <a:t>萌芽期： </a:t>
            </a:r>
            <a:r>
              <a:rPr lang="en-US" altLang="zh-CN" sz="2004">
                <a:solidFill>
                  <a:srgbClr val="000000"/>
                </a:solidFill>
                <a:latin typeface="Times New Roman"/>
              </a:rPr>
              <a:t>M-P</a:t>
            </a:r>
            <a:r>
              <a:rPr lang="zh-CN" altLang="en-US" sz="2004">
                <a:solidFill>
                  <a:srgbClr val="000000"/>
                </a:solidFill>
                <a:latin typeface="幼圆"/>
              </a:rPr>
              <a:t>模型 </a:t>
            </a:r>
            <a:r>
              <a:rPr lang="en-US" altLang="zh-CN" sz="2004">
                <a:solidFill>
                  <a:srgbClr val="000000"/>
                </a:solidFill>
                <a:latin typeface="Times New Roman"/>
              </a:rPr>
              <a:t>(1943), Hebb </a:t>
            </a:r>
            <a:r>
              <a:rPr lang="zh-CN" altLang="en-US" sz="2004">
                <a:solidFill>
                  <a:srgbClr val="000000"/>
                </a:solidFill>
                <a:latin typeface="幼圆"/>
              </a:rPr>
              <a:t>学习规则 </a:t>
            </a:r>
            <a:r>
              <a:rPr lang="en-US" altLang="zh-CN" sz="2004">
                <a:solidFill>
                  <a:srgbClr val="000000"/>
                </a:solidFill>
                <a:latin typeface="Times New Roman"/>
              </a:rPr>
              <a:t>(1945)</a:t>
            </a: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3200"/>
              </a:lnSpc>
              <a:buClrTx/>
              <a:buSzTx/>
              <a:buNone/>
              <a:tabLst>
                <a:tab pos="139700" algn="l"/>
                <a:tab pos="152400" algn="l"/>
                <a:tab pos="1790700" algn="l"/>
              </a:tabLst>
              <a:defRPr/>
            </a:pPr>
            <a:r>
              <a:rPr lang="en-US" altLang="zh-CN" sz="2004">
                <a:solidFill>
                  <a:srgbClr val="000000"/>
                </a:solidFill>
                <a:latin typeface="Times New Roman"/>
              </a:rPr>
              <a:t>	</a:t>
            </a:r>
            <a:r>
              <a:rPr lang="en-US" altLang="zh-CN" sz="2196">
                <a:solidFill>
                  <a:srgbClr val="FF0000"/>
                </a:solidFill>
                <a:latin typeface="Times New Roman"/>
              </a:rPr>
              <a:t>1958</a:t>
            </a:r>
            <a:r>
              <a:rPr lang="zh-CN" altLang="en-US" sz="2196">
                <a:solidFill>
                  <a:srgbClr val="FF0000"/>
                </a:solidFill>
                <a:latin typeface="幼圆"/>
              </a:rPr>
              <a:t>左右 </a:t>
            </a:r>
            <a:r>
              <a:rPr lang="en-US" altLang="zh-CN" sz="2196">
                <a:solidFill>
                  <a:srgbClr val="FF0000"/>
                </a:solidFill>
                <a:latin typeface="Times New Roman"/>
              </a:rPr>
              <a:t>-1969</a:t>
            </a:r>
            <a:r>
              <a:rPr lang="zh-CN" altLang="en-US" sz="2196">
                <a:solidFill>
                  <a:srgbClr val="FF0000"/>
                </a:solidFill>
                <a:latin typeface="幼圆"/>
              </a:rPr>
              <a:t>左右 </a:t>
            </a:r>
            <a:r>
              <a:rPr lang="en-US" altLang="zh-CN" sz="2196">
                <a:solidFill>
                  <a:srgbClr val="FF0000"/>
                </a:solidFill>
                <a:latin typeface="Times New Roman"/>
              </a:rPr>
              <a:t>~</a:t>
            </a:r>
            <a:r>
              <a:rPr lang="zh-CN" altLang="en-US" sz="2196">
                <a:solidFill>
                  <a:srgbClr val="FF0000"/>
                </a:solidFill>
                <a:latin typeface="幼圆"/>
              </a:rPr>
              <a:t>繁荣期 </a:t>
            </a:r>
            <a:r>
              <a:rPr lang="zh-CN" altLang="en-US" sz="2196">
                <a:solidFill>
                  <a:srgbClr val="000000"/>
                </a:solidFill>
                <a:latin typeface="幼圆"/>
              </a:rPr>
              <a:t>： </a:t>
            </a:r>
            <a:r>
              <a:rPr lang="zh-CN" altLang="en-US" sz="2004">
                <a:solidFill>
                  <a:srgbClr val="000000"/>
                </a:solidFill>
                <a:latin typeface="幼圆"/>
              </a:rPr>
              <a:t>感知机 </a:t>
            </a:r>
            <a:r>
              <a:rPr lang="en-US" altLang="zh-CN" sz="2004">
                <a:solidFill>
                  <a:srgbClr val="000000"/>
                </a:solidFill>
                <a:latin typeface="Times New Roman"/>
              </a:rPr>
              <a:t>(1958), Adaline (1960), …</a:t>
            </a: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2904"/>
              </a:lnSpc>
              <a:buClrTx/>
              <a:buSzTx/>
              <a:buNone/>
              <a:tabLst>
                <a:tab pos="139700" algn="l"/>
                <a:tab pos="152400" algn="l"/>
                <a:tab pos="1790700" algn="l"/>
              </a:tabLst>
              <a:defRPr/>
            </a:pPr>
            <a:r>
              <a:rPr lang="en-US" altLang="zh-CN" sz="2004">
                <a:solidFill>
                  <a:srgbClr val="000000"/>
                </a:solidFill>
                <a:latin typeface="Times New Roman"/>
              </a:rPr>
              <a:t>		1969</a:t>
            </a:r>
            <a:r>
              <a:rPr lang="zh-CN" altLang="en-US" sz="2004">
                <a:solidFill>
                  <a:srgbClr val="000000"/>
                </a:solidFill>
                <a:latin typeface="幼圆"/>
              </a:rPr>
              <a:t>年： </a:t>
            </a:r>
            <a:r>
              <a:rPr lang="en-US" altLang="zh-CN" sz="2004">
                <a:solidFill>
                  <a:srgbClr val="000000"/>
                </a:solidFill>
                <a:latin typeface="Times New Roman"/>
              </a:rPr>
              <a:t>Minsky &amp; Papert “Perceptrons”</a:t>
            </a: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3414"/>
              </a:lnSpc>
              <a:buClrTx/>
              <a:buSzTx/>
              <a:buNone/>
              <a:tabLst>
                <a:tab pos="139700" algn="l"/>
                <a:tab pos="152400" algn="l"/>
                <a:tab pos="1790700" algn="l"/>
              </a:tabLst>
              <a:defRPr/>
            </a:pPr>
            <a:r>
              <a:rPr lang="en-US" altLang="zh-CN" sz="2004">
                <a:solidFill>
                  <a:srgbClr val="000000"/>
                </a:solidFill>
                <a:latin typeface="Times New Roman"/>
              </a:rPr>
              <a:t>			</a:t>
            </a:r>
            <a:r>
              <a:rPr lang="zh-CN" altLang="en-US" sz="2796">
                <a:solidFill>
                  <a:srgbClr val="0000FF"/>
                </a:solidFill>
                <a:latin typeface="幼圆"/>
              </a:rPr>
              <a:t>冰 河期</a:t>
            </a:r>
          </a:p>
          <a:p>
            <a:pPr marL="0" marR="0" lvl="0" indent="0" defTabSz="914400" eaLnBrk="1" fontAlgn="auto" latinLnBrk="0" hangingPunct="1">
              <a:lnSpc>
                <a:spcPts val="1000"/>
              </a:lnSpc>
              <a:buClrTx/>
              <a:buSzTx/>
              <a:buNone/>
              <a:tabLst>
                <a:tab pos="139700" algn="l"/>
                <a:tab pos="152400" algn="l"/>
                <a:tab pos="1790700" algn="l"/>
              </a:tabLst>
              <a:defRPr/>
            </a:pPr>
            <a:endParaRPr lang="zh-CN" altLang="en-US" sz="2796">
              <a:solidFill>
                <a:srgbClr val="0000FF"/>
              </a:solidFill>
              <a:latin typeface="幼圆"/>
            </a:endParaRPr>
          </a:p>
          <a:p>
            <a:pPr marL="0" marR="0" lvl="0" indent="0" defTabSz="914400" eaLnBrk="1" fontAlgn="auto" latinLnBrk="0" hangingPunct="1">
              <a:lnSpc>
                <a:spcPts val="1000"/>
              </a:lnSpc>
              <a:buClrTx/>
              <a:buSzTx/>
              <a:buNone/>
              <a:tabLst>
                <a:tab pos="139700" algn="l"/>
                <a:tab pos="152400" algn="l"/>
                <a:tab pos="1790700" algn="l"/>
              </a:tabLst>
              <a:defRPr/>
            </a:pPr>
            <a:endParaRPr lang="zh-CN" altLang="en-US" sz="2796">
              <a:solidFill>
                <a:srgbClr val="0000FF"/>
              </a:solidFill>
              <a:latin typeface="幼圆"/>
            </a:endParaRPr>
          </a:p>
          <a:p>
            <a:pPr marL="0" marR="0" lvl="0" indent="0" defTabSz="914400" eaLnBrk="1" fontAlgn="auto" latinLnBrk="0" hangingPunct="1">
              <a:lnSpc>
                <a:spcPts val="1000"/>
              </a:lnSpc>
              <a:buClrTx/>
              <a:buSzTx/>
              <a:buNone/>
              <a:tabLst>
                <a:tab pos="139700" algn="l"/>
                <a:tab pos="152400" algn="l"/>
                <a:tab pos="1790700" algn="l"/>
              </a:tabLst>
              <a:defRPr/>
            </a:pPr>
            <a:endParaRPr lang="zh-CN" altLang="en-US" sz="2796">
              <a:solidFill>
                <a:srgbClr val="0000FF"/>
              </a:solidFill>
              <a:latin typeface="幼圆"/>
            </a:endParaRPr>
          </a:p>
          <a:p>
            <a:pPr marL="0" marR="0" lvl="0" indent="0" defTabSz="914400" eaLnBrk="1" fontAlgn="auto" latinLnBrk="0" hangingPunct="1">
              <a:lnSpc>
                <a:spcPts val="3657"/>
              </a:lnSpc>
              <a:buClrTx/>
              <a:buSzTx/>
              <a:buNone/>
              <a:tabLst>
                <a:tab pos="139700" algn="l"/>
                <a:tab pos="152400" algn="l"/>
                <a:tab pos="1790700" algn="l"/>
              </a:tabLst>
              <a:defRPr/>
            </a:pPr>
            <a:r>
              <a:rPr lang="zh-CN" altLang="en-US" sz="2796">
                <a:solidFill>
                  <a:srgbClr val="0000FF"/>
                </a:solidFill>
                <a:latin typeface="幼圆"/>
              </a:rPr>
              <a:t>		</a:t>
            </a:r>
            <a:r>
              <a:rPr lang="en-US" altLang="zh-CN" sz="2196">
                <a:solidFill>
                  <a:srgbClr val="FF0000"/>
                </a:solidFill>
                <a:latin typeface="Times New Roman"/>
              </a:rPr>
              <a:t>1985</a:t>
            </a:r>
            <a:r>
              <a:rPr lang="zh-CN" altLang="en-US" sz="2196">
                <a:solidFill>
                  <a:srgbClr val="FF0000"/>
                </a:solidFill>
                <a:latin typeface="幼圆"/>
              </a:rPr>
              <a:t>左右 </a:t>
            </a:r>
            <a:r>
              <a:rPr lang="en-US" altLang="zh-CN" sz="2196">
                <a:solidFill>
                  <a:srgbClr val="FF0000"/>
                </a:solidFill>
                <a:latin typeface="Times New Roman"/>
              </a:rPr>
              <a:t>-1995</a:t>
            </a:r>
            <a:r>
              <a:rPr lang="zh-CN" altLang="en-US" sz="2196">
                <a:solidFill>
                  <a:srgbClr val="FF0000"/>
                </a:solidFill>
                <a:latin typeface="幼圆"/>
              </a:rPr>
              <a:t>左右 </a:t>
            </a:r>
            <a:r>
              <a:rPr lang="en-US" altLang="zh-CN" sz="2196">
                <a:solidFill>
                  <a:srgbClr val="FF0000"/>
                </a:solidFill>
                <a:latin typeface="Times New Roman"/>
              </a:rPr>
              <a:t>~</a:t>
            </a:r>
            <a:r>
              <a:rPr lang="zh-CN" altLang="en-US" sz="2196">
                <a:solidFill>
                  <a:srgbClr val="FF0000"/>
                </a:solidFill>
                <a:latin typeface="幼圆"/>
              </a:rPr>
              <a:t>繁荣期 </a:t>
            </a:r>
            <a:r>
              <a:rPr lang="zh-CN" altLang="en-US" sz="2196">
                <a:solidFill>
                  <a:srgbClr val="000000"/>
                </a:solidFill>
                <a:latin typeface="幼圆"/>
              </a:rPr>
              <a:t>： </a:t>
            </a:r>
            <a:r>
              <a:rPr lang="en-US" altLang="zh-CN" sz="2004">
                <a:solidFill>
                  <a:srgbClr val="000000"/>
                </a:solidFill>
                <a:latin typeface="Times New Roman"/>
              </a:rPr>
              <a:t>Hopfield (1983), </a:t>
            </a:r>
            <a:r>
              <a:rPr lang="en-US" altLang="zh-CN" sz="2004">
                <a:solidFill>
                  <a:srgbClr val="FF0000"/>
                </a:solidFill>
                <a:latin typeface="Times New Roman"/>
              </a:rPr>
              <a:t>BP</a:t>
            </a:r>
            <a:r>
              <a:rPr lang="en-US" altLang="zh-CN" sz="2004">
                <a:solidFill>
                  <a:srgbClr val="000000"/>
                </a:solidFill>
                <a:latin typeface="Times New Roman"/>
              </a:rPr>
              <a:t> (1986), …</a:t>
            </a: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1000"/>
              </a:lnSpc>
              <a:buClrTx/>
              <a:buSzTx/>
              <a:buNone/>
              <a:tabLst>
                <a:tab pos="139700" algn="l"/>
                <a:tab pos="152400" algn="l"/>
                <a:tab pos="1790700" algn="l"/>
              </a:tabLst>
              <a:defRPr/>
            </a:pPr>
            <a:endParaRPr lang="en-US" altLang="zh-CN" sz="2004">
              <a:solidFill>
                <a:srgbClr val="000000"/>
              </a:solidFill>
              <a:latin typeface="Times New Roman"/>
            </a:endParaRPr>
          </a:p>
          <a:p>
            <a:pPr marL="0" marR="0" lvl="0" indent="0" defTabSz="914400" eaLnBrk="1" fontAlgn="auto" latinLnBrk="0" hangingPunct="1">
              <a:lnSpc>
                <a:spcPts val="2571"/>
              </a:lnSpc>
              <a:buClrTx/>
              <a:buSzTx/>
              <a:buNone/>
              <a:tabLst>
                <a:tab pos="139700" algn="l"/>
                <a:tab pos="152400" algn="l"/>
                <a:tab pos="1790700" algn="l"/>
              </a:tabLst>
              <a:defRPr/>
            </a:pPr>
            <a:r>
              <a:rPr lang="en-US" altLang="zh-CN" sz="2004">
                <a:solidFill>
                  <a:srgbClr val="000000"/>
                </a:solidFill>
                <a:latin typeface="Times New Roman"/>
              </a:rPr>
              <a:t>		1995</a:t>
            </a:r>
            <a:r>
              <a:rPr lang="zh-CN" altLang="en-US" sz="2004">
                <a:solidFill>
                  <a:srgbClr val="000000"/>
                </a:solidFill>
                <a:latin typeface="幼圆"/>
              </a:rPr>
              <a:t>年左右：</a:t>
            </a:r>
            <a:r>
              <a:rPr lang="en-US" altLang="zh-CN" sz="2004">
                <a:solidFill>
                  <a:srgbClr val="000000"/>
                </a:solidFill>
                <a:latin typeface="Times New Roman"/>
              </a:rPr>
              <a:t>SVM </a:t>
            </a:r>
            <a:r>
              <a:rPr lang="zh-CN" altLang="en-US" sz="2004">
                <a:solidFill>
                  <a:srgbClr val="000000"/>
                </a:solidFill>
                <a:latin typeface="幼圆"/>
              </a:rPr>
              <a:t>及 统计学习 兴起</a:t>
            </a:r>
          </a:p>
        </p:txBody>
      </p:sp>
      <p:sp>
        <p:nvSpPr>
          <p:cNvPr id="28" name="TextBox 27"/>
          <p:cNvSpPr txBox="1"/>
          <p:nvPr/>
        </p:nvSpPr>
        <p:spPr>
          <a:xfrm>
            <a:off x="379475" y="5048666"/>
            <a:ext cx="4530086" cy="1025922"/>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1130300" algn="l"/>
              </a:tabLst>
              <a:defRPr/>
            </a:pPr>
            <a:r>
              <a:rPr lang="zh-CN" altLang="en-US"/>
              <a:t>	</a:t>
            </a:r>
            <a:r>
              <a:rPr lang="zh-CN" altLang="en-US" sz="2796">
                <a:solidFill>
                  <a:srgbClr val="00B050"/>
                </a:solidFill>
                <a:latin typeface="幼圆"/>
              </a:rPr>
              <a:t>沉 寂期</a:t>
            </a:r>
          </a:p>
          <a:p>
            <a:pPr marL="0" marR="0" lvl="0" indent="0" defTabSz="914400" eaLnBrk="1" fontAlgn="auto" latinLnBrk="0" hangingPunct="1">
              <a:lnSpc>
                <a:spcPts val="1000"/>
              </a:lnSpc>
              <a:buClrTx/>
              <a:buSzTx/>
              <a:buNone/>
              <a:tabLst>
                <a:tab pos="1130300" algn="l"/>
              </a:tabLst>
              <a:defRPr/>
            </a:pPr>
            <a:endParaRPr lang="zh-CN" altLang="en-US" sz="2796">
              <a:solidFill>
                <a:srgbClr val="00B050"/>
              </a:solidFill>
              <a:latin typeface="幼圆"/>
            </a:endParaRPr>
          </a:p>
          <a:p>
            <a:pPr marL="0" marR="0" lvl="0" indent="0" defTabSz="914400" eaLnBrk="1" fontAlgn="auto" latinLnBrk="0" hangingPunct="1">
              <a:lnSpc>
                <a:spcPts val="1000"/>
              </a:lnSpc>
              <a:buClrTx/>
              <a:buSzTx/>
              <a:buNone/>
              <a:tabLst>
                <a:tab pos="1130300" algn="l"/>
              </a:tabLst>
              <a:defRPr/>
            </a:pPr>
            <a:endParaRPr lang="zh-CN" altLang="en-US" sz="2796">
              <a:solidFill>
                <a:srgbClr val="00B050"/>
              </a:solidFill>
              <a:latin typeface="幼圆"/>
            </a:endParaRPr>
          </a:p>
          <a:p>
            <a:pPr marL="0" marR="0" lvl="0" indent="0" defTabSz="914400" eaLnBrk="1" fontAlgn="auto" latinLnBrk="0" hangingPunct="1">
              <a:lnSpc>
                <a:spcPts val="3294"/>
              </a:lnSpc>
              <a:buClrTx/>
              <a:buSzTx/>
              <a:buNone/>
              <a:tabLst>
                <a:tab pos="1130300" algn="l"/>
              </a:tabLst>
              <a:defRPr/>
            </a:pPr>
            <a:r>
              <a:rPr lang="en-US" altLang="zh-CN" sz="2196">
                <a:solidFill>
                  <a:srgbClr val="FF0000"/>
                </a:solidFill>
                <a:latin typeface="Times New Roman"/>
              </a:rPr>
              <a:t>2010</a:t>
            </a:r>
            <a:r>
              <a:rPr lang="zh-CN" altLang="en-US" sz="2196">
                <a:solidFill>
                  <a:srgbClr val="FF0000"/>
                </a:solidFill>
                <a:latin typeface="幼圆"/>
              </a:rPr>
              <a:t>左右 </a:t>
            </a:r>
            <a:r>
              <a:rPr lang="en-US" altLang="zh-CN" sz="2196">
                <a:solidFill>
                  <a:srgbClr val="FF0000"/>
                </a:solidFill>
                <a:latin typeface="Times New Roman"/>
              </a:rPr>
              <a:t>-</a:t>
            </a:r>
            <a:r>
              <a:rPr lang="zh-CN" altLang="en-US" sz="2196">
                <a:solidFill>
                  <a:srgbClr val="FF0000"/>
                </a:solidFill>
                <a:latin typeface="幼圆"/>
              </a:rPr>
              <a:t>至今 </a:t>
            </a:r>
            <a:r>
              <a:rPr lang="en-US" altLang="zh-CN" sz="2196">
                <a:solidFill>
                  <a:srgbClr val="FF0000"/>
                </a:solidFill>
                <a:latin typeface="Times New Roman"/>
              </a:rPr>
              <a:t>~</a:t>
            </a:r>
            <a:r>
              <a:rPr lang="zh-CN" altLang="en-US" sz="2196">
                <a:solidFill>
                  <a:srgbClr val="FF0000"/>
                </a:solidFill>
                <a:latin typeface="幼圆"/>
              </a:rPr>
              <a:t>繁荣期 </a:t>
            </a:r>
            <a:r>
              <a:rPr lang="zh-CN" altLang="en-US" sz="2196">
                <a:solidFill>
                  <a:srgbClr val="000000"/>
                </a:solidFill>
                <a:latin typeface="幼圆"/>
              </a:rPr>
              <a:t>：深度学习</a:t>
            </a:r>
          </a:p>
        </p:txBody>
      </p:sp>
      <p:sp>
        <p:nvSpPr>
          <p:cNvPr id="29" name="TextBox 28"/>
          <p:cNvSpPr txBox="1"/>
          <p:nvPr/>
        </p:nvSpPr>
        <p:spPr>
          <a:xfrm>
            <a:off x="5763514" y="4819141"/>
            <a:ext cx="1846659" cy="1090042"/>
          </a:xfrm>
          <a:prstGeom prst="rect">
            <a:avLst/>
          </a:prstGeom>
          <a:noFill/>
        </p:spPr>
        <p:txBody>
          <a:bodyPr vert="horz" wrap="none" lIns="0" tIns="0" rIns="0" bIns="0" rtlCol="0">
            <a:spAutoFit/>
          </a:bodyPr>
          <a:lstStyle/>
          <a:p>
            <a:pPr marL="0" marR="0" lvl="0" indent="0" defTabSz="914400" eaLnBrk="1" fontAlgn="auto" latinLnBrk="0" hangingPunct="1">
              <a:lnSpc>
                <a:spcPts val="2909"/>
              </a:lnSpc>
              <a:buClrTx/>
              <a:buSzTx/>
              <a:buNone/>
              <a:tabLst>
                <a:tab pos="88900" algn="l"/>
                <a:tab pos="190500" algn="l"/>
              </a:tabLst>
              <a:defRPr/>
            </a:pPr>
            <a:r>
              <a:rPr lang="zh-CN" altLang="en-US"/>
              <a:t>		</a:t>
            </a:r>
            <a:r>
              <a:rPr lang="zh-CN" altLang="en-US" sz="2400">
                <a:solidFill>
                  <a:srgbClr val="000000"/>
                </a:solidFill>
                <a:latin typeface="幼圆"/>
              </a:rPr>
              <a:t>交替模式 </a:t>
            </a:r>
            <a:r>
              <a:rPr lang="en-US" altLang="zh-CN" sz="2400" b="1">
                <a:solidFill>
                  <a:srgbClr val="000000"/>
                </a:solidFill>
                <a:latin typeface="Times New Roman"/>
              </a:rPr>
              <a:t>:</a:t>
            </a:r>
          </a:p>
          <a:p>
            <a:pPr marL="0" marR="0" lvl="0" indent="0" defTabSz="914400" eaLnBrk="1" fontAlgn="auto" latinLnBrk="0" hangingPunct="1">
              <a:lnSpc>
                <a:spcPts val="2722"/>
              </a:lnSpc>
              <a:buClrTx/>
              <a:buSzTx/>
              <a:buNone/>
              <a:tabLst>
                <a:tab pos="88900" algn="l"/>
                <a:tab pos="190500" algn="l"/>
              </a:tabLst>
              <a:defRPr/>
            </a:pPr>
            <a:r>
              <a:rPr lang="en-US" altLang="zh-CN" sz="2400" b="1">
                <a:solidFill>
                  <a:srgbClr val="000000"/>
                </a:solidFill>
                <a:latin typeface="Times New Roman"/>
              </a:rPr>
              <a:t>	</a:t>
            </a:r>
            <a:r>
              <a:rPr lang="zh-CN" altLang="en-US" sz="2400">
                <a:solidFill>
                  <a:srgbClr val="FF0000"/>
                </a:solidFill>
                <a:latin typeface="幼圆"/>
              </a:rPr>
              <a:t>热十（年）</a:t>
            </a:r>
          </a:p>
          <a:p>
            <a:pPr marL="0" marR="0" lvl="0" indent="0" defTabSz="914400" eaLnBrk="1" fontAlgn="auto" latinLnBrk="0" hangingPunct="1">
              <a:lnSpc>
                <a:spcPts val="2881"/>
              </a:lnSpc>
              <a:buClrTx/>
              <a:buSzTx/>
              <a:buNone/>
              <a:tabLst>
                <a:tab pos="88900" algn="l"/>
                <a:tab pos="190500" algn="l"/>
              </a:tabLst>
              <a:defRPr/>
            </a:pPr>
            <a:r>
              <a:rPr lang="zh-CN" altLang="en-US" sz="2402">
                <a:solidFill>
                  <a:srgbClr val="FF0000"/>
                </a:solidFill>
                <a:latin typeface="幼圆"/>
              </a:rPr>
              <a:t>冷十五（年）</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088514" y="1375679"/>
            <a:ext cx="5027017" cy="347339"/>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幼圆"/>
              </a:rPr>
              <a:t>科学的发展总是“</a:t>
            </a:r>
            <a:r>
              <a:rPr lang="zh-CN" altLang="en-US" sz="2796">
                <a:solidFill>
                  <a:srgbClr val="FF0000"/>
                </a:solidFill>
                <a:latin typeface="幼圆"/>
              </a:rPr>
              <a:t>螺旋式</a:t>
            </a:r>
            <a:r>
              <a:rPr lang="zh-CN" altLang="en-US" sz="2796">
                <a:solidFill>
                  <a:srgbClr val="000000"/>
                </a:solidFill>
                <a:latin typeface="幼圆"/>
              </a:rPr>
              <a:t>上升”</a:t>
            </a:r>
          </a:p>
        </p:txBody>
      </p:sp>
      <p:sp>
        <p:nvSpPr>
          <p:cNvPr id="25" name="TextBox 24"/>
          <p:cNvSpPr txBox="1"/>
          <p:nvPr/>
        </p:nvSpPr>
        <p:spPr>
          <a:xfrm>
            <a:off x="2515769" y="2336179"/>
            <a:ext cx="3949799" cy="347339"/>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幼圆"/>
              </a:rPr>
              <a:t>三十年河东、三十年河西</a:t>
            </a:r>
          </a:p>
        </p:txBody>
      </p:sp>
      <p:sp>
        <p:nvSpPr>
          <p:cNvPr id="26" name="TextBox 25"/>
          <p:cNvSpPr txBox="1"/>
          <p:nvPr/>
        </p:nvSpPr>
        <p:spPr>
          <a:xfrm>
            <a:off x="3118794" y="3140968"/>
            <a:ext cx="2872581" cy="347339"/>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幼圆"/>
              </a:rPr>
              <a:t>坚持才能有结果！</a:t>
            </a:r>
          </a:p>
        </p:txBody>
      </p:sp>
      <p:sp>
        <p:nvSpPr>
          <p:cNvPr id="27" name="TextBox 26"/>
          <p:cNvSpPr txBox="1"/>
          <p:nvPr/>
        </p:nvSpPr>
        <p:spPr>
          <a:xfrm>
            <a:off x="2015458" y="4140762"/>
            <a:ext cx="5222584" cy="407676"/>
          </a:xfrm>
          <a:prstGeom prst="rect">
            <a:avLst/>
          </a:prstGeom>
          <a:noFill/>
        </p:spPr>
        <p:txBody>
          <a:bodyPr vert="horz" wrap="none" lIns="0" tIns="0" rIns="0" bIns="0" rtlCol="0">
            <a:spAutoFit/>
          </a:bodyPr>
          <a:lstStyle/>
          <a:p>
            <a:pPr>
              <a:lnSpc>
                <a:spcPts val="3389"/>
              </a:lnSpc>
            </a:pPr>
            <a:r>
              <a:rPr lang="zh-CN" altLang="en-US" sz="2796">
                <a:solidFill>
                  <a:srgbClr val="000000"/>
                </a:solidFill>
                <a:latin typeface="幼圆"/>
              </a:rPr>
              <a:t>追热门、赶潮流 </a:t>
            </a:r>
            <a:r>
              <a:rPr lang="en-US" altLang="zh-CN" sz="2796">
                <a:solidFill>
                  <a:srgbClr val="000000"/>
                </a:solidFill>
                <a:latin typeface="Times New Roman"/>
              </a:rPr>
              <a:t>—— </a:t>
            </a:r>
            <a:r>
              <a:rPr lang="zh-CN" altLang="en-US" sz="2796">
                <a:solidFill>
                  <a:srgbClr val="000000"/>
                </a:solidFill>
                <a:latin typeface="幼圆"/>
              </a:rPr>
              <a:t>三思而后行</a:t>
            </a:r>
          </a:p>
        </p:txBody>
      </p:sp>
      <p:sp>
        <p:nvSpPr>
          <p:cNvPr id="28" name="TextBox 27"/>
          <p:cNvSpPr txBox="1"/>
          <p:nvPr/>
        </p:nvSpPr>
        <p:spPr>
          <a:xfrm>
            <a:off x="218541" y="321726"/>
            <a:ext cx="718145" cy="347339"/>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幼圆"/>
              </a:rPr>
              <a:t>启示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103375" y="4459223"/>
            <a:ext cx="7124702" cy="830581"/>
          </a:xfrm>
          <a:custGeom>
            <a:avLst/>
            <a:gdLst/>
            <a:ahLst/>
            <a:cxnLst/>
            <a:rect l="0" t="0" r="0" b="0"/>
            <a:pathLst>
              <a:path w="7124702" h="830581">
                <a:moveTo>
                  <a:pt x="0" y="830580"/>
                </a:moveTo>
                <a:lnTo>
                  <a:pt x="7124701" y="830580"/>
                </a:lnTo>
                <a:lnTo>
                  <a:pt x="7124701"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6420.tmp"/>
          <p:cNvPicPr>
            <a:picLocks/>
          </p:cNvPicPr>
          <p:nvPr/>
        </p:nvPicPr>
        <p:blipFill>
          <a:blip r:embed="rId2" cstate="print"/>
          <a:stretch>
            <a:fillRect/>
          </a:stretch>
        </p:blipFill>
        <p:spPr>
          <a:xfrm>
            <a:off x="4254500" y="1104900"/>
            <a:ext cx="3721100" cy="2260600"/>
          </a:xfrm>
          <a:prstGeom prst="rect">
            <a:avLst/>
          </a:prstGeom>
        </p:spPr>
      </p:pic>
      <p:sp>
        <p:nvSpPr>
          <p:cNvPr id="26" name="TextBox 25"/>
          <p:cNvSpPr txBox="1"/>
          <p:nvPr/>
        </p:nvSpPr>
        <p:spPr>
          <a:xfrm>
            <a:off x="374354" y="153155"/>
            <a:ext cx="7912422" cy="4847481"/>
          </a:xfrm>
          <a:prstGeom prst="rect">
            <a:avLst/>
          </a:prstGeom>
          <a:noFill/>
        </p:spPr>
        <p:txBody>
          <a:bodyPr vert="horz" wrap="square" lIns="0" tIns="0" rIns="0" bIns="0" rtlCol="0">
            <a:spAutoFit/>
          </a:bodyPr>
          <a:lstStyle/>
          <a:p>
            <a:pPr marL="0" marR="0" lvl="0" indent="0" defTabSz="914400" eaLnBrk="1" fontAlgn="auto" latinLnBrk="0" hangingPunct="1">
              <a:lnSpc>
                <a:spcPts val="2687"/>
              </a:lnSpc>
              <a:buClrTx/>
              <a:buSzTx/>
              <a:buNone/>
              <a:tabLst>
                <a:tab pos="533400" algn="l"/>
                <a:tab pos="571500" algn="l"/>
                <a:tab pos="584200" algn="l"/>
                <a:tab pos="977900" algn="l"/>
              </a:tabLst>
              <a:defRPr/>
            </a:pPr>
            <a:r>
              <a:rPr lang="zh-CN" altLang="en-US" sz="2796">
                <a:solidFill>
                  <a:srgbClr val="000000"/>
                </a:solidFill>
                <a:latin typeface="幼圆"/>
              </a:rPr>
              <a:t>多层</a:t>
            </a:r>
            <a:r>
              <a:rPr lang="zh-CN" altLang="en-US" sz="2796">
                <a:solidFill>
                  <a:srgbClr val="0000FF"/>
                </a:solidFill>
                <a:latin typeface="幼圆"/>
              </a:rPr>
              <a:t>前馈</a:t>
            </a:r>
            <a:r>
              <a:rPr lang="zh-CN" altLang="en-US" sz="2796">
                <a:solidFill>
                  <a:srgbClr val="000000"/>
                </a:solidFill>
                <a:latin typeface="幼圆"/>
              </a:rPr>
              <a:t>网络结构</a:t>
            </a: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sz="2796">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sz="2796">
              <a:solidFill>
                <a:srgbClr val="000000"/>
              </a:solidFill>
              <a:latin typeface="幼圆"/>
            </a:endParaRPr>
          </a:p>
          <a:p>
            <a:pPr marL="0" marR="0" lvl="0" indent="0" defTabSz="914400" eaLnBrk="1" fontAlgn="auto" latinLnBrk="0" hangingPunct="1">
              <a:lnSpc>
                <a:spcPts val="2029"/>
              </a:lnSpc>
              <a:buClrTx/>
              <a:buSzTx/>
              <a:buNone/>
              <a:tabLst>
                <a:tab pos="533400" algn="l"/>
                <a:tab pos="571500" algn="l"/>
                <a:tab pos="584200" algn="l"/>
                <a:tab pos="977900" algn="l"/>
              </a:tabLst>
              <a:defRPr/>
            </a:pPr>
            <a:r>
              <a:rPr lang="zh-CN" altLang="en-US" sz="2796">
                <a:solidFill>
                  <a:srgbClr val="000000"/>
                </a:solidFill>
                <a:latin typeface="幼圆"/>
              </a:rPr>
              <a:t>		</a:t>
            </a:r>
            <a:r>
              <a:rPr lang="zh-CN" altLang="en-US">
                <a:solidFill>
                  <a:srgbClr val="000000"/>
                </a:solidFill>
                <a:latin typeface="幼圆"/>
              </a:rPr>
              <a:t>多层网络：包含隐层的网络</a:t>
            </a: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a:solidFill>
                <a:srgbClr val="000000"/>
              </a:solidFill>
              <a:latin typeface="幼圆"/>
            </a:endParaRPr>
          </a:p>
          <a:p>
            <a:pPr marL="0" marR="0" lvl="0" indent="0" defTabSz="914400" eaLnBrk="1" fontAlgn="auto" latinLnBrk="0" hangingPunct="1">
              <a:lnSpc>
                <a:spcPts val="2263"/>
              </a:lnSpc>
              <a:buClrTx/>
              <a:buSzTx/>
              <a:buNone/>
              <a:tabLst>
                <a:tab pos="533400" algn="l"/>
                <a:tab pos="571500" algn="l"/>
                <a:tab pos="584200" algn="l"/>
                <a:tab pos="977900" algn="l"/>
              </a:tabLst>
              <a:defRPr/>
            </a:pPr>
            <a:r>
              <a:rPr lang="zh-CN" altLang="en-US">
                <a:solidFill>
                  <a:srgbClr val="000000"/>
                </a:solidFill>
                <a:latin typeface="幼圆"/>
              </a:rPr>
              <a:t>			前馈网络：神经元之间不存在</a:t>
            </a:r>
          </a:p>
          <a:p>
            <a:pPr marL="0" marR="0" lvl="0" indent="0" defTabSz="914400" eaLnBrk="1" fontAlgn="auto" latinLnBrk="0" hangingPunct="1">
              <a:lnSpc>
                <a:spcPts val="2100"/>
              </a:lnSpc>
              <a:buClrTx/>
              <a:buSzTx/>
              <a:buNone/>
              <a:tabLst>
                <a:tab pos="533400" algn="l"/>
                <a:tab pos="571500" algn="l"/>
                <a:tab pos="584200" algn="l"/>
                <a:tab pos="977900" algn="l"/>
              </a:tabLst>
              <a:defRPr/>
            </a:pPr>
            <a:r>
              <a:rPr lang="zh-CN" altLang="en-US">
                <a:solidFill>
                  <a:srgbClr val="000000"/>
                </a:solidFill>
                <a:latin typeface="幼圆"/>
              </a:rPr>
              <a:t>			</a:t>
            </a:r>
            <a:r>
              <a:rPr lang="zh-CN" altLang="en-US">
                <a:solidFill>
                  <a:srgbClr val="0000FF"/>
                </a:solidFill>
                <a:latin typeface="幼圆"/>
              </a:rPr>
              <a:t>同层</a:t>
            </a:r>
            <a:r>
              <a:rPr lang="zh-CN" altLang="en-US">
                <a:solidFill>
                  <a:srgbClr val="000000"/>
                </a:solidFill>
                <a:latin typeface="幼圆"/>
              </a:rPr>
              <a:t>连接也不存在</a:t>
            </a:r>
            <a:r>
              <a:rPr lang="zh-CN" altLang="en-US">
                <a:solidFill>
                  <a:srgbClr val="0000FF"/>
                </a:solidFill>
                <a:latin typeface="幼圆"/>
              </a:rPr>
              <a:t>跨层</a:t>
            </a:r>
            <a:r>
              <a:rPr lang="zh-CN" altLang="en-US">
                <a:solidFill>
                  <a:srgbClr val="000000"/>
                </a:solidFill>
                <a:latin typeface="幼圆"/>
              </a:rPr>
              <a:t>连接，即</a:t>
            </a:r>
            <a:endParaRPr lang="en-US" altLang="zh-CN">
              <a:solidFill>
                <a:srgbClr val="000000"/>
              </a:solidFill>
              <a:latin typeface="幼圆"/>
            </a:endParaRPr>
          </a:p>
          <a:p>
            <a:pPr marL="0" marR="0" lvl="0" indent="0" defTabSz="914400" eaLnBrk="1" fontAlgn="auto" latinLnBrk="0" hangingPunct="1">
              <a:lnSpc>
                <a:spcPts val="2100"/>
              </a:lnSpc>
              <a:buClrTx/>
              <a:buSzTx/>
              <a:buNone/>
              <a:tabLst>
                <a:tab pos="533400" algn="l"/>
                <a:tab pos="571500" algn="l"/>
                <a:tab pos="584200" algn="l"/>
                <a:tab pos="977900" algn="l"/>
              </a:tabLst>
              <a:defRPr/>
            </a:pPr>
            <a:r>
              <a:rPr lang="zh-CN" altLang="en-US">
                <a:solidFill>
                  <a:srgbClr val="000000"/>
                </a:solidFill>
                <a:latin typeface="幼圆"/>
              </a:rPr>
              <a:t>     网络中</a:t>
            </a:r>
            <a:r>
              <a:rPr lang="zh-CN" altLang="en-US">
                <a:solidFill>
                  <a:srgbClr val="FF0000"/>
                </a:solidFill>
                <a:latin typeface="幼圆"/>
              </a:rPr>
              <a:t>无环</a:t>
            </a:r>
            <a:r>
              <a:rPr lang="zh-CN" altLang="en-US">
                <a:solidFill>
                  <a:srgbClr val="000000"/>
                </a:solidFill>
                <a:latin typeface="幼圆"/>
              </a:rPr>
              <a:t>或者</a:t>
            </a:r>
            <a:r>
              <a:rPr lang="zh-CN" altLang="en-US">
                <a:solidFill>
                  <a:srgbClr val="FF0000"/>
                </a:solidFill>
                <a:latin typeface="幼圆"/>
              </a:rPr>
              <a:t>回</a:t>
            </a:r>
            <a:r>
              <a:rPr lang="zh-CN" altLang="en-US">
                <a:solidFill>
                  <a:srgbClr val="000000"/>
                </a:solidFill>
                <a:latin typeface="幼圆"/>
              </a:rPr>
              <a:t>路。</a:t>
            </a: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a:solidFill>
                <a:srgbClr val="000000"/>
              </a:solidFill>
              <a:latin typeface="幼圆"/>
            </a:endParaRPr>
          </a:p>
          <a:p>
            <a:pPr marL="0" marR="0" lvl="0" indent="0" defTabSz="914400" eaLnBrk="1" fontAlgn="auto" latinLnBrk="0" hangingPunct="1">
              <a:lnSpc>
                <a:spcPts val="1800"/>
              </a:lnSpc>
              <a:buClrTx/>
              <a:buSzTx/>
              <a:buNone/>
              <a:tabLst>
                <a:tab pos="533400" algn="l"/>
                <a:tab pos="571500" algn="l"/>
                <a:tab pos="584200" algn="l"/>
                <a:tab pos="977900" algn="l"/>
              </a:tabLst>
              <a:defRPr/>
            </a:pPr>
            <a:r>
              <a:rPr lang="zh-CN" altLang="en-US">
                <a:solidFill>
                  <a:srgbClr val="000000"/>
                </a:solidFill>
                <a:latin typeface="幼圆"/>
              </a:rPr>
              <a:t>			隐层和输出层神经元亦称“功</a:t>
            </a:r>
          </a:p>
          <a:p>
            <a:pPr marL="0" marR="0" lvl="0" indent="0" defTabSz="914400" eaLnBrk="1" fontAlgn="auto" latinLnBrk="0" hangingPunct="1">
              <a:lnSpc>
                <a:spcPts val="2213"/>
              </a:lnSpc>
              <a:buClrTx/>
              <a:buSzTx/>
              <a:buNone/>
              <a:tabLst>
                <a:tab pos="533400" algn="l"/>
                <a:tab pos="571500" algn="l"/>
                <a:tab pos="584200" algn="l"/>
                <a:tab pos="977900" algn="l"/>
              </a:tabLst>
              <a:defRPr/>
            </a:pPr>
            <a:r>
              <a:rPr lang="zh-CN" altLang="en-US">
                <a:solidFill>
                  <a:srgbClr val="000000"/>
                </a:solidFill>
                <a:latin typeface="幼圆"/>
              </a:rPr>
              <a:t>			能单元”</a:t>
            </a:r>
            <a:r>
              <a:rPr lang="en-US" altLang="zh-CN" sz="1596">
                <a:solidFill>
                  <a:srgbClr val="000000"/>
                </a:solidFill>
                <a:latin typeface="Times New Roman"/>
              </a:rPr>
              <a:t>(functional unit)</a:t>
            </a:r>
            <a:r>
              <a:rPr lang="zh-CN" altLang="en-US" sz="1596">
                <a:solidFill>
                  <a:srgbClr val="000000"/>
                </a:solidFill>
                <a:latin typeface="Times New Roman"/>
              </a:rPr>
              <a:t>，无隐藏层的</a:t>
            </a:r>
            <a:endParaRPr lang="en-US" altLang="zh-CN" sz="1596">
              <a:solidFill>
                <a:srgbClr val="000000"/>
              </a:solidFill>
              <a:latin typeface="Times New Roman"/>
            </a:endParaRPr>
          </a:p>
          <a:p>
            <a:pPr marL="0" marR="0" lvl="0" indent="0" defTabSz="914400" eaLnBrk="1" fontAlgn="auto" latinLnBrk="0" hangingPunct="1">
              <a:lnSpc>
                <a:spcPts val="2213"/>
              </a:lnSpc>
              <a:buClrTx/>
              <a:buSzTx/>
              <a:buNone/>
              <a:tabLst>
                <a:tab pos="533400" algn="l"/>
                <a:tab pos="571500" algn="l"/>
                <a:tab pos="584200" algn="l"/>
                <a:tab pos="977900" algn="l"/>
              </a:tabLst>
              <a:defRPr/>
            </a:pPr>
            <a:r>
              <a:rPr lang="en-US" altLang="zh-CN" sz="1596">
                <a:solidFill>
                  <a:srgbClr val="000000"/>
                </a:solidFill>
                <a:latin typeface="Times New Roman"/>
              </a:rPr>
              <a:t>           </a:t>
            </a:r>
            <a:r>
              <a:rPr lang="zh-CN" altLang="en-US" sz="1596">
                <a:solidFill>
                  <a:srgbClr val="000000"/>
                </a:solidFill>
                <a:latin typeface="Times New Roman"/>
              </a:rPr>
              <a:t>又称“</a:t>
            </a:r>
            <a:r>
              <a:rPr lang="zh-CN" altLang="en-US" sz="1596">
                <a:solidFill>
                  <a:srgbClr val="FF0000"/>
                </a:solidFill>
                <a:latin typeface="Times New Roman"/>
              </a:rPr>
              <a:t>感知机</a:t>
            </a:r>
            <a:r>
              <a:rPr lang="en-US" altLang="zh-CN" sz="1596">
                <a:solidFill>
                  <a:srgbClr val="000000"/>
                </a:solidFill>
                <a:latin typeface="Times New Roman"/>
              </a:rPr>
              <a:t>(Perceptron)</a:t>
            </a:r>
            <a:r>
              <a:rPr lang="zh-CN" altLang="en-US" sz="1596">
                <a:solidFill>
                  <a:srgbClr val="000000"/>
                </a:solidFill>
                <a:latin typeface="Times New Roman"/>
              </a:rPr>
              <a:t>”</a:t>
            </a:r>
            <a:endParaRPr lang="en-US" altLang="zh-CN" sz="1596">
              <a:solidFill>
                <a:srgbClr val="000000"/>
              </a:solidFill>
              <a:latin typeface="Times New Roman"/>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en-US" altLang="zh-CN" sz="1596">
              <a:solidFill>
                <a:srgbClr val="000000"/>
              </a:solidFill>
              <a:latin typeface="Times New Roman"/>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en-US" altLang="zh-CN" sz="1596">
              <a:solidFill>
                <a:srgbClr val="000000"/>
              </a:solidFill>
              <a:latin typeface="Times New Roman"/>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en-US" altLang="zh-CN" sz="1596">
              <a:solidFill>
                <a:srgbClr val="000000"/>
              </a:solidFill>
              <a:latin typeface="Times New Roman"/>
            </a:endParaRPr>
          </a:p>
          <a:p>
            <a:pPr marL="0" marR="0" lvl="0" indent="0" defTabSz="914400" eaLnBrk="1" fontAlgn="auto" latinLnBrk="0" hangingPunct="1">
              <a:lnSpc>
                <a:spcPts val="2217"/>
              </a:lnSpc>
              <a:buClrTx/>
              <a:buSzTx/>
              <a:buNone/>
              <a:tabLst>
                <a:tab pos="533400" algn="l"/>
                <a:tab pos="571500" algn="l"/>
                <a:tab pos="584200" algn="l"/>
                <a:tab pos="977900" algn="l"/>
              </a:tabLst>
              <a:defRPr/>
            </a:pPr>
            <a:r>
              <a:rPr lang="zh-CN" altLang="en-US" sz="2196">
                <a:solidFill>
                  <a:srgbClr val="000000"/>
                </a:solidFill>
                <a:latin typeface="幼圆"/>
              </a:rPr>
              <a:t>多层前馈网络有强大的表示能力</a:t>
            </a: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sz="2196">
              <a:solidFill>
                <a:srgbClr val="000000"/>
              </a:solidFill>
              <a:latin typeface="幼圆"/>
            </a:endParaRPr>
          </a:p>
          <a:p>
            <a:pPr marL="0" marR="0" lvl="0" indent="0" defTabSz="914400" eaLnBrk="1" fontAlgn="auto" latinLnBrk="0" hangingPunct="1">
              <a:lnSpc>
                <a:spcPts val="1000"/>
              </a:lnSpc>
              <a:buClrTx/>
              <a:buSzTx/>
              <a:buNone/>
              <a:tabLst>
                <a:tab pos="533400" algn="l"/>
                <a:tab pos="571500" algn="l"/>
                <a:tab pos="584200" algn="l"/>
                <a:tab pos="977900" algn="l"/>
              </a:tabLst>
              <a:defRPr/>
            </a:pPr>
            <a:endParaRPr lang="zh-CN" altLang="en-US" sz="2196">
              <a:solidFill>
                <a:srgbClr val="000000"/>
              </a:solidFill>
              <a:latin typeface="幼圆"/>
            </a:endParaRPr>
          </a:p>
          <a:p>
            <a:pPr marL="0" marR="0" lvl="0" indent="0" defTabSz="914400" eaLnBrk="1" fontAlgn="auto" latinLnBrk="0" hangingPunct="1">
              <a:lnSpc>
                <a:spcPts val="3215"/>
              </a:lnSpc>
              <a:buClrTx/>
              <a:buSzTx/>
              <a:buNone/>
              <a:tabLst>
                <a:tab pos="533400" algn="l"/>
                <a:tab pos="571500" algn="l"/>
                <a:tab pos="584200" algn="l"/>
                <a:tab pos="977900" algn="l"/>
              </a:tabLst>
              <a:defRPr/>
            </a:pPr>
            <a:r>
              <a:rPr lang="zh-CN" altLang="en-US" sz="2196">
                <a:solidFill>
                  <a:srgbClr val="000000"/>
                </a:solidFill>
                <a:latin typeface="幼圆"/>
              </a:rPr>
              <a:t>				</a:t>
            </a:r>
            <a:r>
              <a:rPr lang="zh-CN" altLang="en-US" sz="2004">
                <a:solidFill>
                  <a:srgbClr val="000000"/>
                </a:solidFill>
                <a:latin typeface="幼圆"/>
              </a:rPr>
              <a:t>只需一个包含</a:t>
            </a:r>
            <a:r>
              <a:rPr lang="zh-CN" altLang="en-US" sz="2004">
                <a:solidFill>
                  <a:srgbClr val="FF0000"/>
                </a:solidFill>
                <a:latin typeface="幼圆"/>
              </a:rPr>
              <a:t>足够多</a:t>
            </a:r>
            <a:r>
              <a:rPr lang="zh-CN" altLang="en-US" sz="2004">
                <a:solidFill>
                  <a:srgbClr val="000000"/>
                </a:solidFill>
                <a:latin typeface="幼圆"/>
              </a:rPr>
              <a:t>神经元的隐层 </a:t>
            </a:r>
            <a:r>
              <a:rPr lang="en-US" altLang="zh-CN" sz="2004">
                <a:solidFill>
                  <a:srgbClr val="000000"/>
                </a:solidFill>
                <a:latin typeface="Times New Roman"/>
              </a:rPr>
              <a:t>, </a:t>
            </a:r>
            <a:r>
              <a:rPr lang="zh-CN" altLang="en-US" sz="2004">
                <a:solidFill>
                  <a:srgbClr val="000000"/>
                </a:solidFill>
                <a:latin typeface="幼圆"/>
              </a:rPr>
              <a:t>多层前馈神经网络就能以</a:t>
            </a:r>
          </a:p>
        </p:txBody>
      </p:sp>
      <p:sp>
        <p:nvSpPr>
          <p:cNvPr id="27" name="TextBox 26"/>
          <p:cNvSpPr txBox="1"/>
          <p:nvPr/>
        </p:nvSpPr>
        <p:spPr>
          <a:xfrm>
            <a:off x="1365858" y="4959840"/>
            <a:ext cx="4103688" cy="245580"/>
          </a:xfrm>
          <a:prstGeom prst="rect">
            <a:avLst/>
          </a:prstGeom>
          <a:noFill/>
        </p:spPr>
        <p:txBody>
          <a:bodyPr vert="horz" wrap="none" lIns="0" tIns="0" rIns="0" bIns="0" rtlCol="0">
            <a:spAutoFit/>
          </a:bodyPr>
          <a:lstStyle/>
          <a:p>
            <a:pPr>
              <a:lnSpc>
                <a:spcPts val="1926"/>
              </a:lnSpc>
            </a:pPr>
            <a:r>
              <a:rPr lang="zh-CN" altLang="en-US" sz="2004">
                <a:solidFill>
                  <a:srgbClr val="0000FF"/>
                </a:solidFill>
                <a:latin typeface="幼圆"/>
              </a:rPr>
              <a:t>任意精度</a:t>
            </a:r>
            <a:r>
              <a:rPr lang="zh-CN" altLang="en-US" sz="2004">
                <a:solidFill>
                  <a:srgbClr val="000000"/>
                </a:solidFill>
                <a:latin typeface="幼圆"/>
              </a:rPr>
              <a:t>逼近任意复杂度的连续函数</a:t>
            </a:r>
          </a:p>
        </p:txBody>
      </p:sp>
      <p:sp>
        <p:nvSpPr>
          <p:cNvPr id="28" name="TextBox 27"/>
          <p:cNvSpPr txBox="1"/>
          <p:nvPr/>
        </p:nvSpPr>
        <p:spPr>
          <a:xfrm>
            <a:off x="5703061" y="4942588"/>
            <a:ext cx="1679947" cy="243656"/>
          </a:xfrm>
          <a:prstGeom prst="rect">
            <a:avLst/>
          </a:prstGeom>
          <a:noFill/>
        </p:spPr>
        <p:txBody>
          <a:bodyPr vert="horz" wrap="none" lIns="0" tIns="0" rIns="0" bIns="0" rtlCol="0">
            <a:spAutoFit/>
          </a:bodyPr>
          <a:lstStyle/>
          <a:p>
            <a:pPr>
              <a:lnSpc>
                <a:spcPts val="1934"/>
              </a:lnSpc>
            </a:pPr>
            <a:r>
              <a:rPr lang="en-US" altLang="zh-CN" sz="1596">
                <a:solidFill>
                  <a:srgbClr val="000000"/>
                </a:solidFill>
                <a:latin typeface="Times New Roman"/>
              </a:rPr>
              <a:t>[Hornik et al., 1989]</a:t>
            </a:r>
            <a:endParaRPr lang="zh-CN" altLang="en-US" sz="1596">
              <a:solidFill>
                <a:srgbClr val="000000"/>
              </a:solidFill>
              <a:latin typeface="Times New Roman"/>
            </a:endParaRPr>
          </a:p>
        </p:txBody>
      </p:sp>
      <p:sp>
        <p:nvSpPr>
          <p:cNvPr id="29" name="TextBox 28"/>
          <p:cNvSpPr txBox="1"/>
          <p:nvPr/>
        </p:nvSpPr>
        <p:spPr>
          <a:xfrm>
            <a:off x="1160983" y="5623651"/>
            <a:ext cx="7181453" cy="243656"/>
          </a:xfrm>
          <a:prstGeom prst="rect">
            <a:avLst/>
          </a:prstGeom>
          <a:noFill/>
        </p:spPr>
        <p:txBody>
          <a:bodyPr vert="horz" wrap="none" lIns="0" tIns="0" rIns="0" bIns="0" rtlCol="0">
            <a:spAutoFit/>
          </a:bodyPr>
          <a:lstStyle/>
          <a:p>
            <a:pPr>
              <a:lnSpc>
                <a:spcPts val="1926"/>
              </a:lnSpc>
            </a:pPr>
            <a:r>
              <a:rPr lang="zh-CN" altLang="en-US" sz="2004">
                <a:solidFill>
                  <a:srgbClr val="0000FF"/>
                </a:solidFill>
                <a:latin typeface="幼圆"/>
              </a:rPr>
              <a:t>但是，如何设置隐层神经元数是</a:t>
            </a:r>
            <a:r>
              <a:rPr lang="zh-CN" altLang="en-US" sz="2004">
                <a:solidFill>
                  <a:srgbClr val="FF0000"/>
                </a:solidFill>
                <a:latin typeface="幼圆"/>
              </a:rPr>
              <a:t>未决</a:t>
            </a:r>
            <a:r>
              <a:rPr lang="zh-CN" altLang="en-US" sz="2004">
                <a:solidFill>
                  <a:srgbClr val="0000FF"/>
                </a:solidFill>
                <a:latin typeface="幼圆"/>
              </a:rPr>
              <a:t>问题</a:t>
            </a:r>
            <a:r>
              <a:rPr lang="en-US" altLang="zh-CN" sz="2004">
                <a:solidFill>
                  <a:srgbClr val="0000FF"/>
                </a:solidFill>
                <a:latin typeface="幼圆"/>
              </a:rPr>
              <a:t>. </a:t>
            </a:r>
            <a:r>
              <a:rPr lang="zh-CN" altLang="en-US" sz="2004">
                <a:solidFill>
                  <a:srgbClr val="0000FF"/>
                </a:solidFill>
                <a:latin typeface="幼圆"/>
              </a:rPr>
              <a:t>实际常用“试错法”</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98124</TotalTime>
  <Words>2154</Words>
  <Application>Microsoft Office PowerPoint</Application>
  <PresentationFormat>全屏显示(4:3)</PresentationFormat>
  <Paragraphs>608</Paragraphs>
  <Slides>39</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3" baseType="lpstr">
      <vt:lpstr>SimHei</vt:lpstr>
      <vt:lpstr>Microsoft YaHei</vt:lpstr>
      <vt:lpstr>Microsoft YaHei</vt:lpstr>
      <vt:lpstr>幼圆</vt:lpstr>
      <vt:lpstr>Arial</vt:lpstr>
      <vt:lpstr>Calibri</vt:lpstr>
      <vt:lpstr>Consolas</vt:lpstr>
      <vt:lpstr>News Gothic MT</vt:lpstr>
      <vt:lpstr>Palatino Linotype</vt:lpstr>
      <vt:lpstr>Symbol</vt:lpstr>
      <vt:lpstr>Times New Roman</vt:lpstr>
      <vt:lpstr>Office Theme</vt:lpstr>
      <vt:lpstr>Picture</vt:lpstr>
      <vt:lpstr>Equation</vt:lpstr>
      <vt:lpstr>机器学习实践训练</vt:lpstr>
      <vt:lpstr>课程简介</vt:lpstr>
      <vt:lpstr>神经网络</vt:lpstr>
      <vt:lpstr>PowerPoint 演示文稿</vt:lpstr>
      <vt:lpstr>PowerPoint 演示文稿</vt:lpstr>
      <vt:lpstr>Perceptron and Neural Nets</vt:lpstr>
      <vt:lpstr>PowerPoint 演示文稿</vt:lpstr>
      <vt:lpstr>PowerPoint 演示文稿</vt:lpstr>
      <vt:lpstr>PowerPoint 演示文稿</vt:lpstr>
      <vt:lpstr>神经网络模型Neural Network Model</vt:lpstr>
      <vt:lpstr>“Combined logistic models”</vt:lpstr>
      <vt:lpstr>PowerPoint 演示文稿</vt:lpstr>
      <vt:lpstr>PowerPoint 演示文稿</vt:lpstr>
      <vt:lpstr>Not really,  no target for hidden units...</vt:lpstr>
      <vt:lpstr>PowerPoint 演示文稿</vt:lpstr>
      <vt:lpstr>PowerPoint 演示文稿</vt:lpstr>
      <vt:lpstr>Neural Network</vt:lpstr>
      <vt:lpstr>Neural Network</vt:lpstr>
      <vt:lpstr>Building a Neural Net</vt:lpstr>
      <vt:lpstr>Building a Neural Net</vt:lpstr>
      <vt:lpstr>Building a Neural Net</vt:lpstr>
      <vt:lpstr>Building a Neural Net</vt:lpstr>
      <vt:lpstr>Decision Boundary</vt:lpstr>
      <vt:lpstr>Decision Boundary</vt:lpstr>
      <vt:lpstr>Decision Boundary</vt:lpstr>
      <vt:lpstr>Multi-Class Output</vt:lpstr>
      <vt:lpstr>Deeper Networks</vt:lpstr>
      <vt:lpstr>Deeper Networks</vt:lpstr>
      <vt:lpstr>Deeper Networks</vt:lpstr>
      <vt:lpstr>Different Levels of Abstraction</vt:lpstr>
      <vt:lpstr>Different Levels of Abstraction</vt:lpstr>
      <vt:lpstr>Different Levels of Abstraction</vt:lpstr>
      <vt:lpstr>PowerPoint 演示文稿</vt:lpstr>
      <vt:lpstr>AI vs. ML vs. DL</vt:lpstr>
      <vt:lpstr>开发工具与实践任务</vt:lpstr>
      <vt:lpstr>推荐的开发环境</vt:lpstr>
      <vt:lpstr>实践任务</vt:lpstr>
      <vt:lpstr>2个候选实验题目</vt:lpstr>
      <vt:lpstr>课程简介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 and Communication Efficient  Graph Processing with Distributed Immutable Vies</dc:title>
  <dc:creator>Rong</dc:creator>
  <cp:lastModifiedBy>kff</cp:lastModifiedBy>
  <cp:revision>2365</cp:revision>
  <cp:lastPrinted>2020-09-23T23:15:12Z</cp:lastPrinted>
  <dcterms:created xsi:type="dcterms:W3CDTF">2014-06-08T07:41:21Z</dcterms:created>
  <dcterms:modified xsi:type="dcterms:W3CDTF">2024-10-18T07:48:13Z</dcterms:modified>
</cp:coreProperties>
</file>