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3" r:id="rId12"/>
    <p:sldId id="274" r:id="rId13"/>
    <p:sldId id="275"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B276F-F49E-0670-AA8E-3B00C035A4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13906A-D1BD-2C67-B0A5-E5B70C292A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061F19-37AD-AAC6-5925-0469743E92B0}"/>
              </a:ext>
            </a:extLst>
          </p:cNvPr>
          <p:cNvSpPr>
            <a:spLocks noGrp="1"/>
          </p:cNvSpPr>
          <p:nvPr>
            <p:ph type="dt" sz="half" idx="10"/>
          </p:nvPr>
        </p:nvSpPr>
        <p:spPr/>
        <p:txBody>
          <a:bodyPr/>
          <a:lstStyle/>
          <a:p>
            <a:fld id="{120B7B4B-55E7-42BF-B655-0A7382DC2054}" type="datetimeFigureOut">
              <a:rPr lang="en-IN" smtClean="0"/>
              <a:t>21-01-2024</a:t>
            </a:fld>
            <a:endParaRPr lang="en-IN"/>
          </a:p>
        </p:txBody>
      </p:sp>
      <p:sp>
        <p:nvSpPr>
          <p:cNvPr id="5" name="Footer Placeholder 4">
            <a:extLst>
              <a:ext uri="{FF2B5EF4-FFF2-40B4-BE49-F238E27FC236}">
                <a16:creationId xmlns:a16="http://schemas.microsoft.com/office/drawing/2014/main" id="{BAABF9A5-DAA8-094C-70AA-D0F331B825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C51B40-F9F5-E7CC-B25B-3F116A1929A6}"/>
              </a:ext>
            </a:extLst>
          </p:cNvPr>
          <p:cNvSpPr>
            <a:spLocks noGrp="1"/>
          </p:cNvSpPr>
          <p:nvPr>
            <p:ph type="sldNum" sz="quarter" idx="12"/>
          </p:nvPr>
        </p:nvSpPr>
        <p:spPr/>
        <p:txBody>
          <a:bodyPr/>
          <a:lstStyle/>
          <a:p>
            <a:fld id="{9DD98953-6379-4A59-98E8-21021053068F}" type="slidenum">
              <a:rPr lang="en-IN" smtClean="0"/>
              <a:t>‹#›</a:t>
            </a:fld>
            <a:endParaRPr lang="en-IN"/>
          </a:p>
        </p:txBody>
      </p:sp>
    </p:spTree>
    <p:extLst>
      <p:ext uri="{BB962C8B-B14F-4D97-AF65-F5344CB8AC3E}">
        <p14:creationId xmlns:p14="http://schemas.microsoft.com/office/powerpoint/2010/main" val="2220424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B4A5C-9F08-C4BF-6CAA-BE06DB5DCB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104A78-3F4E-097E-B672-32CDA576F3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393E74-E38F-1BDF-B03A-39E921D38131}"/>
              </a:ext>
            </a:extLst>
          </p:cNvPr>
          <p:cNvSpPr>
            <a:spLocks noGrp="1"/>
          </p:cNvSpPr>
          <p:nvPr>
            <p:ph type="dt" sz="half" idx="10"/>
          </p:nvPr>
        </p:nvSpPr>
        <p:spPr/>
        <p:txBody>
          <a:bodyPr/>
          <a:lstStyle/>
          <a:p>
            <a:fld id="{120B7B4B-55E7-42BF-B655-0A7382DC2054}" type="datetimeFigureOut">
              <a:rPr lang="en-IN" smtClean="0"/>
              <a:t>21-01-2024</a:t>
            </a:fld>
            <a:endParaRPr lang="en-IN"/>
          </a:p>
        </p:txBody>
      </p:sp>
      <p:sp>
        <p:nvSpPr>
          <p:cNvPr id="5" name="Footer Placeholder 4">
            <a:extLst>
              <a:ext uri="{FF2B5EF4-FFF2-40B4-BE49-F238E27FC236}">
                <a16:creationId xmlns:a16="http://schemas.microsoft.com/office/drawing/2014/main" id="{9B83B450-A133-8BB1-14C7-15BB57A339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C3E379-C7DC-32F2-024E-1D5A7C1909E8}"/>
              </a:ext>
            </a:extLst>
          </p:cNvPr>
          <p:cNvSpPr>
            <a:spLocks noGrp="1"/>
          </p:cNvSpPr>
          <p:nvPr>
            <p:ph type="sldNum" sz="quarter" idx="12"/>
          </p:nvPr>
        </p:nvSpPr>
        <p:spPr/>
        <p:txBody>
          <a:bodyPr/>
          <a:lstStyle/>
          <a:p>
            <a:fld id="{9DD98953-6379-4A59-98E8-21021053068F}" type="slidenum">
              <a:rPr lang="en-IN" smtClean="0"/>
              <a:t>‹#›</a:t>
            </a:fld>
            <a:endParaRPr lang="en-IN"/>
          </a:p>
        </p:txBody>
      </p:sp>
    </p:spTree>
    <p:extLst>
      <p:ext uri="{BB962C8B-B14F-4D97-AF65-F5344CB8AC3E}">
        <p14:creationId xmlns:p14="http://schemas.microsoft.com/office/powerpoint/2010/main" val="2093809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0B9B6C-8168-F9C9-F1ED-1E56621A36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14923C-276C-B146-2891-DDE49EEF2F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EE251B-B8A5-199C-CBDD-358A94886D5E}"/>
              </a:ext>
            </a:extLst>
          </p:cNvPr>
          <p:cNvSpPr>
            <a:spLocks noGrp="1"/>
          </p:cNvSpPr>
          <p:nvPr>
            <p:ph type="dt" sz="half" idx="10"/>
          </p:nvPr>
        </p:nvSpPr>
        <p:spPr/>
        <p:txBody>
          <a:bodyPr/>
          <a:lstStyle/>
          <a:p>
            <a:fld id="{120B7B4B-55E7-42BF-B655-0A7382DC2054}" type="datetimeFigureOut">
              <a:rPr lang="en-IN" smtClean="0"/>
              <a:t>21-01-2024</a:t>
            </a:fld>
            <a:endParaRPr lang="en-IN"/>
          </a:p>
        </p:txBody>
      </p:sp>
      <p:sp>
        <p:nvSpPr>
          <p:cNvPr id="5" name="Footer Placeholder 4">
            <a:extLst>
              <a:ext uri="{FF2B5EF4-FFF2-40B4-BE49-F238E27FC236}">
                <a16:creationId xmlns:a16="http://schemas.microsoft.com/office/drawing/2014/main" id="{DEAF033B-9B84-528D-26D1-BCE2451C52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9C4DAF-6713-3A83-967B-4E333BF1AF1B}"/>
              </a:ext>
            </a:extLst>
          </p:cNvPr>
          <p:cNvSpPr>
            <a:spLocks noGrp="1"/>
          </p:cNvSpPr>
          <p:nvPr>
            <p:ph type="sldNum" sz="quarter" idx="12"/>
          </p:nvPr>
        </p:nvSpPr>
        <p:spPr/>
        <p:txBody>
          <a:bodyPr/>
          <a:lstStyle/>
          <a:p>
            <a:fld id="{9DD98953-6379-4A59-98E8-21021053068F}" type="slidenum">
              <a:rPr lang="en-IN" smtClean="0"/>
              <a:t>‹#›</a:t>
            </a:fld>
            <a:endParaRPr lang="en-IN"/>
          </a:p>
        </p:txBody>
      </p:sp>
    </p:spTree>
    <p:extLst>
      <p:ext uri="{BB962C8B-B14F-4D97-AF65-F5344CB8AC3E}">
        <p14:creationId xmlns:p14="http://schemas.microsoft.com/office/powerpoint/2010/main" val="2540409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4713-2421-4255-6E89-D9B61A2BE7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F2F94B-3F25-5172-AB23-7BF46F6F87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05090F-9CB2-1A8E-19CA-19EEC44465CD}"/>
              </a:ext>
            </a:extLst>
          </p:cNvPr>
          <p:cNvSpPr>
            <a:spLocks noGrp="1"/>
          </p:cNvSpPr>
          <p:nvPr>
            <p:ph type="dt" sz="half" idx="10"/>
          </p:nvPr>
        </p:nvSpPr>
        <p:spPr/>
        <p:txBody>
          <a:bodyPr/>
          <a:lstStyle/>
          <a:p>
            <a:fld id="{120B7B4B-55E7-42BF-B655-0A7382DC2054}" type="datetimeFigureOut">
              <a:rPr lang="en-IN" smtClean="0"/>
              <a:t>21-01-2024</a:t>
            </a:fld>
            <a:endParaRPr lang="en-IN"/>
          </a:p>
        </p:txBody>
      </p:sp>
      <p:sp>
        <p:nvSpPr>
          <p:cNvPr id="5" name="Footer Placeholder 4">
            <a:extLst>
              <a:ext uri="{FF2B5EF4-FFF2-40B4-BE49-F238E27FC236}">
                <a16:creationId xmlns:a16="http://schemas.microsoft.com/office/drawing/2014/main" id="{9F00BBDC-8CBF-1B32-1A58-6C3CE393B5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134337-1A6A-0A63-1770-F56FEBF7AFD9}"/>
              </a:ext>
            </a:extLst>
          </p:cNvPr>
          <p:cNvSpPr>
            <a:spLocks noGrp="1"/>
          </p:cNvSpPr>
          <p:nvPr>
            <p:ph type="sldNum" sz="quarter" idx="12"/>
          </p:nvPr>
        </p:nvSpPr>
        <p:spPr/>
        <p:txBody>
          <a:bodyPr/>
          <a:lstStyle/>
          <a:p>
            <a:fld id="{9DD98953-6379-4A59-98E8-21021053068F}" type="slidenum">
              <a:rPr lang="en-IN" smtClean="0"/>
              <a:t>‹#›</a:t>
            </a:fld>
            <a:endParaRPr lang="en-IN"/>
          </a:p>
        </p:txBody>
      </p:sp>
    </p:spTree>
    <p:extLst>
      <p:ext uri="{BB962C8B-B14F-4D97-AF65-F5344CB8AC3E}">
        <p14:creationId xmlns:p14="http://schemas.microsoft.com/office/powerpoint/2010/main" val="2086995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CF9D2-C3E8-5DF2-835F-E1BB6CF2C2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4E96EE-AF4F-4391-A16B-9BFB49F894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42F8EE-A473-F87A-F4A1-B5516ADE8D75}"/>
              </a:ext>
            </a:extLst>
          </p:cNvPr>
          <p:cNvSpPr>
            <a:spLocks noGrp="1"/>
          </p:cNvSpPr>
          <p:nvPr>
            <p:ph type="dt" sz="half" idx="10"/>
          </p:nvPr>
        </p:nvSpPr>
        <p:spPr/>
        <p:txBody>
          <a:bodyPr/>
          <a:lstStyle/>
          <a:p>
            <a:fld id="{120B7B4B-55E7-42BF-B655-0A7382DC2054}" type="datetimeFigureOut">
              <a:rPr lang="en-IN" smtClean="0"/>
              <a:t>21-01-2024</a:t>
            </a:fld>
            <a:endParaRPr lang="en-IN"/>
          </a:p>
        </p:txBody>
      </p:sp>
      <p:sp>
        <p:nvSpPr>
          <p:cNvPr id="5" name="Footer Placeholder 4">
            <a:extLst>
              <a:ext uri="{FF2B5EF4-FFF2-40B4-BE49-F238E27FC236}">
                <a16:creationId xmlns:a16="http://schemas.microsoft.com/office/drawing/2014/main" id="{42B7C013-BDE5-5E4A-FBE6-C9B1C9978C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AE4FD2-F577-B713-796A-9B72D06CAFD9}"/>
              </a:ext>
            </a:extLst>
          </p:cNvPr>
          <p:cNvSpPr>
            <a:spLocks noGrp="1"/>
          </p:cNvSpPr>
          <p:nvPr>
            <p:ph type="sldNum" sz="quarter" idx="12"/>
          </p:nvPr>
        </p:nvSpPr>
        <p:spPr/>
        <p:txBody>
          <a:bodyPr/>
          <a:lstStyle/>
          <a:p>
            <a:fld id="{9DD98953-6379-4A59-98E8-21021053068F}" type="slidenum">
              <a:rPr lang="en-IN" smtClean="0"/>
              <a:t>‹#›</a:t>
            </a:fld>
            <a:endParaRPr lang="en-IN"/>
          </a:p>
        </p:txBody>
      </p:sp>
    </p:spTree>
    <p:extLst>
      <p:ext uri="{BB962C8B-B14F-4D97-AF65-F5344CB8AC3E}">
        <p14:creationId xmlns:p14="http://schemas.microsoft.com/office/powerpoint/2010/main" val="4097526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8B6A7-FE5A-A68E-DCA7-2CE745EB76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43306C-F902-0A53-5A08-94C665375A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5A2DB3-E7D2-C145-5B7A-B87C65AF98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FBD6BD-532D-1F92-C559-61F0624AFA2A}"/>
              </a:ext>
            </a:extLst>
          </p:cNvPr>
          <p:cNvSpPr>
            <a:spLocks noGrp="1"/>
          </p:cNvSpPr>
          <p:nvPr>
            <p:ph type="dt" sz="half" idx="10"/>
          </p:nvPr>
        </p:nvSpPr>
        <p:spPr/>
        <p:txBody>
          <a:bodyPr/>
          <a:lstStyle/>
          <a:p>
            <a:fld id="{120B7B4B-55E7-42BF-B655-0A7382DC2054}" type="datetimeFigureOut">
              <a:rPr lang="en-IN" smtClean="0"/>
              <a:t>21-01-2024</a:t>
            </a:fld>
            <a:endParaRPr lang="en-IN"/>
          </a:p>
        </p:txBody>
      </p:sp>
      <p:sp>
        <p:nvSpPr>
          <p:cNvPr id="6" name="Footer Placeholder 5">
            <a:extLst>
              <a:ext uri="{FF2B5EF4-FFF2-40B4-BE49-F238E27FC236}">
                <a16:creationId xmlns:a16="http://schemas.microsoft.com/office/drawing/2014/main" id="{297BB9E1-4333-F075-D7D1-518CD20D49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9DF7F2-1F81-1EFB-6E47-60853F2CD352}"/>
              </a:ext>
            </a:extLst>
          </p:cNvPr>
          <p:cNvSpPr>
            <a:spLocks noGrp="1"/>
          </p:cNvSpPr>
          <p:nvPr>
            <p:ph type="sldNum" sz="quarter" idx="12"/>
          </p:nvPr>
        </p:nvSpPr>
        <p:spPr/>
        <p:txBody>
          <a:bodyPr/>
          <a:lstStyle/>
          <a:p>
            <a:fld id="{9DD98953-6379-4A59-98E8-21021053068F}" type="slidenum">
              <a:rPr lang="en-IN" smtClean="0"/>
              <a:t>‹#›</a:t>
            </a:fld>
            <a:endParaRPr lang="en-IN"/>
          </a:p>
        </p:txBody>
      </p:sp>
    </p:spTree>
    <p:extLst>
      <p:ext uri="{BB962C8B-B14F-4D97-AF65-F5344CB8AC3E}">
        <p14:creationId xmlns:p14="http://schemas.microsoft.com/office/powerpoint/2010/main" val="3331075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499E0-1661-C959-4650-B63C0C6C0E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E1BB89-E61F-495F-D670-8460289D35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85A6CA-3153-1334-7F6E-5EE59155FF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ACD446-F67A-6FCB-C3CE-CDE3AEAD59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369B42-0F4D-C24A-7517-DF95DDCCCC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EC565A-5640-D9F9-04F4-70D7DD205D8C}"/>
              </a:ext>
            </a:extLst>
          </p:cNvPr>
          <p:cNvSpPr>
            <a:spLocks noGrp="1"/>
          </p:cNvSpPr>
          <p:nvPr>
            <p:ph type="dt" sz="half" idx="10"/>
          </p:nvPr>
        </p:nvSpPr>
        <p:spPr/>
        <p:txBody>
          <a:bodyPr/>
          <a:lstStyle/>
          <a:p>
            <a:fld id="{120B7B4B-55E7-42BF-B655-0A7382DC2054}" type="datetimeFigureOut">
              <a:rPr lang="en-IN" smtClean="0"/>
              <a:t>21-01-2024</a:t>
            </a:fld>
            <a:endParaRPr lang="en-IN"/>
          </a:p>
        </p:txBody>
      </p:sp>
      <p:sp>
        <p:nvSpPr>
          <p:cNvPr id="8" name="Footer Placeholder 7">
            <a:extLst>
              <a:ext uri="{FF2B5EF4-FFF2-40B4-BE49-F238E27FC236}">
                <a16:creationId xmlns:a16="http://schemas.microsoft.com/office/drawing/2014/main" id="{0D4C8D8C-1B02-08ED-4B94-522B72ECFA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4B63F8D-2C6E-D5A3-6AAA-E07F30BE1FA1}"/>
              </a:ext>
            </a:extLst>
          </p:cNvPr>
          <p:cNvSpPr>
            <a:spLocks noGrp="1"/>
          </p:cNvSpPr>
          <p:nvPr>
            <p:ph type="sldNum" sz="quarter" idx="12"/>
          </p:nvPr>
        </p:nvSpPr>
        <p:spPr/>
        <p:txBody>
          <a:bodyPr/>
          <a:lstStyle/>
          <a:p>
            <a:fld id="{9DD98953-6379-4A59-98E8-21021053068F}" type="slidenum">
              <a:rPr lang="en-IN" smtClean="0"/>
              <a:t>‹#›</a:t>
            </a:fld>
            <a:endParaRPr lang="en-IN"/>
          </a:p>
        </p:txBody>
      </p:sp>
    </p:spTree>
    <p:extLst>
      <p:ext uri="{BB962C8B-B14F-4D97-AF65-F5344CB8AC3E}">
        <p14:creationId xmlns:p14="http://schemas.microsoft.com/office/powerpoint/2010/main" val="247193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0DE5-1BF7-792E-2A7C-1D00F6FC4B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B66931-765F-CA95-12C5-B1CD54A84B63}"/>
              </a:ext>
            </a:extLst>
          </p:cNvPr>
          <p:cNvSpPr>
            <a:spLocks noGrp="1"/>
          </p:cNvSpPr>
          <p:nvPr>
            <p:ph type="dt" sz="half" idx="10"/>
          </p:nvPr>
        </p:nvSpPr>
        <p:spPr/>
        <p:txBody>
          <a:bodyPr/>
          <a:lstStyle/>
          <a:p>
            <a:fld id="{120B7B4B-55E7-42BF-B655-0A7382DC2054}" type="datetimeFigureOut">
              <a:rPr lang="en-IN" smtClean="0"/>
              <a:t>21-01-2024</a:t>
            </a:fld>
            <a:endParaRPr lang="en-IN"/>
          </a:p>
        </p:txBody>
      </p:sp>
      <p:sp>
        <p:nvSpPr>
          <p:cNvPr id="4" name="Footer Placeholder 3">
            <a:extLst>
              <a:ext uri="{FF2B5EF4-FFF2-40B4-BE49-F238E27FC236}">
                <a16:creationId xmlns:a16="http://schemas.microsoft.com/office/drawing/2014/main" id="{4AA44F93-A694-DDFD-3787-C7A9AC75A39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17A141-E7D7-E4B8-B993-15C5E70580CC}"/>
              </a:ext>
            </a:extLst>
          </p:cNvPr>
          <p:cNvSpPr>
            <a:spLocks noGrp="1"/>
          </p:cNvSpPr>
          <p:nvPr>
            <p:ph type="sldNum" sz="quarter" idx="12"/>
          </p:nvPr>
        </p:nvSpPr>
        <p:spPr/>
        <p:txBody>
          <a:bodyPr/>
          <a:lstStyle/>
          <a:p>
            <a:fld id="{9DD98953-6379-4A59-98E8-21021053068F}" type="slidenum">
              <a:rPr lang="en-IN" smtClean="0"/>
              <a:t>‹#›</a:t>
            </a:fld>
            <a:endParaRPr lang="en-IN"/>
          </a:p>
        </p:txBody>
      </p:sp>
    </p:spTree>
    <p:extLst>
      <p:ext uri="{BB962C8B-B14F-4D97-AF65-F5344CB8AC3E}">
        <p14:creationId xmlns:p14="http://schemas.microsoft.com/office/powerpoint/2010/main" val="2226596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75F2C9-771C-5F39-5FC2-F71CCA559EE1}"/>
              </a:ext>
            </a:extLst>
          </p:cNvPr>
          <p:cNvSpPr>
            <a:spLocks noGrp="1"/>
          </p:cNvSpPr>
          <p:nvPr>
            <p:ph type="dt" sz="half" idx="10"/>
          </p:nvPr>
        </p:nvSpPr>
        <p:spPr/>
        <p:txBody>
          <a:bodyPr/>
          <a:lstStyle/>
          <a:p>
            <a:fld id="{120B7B4B-55E7-42BF-B655-0A7382DC2054}" type="datetimeFigureOut">
              <a:rPr lang="en-IN" smtClean="0"/>
              <a:t>21-01-2024</a:t>
            </a:fld>
            <a:endParaRPr lang="en-IN"/>
          </a:p>
        </p:txBody>
      </p:sp>
      <p:sp>
        <p:nvSpPr>
          <p:cNvPr id="3" name="Footer Placeholder 2">
            <a:extLst>
              <a:ext uri="{FF2B5EF4-FFF2-40B4-BE49-F238E27FC236}">
                <a16:creationId xmlns:a16="http://schemas.microsoft.com/office/drawing/2014/main" id="{2E288E21-245B-D17E-8D6E-2F0283A3F4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7117AEC-D3A2-A42A-9077-FE8108A3D473}"/>
              </a:ext>
            </a:extLst>
          </p:cNvPr>
          <p:cNvSpPr>
            <a:spLocks noGrp="1"/>
          </p:cNvSpPr>
          <p:nvPr>
            <p:ph type="sldNum" sz="quarter" idx="12"/>
          </p:nvPr>
        </p:nvSpPr>
        <p:spPr/>
        <p:txBody>
          <a:bodyPr/>
          <a:lstStyle/>
          <a:p>
            <a:fld id="{9DD98953-6379-4A59-98E8-21021053068F}" type="slidenum">
              <a:rPr lang="en-IN" smtClean="0"/>
              <a:t>‹#›</a:t>
            </a:fld>
            <a:endParaRPr lang="en-IN"/>
          </a:p>
        </p:txBody>
      </p:sp>
    </p:spTree>
    <p:extLst>
      <p:ext uri="{BB962C8B-B14F-4D97-AF65-F5344CB8AC3E}">
        <p14:creationId xmlns:p14="http://schemas.microsoft.com/office/powerpoint/2010/main" val="328681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C0451-4D91-8F2F-451A-1C5239A6BE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F7BE6D-99CB-34EA-D980-8C1F5762F3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D807B2-FDB8-9010-4714-CD7CDDD8C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953415-20D6-28DA-04DC-EC71EBFB3B8A}"/>
              </a:ext>
            </a:extLst>
          </p:cNvPr>
          <p:cNvSpPr>
            <a:spLocks noGrp="1"/>
          </p:cNvSpPr>
          <p:nvPr>
            <p:ph type="dt" sz="half" idx="10"/>
          </p:nvPr>
        </p:nvSpPr>
        <p:spPr/>
        <p:txBody>
          <a:bodyPr/>
          <a:lstStyle/>
          <a:p>
            <a:fld id="{120B7B4B-55E7-42BF-B655-0A7382DC2054}" type="datetimeFigureOut">
              <a:rPr lang="en-IN" smtClean="0"/>
              <a:t>21-01-2024</a:t>
            </a:fld>
            <a:endParaRPr lang="en-IN"/>
          </a:p>
        </p:txBody>
      </p:sp>
      <p:sp>
        <p:nvSpPr>
          <p:cNvPr id="6" name="Footer Placeholder 5">
            <a:extLst>
              <a:ext uri="{FF2B5EF4-FFF2-40B4-BE49-F238E27FC236}">
                <a16:creationId xmlns:a16="http://schemas.microsoft.com/office/drawing/2014/main" id="{3A29A46F-7DEE-0C4B-73F4-2D749081FC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E4A043-E8D3-D714-84CF-D39F8DA1DF30}"/>
              </a:ext>
            </a:extLst>
          </p:cNvPr>
          <p:cNvSpPr>
            <a:spLocks noGrp="1"/>
          </p:cNvSpPr>
          <p:nvPr>
            <p:ph type="sldNum" sz="quarter" idx="12"/>
          </p:nvPr>
        </p:nvSpPr>
        <p:spPr/>
        <p:txBody>
          <a:bodyPr/>
          <a:lstStyle/>
          <a:p>
            <a:fld id="{9DD98953-6379-4A59-98E8-21021053068F}" type="slidenum">
              <a:rPr lang="en-IN" smtClean="0"/>
              <a:t>‹#›</a:t>
            </a:fld>
            <a:endParaRPr lang="en-IN"/>
          </a:p>
        </p:txBody>
      </p:sp>
    </p:spTree>
    <p:extLst>
      <p:ext uri="{BB962C8B-B14F-4D97-AF65-F5344CB8AC3E}">
        <p14:creationId xmlns:p14="http://schemas.microsoft.com/office/powerpoint/2010/main" val="1290024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DAC4-7BF2-957A-4552-FC180B0BA9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1219D62-04B9-DAC8-D140-F7A9F7EEED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9FB97E-BA44-A134-D2DD-8473597F5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7F7A6-39F2-7E02-1033-4DD795492268}"/>
              </a:ext>
            </a:extLst>
          </p:cNvPr>
          <p:cNvSpPr>
            <a:spLocks noGrp="1"/>
          </p:cNvSpPr>
          <p:nvPr>
            <p:ph type="dt" sz="half" idx="10"/>
          </p:nvPr>
        </p:nvSpPr>
        <p:spPr/>
        <p:txBody>
          <a:bodyPr/>
          <a:lstStyle/>
          <a:p>
            <a:fld id="{120B7B4B-55E7-42BF-B655-0A7382DC2054}" type="datetimeFigureOut">
              <a:rPr lang="en-IN" smtClean="0"/>
              <a:t>21-01-2024</a:t>
            </a:fld>
            <a:endParaRPr lang="en-IN"/>
          </a:p>
        </p:txBody>
      </p:sp>
      <p:sp>
        <p:nvSpPr>
          <p:cNvPr id="6" name="Footer Placeholder 5">
            <a:extLst>
              <a:ext uri="{FF2B5EF4-FFF2-40B4-BE49-F238E27FC236}">
                <a16:creationId xmlns:a16="http://schemas.microsoft.com/office/drawing/2014/main" id="{3146D023-96DF-5211-3843-F6CBA89370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5A9E78-565B-E1B7-A2D4-B17B7B66C3D2}"/>
              </a:ext>
            </a:extLst>
          </p:cNvPr>
          <p:cNvSpPr>
            <a:spLocks noGrp="1"/>
          </p:cNvSpPr>
          <p:nvPr>
            <p:ph type="sldNum" sz="quarter" idx="12"/>
          </p:nvPr>
        </p:nvSpPr>
        <p:spPr/>
        <p:txBody>
          <a:bodyPr/>
          <a:lstStyle/>
          <a:p>
            <a:fld id="{9DD98953-6379-4A59-98E8-21021053068F}" type="slidenum">
              <a:rPr lang="en-IN" smtClean="0"/>
              <a:t>‹#›</a:t>
            </a:fld>
            <a:endParaRPr lang="en-IN"/>
          </a:p>
        </p:txBody>
      </p:sp>
    </p:spTree>
    <p:extLst>
      <p:ext uri="{BB962C8B-B14F-4D97-AF65-F5344CB8AC3E}">
        <p14:creationId xmlns:p14="http://schemas.microsoft.com/office/powerpoint/2010/main" val="537510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C6CDE0-33F5-25BE-0B0C-B53925A150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8DC558-E86D-5DAE-F038-6FAA30F642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A25D2F-9A45-F0B0-BDBA-399746663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0B7B4B-55E7-42BF-B655-0A7382DC2054}" type="datetimeFigureOut">
              <a:rPr lang="en-IN" smtClean="0"/>
              <a:t>21-01-2024</a:t>
            </a:fld>
            <a:endParaRPr lang="en-IN"/>
          </a:p>
        </p:txBody>
      </p:sp>
      <p:sp>
        <p:nvSpPr>
          <p:cNvPr id="5" name="Footer Placeholder 4">
            <a:extLst>
              <a:ext uri="{FF2B5EF4-FFF2-40B4-BE49-F238E27FC236}">
                <a16:creationId xmlns:a16="http://schemas.microsoft.com/office/drawing/2014/main" id="{0EBD7CE2-76EC-1764-D9CA-EDE42DD69D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8DFC361-8803-CC93-3C2F-4DAD646276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D98953-6379-4A59-98E8-21021053068F}" type="slidenum">
              <a:rPr lang="en-IN" smtClean="0"/>
              <a:t>‹#›</a:t>
            </a:fld>
            <a:endParaRPr lang="en-IN"/>
          </a:p>
        </p:txBody>
      </p:sp>
    </p:spTree>
    <p:extLst>
      <p:ext uri="{BB962C8B-B14F-4D97-AF65-F5344CB8AC3E}">
        <p14:creationId xmlns:p14="http://schemas.microsoft.com/office/powerpoint/2010/main" val="3451416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E711F-1937-A8A1-94B9-73F52D812311}"/>
              </a:ext>
            </a:extLst>
          </p:cNvPr>
          <p:cNvSpPr>
            <a:spLocks noGrp="1"/>
          </p:cNvSpPr>
          <p:nvPr>
            <p:ph type="ctrTitle"/>
          </p:nvPr>
        </p:nvSpPr>
        <p:spPr/>
        <p:txBody>
          <a:bodyPr/>
          <a:lstStyle/>
          <a:p>
            <a:r>
              <a:rPr lang="en-IN" dirty="0"/>
              <a:t>SDLC Process Models</a:t>
            </a:r>
          </a:p>
        </p:txBody>
      </p:sp>
      <p:sp>
        <p:nvSpPr>
          <p:cNvPr id="3" name="Subtitle 2">
            <a:extLst>
              <a:ext uri="{FF2B5EF4-FFF2-40B4-BE49-F238E27FC236}">
                <a16:creationId xmlns:a16="http://schemas.microsoft.com/office/drawing/2014/main" id="{DB116F19-742B-988E-CA78-7A1144C979C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31574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028485-604E-79EA-59B1-0D734C9F3E97}"/>
              </a:ext>
            </a:extLst>
          </p:cNvPr>
          <p:cNvSpPr txBox="1"/>
          <p:nvPr/>
        </p:nvSpPr>
        <p:spPr>
          <a:xfrm>
            <a:off x="344128" y="518170"/>
            <a:ext cx="11248103" cy="5016758"/>
          </a:xfrm>
          <a:prstGeom prst="rect">
            <a:avLst/>
          </a:prstGeom>
          <a:noFill/>
        </p:spPr>
        <p:txBody>
          <a:bodyPr wrap="square">
            <a:spAutoFit/>
          </a:bodyPr>
          <a:lstStyle/>
          <a:p>
            <a:pPr algn="just"/>
            <a:r>
              <a:rPr lang="en-US" sz="3200" b="1" i="0" dirty="0">
                <a:solidFill>
                  <a:srgbClr val="374151"/>
                </a:solidFill>
                <a:effectLst/>
                <a:latin typeface="Söhne"/>
              </a:rPr>
              <a:t>Incremental Model:</a:t>
            </a:r>
          </a:p>
          <a:p>
            <a:pPr algn="just"/>
            <a:endParaRPr lang="en-US" sz="3200" b="1" i="0" dirty="0">
              <a:solidFill>
                <a:srgbClr val="374151"/>
              </a:solidFill>
              <a:effectLst/>
              <a:latin typeface="Söhne"/>
            </a:endParaRPr>
          </a:p>
          <a:p>
            <a:pPr algn="just">
              <a:buFont typeface="Arial" panose="020B0604020202020204" pitchFamily="34" charset="0"/>
              <a:buChar char="•"/>
            </a:pPr>
            <a:r>
              <a:rPr lang="en-US" sz="3200" b="0" i="0" dirty="0">
                <a:solidFill>
                  <a:srgbClr val="374151"/>
                </a:solidFill>
                <a:effectLst/>
                <a:latin typeface="Söhne"/>
              </a:rPr>
              <a:t>The Incremental model divides the project into smaller, manageable parts or increments.</a:t>
            </a:r>
          </a:p>
          <a:p>
            <a:pPr algn="just">
              <a:buFont typeface="Arial" panose="020B0604020202020204" pitchFamily="34" charset="0"/>
              <a:buChar char="•"/>
            </a:pPr>
            <a:endParaRPr lang="en-US" sz="3200" b="0" i="0" dirty="0">
              <a:solidFill>
                <a:srgbClr val="374151"/>
              </a:solidFill>
              <a:effectLst/>
              <a:latin typeface="Söhne"/>
            </a:endParaRPr>
          </a:p>
          <a:p>
            <a:pPr algn="just">
              <a:buFont typeface="Arial" panose="020B0604020202020204" pitchFamily="34" charset="0"/>
              <a:buChar char="•"/>
            </a:pPr>
            <a:r>
              <a:rPr lang="en-US" sz="3200" b="0" i="0" dirty="0">
                <a:solidFill>
                  <a:srgbClr val="374151"/>
                </a:solidFill>
                <a:effectLst/>
                <a:latin typeface="Söhne"/>
              </a:rPr>
              <a:t>Each increment is developed separately and can be tested and delivered independently.</a:t>
            </a:r>
          </a:p>
          <a:p>
            <a:pPr algn="just">
              <a:buFont typeface="Arial" panose="020B0604020202020204" pitchFamily="34" charset="0"/>
              <a:buChar char="•"/>
            </a:pPr>
            <a:endParaRPr lang="en-US" sz="3200" b="0" i="0" dirty="0">
              <a:solidFill>
                <a:srgbClr val="374151"/>
              </a:solidFill>
              <a:effectLst/>
              <a:latin typeface="Söhne"/>
            </a:endParaRPr>
          </a:p>
          <a:p>
            <a:pPr algn="just">
              <a:buFont typeface="Arial" panose="020B0604020202020204" pitchFamily="34" charset="0"/>
              <a:buChar char="•"/>
            </a:pPr>
            <a:r>
              <a:rPr lang="en-US" sz="3200" b="0" i="0" dirty="0">
                <a:solidFill>
                  <a:srgbClr val="374151"/>
                </a:solidFill>
                <a:effectLst/>
                <a:latin typeface="Söhne"/>
              </a:rPr>
              <a:t>This approach allows for partial deployment and early user feedback.</a:t>
            </a:r>
          </a:p>
        </p:txBody>
      </p:sp>
    </p:spTree>
    <p:extLst>
      <p:ext uri="{BB962C8B-B14F-4D97-AF65-F5344CB8AC3E}">
        <p14:creationId xmlns:p14="http://schemas.microsoft.com/office/powerpoint/2010/main" val="1145563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5962AE-5382-9CC2-F2F3-8142E819E095}"/>
              </a:ext>
            </a:extLst>
          </p:cNvPr>
          <p:cNvSpPr txBox="1"/>
          <p:nvPr/>
        </p:nvSpPr>
        <p:spPr>
          <a:xfrm>
            <a:off x="176981" y="1018767"/>
            <a:ext cx="11572567" cy="3877985"/>
          </a:xfrm>
          <a:prstGeom prst="rect">
            <a:avLst/>
          </a:prstGeom>
          <a:noFill/>
        </p:spPr>
        <p:txBody>
          <a:bodyPr wrap="square">
            <a:spAutoFit/>
          </a:bodyPr>
          <a:lstStyle/>
          <a:p>
            <a:pPr algn="just"/>
            <a:r>
              <a:rPr lang="en-US" sz="3600" b="1" i="0" dirty="0">
                <a:solidFill>
                  <a:srgbClr val="374151"/>
                </a:solidFill>
                <a:effectLst/>
                <a:latin typeface="Söhne"/>
              </a:rPr>
              <a:t>Waterfall model</a:t>
            </a:r>
          </a:p>
          <a:p>
            <a:pPr algn="just"/>
            <a:endParaRPr lang="en-US" dirty="0">
              <a:solidFill>
                <a:srgbClr val="374151"/>
              </a:solidFill>
              <a:latin typeface="Söhne"/>
            </a:endParaRPr>
          </a:p>
          <a:p>
            <a:pPr algn="just"/>
            <a:r>
              <a:rPr lang="en-US" sz="2400" b="0" i="0" dirty="0">
                <a:solidFill>
                  <a:srgbClr val="374151"/>
                </a:solidFill>
                <a:effectLst/>
                <a:latin typeface="Söhne"/>
              </a:rPr>
              <a:t>The Waterfall Model is a traditional software development methodology that is characterized by a linear and sequential approach to software development. </a:t>
            </a:r>
          </a:p>
          <a:p>
            <a:pPr algn="just"/>
            <a:endParaRPr lang="en-US" sz="2400" dirty="0">
              <a:solidFill>
                <a:srgbClr val="374151"/>
              </a:solidFill>
              <a:latin typeface="Söhne"/>
            </a:endParaRPr>
          </a:p>
          <a:p>
            <a:pPr algn="just"/>
            <a:r>
              <a:rPr lang="en-US" sz="2400" b="0" i="0" dirty="0">
                <a:solidFill>
                  <a:srgbClr val="374151"/>
                </a:solidFill>
                <a:effectLst/>
                <a:latin typeface="Söhne"/>
              </a:rPr>
              <a:t>It was first introduced by Dr. Winston W. Royce in a paper published in 1970. </a:t>
            </a:r>
          </a:p>
          <a:p>
            <a:pPr algn="just"/>
            <a:endParaRPr lang="en-US" sz="2400" dirty="0">
              <a:solidFill>
                <a:srgbClr val="374151"/>
              </a:solidFill>
              <a:latin typeface="Söhne"/>
            </a:endParaRPr>
          </a:p>
          <a:p>
            <a:pPr algn="just"/>
            <a:r>
              <a:rPr lang="en-US" sz="2400" b="0" i="0" dirty="0">
                <a:solidFill>
                  <a:srgbClr val="374151"/>
                </a:solidFill>
                <a:effectLst/>
                <a:latin typeface="Söhne"/>
              </a:rPr>
              <a:t>The Waterfall Model is one of the earliest and most structured approaches to software development and has been widely used in the past, although it has been largely replaced by more flexible and iterative methodologies in recent years.</a:t>
            </a:r>
            <a:endParaRPr lang="en-IN" sz="2400" dirty="0"/>
          </a:p>
        </p:txBody>
      </p:sp>
    </p:spTree>
    <p:extLst>
      <p:ext uri="{BB962C8B-B14F-4D97-AF65-F5344CB8AC3E}">
        <p14:creationId xmlns:p14="http://schemas.microsoft.com/office/powerpoint/2010/main" val="2987380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E9B024-77F5-FB18-2B49-46E4B348CF7E}"/>
              </a:ext>
            </a:extLst>
          </p:cNvPr>
          <p:cNvSpPr txBox="1"/>
          <p:nvPr/>
        </p:nvSpPr>
        <p:spPr>
          <a:xfrm>
            <a:off x="373625" y="572077"/>
            <a:ext cx="11071123" cy="5632311"/>
          </a:xfrm>
          <a:prstGeom prst="rect">
            <a:avLst/>
          </a:prstGeom>
          <a:noFill/>
        </p:spPr>
        <p:txBody>
          <a:bodyPr wrap="square">
            <a:spAutoFit/>
          </a:bodyPr>
          <a:lstStyle/>
          <a:p>
            <a:pPr algn="just"/>
            <a:r>
              <a:rPr lang="en-US" sz="2000" b="0" i="0" dirty="0">
                <a:solidFill>
                  <a:srgbClr val="374151"/>
                </a:solidFill>
                <a:effectLst/>
                <a:latin typeface="Söhne"/>
              </a:rPr>
              <a:t>The Waterfall Model consists of several distinct phases, and each phase must be completed before moving on to the next one:</a:t>
            </a:r>
          </a:p>
          <a:p>
            <a:pPr algn="just"/>
            <a:endParaRPr lang="en-US" sz="2000" b="0" i="0" dirty="0">
              <a:solidFill>
                <a:srgbClr val="374151"/>
              </a:solidFill>
              <a:effectLst/>
              <a:latin typeface="Söhne"/>
            </a:endParaRPr>
          </a:p>
          <a:p>
            <a:pPr algn="just">
              <a:buFont typeface="+mj-lt"/>
              <a:buAutoNum type="arabicPeriod"/>
            </a:pPr>
            <a:r>
              <a:rPr lang="en-US" sz="2000" b="1" i="0" dirty="0">
                <a:solidFill>
                  <a:srgbClr val="374151"/>
                </a:solidFill>
                <a:effectLst/>
                <a:latin typeface="Söhne"/>
              </a:rPr>
              <a:t>Requirements Gathering and Analysis</a:t>
            </a:r>
            <a:r>
              <a:rPr lang="en-US" sz="2000" b="0" i="0" dirty="0">
                <a:solidFill>
                  <a:srgbClr val="374151"/>
                </a:solidFill>
                <a:effectLst/>
                <a:latin typeface="Söhne"/>
              </a:rPr>
              <a:t>: In this initial phase, the project team works closely with stakeholders to gather and document all project requirements. The goal is to have a clear and complete understanding of what the software needs to accomplish.</a:t>
            </a:r>
          </a:p>
          <a:p>
            <a:pPr algn="just">
              <a:buFont typeface="+mj-lt"/>
              <a:buAutoNum type="arabicPeriod"/>
            </a:pPr>
            <a:endParaRPr lang="en-US" sz="2000" b="0" i="0" dirty="0">
              <a:solidFill>
                <a:srgbClr val="374151"/>
              </a:solidFill>
              <a:effectLst/>
              <a:latin typeface="Söhne"/>
            </a:endParaRPr>
          </a:p>
          <a:p>
            <a:pPr algn="just">
              <a:buFont typeface="+mj-lt"/>
              <a:buAutoNum type="arabicPeriod"/>
            </a:pPr>
            <a:r>
              <a:rPr lang="en-US" sz="2000" b="1" i="0" dirty="0">
                <a:solidFill>
                  <a:srgbClr val="374151"/>
                </a:solidFill>
                <a:effectLst/>
                <a:latin typeface="Söhne"/>
              </a:rPr>
              <a:t>System Design</a:t>
            </a:r>
            <a:r>
              <a:rPr lang="en-US" sz="2000" b="0" i="0" dirty="0">
                <a:solidFill>
                  <a:srgbClr val="374151"/>
                </a:solidFill>
                <a:effectLst/>
                <a:latin typeface="Söhne"/>
              </a:rPr>
              <a:t>: Once the requirements are established, the system design phase begins. During this phase, the system architecture and design specifications are created. It includes designing the software's overall structure and defining data models and algorithms.</a:t>
            </a:r>
          </a:p>
          <a:p>
            <a:pPr algn="just">
              <a:buFont typeface="+mj-lt"/>
              <a:buAutoNum type="arabicPeriod"/>
            </a:pPr>
            <a:endParaRPr lang="en-US" sz="2000" dirty="0">
              <a:solidFill>
                <a:srgbClr val="374151"/>
              </a:solidFill>
              <a:latin typeface="Söhne"/>
            </a:endParaRPr>
          </a:p>
          <a:p>
            <a:pPr algn="l">
              <a:buFont typeface="+mj-lt"/>
              <a:buAutoNum type="arabicPeriod"/>
            </a:pPr>
            <a:r>
              <a:rPr lang="en-US" sz="2000" b="1" i="0" dirty="0">
                <a:solidFill>
                  <a:srgbClr val="374151"/>
                </a:solidFill>
                <a:effectLst/>
                <a:latin typeface="Söhne"/>
              </a:rPr>
              <a:t>Implementation (Coding): </a:t>
            </a:r>
            <a:r>
              <a:rPr lang="en-US" sz="2000" b="0" i="0" dirty="0">
                <a:solidFill>
                  <a:srgbClr val="374151"/>
                </a:solidFill>
                <a:effectLst/>
                <a:latin typeface="Söhne"/>
              </a:rPr>
              <a:t>In this phase, developers write the actual code based on the design specifications. This is where the software is built according to the requirements and design.</a:t>
            </a:r>
          </a:p>
          <a:p>
            <a:pPr algn="l">
              <a:buFont typeface="+mj-lt"/>
              <a:buAutoNum type="arabicPeriod"/>
            </a:pPr>
            <a:endParaRPr lang="en-US" sz="2000" dirty="0">
              <a:solidFill>
                <a:srgbClr val="374151"/>
              </a:solidFill>
              <a:latin typeface="Söhne"/>
            </a:endParaRPr>
          </a:p>
          <a:p>
            <a:pPr algn="l">
              <a:buFont typeface="+mj-lt"/>
              <a:buAutoNum type="arabicPeriod"/>
            </a:pPr>
            <a:endParaRPr lang="en-US" sz="2000" b="0" i="0" dirty="0">
              <a:solidFill>
                <a:srgbClr val="374151"/>
              </a:solidFill>
              <a:effectLst/>
              <a:latin typeface="Söhne"/>
            </a:endParaRPr>
          </a:p>
          <a:p>
            <a:pPr algn="l">
              <a:buFont typeface="+mj-lt"/>
              <a:buAutoNum type="arabicPeriod"/>
            </a:pPr>
            <a:r>
              <a:rPr lang="en-US" sz="2000" b="1" i="0" dirty="0">
                <a:solidFill>
                  <a:srgbClr val="374151"/>
                </a:solidFill>
                <a:effectLst/>
                <a:latin typeface="Söhne"/>
              </a:rPr>
              <a:t>Testing</a:t>
            </a:r>
            <a:r>
              <a:rPr lang="en-US" sz="2000" b="0" i="0" dirty="0">
                <a:solidFill>
                  <a:srgbClr val="374151"/>
                </a:solidFill>
                <a:effectLst/>
                <a:latin typeface="Söhne"/>
              </a:rPr>
              <a:t>: After the implementation phase, testing is conducted to identify and fix any defects or issues. This phase ensures that the software meets the specified requirements and functions as expected.</a:t>
            </a:r>
          </a:p>
          <a:p>
            <a:pPr algn="just">
              <a:buFont typeface="+mj-lt"/>
              <a:buAutoNum type="arabicPeriod"/>
            </a:pPr>
            <a:endParaRPr lang="en-US" sz="2000" b="0" i="0" dirty="0">
              <a:solidFill>
                <a:srgbClr val="374151"/>
              </a:solidFill>
              <a:effectLst/>
              <a:latin typeface="Söhne"/>
            </a:endParaRPr>
          </a:p>
        </p:txBody>
      </p:sp>
    </p:spTree>
    <p:extLst>
      <p:ext uri="{BB962C8B-B14F-4D97-AF65-F5344CB8AC3E}">
        <p14:creationId xmlns:p14="http://schemas.microsoft.com/office/powerpoint/2010/main" val="2492518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127D8C-1E06-F776-1C47-8470F9E77A5D}"/>
              </a:ext>
            </a:extLst>
          </p:cNvPr>
          <p:cNvSpPr txBox="1"/>
          <p:nvPr/>
        </p:nvSpPr>
        <p:spPr>
          <a:xfrm>
            <a:off x="344129" y="871283"/>
            <a:ext cx="11051458" cy="4708981"/>
          </a:xfrm>
          <a:prstGeom prst="rect">
            <a:avLst/>
          </a:prstGeom>
          <a:noFill/>
        </p:spPr>
        <p:txBody>
          <a:bodyPr wrap="square">
            <a:spAutoFit/>
          </a:bodyPr>
          <a:lstStyle/>
          <a:p>
            <a:pPr marL="342900" indent="-342900" algn="just">
              <a:buFont typeface="+mj-lt"/>
              <a:buAutoNum type="arabicPeriod" startAt="5"/>
            </a:pPr>
            <a:r>
              <a:rPr lang="en-US" sz="2000" b="1" i="0" dirty="0">
                <a:solidFill>
                  <a:srgbClr val="374151"/>
                </a:solidFill>
                <a:effectLst/>
                <a:latin typeface="Söhne"/>
              </a:rPr>
              <a:t>Deployment (Installation): </a:t>
            </a:r>
            <a:r>
              <a:rPr lang="en-US" sz="2000" b="0" i="0" dirty="0">
                <a:solidFill>
                  <a:srgbClr val="374151"/>
                </a:solidFill>
                <a:effectLst/>
                <a:latin typeface="Söhne"/>
              </a:rPr>
              <a:t>Once the software has passed testing and is considered complete, it is deployed to the production environment. This phase involves installing the software on users' systems and making it available for use.</a:t>
            </a:r>
          </a:p>
          <a:p>
            <a:pPr marL="342900" indent="-342900" algn="just">
              <a:buFont typeface="+mj-lt"/>
              <a:buAutoNum type="arabicPeriod" startAt="5"/>
            </a:pPr>
            <a:endParaRPr lang="en-US" sz="2000" b="0" i="0" dirty="0">
              <a:solidFill>
                <a:srgbClr val="374151"/>
              </a:solidFill>
              <a:effectLst/>
              <a:latin typeface="Söhne"/>
            </a:endParaRPr>
          </a:p>
          <a:p>
            <a:pPr marL="342900" indent="-342900" algn="just">
              <a:buFont typeface="+mj-lt"/>
              <a:buAutoNum type="arabicPeriod" startAt="5"/>
            </a:pPr>
            <a:r>
              <a:rPr lang="en-US" sz="2000" b="1" i="0" dirty="0">
                <a:solidFill>
                  <a:srgbClr val="374151"/>
                </a:solidFill>
                <a:effectLst/>
                <a:latin typeface="Söhne"/>
              </a:rPr>
              <a:t>Maintenance and Support:</a:t>
            </a:r>
            <a:r>
              <a:rPr lang="en-US" sz="2000" b="0" i="0" dirty="0">
                <a:solidFill>
                  <a:srgbClr val="374151"/>
                </a:solidFill>
                <a:effectLst/>
                <a:latin typeface="Söhne"/>
              </a:rPr>
              <a:t> In the final phase, the software is maintained and updated as needed to address issues, add new features, or make improvements. This phase can continue indefinitely throughout the software's lifecycle.</a:t>
            </a:r>
            <a:endParaRPr lang="en-US" sz="2000" dirty="0">
              <a:solidFill>
                <a:srgbClr val="374151"/>
              </a:solidFill>
              <a:latin typeface="Söhne"/>
            </a:endParaRPr>
          </a:p>
          <a:p>
            <a:pPr marL="342900" indent="-342900" algn="just">
              <a:buFont typeface="+mj-lt"/>
              <a:buAutoNum type="arabicPeriod" startAt="5"/>
            </a:pPr>
            <a:endParaRPr lang="en-US" sz="2000" b="0" i="0" dirty="0">
              <a:solidFill>
                <a:srgbClr val="374151"/>
              </a:solidFill>
              <a:effectLst/>
              <a:latin typeface="Söhne"/>
            </a:endParaRPr>
          </a:p>
          <a:p>
            <a:pPr algn="just"/>
            <a:r>
              <a:rPr lang="en-US" sz="2000" b="0" i="0" dirty="0">
                <a:solidFill>
                  <a:srgbClr val="374151"/>
                </a:solidFill>
                <a:effectLst/>
                <a:latin typeface="Söhne"/>
              </a:rPr>
              <a:t>One of the main criticisms of the Waterfall Model is its inflexibility. </a:t>
            </a:r>
          </a:p>
          <a:p>
            <a:pPr algn="just"/>
            <a:endParaRPr lang="en-US" sz="2000" dirty="0">
              <a:solidFill>
                <a:srgbClr val="374151"/>
              </a:solidFill>
              <a:latin typeface="Söhne"/>
            </a:endParaRPr>
          </a:p>
          <a:p>
            <a:pPr algn="just"/>
            <a:r>
              <a:rPr lang="en-US" sz="2000" b="0" i="0" dirty="0">
                <a:solidFill>
                  <a:srgbClr val="374151"/>
                </a:solidFill>
                <a:effectLst/>
                <a:latin typeface="Söhne"/>
              </a:rPr>
              <a:t>It assumes that all requirements can be gathered and defined upfront and that changes are difficult and expensive to make once the project is underway. </a:t>
            </a:r>
          </a:p>
          <a:p>
            <a:pPr algn="just"/>
            <a:endParaRPr lang="en-US" sz="2000" dirty="0">
              <a:solidFill>
                <a:srgbClr val="374151"/>
              </a:solidFill>
              <a:latin typeface="Söhne"/>
            </a:endParaRPr>
          </a:p>
          <a:p>
            <a:pPr algn="just"/>
            <a:r>
              <a:rPr lang="en-US" sz="2000" b="0" i="0" dirty="0">
                <a:solidFill>
                  <a:srgbClr val="374151"/>
                </a:solidFill>
                <a:effectLst/>
                <a:latin typeface="Söhne"/>
              </a:rPr>
              <a:t>This can lead to problems if requirements change or if issues are discovered late in the development process.</a:t>
            </a:r>
          </a:p>
        </p:txBody>
      </p:sp>
    </p:spTree>
    <p:extLst>
      <p:ext uri="{BB962C8B-B14F-4D97-AF65-F5344CB8AC3E}">
        <p14:creationId xmlns:p14="http://schemas.microsoft.com/office/powerpoint/2010/main" val="2594384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704C65-9E7D-2B09-9D2A-D2488E896CB0}"/>
              </a:ext>
            </a:extLst>
          </p:cNvPr>
          <p:cNvSpPr txBox="1"/>
          <p:nvPr/>
        </p:nvSpPr>
        <p:spPr>
          <a:xfrm>
            <a:off x="4424517" y="2898370"/>
            <a:ext cx="4483508" cy="830997"/>
          </a:xfrm>
          <a:prstGeom prst="rect">
            <a:avLst/>
          </a:prstGeom>
          <a:noFill/>
        </p:spPr>
        <p:txBody>
          <a:bodyPr wrap="square" rtlCol="0">
            <a:spAutoFit/>
          </a:bodyPr>
          <a:lstStyle/>
          <a:p>
            <a:r>
              <a:rPr lang="en-IN" sz="4800" dirty="0"/>
              <a:t>Thank You</a:t>
            </a:r>
          </a:p>
        </p:txBody>
      </p:sp>
    </p:spTree>
    <p:extLst>
      <p:ext uri="{BB962C8B-B14F-4D97-AF65-F5344CB8AC3E}">
        <p14:creationId xmlns:p14="http://schemas.microsoft.com/office/powerpoint/2010/main" val="198076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6C7CA8-147A-CD78-FFD4-5B51EAB1D54A}"/>
              </a:ext>
            </a:extLst>
          </p:cNvPr>
          <p:cNvSpPr txBox="1"/>
          <p:nvPr/>
        </p:nvSpPr>
        <p:spPr>
          <a:xfrm>
            <a:off x="476864" y="1813229"/>
            <a:ext cx="11238271" cy="2677656"/>
          </a:xfrm>
          <a:prstGeom prst="rect">
            <a:avLst/>
          </a:prstGeom>
          <a:noFill/>
        </p:spPr>
        <p:txBody>
          <a:bodyPr wrap="square">
            <a:spAutoFit/>
          </a:bodyPr>
          <a:lstStyle/>
          <a:p>
            <a:pPr algn="just"/>
            <a:r>
              <a:rPr lang="en-US" sz="2800" b="1" i="0" dirty="0">
                <a:solidFill>
                  <a:srgbClr val="374151"/>
                </a:solidFill>
                <a:effectLst/>
                <a:latin typeface="Söhne"/>
              </a:rPr>
              <a:t>Software Development Life Cycle (SDLC) process models</a:t>
            </a:r>
            <a:r>
              <a:rPr lang="en-US" sz="2800" b="0" i="0" dirty="0">
                <a:solidFill>
                  <a:srgbClr val="374151"/>
                </a:solidFill>
                <a:effectLst/>
                <a:latin typeface="Söhne"/>
              </a:rPr>
              <a:t> are frameworks or methodologies that guide the development of software applications. These models provide a structured approach to software development, helping teams plan, design, build, test, and maintain software systems. There are several SDLC process models, each with its own set of principles and practices. </a:t>
            </a:r>
            <a:endParaRPr lang="en-IN" sz="2800" dirty="0"/>
          </a:p>
        </p:txBody>
      </p:sp>
    </p:spTree>
    <p:extLst>
      <p:ext uri="{BB962C8B-B14F-4D97-AF65-F5344CB8AC3E}">
        <p14:creationId xmlns:p14="http://schemas.microsoft.com/office/powerpoint/2010/main" val="2955197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396A61-6AF1-827D-008B-186980C2728E}"/>
              </a:ext>
            </a:extLst>
          </p:cNvPr>
          <p:cNvSpPr txBox="1"/>
          <p:nvPr/>
        </p:nvSpPr>
        <p:spPr>
          <a:xfrm>
            <a:off x="353962" y="437816"/>
            <a:ext cx="11031794" cy="4401205"/>
          </a:xfrm>
          <a:prstGeom prst="rect">
            <a:avLst/>
          </a:prstGeom>
          <a:noFill/>
        </p:spPr>
        <p:txBody>
          <a:bodyPr wrap="square">
            <a:spAutoFit/>
          </a:bodyPr>
          <a:lstStyle/>
          <a:p>
            <a:pPr algn="just"/>
            <a:r>
              <a:rPr lang="en-US" sz="2800" b="1" i="0" dirty="0">
                <a:solidFill>
                  <a:srgbClr val="374151"/>
                </a:solidFill>
                <a:effectLst/>
                <a:latin typeface="Söhne"/>
              </a:rPr>
              <a:t>Waterfall Model:</a:t>
            </a:r>
          </a:p>
          <a:p>
            <a:pPr algn="just"/>
            <a:endParaRPr lang="en-US" sz="2800" b="0" i="0" dirty="0">
              <a:solidFill>
                <a:srgbClr val="374151"/>
              </a:solidFill>
              <a:effectLst/>
              <a:latin typeface="Söhne"/>
            </a:endParaRPr>
          </a:p>
          <a:p>
            <a:pPr algn="just">
              <a:buFont typeface="Arial" panose="020B0604020202020204" pitchFamily="34" charset="0"/>
              <a:buChar char="•"/>
            </a:pPr>
            <a:r>
              <a:rPr lang="en-US" sz="2800" b="0" i="0" dirty="0">
                <a:solidFill>
                  <a:srgbClr val="374151"/>
                </a:solidFill>
                <a:effectLst/>
                <a:latin typeface="Söhne"/>
              </a:rPr>
              <a:t>The Waterfall model is a linear and sequential approach to software development.</a:t>
            </a:r>
          </a:p>
          <a:p>
            <a:pPr algn="just">
              <a:buFont typeface="Arial" panose="020B0604020202020204" pitchFamily="34" charset="0"/>
              <a:buChar char="•"/>
            </a:pPr>
            <a:endParaRPr lang="en-US" sz="2800" b="0" i="0" dirty="0">
              <a:solidFill>
                <a:srgbClr val="374151"/>
              </a:solidFill>
              <a:effectLst/>
              <a:latin typeface="Söhne"/>
            </a:endParaRPr>
          </a:p>
          <a:p>
            <a:pPr algn="just">
              <a:buFont typeface="Arial" panose="020B0604020202020204" pitchFamily="34" charset="0"/>
              <a:buChar char="•"/>
            </a:pPr>
            <a:r>
              <a:rPr lang="en-US" sz="2800" b="0" i="0" dirty="0">
                <a:solidFill>
                  <a:srgbClr val="374151"/>
                </a:solidFill>
                <a:effectLst/>
                <a:latin typeface="Söhne"/>
              </a:rPr>
              <a:t>It divides the project into distinct phases, such as requirements, design, implementation, testing, deployment, and maintenance.</a:t>
            </a:r>
          </a:p>
          <a:p>
            <a:pPr algn="just">
              <a:buFont typeface="Arial" panose="020B0604020202020204" pitchFamily="34" charset="0"/>
              <a:buChar char="•"/>
            </a:pPr>
            <a:endParaRPr lang="en-US" sz="2800" b="0" i="0" dirty="0">
              <a:solidFill>
                <a:srgbClr val="374151"/>
              </a:solidFill>
              <a:effectLst/>
              <a:latin typeface="Söhne"/>
            </a:endParaRPr>
          </a:p>
          <a:p>
            <a:pPr algn="just">
              <a:buFont typeface="Arial" panose="020B0604020202020204" pitchFamily="34" charset="0"/>
              <a:buChar char="•"/>
            </a:pPr>
            <a:r>
              <a:rPr lang="en-US" sz="2800" b="0" i="0" dirty="0">
                <a:solidFill>
                  <a:srgbClr val="374151"/>
                </a:solidFill>
                <a:effectLst/>
                <a:latin typeface="Söhne"/>
              </a:rPr>
              <a:t>Each phase must be completed before the next one begins, and there is minimal room for changes once a phase has started.</a:t>
            </a:r>
          </a:p>
        </p:txBody>
      </p:sp>
    </p:spTree>
    <p:extLst>
      <p:ext uri="{BB962C8B-B14F-4D97-AF65-F5344CB8AC3E}">
        <p14:creationId xmlns:p14="http://schemas.microsoft.com/office/powerpoint/2010/main" val="799456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E03785-2265-9B49-00A3-E3899BD31958}"/>
              </a:ext>
            </a:extLst>
          </p:cNvPr>
          <p:cNvSpPr txBox="1"/>
          <p:nvPr/>
        </p:nvSpPr>
        <p:spPr>
          <a:xfrm>
            <a:off x="339213" y="448496"/>
            <a:ext cx="11513573" cy="5509200"/>
          </a:xfrm>
          <a:prstGeom prst="rect">
            <a:avLst/>
          </a:prstGeom>
          <a:noFill/>
        </p:spPr>
        <p:txBody>
          <a:bodyPr wrap="square">
            <a:spAutoFit/>
          </a:bodyPr>
          <a:lstStyle/>
          <a:p>
            <a:pPr algn="just"/>
            <a:r>
              <a:rPr lang="en-US" sz="3200" b="1" i="0" dirty="0">
                <a:solidFill>
                  <a:srgbClr val="374151"/>
                </a:solidFill>
                <a:effectLst/>
                <a:latin typeface="Söhne"/>
              </a:rPr>
              <a:t>Agile Model:</a:t>
            </a:r>
          </a:p>
          <a:p>
            <a:pPr algn="just">
              <a:buFont typeface="Arial" panose="020B0604020202020204" pitchFamily="34" charset="0"/>
              <a:buChar char="•"/>
            </a:pPr>
            <a:endParaRPr lang="en-US" sz="3200" b="0" i="0" dirty="0">
              <a:solidFill>
                <a:srgbClr val="374151"/>
              </a:solidFill>
              <a:effectLst/>
              <a:latin typeface="Söhne"/>
            </a:endParaRPr>
          </a:p>
          <a:p>
            <a:pPr algn="just">
              <a:buFont typeface="Arial" panose="020B0604020202020204" pitchFamily="34" charset="0"/>
              <a:buChar char="•"/>
            </a:pPr>
            <a:r>
              <a:rPr lang="en-US" sz="3200" b="0" i="0" dirty="0">
                <a:solidFill>
                  <a:srgbClr val="374151"/>
                </a:solidFill>
                <a:effectLst/>
                <a:latin typeface="Söhne"/>
              </a:rPr>
              <a:t>Agile methodologies, including Scrum, Kanban, and Extreme Programming (XP), emphasize flexibility, collaboration, and iterative development.</a:t>
            </a:r>
          </a:p>
          <a:p>
            <a:pPr algn="just">
              <a:buFont typeface="Arial" panose="020B0604020202020204" pitchFamily="34" charset="0"/>
              <a:buChar char="•"/>
            </a:pPr>
            <a:endParaRPr lang="en-US" sz="3200" b="0" i="0" dirty="0">
              <a:solidFill>
                <a:srgbClr val="374151"/>
              </a:solidFill>
              <a:effectLst/>
              <a:latin typeface="Söhne"/>
            </a:endParaRPr>
          </a:p>
          <a:p>
            <a:pPr algn="just">
              <a:buFont typeface="Arial" panose="020B0604020202020204" pitchFamily="34" charset="0"/>
              <a:buChar char="•"/>
            </a:pPr>
            <a:r>
              <a:rPr lang="en-US" sz="3200" b="0" i="0" dirty="0">
                <a:solidFill>
                  <a:srgbClr val="374151"/>
                </a:solidFill>
                <a:effectLst/>
                <a:latin typeface="Söhne"/>
              </a:rPr>
              <a:t>Agile teams work in short iterations, typically 2-4 weeks, and deliver small, incremental releases of the software.</a:t>
            </a:r>
          </a:p>
          <a:p>
            <a:pPr algn="just">
              <a:buFont typeface="Arial" panose="020B0604020202020204" pitchFamily="34" charset="0"/>
              <a:buChar char="•"/>
            </a:pPr>
            <a:endParaRPr lang="en-US" sz="3200" b="0" i="0" dirty="0">
              <a:solidFill>
                <a:srgbClr val="374151"/>
              </a:solidFill>
              <a:effectLst/>
              <a:latin typeface="Söhne"/>
            </a:endParaRPr>
          </a:p>
          <a:p>
            <a:pPr algn="just">
              <a:buFont typeface="Arial" panose="020B0604020202020204" pitchFamily="34" charset="0"/>
              <a:buChar char="•"/>
            </a:pPr>
            <a:r>
              <a:rPr lang="en-US" sz="3200" b="0" i="0" dirty="0">
                <a:solidFill>
                  <a:srgbClr val="374151"/>
                </a:solidFill>
                <a:effectLst/>
                <a:latin typeface="Söhne"/>
              </a:rPr>
              <a:t>Customer feedback is incorporated continuously, allowing for changes to be made throughout the project.</a:t>
            </a:r>
          </a:p>
        </p:txBody>
      </p:sp>
    </p:spTree>
    <p:extLst>
      <p:ext uri="{BB962C8B-B14F-4D97-AF65-F5344CB8AC3E}">
        <p14:creationId xmlns:p14="http://schemas.microsoft.com/office/powerpoint/2010/main" val="2748249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CC0D13-FA0F-3C26-FB02-4D3CF6BB0A58}"/>
              </a:ext>
            </a:extLst>
          </p:cNvPr>
          <p:cNvSpPr txBox="1"/>
          <p:nvPr/>
        </p:nvSpPr>
        <p:spPr>
          <a:xfrm>
            <a:off x="235974" y="410015"/>
            <a:ext cx="11720052" cy="5632311"/>
          </a:xfrm>
          <a:prstGeom prst="rect">
            <a:avLst/>
          </a:prstGeom>
          <a:noFill/>
        </p:spPr>
        <p:txBody>
          <a:bodyPr wrap="square">
            <a:spAutoFit/>
          </a:bodyPr>
          <a:lstStyle/>
          <a:p>
            <a:pPr algn="just"/>
            <a:r>
              <a:rPr lang="en-US" sz="3600" b="1" i="0" dirty="0">
                <a:solidFill>
                  <a:srgbClr val="374151"/>
                </a:solidFill>
                <a:effectLst/>
                <a:latin typeface="Söhne"/>
              </a:rPr>
              <a:t>Iterative Model:</a:t>
            </a:r>
          </a:p>
          <a:p>
            <a:pPr algn="just"/>
            <a:endParaRPr lang="en-US" sz="3600" b="1" i="0" dirty="0">
              <a:solidFill>
                <a:srgbClr val="374151"/>
              </a:solidFill>
              <a:effectLst/>
              <a:latin typeface="Söhne"/>
            </a:endParaRPr>
          </a:p>
          <a:p>
            <a:pPr algn="just">
              <a:buFont typeface="Arial" panose="020B0604020202020204" pitchFamily="34" charset="0"/>
              <a:buChar char="•"/>
            </a:pPr>
            <a:r>
              <a:rPr lang="en-US" sz="3600" b="0" i="0" dirty="0">
                <a:solidFill>
                  <a:srgbClr val="374151"/>
                </a:solidFill>
                <a:effectLst/>
                <a:latin typeface="Söhne"/>
              </a:rPr>
              <a:t>The Iterative model involves repeating cycles or iterations of the software development process.</a:t>
            </a:r>
          </a:p>
          <a:p>
            <a:pPr algn="just">
              <a:buFont typeface="Arial" panose="020B0604020202020204" pitchFamily="34" charset="0"/>
              <a:buChar char="•"/>
            </a:pPr>
            <a:endParaRPr lang="en-US" sz="3600" b="0" i="0" dirty="0">
              <a:solidFill>
                <a:srgbClr val="374151"/>
              </a:solidFill>
              <a:effectLst/>
              <a:latin typeface="Söhne"/>
            </a:endParaRPr>
          </a:p>
          <a:p>
            <a:pPr algn="just">
              <a:buFont typeface="Arial" panose="020B0604020202020204" pitchFamily="34" charset="0"/>
              <a:buChar char="•"/>
            </a:pPr>
            <a:r>
              <a:rPr lang="en-US" sz="3600" b="0" i="0" dirty="0">
                <a:solidFill>
                  <a:srgbClr val="374151"/>
                </a:solidFill>
                <a:effectLst/>
                <a:latin typeface="Söhne"/>
              </a:rPr>
              <a:t>Each iteration builds on the previous one, adding new features or improvements.</a:t>
            </a:r>
          </a:p>
          <a:p>
            <a:pPr algn="just">
              <a:buFont typeface="Arial" panose="020B0604020202020204" pitchFamily="34" charset="0"/>
              <a:buChar char="•"/>
            </a:pPr>
            <a:endParaRPr lang="en-US" sz="3600" b="0" i="0" dirty="0">
              <a:solidFill>
                <a:srgbClr val="374151"/>
              </a:solidFill>
              <a:effectLst/>
              <a:latin typeface="Söhne"/>
            </a:endParaRPr>
          </a:p>
          <a:p>
            <a:pPr algn="just">
              <a:buFont typeface="Arial" panose="020B0604020202020204" pitchFamily="34" charset="0"/>
              <a:buChar char="•"/>
            </a:pPr>
            <a:r>
              <a:rPr lang="en-US" sz="3600" b="0" i="0" dirty="0">
                <a:solidFill>
                  <a:srgbClr val="374151"/>
                </a:solidFill>
                <a:effectLst/>
                <a:latin typeface="Söhne"/>
              </a:rPr>
              <a:t>It allows for flexibility and adaptation to changing requirements.</a:t>
            </a:r>
          </a:p>
        </p:txBody>
      </p:sp>
    </p:spTree>
    <p:extLst>
      <p:ext uri="{BB962C8B-B14F-4D97-AF65-F5344CB8AC3E}">
        <p14:creationId xmlns:p14="http://schemas.microsoft.com/office/powerpoint/2010/main" val="39924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23B889-69BA-67DC-A3DB-C911722044CF}"/>
              </a:ext>
            </a:extLst>
          </p:cNvPr>
          <p:cNvSpPr txBox="1"/>
          <p:nvPr/>
        </p:nvSpPr>
        <p:spPr>
          <a:xfrm>
            <a:off x="260554" y="685319"/>
            <a:ext cx="11670891" cy="5632311"/>
          </a:xfrm>
          <a:prstGeom prst="rect">
            <a:avLst/>
          </a:prstGeom>
          <a:noFill/>
        </p:spPr>
        <p:txBody>
          <a:bodyPr wrap="square">
            <a:spAutoFit/>
          </a:bodyPr>
          <a:lstStyle/>
          <a:p>
            <a:pPr algn="just"/>
            <a:r>
              <a:rPr lang="en-US" sz="3600" b="1" i="0" dirty="0">
                <a:solidFill>
                  <a:srgbClr val="374151"/>
                </a:solidFill>
                <a:effectLst/>
                <a:latin typeface="Söhne"/>
              </a:rPr>
              <a:t>Spiral Model:</a:t>
            </a:r>
          </a:p>
          <a:p>
            <a:pPr algn="just"/>
            <a:endParaRPr lang="en-US" sz="3600" b="0" i="0" dirty="0">
              <a:solidFill>
                <a:srgbClr val="374151"/>
              </a:solidFill>
              <a:effectLst/>
              <a:latin typeface="Söhne"/>
            </a:endParaRPr>
          </a:p>
          <a:p>
            <a:pPr algn="just">
              <a:buFont typeface="Arial" panose="020B0604020202020204" pitchFamily="34" charset="0"/>
              <a:buChar char="•"/>
            </a:pPr>
            <a:r>
              <a:rPr lang="en-US" sz="3600" b="0" i="0" dirty="0">
                <a:solidFill>
                  <a:srgbClr val="374151"/>
                </a:solidFill>
                <a:effectLst/>
                <a:latin typeface="Söhne"/>
              </a:rPr>
              <a:t>The Spiral model combines iterative development with risk analysis.</a:t>
            </a:r>
          </a:p>
          <a:p>
            <a:pPr algn="just">
              <a:buFont typeface="Arial" panose="020B0604020202020204" pitchFamily="34" charset="0"/>
              <a:buChar char="•"/>
            </a:pPr>
            <a:endParaRPr lang="en-US" sz="3600" b="0" i="0" dirty="0">
              <a:solidFill>
                <a:srgbClr val="374151"/>
              </a:solidFill>
              <a:effectLst/>
              <a:latin typeface="Söhne"/>
            </a:endParaRPr>
          </a:p>
          <a:p>
            <a:pPr algn="just">
              <a:buFont typeface="Arial" panose="020B0604020202020204" pitchFamily="34" charset="0"/>
              <a:buChar char="•"/>
            </a:pPr>
            <a:r>
              <a:rPr lang="en-US" sz="3600" b="0" i="0" dirty="0">
                <a:solidFill>
                  <a:srgbClr val="374151"/>
                </a:solidFill>
                <a:effectLst/>
                <a:latin typeface="Söhne"/>
              </a:rPr>
              <a:t>It divides the project into cycles, each consisting of planning, risk analysis, engineering, and evaluation phases.</a:t>
            </a:r>
          </a:p>
          <a:p>
            <a:pPr algn="just">
              <a:buFont typeface="Arial" panose="020B0604020202020204" pitchFamily="34" charset="0"/>
              <a:buChar char="•"/>
            </a:pPr>
            <a:endParaRPr lang="en-US" sz="3600" b="0" i="0" dirty="0">
              <a:solidFill>
                <a:srgbClr val="374151"/>
              </a:solidFill>
              <a:effectLst/>
              <a:latin typeface="Söhne"/>
            </a:endParaRPr>
          </a:p>
          <a:p>
            <a:pPr algn="just">
              <a:buFont typeface="Arial" panose="020B0604020202020204" pitchFamily="34" charset="0"/>
              <a:buChar char="•"/>
            </a:pPr>
            <a:r>
              <a:rPr lang="en-US" sz="3600" b="0" i="0" dirty="0">
                <a:solidFill>
                  <a:srgbClr val="374151"/>
                </a:solidFill>
                <a:effectLst/>
                <a:latin typeface="Söhne"/>
              </a:rPr>
              <a:t>The process repeats until the software is complete, with each iteration reducing project risks.</a:t>
            </a:r>
          </a:p>
        </p:txBody>
      </p:sp>
    </p:spTree>
    <p:extLst>
      <p:ext uri="{BB962C8B-B14F-4D97-AF65-F5344CB8AC3E}">
        <p14:creationId xmlns:p14="http://schemas.microsoft.com/office/powerpoint/2010/main" val="3612649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A7FD9D-7C37-A554-4F93-88EC0A46CA4E}"/>
              </a:ext>
            </a:extLst>
          </p:cNvPr>
          <p:cNvSpPr txBox="1"/>
          <p:nvPr/>
        </p:nvSpPr>
        <p:spPr>
          <a:xfrm>
            <a:off x="255638" y="361702"/>
            <a:ext cx="11680723" cy="3046988"/>
          </a:xfrm>
          <a:prstGeom prst="rect">
            <a:avLst/>
          </a:prstGeom>
          <a:noFill/>
        </p:spPr>
        <p:txBody>
          <a:bodyPr wrap="square">
            <a:spAutoFit/>
          </a:bodyPr>
          <a:lstStyle/>
          <a:p>
            <a:pPr algn="just"/>
            <a:r>
              <a:rPr lang="en-US" sz="2400" b="1" i="0" dirty="0">
                <a:solidFill>
                  <a:srgbClr val="374151"/>
                </a:solidFill>
                <a:effectLst/>
                <a:latin typeface="Söhne"/>
              </a:rPr>
              <a:t>V-Model (Validation and Verification Model):</a:t>
            </a:r>
          </a:p>
          <a:p>
            <a:pPr algn="just"/>
            <a:endParaRPr lang="en-US" sz="2400" b="0" i="0" dirty="0">
              <a:solidFill>
                <a:srgbClr val="374151"/>
              </a:solidFill>
              <a:effectLst/>
              <a:latin typeface="Söhne"/>
            </a:endParaRPr>
          </a:p>
          <a:p>
            <a:pPr algn="just">
              <a:buFont typeface="Arial" panose="020B0604020202020204" pitchFamily="34" charset="0"/>
              <a:buChar char="•"/>
            </a:pPr>
            <a:r>
              <a:rPr lang="en-US" sz="2400" b="0" i="0" dirty="0">
                <a:solidFill>
                  <a:srgbClr val="374151"/>
                </a:solidFill>
                <a:effectLst/>
                <a:latin typeface="Söhne"/>
              </a:rPr>
              <a:t>The V-Model is an extension of the Waterfall model.</a:t>
            </a:r>
          </a:p>
          <a:p>
            <a:pPr algn="just">
              <a:buFont typeface="Arial" panose="020B0604020202020204" pitchFamily="34" charset="0"/>
              <a:buChar char="•"/>
            </a:pPr>
            <a:endParaRPr lang="en-US" sz="2400" b="0" i="0" dirty="0">
              <a:solidFill>
                <a:srgbClr val="374151"/>
              </a:solidFill>
              <a:effectLst/>
              <a:latin typeface="Söhne"/>
            </a:endParaRPr>
          </a:p>
          <a:p>
            <a:pPr algn="just">
              <a:buFont typeface="Arial" panose="020B0604020202020204" pitchFamily="34" charset="0"/>
              <a:buChar char="•"/>
            </a:pPr>
            <a:r>
              <a:rPr lang="en-US" sz="2400" b="0" i="0" dirty="0">
                <a:solidFill>
                  <a:srgbClr val="374151"/>
                </a:solidFill>
                <a:effectLst/>
                <a:latin typeface="Söhne"/>
              </a:rPr>
              <a:t>It places a strong emphasis on testing and validation at each stage of development.</a:t>
            </a:r>
          </a:p>
          <a:p>
            <a:pPr algn="just">
              <a:buFont typeface="Arial" panose="020B0604020202020204" pitchFamily="34" charset="0"/>
              <a:buChar char="•"/>
            </a:pPr>
            <a:endParaRPr lang="en-US" sz="2400" b="0" i="0" dirty="0">
              <a:solidFill>
                <a:srgbClr val="374151"/>
              </a:solidFill>
              <a:effectLst/>
              <a:latin typeface="Söhne"/>
            </a:endParaRPr>
          </a:p>
          <a:p>
            <a:pPr algn="just">
              <a:buFont typeface="Arial" panose="020B0604020202020204" pitchFamily="34" charset="0"/>
              <a:buChar char="•"/>
            </a:pPr>
            <a:r>
              <a:rPr lang="en-US" sz="2400" b="0" i="0" dirty="0">
                <a:solidFill>
                  <a:srgbClr val="374151"/>
                </a:solidFill>
                <a:effectLst/>
                <a:latin typeface="Söhne"/>
              </a:rPr>
              <a:t>For every development phase, there is a corresponding testing phase, creating a V-shaped diagram.</a:t>
            </a:r>
          </a:p>
        </p:txBody>
      </p:sp>
      <p:pic>
        <p:nvPicPr>
          <p:cNvPr id="5" name="Picture 4" descr="A diagram of a software development process">
            <a:extLst>
              <a:ext uri="{FF2B5EF4-FFF2-40B4-BE49-F238E27FC236}">
                <a16:creationId xmlns:a16="http://schemas.microsoft.com/office/drawing/2014/main" id="{4609E1C8-B3D2-6C36-7DB3-2562D1214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7162" y="3067664"/>
            <a:ext cx="3982064" cy="3588775"/>
          </a:xfrm>
          <a:prstGeom prst="rect">
            <a:avLst/>
          </a:prstGeom>
        </p:spPr>
      </p:pic>
    </p:spTree>
    <p:extLst>
      <p:ext uri="{BB962C8B-B14F-4D97-AF65-F5344CB8AC3E}">
        <p14:creationId xmlns:p14="http://schemas.microsoft.com/office/powerpoint/2010/main" val="1998978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51953C-3FB4-B7F8-052B-BCDD539ABDA0}"/>
              </a:ext>
            </a:extLst>
          </p:cNvPr>
          <p:cNvSpPr txBox="1"/>
          <p:nvPr/>
        </p:nvSpPr>
        <p:spPr>
          <a:xfrm>
            <a:off x="231058" y="478842"/>
            <a:ext cx="11729884" cy="4524315"/>
          </a:xfrm>
          <a:prstGeom prst="rect">
            <a:avLst/>
          </a:prstGeom>
          <a:noFill/>
        </p:spPr>
        <p:txBody>
          <a:bodyPr wrap="square">
            <a:spAutoFit/>
          </a:bodyPr>
          <a:lstStyle/>
          <a:p>
            <a:pPr algn="l"/>
            <a:r>
              <a:rPr lang="en-US" sz="3200" b="1" i="0" dirty="0">
                <a:solidFill>
                  <a:srgbClr val="374151"/>
                </a:solidFill>
                <a:effectLst/>
                <a:latin typeface="Söhne"/>
              </a:rPr>
              <a:t>Big Bang Model:</a:t>
            </a:r>
          </a:p>
          <a:p>
            <a:pPr algn="l"/>
            <a:endParaRPr lang="en-US" sz="3200" b="1" i="0" dirty="0">
              <a:solidFill>
                <a:srgbClr val="374151"/>
              </a:solidFill>
              <a:effectLst/>
              <a:latin typeface="Söhne"/>
            </a:endParaRPr>
          </a:p>
          <a:p>
            <a:pPr algn="l">
              <a:buFont typeface="Arial" panose="020B0604020202020204" pitchFamily="34" charset="0"/>
              <a:buChar char="•"/>
            </a:pPr>
            <a:r>
              <a:rPr lang="en-US" sz="3200" b="0" i="0" dirty="0">
                <a:solidFill>
                  <a:srgbClr val="374151"/>
                </a:solidFill>
                <a:effectLst/>
                <a:latin typeface="Söhne"/>
              </a:rPr>
              <a:t>The Big Bang model is an informal and unstructured approach to software development.</a:t>
            </a:r>
          </a:p>
          <a:p>
            <a:pPr algn="l">
              <a:buFont typeface="Arial" panose="020B0604020202020204" pitchFamily="34" charset="0"/>
              <a:buChar char="•"/>
            </a:pPr>
            <a:endParaRPr lang="en-US" sz="3200" b="0" i="0" dirty="0">
              <a:solidFill>
                <a:srgbClr val="374151"/>
              </a:solidFill>
              <a:effectLst/>
              <a:latin typeface="Söhne"/>
            </a:endParaRPr>
          </a:p>
          <a:p>
            <a:pPr algn="l">
              <a:buFont typeface="Arial" panose="020B0604020202020204" pitchFamily="34" charset="0"/>
              <a:buChar char="•"/>
            </a:pPr>
            <a:r>
              <a:rPr lang="en-US" sz="3200" b="0" i="0" dirty="0">
                <a:solidFill>
                  <a:srgbClr val="374151"/>
                </a:solidFill>
                <a:effectLst/>
                <a:latin typeface="Söhne"/>
              </a:rPr>
              <a:t>Developers start coding without a defined plan or requirements.</a:t>
            </a:r>
          </a:p>
          <a:p>
            <a:pPr algn="l">
              <a:buFont typeface="Arial" panose="020B0604020202020204" pitchFamily="34" charset="0"/>
              <a:buChar char="•"/>
            </a:pPr>
            <a:endParaRPr lang="en-US" sz="3200" b="0" i="0" dirty="0">
              <a:solidFill>
                <a:srgbClr val="374151"/>
              </a:solidFill>
              <a:effectLst/>
              <a:latin typeface="Söhne"/>
            </a:endParaRPr>
          </a:p>
          <a:p>
            <a:pPr algn="l">
              <a:buFont typeface="Arial" panose="020B0604020202020204" pitchFamily="34" charset="0"/>
              <a:buChar char="•"/>
            </a:pPr>
            <a:r>
              <a:rPr lang="en-US" sz="3200" b="0" i="0" dirty="0">
                <a:solidFill>
                  <a:srgbClr val="374151"/>
                </a:solidFill>
                <a:effectLst/>
                <a:latin typeface="Söhne"/>
              </a:rPr>
              <a:t>This model is risky and not commonly used in professional software development due to its lack of structure.</a:t>
            </a:r>
          </a:p>
        </p:txBody>
      </p:sp>
    </p:spTree>
    <p:extLst>
      <p:ext uri="{BB962C8B-B14F-4D97-AF65-F5344CB8AC3E}">
        <p14:creationId xmlns:p14="http://schemas.microsoft.com/office/powerpoint/2010/main" val="818859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AEEEEF-E4C2-C436-7E18-71D72FAD6425}"/>
              </a:ext>
            </a:extLst>
          </p:cNvPr>
          <p:cNvSpPr txBox="1"/>
          <p:nvPr/>
        </p:nvSpPr>
        <p:spPr>
          <a:xfrm>
            <a:off x="294968" y="931126"/>
            <a:ext cx="11405420" cy="5016758"/>
          </a:xfrm>
          <a:prstGeom prst="rect">
            <a:avLst/>
          </a:prstGeom>
          <a:noFill/>
        </p:spPr>
        <p:txBody>
          <a:bodyPr wrap="square">
            <a:spAutoFit/>
          </a:bodyPr>
          <a:lstStyle/>
          <a:p>
            <a:pPr algn="l"/>
            <a:r>
              <a:rPr lang="en-US" sz="3200" b="1" i="0" dirty="0">
                <a:solidFill>
                  <a:srgbClr val="374151"/>
                </a:solidFill>
                <a:effectLst/>
                <a:latin typeface="Söhne"/>
              </a:rPr>
              <a:t>Rapid Application Development (RAD):</a:t>
            </a:r>
          </a:p>
          <a:p>
            <a:pPr algn="l"/>
            <a:endParaRPr lang="en-US" sz="3200" b="1" i="0" dirty="0">
              <a:solidFill>
                <a:srgbClr val="374151"/>
              </a:solidFill>
              <a:effectLst/>
              <a:latin typeface="Söhne"/>
            </a:endParaRPr>
          </a:p>
          <a:p>
            <a:pPr algn="l">
              <a:buFont typeface="Arial" panose="020B0604020202020204" pitchFamily="34" charset="0"/>
              <a:buChar char="•"/>
            </a:pPr>
            <a:r>
              <a:rPr lang="en-US" sz="3200" b="0" i="0" dirty="0">
                <a:solidFill>
                  <a:srgbClr val="374151"/>
                </a:solidFill>
                <a:effectLst/>
                <a:latin typeface="Söhne"/>
              </a:rPr>
              <a:t>RAD is a model that prioritizes rapid prototyping and quick development.</a:t>
            </a:r>
          </a:p>
          <a:p>
            <a:pPr algn="l">
              <a:buFont typeface="Arial" panose="020B0604020202020204" pitchFamily="34" charset="0"/>
              <a:buChar char="•"/>
            </a:pPr>
            <a:endParaRPr lang="en-US" sz="3200" b="0" i="0" dirty="0">
              <a:solidFill>
                <a:srgbClr val="374151"/>
              </a:solidFill>
              <a:effectLst/>
              <a:latin typeface="Söhne"/>
            </a:endParaRPr>
          </a:p>
          <a:p>
            <a:pPr algn="l">
              <a:buFont typeface="Arial" panose="020B0604020202020204" pitchFamily="34" charset="0"/>
              <a:buChar char="•"/>
            </a:pPr>
            <a:r>
              <a:rPr lang="en-US" sz="3200" b="0" i="0" dirty="0">
                <a:solidFill>
                  <a:srgbClr val="374151"/>
                </a:solidFill>
                <a:effectLst/>
                <a:latin typeface="Söhne"/>
              </a:rPr>
              <a:t>It focuses on user involvement and feedback to accelerate the development process.</a:t>
            </a:r>
          </a:p>
          <a:p>
            <a:pPr algn="l">
              <a:buFont typeface="Arial" panose="020B0604020202020204" pitchFamily="34" charset="0"/>
              <a:buChar char="•"/>
            </a:pPr>
            <a:endParaRPr lang="en-US" sz="3200" b="0" i="0" dirty="0">
              <a:solidFill>
                <a:srgbClr val="374151"/>
              </a:solidFill>
              <a:effectLst/>
              <a:latin typeface="Söhne"/>
            </a:endParaRPr>
          </a:p>
          <a:p>
            <a:pPr algn="l">
              <a:buFont typeface="Arial" panose="020B0604020202020204" pitchFamily="34" charset="0"/>
              <a:buChar char="•"/>
            </a:pPr>
            <a:r>
              <a:rPr lang="en-US" sz="3200" b="0" i="0" dirty="0">
                <a:solidFill>
                  <a:srgbClr val="374151"/>
                </a:solidFill>
                <a:effectLst/>
                <a:latin typeface="Söhne"/>
              </a:rPr>
              <a:t>RAD often relies on pre-built components and tools to speed up development.</a:t>
            </a:r>
          </a:p>
        </p:txBody>
      </p:sp>
    </p:spTree>
    <p:extLst>
      <p:ext uri="{BB962C8B-B14F-4D97-AF65-F5344CB8AC3E}">
        <p14:creationId xmlns:p14="http://schemas.microsoft.com/office/powerpoint/2010/main" val="2200150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852</TotalTime>
  <Words>860</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Söhne</vt:lpstr>
      <vt:lpstr>Office Theme</vt:lpstr>
      <vt:lpstr>SDLC Process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 Process Models</dc:title>
  <dc:creator>Reni Varghese</dc:creator>
  <cp:lastModifiedBy>RENI VARGHESE</cp:lastModifiedBy>
  <cp:revision>5</cp:revision>
  <dcterms:created xsi:type="dcterms:W3CDTF">2023-12-16T03:40:40Z</dcterms:created>
  <dcterms:modified xsi:type="dcterms:W3CDTF">2024-01-21T13:11:35Z</dcterms:modified>
</cp:coreProperties>
</file>