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7" r:id="rId18"/>
    <p:sldId id="272" r:id="rId19"/>
    <p:sldId id="273" r:id="rId20"/>
    <p:sldId id="274" r:id="rId21"/>
    <p:sldId id="275" r:id="rId22"/>
    <p:sldId id="281"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B806-1525-5296-3C69-9DE0A67CE5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0C1152-D349-FD34-7783-F3389892D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17F4E8-B18B-0494-84C0-154C74B541FA}"/>
              </a:ext>
            </a:extLst>
          </p:cNvPr>
          <p:cNvSpPr>
            <a:spLocks noGrp="1"/>
          </p:cNvSpPr>
          <p:nvPr>
            <p:ph type="dt" sz="half" idx="10"/>
          </p:nvPr>
        </p:nvSpPr>
        <p:spPr/>
        <p:txBody>
          <a:bodyPr/>
          <a:lstStyle/>
          <a:p>
            <a:fld id="{A57BCC87-DFC7-448E-B74F-9F3E4FAE06CA}" type="datetimeFigureOut">
              <a:rPr lang="en-IN" smtClean="0"/>
              <a:t>21-01-2024</a:t>
            </a:fld>
            <a:endParaRPr lang="en-IN"/>
          </a:p>
        </p:txBody>
      </p:sp>
      <p:sp>
        <p:nvSpPr>
          <p:cNvPr id="5" name="Footer Placeholder 4">
            <a:extLst>
              <a:ext uri="{FF2B5EF4-FFF2-40B4-BE49-F238E27FC236}">
                <a16:creationId xmlns:a16="http://schemas.microsoft.com/office/drawing/2014/main" id="{123511BB-B6B3-E828-F31F-32A2120F32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E3D93E-79AD-AD69-3630-A9362A0E2286}"/>
              </a:ext>
            </a:extLst>
          </p:cNvPr>
          <p:cNvSpPr>
            <a:spLocks noGrp="1"/>
          </p:cNvSpPr>
          <p:nvPr>
            <p:ph type="sldNum" sz="quarter" idx="12"/>
          </p:nvPr>
        </p:nvSpPr>
        <p:spPr/>
        <p:txBody>
          <a:bodyPr/>
          <a:lstStyle/>
          <a:p>
            <a:fld id="{67CA3138-189A-48DE-A197-55A3402357C6}" type="slidenum">
              <a:rPr lang="en-IN" smtClean="0"/>
              <a:t>‹#›</a:t>
            </a:fld>
            <a:endParaRPr lang="en-IN"/>
          </a:p>
        </p:txBody>
      </p:sp>
    </p:spTree>
    <p:extLst>
      <p:ext uri="{BB962C8B-B14F-4D97-AF65-F5344CB8AC3E}">
        <p14:creationId xmlns:p14="http://schemas.microsoft.com/office/powerpoint/2010/main" val="1768865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5998-A042-E4BD-19E6-F9582BB63C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EC1E5E-99B7-5EBA-BE7D-DEB0E408B6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00006F-47B0-E5D1-1979-F345048190DC}"/>
              </a:ext>
            </a:extLst>
          </p:cNvPr>
          <p:cNvSpPr>
            <a:spLocks noGrp="1"/>
          </p:cNvSpPr>
          <p:nvPr>
            <p:ph type="dt" sz="half" idx="10"/>
          </p:nvPr>
        </p:nvSpPr>
        <p:spPr/>
        <p:txBody>
          <a:bodyPr/>
          <a:lstStyle/>
          <a:p>
            <a:fld id="{A57BCC87-DFC7-448E-B74F-9F3E4FAE06CA}" type="datetimeFigureOut">
              <a:rPr lang="en-IN" smtClean="0"/>
              <a:t>21-01-2024</a:t>
            </a:fld>
            <a:endParaRPr lang="en-IN"/>
          </a:p>
        </p:txBody>
      </p:sp>
      <p:sp>
        <p:nvSpPr>
          <p:cNvPr id="5" name="Footer Placeholder 4">
            <a:extLst>
              <a:ext uri="{FF2B5EF4-FFF2-40B4-BE49-F238E27FC236}">
                <a16:creationId xmlns:a16="http://schemas.microsoft.com/office/drawing/2014/main" id="{1AD60795-D910-53E8-DEEB-BAAE2E692E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3D7A77-B53A-31C8-7368-58DA7969D751}"/>
              </a:ext>
            </a:extLst>
          </p:cNvPr>
          <p:cNvSpPr>
            <a:spLocks noGrp="1"/>
          </p:cNvSpPr>
          <p:nvPr>
            <p:ph type="sldNum" sz="quarter" idx="12"/>
          </p:nvPr>
        </p:nvSpPr>
        <p:spPr/>
        <p:txBody>
          <a:bodyPr/>
          <a:lstStyle/>
          <a:p>
            <a:fld id="{67CA3138-189A-48DE-A197-55A3402357C6}" type="slidenum">
              <a:rPr lang="en-IN" smtClean="0"/>
              <a:t>‹#›</a:t>
            </a:fld>
            <a:endParaRPr lang="en-IN"/>
          </a:p>
        </p:txBody>
      </p:sp>
    </p:spTree>
    <p:extLst>
      <p:ext uri="{BB962C8B-B14F-4D97-AF65-F5344CB8AC3E}">
        <p14:creationId xmlns:p14="http://schemas.microsoft.com/office/powerpoint/2010/main" val="182592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DD41EF-8E8C-C4AE-7186-1182F99B00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F4E801-FD5D-C455-16C1-0A69F20F68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D50B9A-E554-7141-5D9F-E6FA1DEFF6EF}"/>
              </a:ext>
            </a:extLst>
          </p:cNvPr>
          <p:cNvSpPr>
            <a:spLocks noGrp="1"/>
          </p:cNvSpPr>
          <p:nvPr>
            <p:ph type="dt" sz="half" idx="10"/>
          </p:nvPr>
        </p:nvSpPr>
        <p:spPr/>
        <p:txBody>
          <a:bodyPr/>
          <a:lstStyle/>
          <a:p>
            <a:fld id="{A57BCC87-DFC7-448E-B74F-9F3E4FAE06CA}" type="datetimeFigureOut">
              <a:rPr lang="en-IN" smtClean="0"/>
              <a:t>21-01-2024</a:t>
            </a:fld>
            <a:endParaRPr lang="en-IN"/>
          </a:p>
        </p:txBody>
      </p:sp>
      <p:sp>
        <p:nvSpPr>
          <p:cNvPr id="5" name="Footer Placeholder 4">
            <a:extLst>
              <a:ext uri="{FF2B5EF4-FFF2-40B4-BE49-F238E27FC236}">
                <a16:creationId xmlns:a16="http://schemas.microsoft.com/office/drawing/2014/main" id="{CD6A43DC-4884-A033-A0A9-D4F68AD087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983450-BEA6-300A-CCA9-6F27F0032FE3}"/>
              </a:ext>
            </a:extLst>
          </p:cNvPr>
          <p:cNvSpPr>
            <a:spLocks noGrp="1"/>
          </p:cNvSpPr>
          <p:nvPr>
            <p:ph type="sldNum" sz="quarter" idx="12"/>
          </p:nvPr>
        </p:nvSpPr>
        <p:spPr/>
        <p:txBody>
          <a:bodyPr/>
          <a:lstStyle/>
          <a:p>
            <a:fld id="{67CA3138-189A-48DE-A197-55A3402357C6}" type="slidenum">
              <a:rPr lang="en-IN" smtClean="0"/>
              <a:t>‹#›</a:t>
            </a:fld>
            <a:endParaRPr lang="en-IN"/>
          </a:p>
        </p:txBody>
      </p:sp>
    </p:spTree>
    <p:extLst>
      <p:ext uri="{BB962C8B-B14F-4D97-AF65-F5344CB8AC3E}">
        <p14:creationId xmlns:p14="http://schemas.microsoft.com/office/powerpoint/2010/main" val="3242662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DEF4-947B-188F-0F14-F10BF55C60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B3ABE-955B-FD26-E3B2-934B88D906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0347D6-EDCE-F90C-9EDF-D9B071947838}"/>
              </a:ext>
            </a:extLst>
          </p:cNvPr>
          <p:cNvSpPr>
            <a:spLocks noGrp="1"/>
          </p:cNvSpPr>
          <p:nvPr>
            <p:ph type="dt" sz="half" idx="10"/>
          </p:nvPr>
        </p:nvSpPr>
        <p:spPr/>
        <p:txBody>
          <a:bodyPr/>
          <a:lstStyle/>
          <a:p>
            <a:fld id="{A57BCC87-DFC7-448E-B74F-9F3E4FAE06CA}" type="datetimeFigureOut">
              <a:rPr lang="en-IN" smtClean="0"/>
              <a:t>21-01-2024</a:t>
            </a:fld>
            <a:endParaRPr lang="en-IN"/>
          </a:p>
        </p:txBody>
      </p:sp>
      <p:sp>
        <p:nvSpPr>
          <p:cNvPr id="5" name="Footer Placeholder 4">
            <a:extLst>
              <a:ext uri="{FF2B5EF4-FFF2-40B4-BE49-F238E27FC236}">
                <a16:creationId xmlns:a16="http://schemas.microsoft.com/office/drawing/2014/main" id="{4801DAF2-E485-33F4-9B3D-01BA6E7E01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509F4E-F476-FA3B-55F9-1DFCA73D0D59}"/>
              </a:ext>
            </a:extLst>
          </p:cNvPr>
          <p:cNvSpPr>
            <a:spLocks noGrp="1"/>
          </p:cNvSpPr>
          <p:nvPr>
            <p:ph type="sldNum" sz="quarter" idx="12"/>
          </p:nvPr>
        </p:nvSpPr>
        <p:spPr/>
        <p:txBody>
          <a:bodyPr/>
          <a:lstStyle/>
          <a:p>
            <a:fld id="{67CA3138-189A-48DE-A197-55A3402357C6}" type="slidenum">
              <a:rPr lang="en-IN" smtClean="0"/>
              <a:t>‹#›</a:t>
            </a:fld>
            <a:endParaRPr lang="en-IN"/>
          </a:p>
        </p:txBody>
      </p:sp>
    </p:spTree>
    <p:extLst>
      <p:ext uri="{BB962C8B-B14F-4D97-AF65-F5344CB8AC3E}">
        <p14:creationId xmlns:p14="http://schemas.microsoft.com/office/powerpoint/2010/main" val="1233337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858B-2DD3-EBC6-830C-A06A9FA609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77816E-5CB0-92C2-DC08-F523D6BBC1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F5A4A7-BAC9-D5F4-E26F-99790F4CB004}"/>
              </a:ext>
            </a:extLst>
          </p:cNvPr>
          <p:cNvSpPr>
            <a:spLocks noGrp="1"/>
          </p:cNvSpPr>
          <p:nvPr>
            <p:ph type="dt" sz="half" idx="10"/>
          </p:nvPr>
        </p:nvSpPr>
        <p:spPr/>
        <p:txBody>
          <a:bodyPr/>
          <a:lstStyle/>
          <a:p>
            <a:fld id="{A57BCC87-DFC7-448E-B74F-9F3E4FAE06CA}" type="datetimeFigureOut">
              <a:rPr lang="en-IN" smtClean="0"/>
              <a:t>21-01-2024</a:t>
            </a:fld>
            <a:endParaRPr lang="en-IN"/>
          </a:p>
        </p:txBody>
      </p:sp>
      <p:sp>
        <p:nvSpPr>
          <p:cNvPr id="5" name="Footer Placeholder 4">
            <a:extLst>
              <a:ext uri="{FF2B5EF4-FFF2-40B4-BE49-F238E27FC236}">
                <a16:creationId xmlns:a16="http://schemas.microsoft.com/office/drawing/2014/main" id="{6B78E4FD-82F8-2151-B83B-FF35D5FC85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EEE272-AD5E-6EAD-BAA3-3B97792E0B17}"/>
              </a:ext>
            </a:extLst>
          </p:cNvPr>
          <p:cNvSpPr>
            <a:spLocks noGrp="1"/>
          </p:cNvSpPr>
          <p:nvPr>
            <p:ph type="sldNum" sz="quarter" idx="12"/>
          </p:nvPr>
        </p:nvSpPr>
        <p:spPr/>
        <p:txBody>
          <a:bodyPr/>
          <a:lstStyle/>
          <a:p>
            <a:fld id="{67CA3138-189A-48DE-A197-55A3402357C6}" type="slidenum">
              <a:rPr lang="en-IN" smtClean="0"/>
              <a:t>‹#›</a:t>
            </a:fld>
            <a:endParaRPr lang="en-IN"/>
          </a:p>
        </p:txBody>
      </p:sp>
    </p:spTree>
    <p:extLst>
      <p:ext uri="{BB962C8B-B14F-4D97-AF65-F5344CB8AC3E}">
        <p14:creationId xmlns:p14="http://schemas.microsoft.com/office/powerpoint/2010/main" val="150764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3A97-C8CA-8361-C8E9-E8031CAAAC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C68C70-FBA6-F3D4-5F59-CF8D6563E9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AE442C-068B-83F6-A9E5-DD4F33D15D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63C715-1E3D-99FD-F3B4-98AB944A5B3E}"/>
              </a:ext>
            </a:extLst>
          </p:cNvPr>
          <p:cNvSpPr>
            <a:spLocks noGrp="1"/>
          </p:cNvSpPr>
          <p:nvPr>
            <p:ph type="dt" sz="half" idx="10"/>
          </p:nvPr>
        </p:nvSpPr>
        <p:spPr/>
        <p:txBody>
          <a:bodyPr/>
          <a:lstStyle/>
          <a:p>
            <a:fld id="{A57BCC87-DFC7-448E-B74F-9F3E4FAE06CA}" type="datetimeFigureOut">
              <a:rPr lang="en-IN" smtClean="0"/>
              <a:t>21-01-2024</a:t>
            </a:fld>
            <a:endParaRPr lang="en-IN"/>
          </a:p>
        </p:txBody>
      </p:sp>
      <p:sp>
        <p:nvSpPr>
          <p:cNvPr id="6" name="Footer Placeholder 5">
            <a:extLst>
              <a:ext uri="{FF2B5EF4-FFF2-40B4-BE49-F238E27FC236}">
                <a16:creationId xmlns:a16="http://schemas.microsoft.com/office/drawing/2014/main" id="{79037634-17EB-5930-1B91-9EE5590FAC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F1BCAB-C973-D931-F85D-828AEA68B8E6}"/>
              </a:ext>
            </a:extLst>
          </p:cNvPr>
          <p:cNvSpPr>
            <a:spLocks noGrp="1"/>
          </p:cNvSpPr>
          <p:nvPr>
            <p:ph type="sldNum" sz="quarter" idx="12"/>
          </p:nvPr>
        </p:nvSpPr>
        <p:spPr/>
        <p:txBody>
          <a:bodyPr/>
          <a:lstStyle/>
          <a:p>
            <a:fld id="{67CA3138-189A-48DE-A197-55A3402357C6}" type="slidenum">
              <a:rPr lang="en-IN" smtClean="0"/>
              <a:t>‹#›</a:t>
            </a:fld>
            <a:endParaRPr lang="en-IN"/>
          </a:p>
        </p:txBody>
      </p:sp>
    </p:spTree>
    <p:extLst>
      <p:ext uri="{BB962C8B-B14F-4D97-AF65-F5344CB8AC3E}">
        <p14:creationId xmlns:p14="http://schemas.microsoft.com/office/powerpoint/2010/main" val="371799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F481-4870-68D9-FDD5-72A875EE20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F3DCA-4D3D-6DC4-777D-25A6EA076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6A2690-B322-D78A-7FC7-AEA86DD440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5B251E-433A-ADEC-154C-C8BFEA41F3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6234D8-0DD7-D512-F790-C30C2709DB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3CEDD8-8D4D-5A87-08AD-3709CAED1AC9}"/>
              </a:ext>
            </a:extLst>
          </p:cNvPr>
          <p:cNvSpPr>
            <a:spLocks noGrp="1"/>
          </p:cNvSpPr>
          <p:nvPr>
            <p:ph type="dt" sz="half" idx="10"/>
          </p:nvPr>
        </p:nvSpPr>
        <p:spPr/>
        <p:txBody>
          <a:bodyPr/>
          <a:lstStyle/>
          <a:p>
            <a:fld id="{A57BCC87-DFC7-448E-B74F-9F3E4FAE06CA}" type="datetimeFigureOut">
              <a:rPr lang="en-IN" smtClean="0"/>
              <a:t>21-01-2024</a:t>
            </a:fld>
            <a:endParaRPr lang="en-IN"/>
          </a:p>
        </p:txBody>
      </p:sp>
      <p:sp>
        <p:nvSpPr>
          <p:cNvPr id="8" name="Footer Placeholder 7">
            <a:extLst>
              <a:ext uri="{FF2B5EF4-FFF2-40B4-BE49-F238E27FC236}">
                <a16:creationId xmlns:a16="http://schemas.microsoft.com/office/drawing/2014/main" id="{5B5D87B7-5574-083B-E1FB-B88ABA4A9F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D2FA35-109F-5353-9BD8-F85069E2EE1B}"/>
              </a:ext>
            </a:extLst>
          </p:cNvPr>
          <p:cNvSpPr>
            <a:spLocks noGrp="1"/>
          </p:cNvSpPr>
          <p:nvPr>
            <p:ph type="sldNum" sz="quarter" idx="12"/>
          </p:nvPr>
        </p:nvSpPr>
        <p:spPr/>
        <p:txBody>
          <a:bodyPr/>
          <a:lstStyle/>
          <a:p>
            <a:fld id="{67CA3138-189A-48DE-A197-55A3402357C6}" type="slidenum">
              <a:rPr lang="en-IN" smtClean="0"/>
              <a:t>‹#›</a:t>
            </a:fld>
            <a:endParaRPr lang="en-IN"/>
          </a:p>
        </p:txBody>
      </p:sp>
    </p:spTree>
    <p:extLst>
      <p:ext uri="{BB962C8B-B14F-4D97-AF65-F5344CB8AC3E}">
        <p14:creationId xmlns:p14="http://schemas.microsoft.com/office/powerpoint/2010/main" val="51261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B2E-719C-1E25-84E8-38197E3A53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739989-E1E9-B60A-C642-47BCACF4CD65}"/>
              </a:ext>
            </a:extLst>
          </p:cNvPr>
          <p:cNvSpPr>
            <a:spLocks noGrp="1"/>
          </p:cNvSpPr>
          <p:nvPr>
            <p:ph type="dt" sz="half" idx="10"/>
          </p:nvPr>
        </p:nvSpPr>
        <p:spPr/>
        <p:txBody>
          <a:bodyPr/>
          <a:lstStyle/>
          <a:p>
            <a:fld id="{A57BCC87-DFC7-448E-B74F-9F3E4FAE06CA}" type="datetimeFigureOut">
              <a:rPr lang="en-IN" smtClean="0"/>
              <a:t>21-01-2024</a:t>
            </a:fld>
            <a:endParaRPr lang="en-IN"/>
          </a:p>
        </p:txBody>
      </p:sp>
      <p:sp>
        <p:nvSpPr>
          <p:cNvPr id="4" name="Footer Placeholder 3">
            <a:extLst>
              <a:ext uri="{FF2B5EF4-FFF2-40B4-BE49-F238E27FC236}">
                <a16:creationId xmlns:a16="http://schemas.microsoft.com/office/drawing/2014/main" id="{3C193BE7-6FD3-FCE0-30EE-88F85A6321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5085A6-1EE0-0894-5D78-CC54E13D3A6A}"/>
              </a:ext>
            </a:extLst>
          </p:cNvPr>
          <p:cNvSpPr>
            <a:spLocks noGrp="1"/>
          </p:cNvSpPr>
          <p:nvPr>
            <p:ph type="sldNum" sz="quarter" idx="12"/>
          </p:nvPr>
        </p:nvSpPr>
        <p:spPr/>
        <p:txBody>
          <a:bodyPr/>
          <a:lstStyle/>
          <a:p>
            <a:fld id="{67CA3138-189A-48DE-A197-55A3402357C6}" type="slidenum">
              <a:rPr lang="en-IN" smtClean="0"/>
              <a:t>‹#›</a:t>
            </a:fld>
            <a:endParaRPr lang="en-IN"/>
          </a:p>
        </p:txBody>
      </p:sp>
    </p:spTree>
    <p:extLst>
      <p:ext uri="{BB962C8B-B14F-4D97-AF65-F5344CB8AC3E}">
        <p14:creationId xmlns:p14="http://schemas.microsoft.com/office/powerpoint/2010/main" val="525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756803-DD19-7B4E-306E-BBA537C88ACD}"/>
              </a:ext>
            </a:extLst>
          </p:cNvPr>
          <p:cNvSpPr>
            <a:spLocks noGrp="1"/>
          </p:cNvSpPr>
          <p:nvPr>
            <p:ph type="dt" sz="half" idx="10"/>
          </p:nvPr>
        </p:nvSpPr>
        <p:spPr/>
        <p:txBody>
          <a:bodyPr/>
          <a:lstStyle/>
          <a:p>
            <a:fld id="{A57BCC87-DFC7-448E-B74F-9F3E4FAE06CA}" type="datetimeFigureOut">
              <a:rPr lang="en-IN" smtClean="0"/>
              <a:t>21-01-2024</a:t>
            </a:fld>
            <a:endParaRPr lang="en-IN"/>
          </a:p>
        </p:txBody>
      </p:sp>
      <p:sp>
        <p:nvSpPr>
          <p:cNvPr id="3" name="Footer Placeholder 2">
            <a:extLst>
              <a:ext uri="{FF2B5EF4-FFF2-40B4-BE49-F238E27FC236}">
                <a16:creationId xmlns:a16="http://schemas.microsoft.com/office/drawing/2014/main" id="{F3387D6B-973E-2B36-2E04-AA3F8A479D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782099-C0E6-EE7B-3E8E-BB471938A7EB}"/>
              </a:ext>
            </a:extLst>
          </p:cNvPr>
          <p:cNvSpPr>
            <a:spLocks noGrp="1"/>
          </p:cNvSpPr>
          <p:nvPr>
            <p:ph type="sldNum" sz="quarter" idx="12"/>
          </p:nvPr>
        </p:nvSpPr>
        <p:spPr/>
        <p:txBody>
          <a:bodyPr/>
          <a:lstStyle/>
          <a:p>
            <a:fld id="{67CA3138-189A-48DE-A197-55A3402357C6}" type="slidenum">
              <a:rPr lang="en-IN" smtClean="0"/>
              <a:t>‹#›</a:t>
            </a:fld>
            <a:endParaRPr lang="en-IN"/>
          </a:p>
        </p:txBody>
      </p:sp>
    </p:spTree>
    <p:extLst>
      <p:ext uri="{BB962C8B-B14F-4D97-AF65-F5344CB8AC3E}">
        <p14:creationId xmlns:p14="http://schemas.microsoft.com/office/powerpoint/2010/main" val="380854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66E1-962B-C9B5-4CCC-74DF1439B8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3F6A48-7705-A626-11A0-34197AAAB5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6E756C-DC02-09DA-0F1E-57932D82B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15358-5CD8-14A8-5011-22945E22C92A}"/>
              </a:ext>
            </a:extLst>
          </p:cNvPr>
          <p:cNvSpPr>
            <a:spLocks noGrp="1"/>
          </p:cNvSpPr>
          <p:nvPr>
            <p:ph type="dt" sz="half" idx="10"/>
          </p:nvPr>
        </p:nvSpPr>
        <p:spPr/>
        <p:txBody>
          <a:bodyPr/>
          <a:lstStyle/>
          <a:p>
            <a:fld id="{A57BCC87-DFC7-448E-B74F-9F3E4FAE06CA}" type="datetimeFigureOut">
              <a:rPr lang="en-IN" smtClean="0"/>
              <a:t>21-01-2024</a:t>
            </a:fld>
            <a:endParaRPr lang="en-IN"/>
          </a:p>
        </p:txBody>
      </p:sp>
      <p:sp>
        <p:nvSpPr>
          <p:cNvPr id="6" name="Footer Placeholder 5">
            <a:extLst>
              <a:ext uri="{FF2B5EF4-FFF2-40B4-BE49-F238E27FC236}">
                <a16:creationId xmlns:a16="http://schemas.microsoft.com/office/drawing/2014/main" id="{8E140054-8734-F8B1-2999-6DE8D485B8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1F170-3E33-4720-9685-CA10E08585B3}"/>
              </a:ext>
            </a:extLst>
          </p:cNvPr>
          <p:cNvSpPr>
            <a:spLocks noGrp="1"/>
          </p:cNvSpPr>
          <p:nvPr>
            <p:ph type="sldNum" sz="quarter" idx="12"/>
          </p:nvPr>
        </p:nvSpPr>
        <p:spPr/>
        <p:txBody>
          <a:bodyPr/>
          <a:lstStyle/>
          <a:p>
            <a:fld id="{67CA3138-189A-48DE-A197-55A3402357C6}" type="slidenum">
              <a:rPr lang="en-IN" smtClean="0"/>
              <a:t>‹#›</a:t>
            </a:fld>
            <a:endParaRPr lang="en-IN"/>
          </a:p>
        </p:txBody>
      </p:sp>
    </p:spTree>
    <p:extLst>
      <p:ext uri="{BB962C8B-B14F-4D97-AF65-F5344CB8AC3E}">
        <p14:creationId xmlns:p14="http://schemas.microsoft.com/office/powerpoint/2010/main" val="558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D537-5D90-C53C-9BB5-793D81C3C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5AFB4-D856-43F4-34E4-42FB9D1A48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95F013-B420-DA15-DD37-E171A872A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E52E3-406F-151F-519A-5134D049C944}"/>
              </a:ext>
            </a:extLst>
          </p:cNvPr>
          <p:cNvSpPr>
            <a:spLocks noGrp="1"/>
          </p:cNvSpPr>
          <p:nvPr>
            <p:ph type="dt" sz="half" idx="10"/>
          </p:nvPr>
        </p:nvSpPr>
        <p:spPr/>
        <p:txBody>
          <a:bodyPr/>
          <a:lstStyle/>
          <a:p>
            <a:fld id="{A57BCC87-DFC7-448E-B74F-9F3E4FAE06CA}" type="datetimeFigureOut">
              <a:rPr lang="en-IN" smtClean="0"/>
              <a:t>21-01-2024</a:t>
            </a:fld>
            <a:endParaRPr lang="en-IN"/>
          </a:p>
        </p:txBody>
      </p:sp>
      <p:sp>
        <p:nvSpPr>
          <p:cNvPr id="6" name="Footer Placeholder 5">
            <a:extLst>
              <a:ext uri="{FF2B5EF4-FFF2-40B4-BE49-F238E27FC236}">
                <a16:creationId xmlns:a16="http://schemas.microsoft.com/office/drawing/2014/main" id="{4AE56721-040C-EC7D-E214-452846C68D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2939E7-4BF8-6AF3-0712-063250390ADB}"/>
              </a:ext>
            </a:extLst>
          </p:cNvPr>
          <p:cNvSpPr>
            <a:spLocks noGrp="1"/>
          </p:cNvSpPr>
          <p:nvPr>
            <p:ph type="sldNum" sz="quarter" idx="12"/>
          </p:nvPr>
        </p:nvSpPr>
        <p:spPr/>
        <p:txBody>
          <a:bodyPr/>
          <a:lstStyle/>
          <a:p>
            <a:fld id="{67CA3138-189A-48DE-A197-55A3402357C6}" type="slidenum">
              <a:rPr lang="en-IN" smtClean="0"/>
              <a:t>‹#›</a:t>
            </a:fld>
            <a:endParaRPr lang="en-IN"/>
          </a:p>
        </p:txBody>
      </p:sp>
    </p:spTree>
    <p:extLst>
      <p:ext uri="{BB962C8B-B14F-4D97-AF65-F5344CB8AC3E}">
        <p14:creationId xmlns:p14="http://schemas.microsoft.com/office/powerpoint/2010/main" val="8453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662966-4B71-6964-E0CA-D39A636FF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E5B692-249E-803D-E48D-4170C78B73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B0366F-419F-6AB4-2A9D-8437B2D2C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7BCC87-DFC7-448E-B74F-9F3E4FAE06CA}" type="datetimeFigureOut">
              <a:rPr lang="en-IN" smtClean="0"/>
              <a:t>21-01-2024</a:t>
            </a:fld>
            <a:endParaRPr lang="en-IN"/>
          </a:p>
        </p:txBody>
      </p:sp>
      <p:sp>
        <p:nvSpPr>
          <p:cNvPr id="5" name="Footer Placeholder 4">
            <a:extLst>
              <a:ext uri="{FF2B5EF4-FFF2-40B4-BE49-F238E27FC236}">
                <a16:creationId xmlns:a16="http://schemas.microsoft.com/office/drawing/2014/main" id="{C9564230-2BAA-03CA-8E21-C7443664F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72F6D02-FCC8-A0BB-BB18-AA5D9787D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CA3138-189A-48DE-A197-55A3402357C6}" type="slidenum">
              <a:rPr lang="en-IN" smtClean="0"/>
              <a:t>‹#›</a:t>
            </a:fld>
            <a:endParaRPr lang="en-IN"/>
          </a:p>
        </p:txBody>
      </p:sp>
    </p:spTree>
    <p:extLst>
      <p:ext uri="{BB962C8B-B14F-4D97-AF65-F5344CB8AC3E}">
        <p14:creationId xmlns:p14="http://schemas.microsoft.com/office/powerpoint/2010/main" val="395134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4A62-A587-A406-73A4-FE126640247C}"/>
              </a:ext>
            </a:extLst>
          </p:cNvPr>
          <p:cNvSpPr>
            <a:spLocks noGrp="1"/>
          </p:cNvSpPr>
          <p:nvPr>
            <p:ph type="ctrTitle"/>
          </p:nvPr>
        </p:nvSpPr>
        <p:spPr/>
        <p:txBody>
          <a:bodyPr/>
          <a:lstStyle/>
          <a:p>
            <a:r>
              <a:rPr lang="en-IN" dirty="0"/>
              <a:t>Agile</a:t>
            </a:r>
          </a:p>
        </p:txBody>
      </p:sp>
      <p:sp>
        <p:nvSpPr>
          <p:cNvPr id="3" name="Subtitle 2">
            <a:extLst>
              <a:ext uri="{FF2B5EF4-FFF2-40B4-BE49-F238E27FC236}">
                <a16:creationId xmlns:a16="http://schemas.microsoft.com/office/drawing/2014/main" id="{7F2D64F4-EB9D-6840-CD42-F280E857BA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638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B6DE9-EC81-6F76-2C22-640ACABAEE5F}"/>
              </a:ext>
            </a:extLst>
          </p:cNvPr>
          <p:cNvSpPr txBox="1"/>
          <p:nvPr/>
        </p:nvSpPr>
        <p:spPr>
          <a:xfrm>
            <a:off x="117987" y="646837"/>
            <a:ext cx="11897032" cy="5671361"/>
          </a:xfrm>
          <a:prstGeom prst="rect">
            <a:avLst/>
          </a:prstGeom>
          <a:noFill/>
        </p:spPr>
        <p:txBody>
          <a:bodyPr wrap="square">
            <a:spAutoFit/>
          </a:bodyPr>
          <a:lstStyle/>
          <a:p>
            <a:pPr algn="just">
              <a:lnSpc>
                <a:spcPct val="150000"/>
              </a:lnSpc>
            </a:pPr>
            <a:r>
              <a:rPr lang="en-US" sz="2800" b="1" i="0" dirty="0">
                <a:solidFill>
                  <a:srgbClr val="374151"/>
                </a:solidFill>
                <a:effectLst/>
                <a:latin typeface="Söhne"/>
              </a:rPr>
              <a:t>Scrum</a:t>
            </a:r>
            <a:r>
              <a:rPr lang="en-US" sz="2400" b="0" i="0" dirty="0">
                <a:solidFill>
                  <a:srgbClr val="374151"/>
                </a:solidFill>
                <a:effectLst/>
                <a:latin typeface="Söhne"/>
              </a:rPr>
              <a:t>: Scrum is one of the most widely used Agile frameworks. It involves dividing the project into small, time-boxed iterations called "sprints." A Scrum team typically consists of a product owner, a Scrum master, and a development team. Daily stand-up meetings (Scrum ceremonies) help the team stay focused and adapt to changing requirements.</a:t>
            </a:r>
          </a:p>
          <a:p>
            <a:pPr algn="just">
              <a:lnSpc>
                <a:spcPct val="150000"/>
              </a:lnSpc>
            </a:pPr>
            <a:endParaRPr lang="en-US" sz="2400" dirty="0">
              <a:solidFill>
                <a:srgbClr val="374151"/>
              </a:solidFill>
              <a:latin typeface="Söhne"/>
            </a:endParaRPr>
          </a:p>
          <a:p>
            <a:pPr algn="just">
              <a:lnSpc>
                <a:spcPct val="150000"/>
              </a:lnSpc>
            </a:pPr>
            <a:r>
              <a:rPr lang="en-US" sz="2400" b="1" i="0" dirty="0">
                <a:solidFill>
                  <a:srgbClr val="374151"/>
                </a:solidFill>
                <a:effectLst/>
                <a:latin typeface="Söhne"/>
              </a:rPr>
              <a:t>Kanban</a:t>
            </a:r>
            <a:r>
              <a:rPr lang="en-US" sz="2400" b="0" i="0" dirty="0">
                <a:solidFill>
                  <a:srgbClr val="374151"/>
                </a:solidFill>
                <a:effectLst/>
                <a:latin typeface="Söhne"/>
              </a:rPr>
              <a:t>: Kanban is a visual management system that focuses on continuous delivery and flow. Teams use Kanban boards to visualize work items and their progress, with a focus on limiting work in progress (WIP). Kanban is suitable for both software development and non-software projects.</a:t>
            </a:r>
            <a:endParaRPr lang="en-US" sz="2400" b="1" dirty="0">
              <a:solidFill>
                <a:srgbClr val="374151"/>
              </a:solidFill>
              <a:latin typeface="Söhne"/>
            </a:endParaRPr>
          </a:p>
          <a:p>
            <a:pPr algn="just">
              <a:lnSpc>
                <a:spcPct val="150000"/>
              </a:lnSpc>
            </a:pPr>
            <a:endParaRPr lang="en-IN" sz="2400" dirty="0"/>
          </a:p>
        </p:txBody>
      </p:sp>
    </p:spTree>
    <p:extLst>
      <p:ext uri="{BB962C8B-B14F-4D97-AF65-F5344CB8AC3E}">
        <p14:creationId xmlns:p14="http://schemas.microsoft.com/office/powerpoint/2010/main" val="91898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F1D0E5-8FA9-7B4C-4FBB-FBE288B7F29D}"/>
              </a:ext>
            </a:extLst>
          </p:cNvPr>
          <p:cNvSpPr txBox="1"/>
          <p:nvPr/>
        </p:nvSpPr>
        <p:spPr>
          <a:xfrm>
            <a:off x="285134" y="681927"/>
            <a:ext cx="11680724" cy="4651723"/>
          </a:xfrm>
          <a:prstGeom prst="rect">
            <a:avLst/>
          </a:prstGeom>
          <a:noFill/>
        </p:spPr>
        <p:txBody>
          <a:bodyPr wrap="square">
            <a:spAutoFit/>
          </a:bodyPr>
          <a:lstStyle/>
          <a:p>
            <a:pPr algn="just">
              <a:lnSpc>
                <a:spcPct val="150000"/>
              </a:lnSpc>
              <a:buFont typeface="+mj-lt"/>
              <a:buAutoNum type="arabicPeriod"/>
            </a:pPr>
            <a:r>
              <a:rPr lang="en-US" sz="2800" b="1" i="0" dirty="0">
                <a:solidFill>
                  <a:srgbClr val="374151"/>
                </a:solidFill>
                <a:effectLst/>
                <a:latin typeface="Söhne"/>
              </a:rPr>
              <a:t>Extreme Programming (XP)</a:t>
            </a:r>
            <a:r>
              <a:rPr lang="en-US" sz="2400" b="0" i="0" dirty="0">
                <a:solidFill>
                  <a:srgbClr val="374151"/>
                </a:solidFill>
                <a:effectLst/>
                <a:latin typeface="Söhne"/>
              </a:rPr>
              <a:t>: Extreme Programming is an Agile methodology that emphasizes engineering practices like test-driven development (TDD), pair programming, continuous integration, and frequent releases. XP aims to produce high-quality software and adapt to changing requirements through regular feedback.</a:t>
            </a:r>
          </a:p>
          <a:p>
            <a:pPr algn="just">
              <a:lnSpc>
                <a:spcPct val="150000"/>
              </a:lnSpc>
              <a:buFont typeface="+mj-lt"/>
              <a:buAutoNum type="arabicPeriod"/>
            </a:pPr>
            <a:r>
              <a:rPr lang="en-US" sz="2800" b="1" i="0" dirty="0">
                <a:solidFill>
                  <a:srgbClr val="374151"/>
                </a:solidFill>
                <a:effectLst/>
                <a:latin typeface="Söhne"/>
              </a:rPr>
              <a:t>Lean Software Development: </a:t>
            </a:r>
            <a:r>
              <a:rPr lang="en-US" sz="2400" b="0" i="0" dirty="0">
                <a:solidFill>
                  <a:srgbClr val="374151"/>
                </a:solidFill>
                <a:effectLst/>
                <a:latin typeface="Söhne"/>
              </a:rPr>
              <a:t>Lean principles, originally from manufacturing, have been adapted for software development. Lean focuses on eliminating waste, optimizing processes, and delivering value to the customer as efficiently as possible. Agile practices are often aligned with Lean principles.</a:t>
            </a:r>
          </a:p>
        </p:txBody>
      </p:sp>
    </p:spTree>
    <p:extLst>
      <p:ext uri="{BB962C8B-B14F-4D97-AF65-F5344CB8AC3E}">
        <p14:creationId xmlns:p14="http://schemas.microsoft.com/office/powerpoint/2010/main" val="4015140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EE76E0-95FD-D4A9-253D-1930A4D7DA5C}"/>
              </a:ext>
            </a:extLst>
          </p:cNvPr>
          <p:cNvSpPr txBox="1"/>
          <p:nvPr/>
        </p:nvSpPr>
        <p:spPr>
          <a:xfrm>
            <a:off x="314632" y="306605"/>
            <a:ext cx="11169446" cy="6129050"/>
          </a:xfrm>
          <a:prstGeom prst="rect">
            <a:avLst/>
          </a:prstGeom>
          <a:noFill/>
        </p:spPr>
        <p:txBody>
          <a:bodyPr wrap="square">
            <a:spAutoFit/>
          </a:bodyPr>
          <a:lstStyle/>
          <a:p>
            <a:pPr algn="just">
              <a:lnSpc>
                <a:spcPct val="150000"/>
              </a:lnSpc>
            </a:pPr>
            <a:r>
              <a:rPr lang="en-US" sz="2400" b="1" i="0" dirty="0">
                <a:solidFill>
                  <a:srgbClr val="374151"/>
                </a:solidFill>
                <a:effectLst/>
                <a:latin typeface="Söhne"/>
              </a:rPr>
              <a:t>Crystal:</a:t>
            </a:r>
            <a:r>
              <a:rPr lang="en-US" sz="2400" b="0" i="0" dirty="0">
                <a:solidFill>
                  <a:srgbClr val="374151"/>
                </a:solidFill>
                <a:effectLst/>
                <a:latin typeface="Söhne"/>
              </a:rPr>
              <a:t> Crystal is a family of Agile methodologies developed by Alistair Cockburn. Each variant of Crystal is tailored to the specific needs of a project, with different levels of formality and practices. Crystal methodologies prioritize communication and teamwork.</a:t>
            </a:r>
          </a:p>
          <a:p>
            <a:pPr algn="just">
              <a:lnSpc>
                <a:spcPct val="150000"/>
              </a:lnSpc>
            </a:pPr>
            <a:endParaRPr lang="en-US" sz="2400" b="0" i="0" dirty="0">
              <a:solidFill>
                <a:srgbClr val="374151"/>
              </a:solidFill>
              <a:effectLst/>
              <a:latin typeface="Söhne"/>
            </a:endParaRPr>
          </a:p>
          <a:p>
            <a:pPr algn="just">
              <a:lnSpc>
                <a:spcPct val="150000"/>
              </a:lnSpc>
            </a:pPr>
            <a:r>
              <a:rPr lang="en-US" sz="2400" b="1" i="0" dirty="0">
                <a:solidFill>
                  <a:srgbClr val="374151"/>
                </a:solidFill>
                <a:effectLst/>
                <a:latin typeface="Söhne"/>
              </a:rPr>
              <a:t>Feature-Driven Development (FDD): </a:t>
            </a:r>
            <a:r>
              <a:rPr lang="en-US" sz="2400" b="0" i="0" dirty="0">
                <a:solidFill>
                  <a:srgbClr val="374151"/>
                </a:solidFill>
                <a:effectLst/>
                <a:latin typeface="Söhne"/>
              </a:rPr>
              <a:t>FDD is an Agile methodology that focuses on breaking down large projects into smaller, manageable feature sets. It emphasizes domain modeling, design, and feature delivery in short iterations.</a:t>
            </a:r>
          </a:p>
          <a:p>
            <a:pPr algn="just">
              <a:lnSpc>
                <a:spcPct val="150000"/>
              </a:lnSpc>
            </a:pPr>
            <a:endParaRPr lang="en-US" sz="2400" b="0" i="0" dirty="0">
              <a:solidFill>
                <a:srgbClr val="374151"/>
              </a:solidFill>
              <a:effectLst/>
              <a:latin typeface="Söhne"/>
            </a:endParaRPr>
          </a:p>
          <a:p>
            <a:pPr algn="just">
              <a:lnSpc>
                <a:spcPct val="150000"/>
              </a:lnSpc>
            </a:pPr>
            <a:r>
              <a:rPr lang="en-US" sz="2400" b="1" i="0" dirty="0">
                <a:solidFill>
                  <a:srgbClr val="374151"/>
                </a:solidFill>
                <a:effectLst/>
                <a:latin typeface="Söhne"/>
              </a:rPr>
              <a:t>Dynamic Systems Development Method (DSDM): </a:t>
            </a:r>
            <a:r>
              <a:rPr lang="en-US" sz="2400" b="0" i="0" dirty="0">
                <a:solidFill>
                  <a:srgbClr val="374151"/>
                </a:solidFill>
                <a:effectLst/>
                <a:latin typeface="Söhne"/>
              </a:rPr>
              <a:t>DSDM is an Agile framework that provides a structured approach to project management and software development. It includes principles and practices for managing scope, time, and quality.</a:t>
            </a:r>
          </a:p>
        </p:txBody>
      </p:sp>
    </p:spTree>
    <p:extLst>
      <p:ext uri="{BB962C8B-B14F-4D97-AF65-F5344CB8AC3E}">
        <p14:creationId xmlns:p14="http://schemas.microsoft.com/office/powerpoint/2010/main" val="1814515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FA3521-DDD1-9DA9-5237-13BD11620B80}"/>
              </a:ext>
            </a:extLst>
          </p:cNvPr>
          <p:cNvSpPr txBox="1"/>
          <p:nvPr/>
        </p:nvSpPr>
        <p:spPr>
          <a:xfrm>
            <a:off x="294968" y="941805"/>
            <a:ext cx="11602064" cy="2808141"/>
          </a:xfrm>
          <a:prstGeom prst="rect">
            <a:avLst/>
          </a:prstGeom>
          <a:noFill/>
        </p:spPr>
        <p:txBody>
          <a:bodyPr wrap="square">
            <a:spAutoFit/>
          </a:bodyPr>
          <a:lstStyle/>
          <a:p>
            <a:pPr algn="just">
              <a:lnSpc>
                <a:spcPct val="150000"/>
              </a:lnSpc>
            </a:pPr>
            <a:r>
              <a:rPr lang="en-US" sz="2400" b="0" i="0" dirty="0">
                <a:solidFill>
                  <a:srgbClr val="374151"/>
                </a:solidFill>
                <a:effectLst/>
                <a:latin typeface="Söhne"/>
              </a:rPr>
              <a:t>Agile methodologies have gained popularity because they allow teams to be more responsive to customer needs, reduce project risk, and improve product quality. </a:t>
            </a:r>
          </a:p>
          <a:p>
            <a:pPr algn="just">
              <a:lnSpc>
                <a:spcPct val="150000"/>
              </a:lnSpc>
            </a:pPr>
            <a:endParaRPr lang="en-US" sz="2400" dirty="0">
              <a:solidFill>
                <a:srgbClr val="374151"/>
              </a:solidFill>
              <a:latin typeface="Söhne"/>
            </a:endParaRPr>
          </a:p>
          <a:p>
            <a:pPr algn="just">
              <a:lnSpc>
                <a:spcPct val="150000"/>
              </a:lnSpc>
            </a:pPr>
            <a:r>
              <a:rPr lang="en-US" sz="2400" b="0" i="0" dirty="0">
                <a:solidFill>
                  <a:srgbClr val="374151"/>
                </a:solidFill>
                <a:effectLst/>
                <a:latin typeface="Söhne"/>
              </a:rPr>
              <a:t>However, it's important to note that Agile is not a one-size-fits-all solution, and organizations often tailor these methodologies to suit their specific context and needs.</a:t>
            </a:r>
            <a:endParaRPr lang="en-IN" sz="2400" dirty="0"/>
          </a:p>
        </p:txBody>
      </p:sp>
    </p:spTree>
    <p:extLst>
      <p:ext uri="{BB962C8B-B14F-4D97-AF65-F5344CB8AC3E}">
        <p14:creationId xmlns:p14="http://schemas.microsoft.com/office/powerpoint/2010/main" val="1404511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D356F3-2876-3C69-2FFB-6DBC7C241A8D}"/>
              </a:ext>
            </a:extLst>
          </p:cNvPr>
          <p:cNvSpPr txBox="1"/>
          <p:nvPr/>
        </p:nvSpPr>
        <p:spPr>
          <a:xfrm>
            <a:off x="412954" y="1277925"/>
            <a:ext cx="11366091" cy="3085140"/>
          </a:xfrm>
          <a:prstGeom prst="rect">
            <a:avLst/>
          </a:prstGeom>
          <a:noFill/>
        </p:spPr>
        <p:txBody>
          <a:bodyPr wrap="square">
            <a:spAutoFit/>
          </a:bodyPr>
          <a:lstStyle/>
          <a:p>
            <a:pPr>
              <a:lnSpc>
                <a:spcPct val="150000"/>
              </a:lnSpc>
            </a:pPr>
            <a:r>
              <a:rPr lang="en-US" sz="3600" b="1" i="0" dirty="0">
                <a:solidFill>
                  <a:srgbClr val="374151"/>
                </a:solidFill>
                <a:effectLst/>
                <a:latin typeface="Söhne"/>
              </a:rPr>
              <a:t>Scrum</a:t>
            </a:r>
          </a:p>
          <a:p>
            <a:pPr>
              <a:lnSpc>
                <a:spcPct val="150000"/>
              </a:lnSpc>
            </a:pPr>
            <a:r>
              <a:rPr lang="en-US" sz="2400" b="0" i="0" dirty="0">
                <a:solidFill>
                  <a:srgbClr val="374151"/>
                </a:solidFill>
                <a:effectLst/>
                <a:latin typeface="Söhne"/>
              </a:rPr>
              <a:t>Scrum is a framework for agile project management and product development that is widely used in the software industry and beyond. It was originally developed by Jeff Sutherland and Ken </a:t>
            </a:r>
            <a:r>
              <a:rPr lang="en-US" sz="2400" b="0" i="0" dirty="0" err="1">
                <a:solidFill>
                  <a:srgbClr val="374151"/>
                </a:solidFill>
                <a:effectLst/>
                <a:latin typeface="Söhne"/>
              </a:rPr>
              <a:t>Schwaber</a:t>
            </a:r>
            <a:r>
              <a:rPr lang="en-US" sz="2400" b="0" i="0" dirty="0">
                <a:solidFill>
                  <a:srgbClr val="374151"/>
                </a:solidFill>
                <a:effectLst/>
                <a:latin typeface="Söhne"/>
              </a:rPr>
              <a:t> in the early 1990s and has since gained popularity as an effective approach to managing complex projects.</a:t>
            </a:r>
            <a:endParaRPr lang="en-IN" sz="2400" dirty="0"/>
          </a:p>
        </p:txBody>
      </p:sp>
    </p:spTree>
    <p:extLst>
      <p:ext uri="{BB962C8B-B14F-4D97-AF65-F5344CB8AC3E}">
        <p14:creationId xmlns:p14="http://schemas.microsoft.com/office/powerpoint/2010/main" val="26903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1D6257-C915-C318-372A-A2784C86B36D}"/>
              </a:ext>
            </a:extLst>
          </p:cNvPr>
          <p:cNvSpPr txBox="1"/>
          <p:nvPr/>
        </p:nvSpPr>
        <p:spPr>
          <a:xfrm>
            <a:off x="324465" y="581909"/>
            <a:ext cx="11287432" cy="4431983"/>
          </a:xfrm>
          <a:prstGeom prst="rect">
            <a:avLst/>
          </a:prstGeom>
          <a:noFill/>
        </p:spPr>
        <p:txBody>
          <a:bodyPr wrap="square">
            <a:spAutoFit/>
          </a:bodyPr>
          <a:lstStyle/>
          <a:p>
            <a:pPr algn="l"/>
            <a:r>
              <a:rPr lang="en-US" sz="4000" b="1" i="0" dirty="0">
                <a:solidFill>
                  <a:srgbClr val="374151"/>
                </a:solidFill>
                <a:effectLst/>
                <a:latin typeface="Söhne"/>
              </a:rPr>
              <a:t>Roles:</a:t>
            </a:r>
          </a:p>
          <a:p>
            <a:pPr algn="l">
              <a:buFont typeface="Arial" panose="020B0604020202020204" pitchFamily="34" charset="0"/>
              <a:buChar char="•"/>
            </a:pPr>
            <a:r>
              <a:rPr lang="en-US" sz="2800" b="1" i="0" dirty="0">
                <a:solidFill>
                  <a:srgbClr val="374151"/>
                </a:solidFill>
                <a:effectLst/>
                <a:latin typeface="Söhne"/>
              </a:rPr>
              <a:t>Scrum Master</a:t>
            </a:r>
            <a:r>
              <a:rPr lang="en-US" sz="2000" b="0" i="0" dirty="0">
                <a:solidFill>
                  <a:srgbClr val="374151"/>
                </a:solidFill>
                <a:effectLst/>
                <a:latin typeface="Söhne"/>
              </a:rPr>
              <a:t>: The Scrum Master is responsible for facilitating the Scrum process, removing obstacles that impede the team's progress, and ensuring that the team adheres to Scrum principles.</a:t>
            </a:r>
          </a:p>
          <a:p>
            <a:pPr algn="l">
              <a:buFont typeface="Arial" panose="020B0604020202020204" pitchFamily="34" charset="0"/>
              <a:buChar char="•"/>
            </a:pPr>
            <a:endParaRPr lang="en-US" sz="2000" dirty="0">
              <a:solidFill>
                <a:srgbClr val="374151"/>
              </a:solidFill>
              <a:latin typeface="Söhne"/>
            </a:endParaRPr>
          </a:p>
          <a:p>
            <a:pPr algn="l">
              <a:buFont typeface="Arial" panose="020B0604020202020204" pitchFamily="34" charset="0"/>
              <a:buChar char="•"/>
            </a:pPr>
            <a:endParaRPr lang="en-US" sz="2000" b="0" i="0" dirty="0">
              <a:solidFill>
                <a:srgbClr val="374151"/>
              </a:solidFill>
              <a:effectLst/>
              <a:latin typeface="Söhne"/>
            </a:endParaRPr>
          </a:p>
          <a:p>
            <a:pPr algn="l">
              <a:buFont typeface="Arial" panose="020B0604020202020204" pitchFamily="34" charset="0"/>
              <a:buChar char="•"/>
            </a:pPr>
            <a:r>
              <a:rPr lang="en-US" sz="2800" b="1" i="0" dirty="0">
                <a:solidFill>
                  <a:srgbClr val="374151"/>
                </a:solidFill>
                <a:effectLst/>
                <a:latin typeface="Söhne"/>
              </a:rPr>
              <a:t>Product Owner: </a:t>
            </a:r>
            <a:r>
              <a:rPr lang="en-US" sz="2000" b="0" i="0" dirty="0">
                <a:solidFill>
                  <a:srgbClr val="374151"/>
                </a:solidFill>
                <a:effectLst/>
                <a:latin typeface="Söhne"/>
              </a:rPr>
              <a:t>The Product Owner represents the interests of the stakeholders and is responsible for prioritizing and managing the product backlog, which contains the list of features and requirements for the product.</a:t>
            </a:r>
          </a:p>
          <a:p>
            <a:pPr algn="l">
              <a:buFont typeface="Arial" panose="020B0604020202020204" pitchFamily="34" charset="0"/>
              <a:buChar char="•"/>
            </a:pPr>
            <a:endParaRPr lang="en-US" sz="2000" dirty="0">
              <a:solidFill>
                <a:srgbClr val="374151"/>
              </a:solidFill>
              <a:latin typeface="Söhne"/>
            </a:endParaRPr>
          </a:p>
          <a:p>
            <a:pPr algn="l">
              <a:buFont typeface="Arial" panose="020B0604020202020204" pitchFamily="34" charset="0"/>
              <a:buChar char="•"/>
            </a:pPr>
            <a:endParaRPr lang="en-US" sz="2000" b="0" i="0" dirty="0">
              <a:solidFill>
                <a:srgbClr val="374151"/>
              </a:solidFill>
              <a:effectLst/>
              <a:latin typeface="Söhne"/>
            </a:endParaRPr>
          </a:p>
          <a:p>
            <a:pPr algn="l">
              <a:buFont typeface="Arial" panose="020B0604020202020204" pitchFamily="34" charset="0"/>
              <a:buChar char="•"/>
            </a:pPr>
            <a:r>
              <a:rPr lang="en-US" sz="2800" b="1" i="0" dirty="0">
                <a:solidFill>
                  <a:srgbClr val="374151"/>
                </a:solidFill>
                <a:effectLst/>
                <a:latin typeface="Söhne"/>
              </a:rPr>
              <a:t>Development Team</a:t>
            </a:r>
            <a:r>
              <a:rPr lang="en-US" sz="2000" b="0" i="0" dirty="0">
                <a:solidFill>
                  <a:srgbClr val="374151"/>
                </a:solidFill>
                <a:effectLst/>
                <a:latin typeface="Söhne"/>
              </a:rPr>
              <a:t>: The cross-functional team responsible for delivering the product incrementally during each sprint. The team is self-organizing and collaborates to achieve the sprint goals.</a:t>
            </a:r>
          </a:p>
        </p:txBody>
      </p:sp>
    </p:spTree>
    <p:extLst>
      <p:ext uri="{BB962C8B-B14F-4D97-AF65-F5344CB8AC3E}">
        <p14:creationId xmlns:p14="http://schemas.microsoft.com/office/powerpoint/2010/main" val="862573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772472-85CF-C6D4-42C3-5F08F8264216}"/>
              </a:ext>
            </a:extLst>
          </p:cNvPr>
          <p:cNvSpPr txBox="1"/>
          <p:nvPr/>
        </p:nvSpPr>
        <p:spPr>
          <a:xfrm>
            <a:off x="403123" y="662262"/>
            <a:ext cx="11139948" cy="4989186"/>
          </a:xfrm>
          <a:prstGeom prst="rect">
            <a:avLst/>
          </a:prstGeom>
          <a:noFill/>
        </p:spPr>
        <p:txBody>
          <a:bodyPr wrap="square">
            <a:spAutoFit/>
          </a:bodyPr>
          <a:lstStyle/>
          <a:p>
            <a:pPr algn="just">
              <a:lnSpc>
                <a:spcPct val="150000"/>
              </a:lnSpc>
            </a:pPr>
            <a:r>
              <a:rPr lang="en-US" sz="3200" b="1" i="0" dirty="0">
                <a:solidFill>
                  <a:srgbClr val="374151"/>
                </a:solidFill>
                <a:effectLst/>
                <a:latin typeface="Söhne"/>
              </a:rPr>
              <a:t>Artifacts:</a:t>
            </a:r>
          </a:p>
          <a:p>
            <a:pPr algn="just">
              <a:lnSpc>
                <a:spcPct val="150000"/>
              </a:lnSpc>
              <a:buFont typeface="Arial" panose="020B0604020202020204" pitchFamily="34" charset="0"/>
              <a:buChar char="•"/>
            </a:pPr>
            <a:r>
              <a:rPr lang="en-US" sz="2800" b="1" i="0" dirty="0">
                <a:solidFill>
                  <a:srgbClr val="374151"/>
                </a:solidFill>
                <a:effectLst/>
                <a:latin typeface="Söhne"/>
              </a:rPr>
              <a:t>Product Backlog</a:t>
            </a:r>
            <a:r>
              <a:rPr lang="en-US" sz="2000" b="0" i="0" dirty="0">
                <a:solidFill>
                  <a:srgbClr val="374151"/>
                </a:solidFill>
                <a:effectLst/>
                <a:latin typeface="Söhne"/>
              </a:rPr>
              <a:t>: A prioritized list of all the features, enhancements, and fixes that need to be implemented in the product. The Product Owner continuously refines and updates this list.</a:t>
            </a:r>
          </a:p>
          <a:p>
            <a:pPr algn="just">
              <a:lnSpc>
                <a:spcPct val="150000"/>
              </a:lnSpc>
              <a:buFont typeface="Arial" panose="020B0604020202020204" pitchFamily="34" charset="0"/>
              <a:buChar char="•"/>
            </a:pPr>
            <a:endParaRPr lang="en-US" sz="2000" b="0" i="0" dirty="0">
              <a:solidFill>
                <a:srgbClr val="374151"/>
              </a:solidFill>
              <a:effectLst/>
              <a:latin typeface="Söhne"/>
            </a:endParaRPr>
          </a:p>
          <a:p>
            <a:pPr algn="just">
              <a:lnSpc>
                <a:spcPct val="150000"/>
              </a:lnSpc>
              <a:buFont typeface="Arial" panose="020B0604020202020204" pitchFamily="34" charset="0"/>
              <a:buChar char="•"/>
            </a:pPr>
            <a:r>
              <a:rPr lang="en-US" sz="2800" b="1" i="0" dirty="0">
                <a:solidFill>
                  <a:srgbClr val="374151"/>
                </a:solidFill>
                <a:effectLst/>
                <a:latin typeface="Söhne"/>
              </a:rPr>
              <a:t>Sprint Backlog</a:t>
            </a:r>
            <a:r>
              <a:rPr lang="en-US" sz="2000" b="0" i="0" dirty="0">
                <a:solidFill>
                  <a:srgbClr val="374151"/>
                </a:solidFill>
                <a:effectLst/>
                <a:latin typeface="Söhne"/>
              </a:rPr>
              <a:t>: A subset of the product backlog items selected for a specific sprint. It contains the work that the development team commits to completing during the sprint.</a:t>
            </a:r>
          </a:p>
          <a:p>
            <a:pPr algn="just">
              <a:lnSpc>
                <a:spcPct val="150000"/>
              </a:lnSpc>
              <a:buFont typeface="Arial" panose="020B0604020202020204" pitchFamily="34" charset="0"/>
              <a:buChar char="•"/>
            </a:pPr>
            <a:endParaRPr lang="en-US" sz="2000" b="0" i="0" dirty="0">
              <a:solidFill>
                <a:srgbClr val="374151"/>
              </a:solidFill>
              <a:effectLst/>
              <a:latin typeface="Söhne"/>
            </a:endParaRPr>
          </a:p>
          <a:p>
            <a:pPr algn="just">
              <a:lnSpc>
                <a:spcPct val="150000"/>
              </a:lnSpc>
              <a:buFont typeface="Arial" panose="020B0604020202020204" pitchFamily="34" charset="0"/>
              <a:buChar char="•"/>
            </a:pPr>
            <a:r>
              <a:rPr lang="en-US" sz="2800" b="1" i="0" dirty="0">
                <a:solidFill>
                  <a:srgbClr val="374151"/>
                </a:solidFill>
                <a:effectLst/>
                <a:latin typeface="Söhne"/>
              </a:rPr>
              <a:t>Increment:</a:t>
            </a:r>
            <a:r>
              <a:rPr lang="en-US" sz="2000" b="0" i="0" dirty="0">
                <a:solidFill>
                  <a:srgbClr val="374151"/>
                </a:solidFill>
                <a:effectLst/>
                <a:latin typeface="Söhne"/>
              </a:rPr>
              <a:t> The potentially shippable product increment that is created at the end of each sprint. It should be a fully functional, tested, and potentially releasable product component.</a:t>
            </a:r>
          </a:p>
        </p:txBody>
      </p:sp>
    </p:spTree>
    <p:extLst>
      <p:ext uri="{BB962C8B-B14F-4D97-AF65-F5344CB8AC3E}">
        <p14:creationId xmlns:p14="http://schemas.microsoft.com/office/powerpoint/2010/main" val="1624336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6776F3-8A46-4A94-41A3-57A0EF67D5B3}"/>
              </a:ext>
            </a:extLst>
          </p:cNvPr>
          <p:cNvSpPr txBox="1"/>
          <p:nvPr/>
        </p:nvSpPr>
        <p:spPr>
          <a:xfrm>
            <a:off x="88491" y="168106"/>
            <a:ext cx="11798710" cy="6281848"/>
          </a:xfrm>
          <a:prstGeom prst="rect">
            <a:avLst/>
          </a:prstGeom>
          <a:noFill/>
        </p:spPr>
        <p:txBody>
          <a:bodyPr wrap="square">
            <a:spAutoFit/>
          </a:bodyPr>
          <a:lstStyle/>
          <a:p>
            <a:pPr algn="just">
              <a:lnSpc>
                <a:spcPct val="150000"/>
              </a:lnSpc>
            </a:pPr>
            <a:r>
              <a:rPr lang="en-US" sz="3200" b="1" i="0" dirty="0">
                <a:solidFill>
                  <a:srgbClr val="374151"/>
                </a:solidFill>
                <a:effectLst/>
                <a:latin typeface="Söhne"/>
              </a:rPr>
              <a:t>Events:</a:t>
            </a:r>
          </a:p>
          <a:p>
            <a:pPr algn="just">
              <a:lnSpc>
                <a:spcPct val="150000"/>
              </a:lnSpc>
              <a:buFont typeface="Arial" panose="020B0604020202020204" pitchFamily="34" charset="0"/>
              <a:buChar char="•"/>
            </a:pPr>
            <a:r>
              <a:rPr lang="en-US" sz="2400" b="1" dirty="0">
                <a:solidFill>
                  <a:srgbClr val="374151"/>
                </a:solidFill>
                <a:latin typeface="Söhne"/>
              </a:rPr>
              <a:t>Sprint</a:t>
            </a:r>
            <a:r>
              <a:rPr lang="en-US" sz="2800" b="1" i="0" dirty="0">
                <a:solidFill>
                  <a:srgbClr val="374151"/>
                </a:solidFill>
                <a:effectLst/>
                <a:latin typeface="Söhne"/>
              </a:rPr>
              <a:t>: </a:t>
            </a:r>
            <a:r>
              <a:rPr lang="en-US" sz="2000" b="0" i="0" dirty="0">
                <a:solidFill>
                  <a:srgbClr val="374151"/>
                </a:solidFill>
                <a:effectLst/>
                <a:latin typeface="Söhne"/>
              </a:rPr>
              <a:t>A time-boxed iteration, typically lasting 2-4 weeks, during which the development team works on the items from the sprint backlog to create a potentially shippable product increment.</a:t>
            </a:r>
          </a:p>
          <a:p>
            <a:pPr algn="just">
              <a:lnSpc>
                <a:spcPct val="150000"/>
              </a:lnSpc>
              <a:buFont typeface="Arial" panose="020B0604020202020204" pitchFamily="34" charset="0"/>
              <a:buChar char="•"/>
            </a:pPr>
            <a:endParaRPr lang="en-US" sz="2000" b="0" i="0" dirty="0">
              <a:solidFill>
                <a:srgbClr val="374151"/>
              </a:solidFill>
              <a:effectLst/>
              <a:latin typeface="Söhne"/>
            </a:endParaRPr>
          </a:p>
          <a:p>
            <a:pPr algn="just">
              <a:lnSpc>
                <a:spcPct val="150000"/>
              </a:lnSpc>
              <a:buFont typeface="Arial" panose="020B0604020202020204" pitchFamily="34" charset="0"/>
              <a:buChar char="•"/>
            </a:pPr>
            <a:r>
              <a:rPr lang="en-US" sz="2400" b="1" i="0" dirty="0">
                <a:solidFill>
                  <a:srgbClr val="374151"/>
                </a:solidFill>
                <a:effectLst/>
                <a:latin typeface="Söhne"/>
              </a:rPr>
              <a:t>Daily Scrum (Daily Standup): </a:t>
            </a:r>
            <a:r>
              <a:rPr lang="en-US" sz="2000" b="0" i="0" dirty="0">
                <a:solidFill>
                  <a:srgbClr val="374151"/>
                </a:solidFill>
                <a:effectLst/>
                <a:latin typeface="Söhne"/>
              </a:rPr>
              <a:t>A daily 15-minute meeting where the development team discusses their progress, plans for the day, and any impediments they are facing.</a:t>
            </a:r>
          </a:p>
          <a:p>
            <a:pPr algn="just">
              <a:lnSpc>
                <a:spcPct val="150000"/>
              </a:lnSpc>
              <a:buFont typeface="Arial" panose="020B0604020202020204" pitchFamily="34" charset="0"/>
              <a:buChar char="•"/>
            </a:pPr>
            <a:endParaRPr lang="en-US" sz="2000" b="0" i="0" dirty="0">
              <a:solidFill>
                <a:srgbClr val="374151"/>
              </a:solidFill>
              <a:effectLst/>
              <a:latin typeface="Söhne"/>
            </a:endParaRPr>
          </a:p>
          <a:p>
            <a:pPr algn="just">
              <a:lnSpc>
                <a:spcPct val="150000"/>
              </a:lnSpc>
              <a:buFont typeface="Arial" panose="020B0604020202020204" pitchFamily="34" charset="0"/>
              <a:buChar char="•"/>
            </a:pPr>
            <a:r>
              <a:rPr lang="en-US" sz="2400" b="1" i="0" dirty="0">
                <a:solidFill>
                  <a:srgbClr val="374151"/>
                </a:solidFill>
                <a:effectLst/>
                <a:latin typeface="Söhne"/>
              </a:rPr>
              <a:t>Sprint Review</a:t>
            </a:r>
            <a:r>
              <a:rPr lang="en-US" sz="2000" b="0" i="0" dirty="0">
                <a:solidFill>
                  <a:srgbClr val="374151"/>
                </a:solidFill>
                <a:effectLst/>
                <a:latin typeface="Söhne"/>
              </a:rPr>
              <a:t>: A meeting held at the end of each sprint where the development team presents the increment to stakeholders and receives feedback.</a:t>
            </a:r>
          </a:p>
          <a:p>
            <a:pPr algn="just">
              <a:lnSpc>
                <a:spcPct val="150000"/>
              </a:lnSpc>
              <a:buFont typeface="Arial" panose="020B0604020202020204" pitchFamily="34" charset="0"/>
              <a:buChar char="•"/>
            </a:pPr>
            <a:endParaRPr lang="en-US" sz="2000" b="0" i="0" dirty="0">
              <a:solidFill>
                <a:srgbClr val="374151"/>
              </a:solidFill>
              <a:effectLst/>
              <a:latin typeface="Söhne"/>
            </a:endParaRPr>
          </a:p>
          <a:p>
            <a:pPr algn="just">
              <a:lnSpc>
                <a:spcPct val="150000"/>
              </a:lnSpc>
              <a:buFont typeface="Arial" panose="020B0604020202020204" pitchFamily="34" charset="0"/>
              <a:buChar char="•"/>
            </a:pPr>
            <a:r>
              <a:rPr lang="en-US" sz="2400" b="1" i="0" dirty="0">
                <a:solidFill>
                  <a:srgbClr val="374151"/>
                </a:solidFill>
                <a:effectLst/>
                <a:latin typeface="Söhne"/>
              </a:rPr>
              <a:t>Sprint Retrospective</a:t>
            </a:r>
            <a:r>
              <a:rPr lang="en-US" sz="2000" b="0" i="0" dirty="0">
                <a:solidFill>
                  <a:srgbClr val="374151"/>
                </a:solidFill>
                <a:effectLst/>
                <a:latin typeface="Söhne"/>
              </a:rPr>
              <a:t>: A meeting held at the end of each sprint where the team reflects on their processes and identifies improvements for the next sprint.</a:t>
            </a:r>
          </a:p>
        </p:txBody>
      </p:sp>
    </p:spTree>
    <p:extLst>
      <p:ext uri="{BB962C8B-B14F-4D97-AF65-F5344CB8AC3E}">
        <p14:creationId xmlns:p14="http://schemas.microsoft.com/office/powerpoint/2010/main" val="407171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D2FB5F-D8B5-4BEB-8C5F-24949DBA7F8A}"/>
              </a:ext>
            </a:extLst>
          </p:cNvPr>
          <p:cNvSpPr txBox="1"/>
          <p:nvPr/>
        </p:nvSpPr>
        <p:spPr>
          <a:xfrm>
            <a:off x="226142" y="85488"/>
            <a:ext cx="11582400" cy="6687023"/>
          </a:xfrm>
          <a:prstGeom prst="rect">
            <a:avLst/>
          </a:prstGeom>
          <a:noFill/>
        </p:spPr>
        <p:txBody>
          <a:bodyPr wrap="square">
            <a:spAutoFit/>
          </a:bodyPr>
          <a:lstStyle/>
          <a:p>
            <a:pPr algn="just">
              <a:lnSpc>
                <a:spcPct val="150000"/>
              </a:lnSpc>
            </a:pPr>
            <a:r>
              <a:rPr lang="en-US" sz="2400" b="0" i="0" dirty="0">
                <a:solidFill>
                  <a:srgbClr val="374151"/>
                </a:solidFill>
                <a:effectLst/>
                <a:latin typeface="Söhne"/>
              </a:rPr>
              <a:t>Key principles of Scrum include transparency, inspection, and adaptation. </a:t>
            </a:r>
          </a:p>
          <a:p>
            <a:pPr algn="just">
              <a:lnSpc>
                <a:spcPct val="150000"/>
              </a:lnSpc>
            </a:pPr>
            <a:r>
              <a:rPr lang="en-US" sz="2400" b="0" i="0" dirty="0">
                <a:solidFill>
                  <a:srgbClr val="374151"/>
                </a:solidFill>
                <a:effectLst/>
                <a:latin typeface="Söhne"/>
              </a:rPr>
              <a:t>Scrum encourages regular communication, collaboration, and feedback among team members and stakeholders. </a:t>
            </a:r>
          </a:p>
          <a:p>
            <a:pPr algn="just">
              <a:lnSpc>
                <a:spcPct val="150000"/>
              </a:lnSpc>
            </a:pPr>
            <a:r>
              <a:rPr lang="en-US" sz="2400" b="0" i="0" dirty="0">
                <a:solidFill>
                  <a:srgbClr val="374151"/>
                </a:solidFill>
                <a:effectLst/>
                <a:latin typeface="Söhne"/>
              </a:rPr>
              <a:t>It promotes the delivery of value in small, incremental increments, allowing for flexibility and adaptability in response to changing requirements and priorities.</a:t>
            </a:r>
          </a:p>
          <a:p>
            <a:pPr algn="just">
              <a:lnSpc>
                <a:spcPct val="150000"/>
              </a:lnSpc>
            </a:pPr>
            <a:endParaRPr lang="en-US" sz="2400" dirty="0">
              <a:solidFill>
                <a:srgbClr val="374151"/>
              </a:solidFill>
              <a:latin typeface="Söhne"/>
            </a:endParaRPr>
          </a:p>
          <a:p>
            <a:pPr algn="just">
              <a:lnSpc>
                <a:spcPct val="150000"/>
              </a:lnSpc>
            </a:pPr>
            <a:r>
              <a:rPr lang="en-US" sz="2400" b="0" i="0" dirty="0">
                <a:solidFill>
                  <a:srgbClr val="374151"/>
                </a:solidFill>
                <a:effectLst/>
                <a:latin typeface="Söhne"/>
              </a:rPr>
              <a:t>Scrum is one of the most widely used agile methodologies, and it has been applied not only in software development but also in various industries to manage projects and products effectively. It provides a structured and flexible approach to managing complex work while fostering a culture of continuous improvement.</a:t>
            </a:r>
            <a:endParaRPr lang="en-IN" sz="2400" dirty="0"/>
          </a:p>
          <a:p>
            <a:pPr algn="just">
              <a:lnSpc>
                <a:spcPct val="150000"/>
              </a:lnSpc>
            </a:pPr>
            <a:endParaRPr lang="en-US" sz="2400" dirty="0">
              <a:solidFill>
                <a:srgbClr val="374151"/>
              </a:solidFill>
              <a:latin typeface="Söhne"/>
            </a:endParaRPr>
          </a:p>
          <a:p>
            <a:pPr algn="just">
              <a:lnSpc>
                <a:spcPct val="150000"/>
              </a:lnSpc>
            </a:pPr>
            <a:endParaRPr lang="en-IN" sz="2400" dirty="0"/>
          </a:p>
        </p:txBody>
      </p:sp>
      <p:sp>
        <p:nvSpPr>
          <p:cNvPr id="5" name="Rectangle 2">
            <a:extLst>
              <a:ext uri="{FF2B5EF4-FFF2-40B4-BE49-F238E27FC236}">
                <a16:creationId xmlns:a16="http://schemas.microsoft.com/office/drawing/2014/main" id="{AC63D919-2155-31F3-E2AC-7A4C1F0DC6ED}"/>
              </a:ext>
            </a:extLst>
          </p:cNvPr>
          <p:cNvSpPr>
            <a:spLocks noChangeArrowheads="1"/>
          </p:cNvSpPr>
          <p:nvPr/>
        </p:nvSpPr>
        <p:spPr bwMode="auto">
          <a:xfrm>
            <a:off x="0" y="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0151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595B1E-F942-19C7-539A-6F943493922D}"/>
              </a:ext>
            </a:extLst>
          </p:cNvPr>
          <p:cNvSpPr txBox="1"/>
          <p:nvPr/>
        </p:nvSpPr>
        <p:spPr>
          <a:xfrm>
            <a:off x="113071" y="783641"/>
            <a:ext cx="11965858" cy="3085140"/>
          </a:xfrm>
          <a:prstGeom prst="rect">
            <a:avLst/>
          </a:prstGeom>
          <a:noFill/>
        </p:spPr>
        <p:txBody>
          <a:bodyPr wrap="square">
            <a:spAutoFit/>
          </a:bodyPr>
          <a:lstStyle/>
          <a:p>
            <a:pPr algn="just">
              <a:lnSpc>
                <a:spcPct val="150000"/>
              </a:lnSpc>
            </a:pPr>
            <a:r>
              <a:rPr lang="en-US" sz="3600" b="1" i="0" dirty="0">
                <a:solidFill>
                  <a:srgbClr val="374151"/>
                </a:solidFill>
                <a:effectLst/>
                <a:latin typeface="Söhne"/>
              </a:rPr>
              <a:t>Kanban</a:t>
            </a:r>
            <a:endParaRPr lang="en-US" sz="2400" b="0" i="0" dirty="0">
              <a:solidFill>
                <a:srgbClr val="374151"/>
              </a:solidFill>
              <a:effectLst/>
              <a:latin typeface="Söhne"/>
            </a:endParaRPr>
          </a:p>
          <a:p>
            <a:pPr algn="just">
              <a:lnSpc>
                <a:spcPct val="150000"/>
              </a:lnSpc>
            </a:pPr>
            <a:r>
              <a:rPr lang="en-US" sz="2400" b="0" i="0" dirty="0">
                <a:solidFill>
                  <a:srgbClr val="374151"/>
                </a:solidFill>
                <a:effectLst/>
                <a:latin typeface="Söhne"/>
              </a:rPr>
              <a:t>Kanban is a visual project management and workflow management method that originated in Japan, primarily in the manufacturing industry but has since been adapted and applied in various fields, including software development, product design, and service delivery. The term "Kanban" itself comes from Japanese words that mean "visual card" or "visual signal."</a:t>
            </a:r>
            <a:endParaRPr lang="en-IN" sz="2400" dirty="0"/>
          </a:p>
        </p:txBody>
      </p:sp>
    </p:spTree>
    <p:extLst>
      <p:ext uri="{BB962C8B-B14F-4D97-AF65-F5344CB8AC3E}">
        <p14:creationId xmlns:p14="http://schemas.microsoft.com/office/powerpoint/2010/main" val="90310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FF1A59-F2B9-2410-37C4-35ECBBB7492D}"/>
              </a:ext>
            </a:extLst>
          </p:cNvPr>
          <p:cNvSpPr txBox="1"/>
          <p:nvPr/>
        </p:nvSpPr>
        <p:spPr>
          <a:xfrm>
            <a:off x="255638" y="1589886"/>
            <a:ext cx="11680723" cy="3447098"/>
          </a:xfrm>
          <a:prstGeom prst="rect">
            <a:avLst/>
          </a:prstGeom>
          <a:noFill/>
        </p:spPr>
        <p:txBody>
          <a:bodyPr wrap="square">
            <a:spAutoFit/>
          </a:bodyPr>
          <a:lstStyle/>
          <a:p>
            <a:pPr algn="just"/>
            <a:r>
              <a:rPr lang="en-US" sz="3200" b="1" i="0" dirty="0">
                <a:solidFill>
                  <a:srgbClr val="374151"/>
                </a:solidFill>
                <a:effectLst/>
                <a:latin typeface="Söhne"/>
              </a:rPr>
              <a:t>Agile Model</a:t>
            </a:r>
          </a:p>
          <a:p>
            <a:pPr algn="just"/>
            <a:endParaRPr lang="en-US" dirty="0">
              <a:solidFill>
                <a:srgbClr val="374151"/>
              </a:solidFill>
              <a:latin typeface="Söhne"/>
            </a:endParaRPr>
          </a:p>
          <a:p>
            <a:pPr algn="just"/>
            <a:r>
              <a:rPr lang="en-US" sz="2400" b="0" i="0" dirty="0">
                <a:solidFill>
                  <a:srgbClr val="374151"/>
                </a:solidFill>
                <a:effectLst/>
                <a:latin typeface="Söhne"/>
              </a:rPr>
              <a:t>The Agile Model is a methodological approach primarily used in software development that focuses on delivering small, incremental changes rather than delivering an entire project at one time. </a:t>
            </a:r>
          </a:p>
          <a:p>
            <a:pPr algn="just"/>
            <a:endParaRPr lang="en-US" sz="2400" dirty="0">
              <a:solidFill>
                <a:srgbClr val="374151"/>
              </a:solidFill>
              <a:latin typeface="Söhne"/>
            </a:endParaRPr>
          </a:p>
          <a:p>
            <a:pPr algn="just"/>
            <a:r>
              <a:rPr lang="en-US" sz="2400" b="0" i="0" dirty="0">
                <a:solidFill>
                  <a:srgbClr val="374151"/>
                </a:solidFill>
                <a:effectLst/>
                <a:latin typeface="Söhne"/>
              </a:rPr>
              <a:t>This approach is highly flexible and adaptive, making it well-suited for projects where requirements and solutions evolve through collaborative efforts of self-organizing cross-functional teams.</a:t>
            </a:r>
            <a:endParaRPr lang="en-IN" sz="2400" dirty="0"/>
          </a:p>
        </p:txBody>
      </p:sp>
    </p:spTree>
    <p:extLst>
      <p:ext uri="{BB962C8B-B14F-4D97-AF65-F5344CB8AC3E}">
        <p14:creationId xmlns:p14="http://schemas.microsoft.com/office/powerpoint/2010/main" val="53415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C00C9A-42A3-1C7D-516E-B5E77CF19897}"/>
              </a:ext>
            </a:extLst>
          </p:cNvPr>
          <p:cNvSpPr txBox="1"/>
          <p:nvPr/>
        </p:nvSpPr>
        <p:spPr>
          <a:xfrm>
            <a:off x="471948" y="483928"/>
            <a:ext cx="7610168" cy="461665"/>
          </a:xfrm>
          <a:prstGeom prst="rect">
            <a:avLst/>
          </a:prstGeom>
          <a:noFill/>
        </p:spPr>
        <p:txBody>
          <a:bodyPr wrap="square">
            <a:spAutoFit/>
          </a:bodyPr>
          <a:lstStyle/>
          <a:p>
            <a:r>
              <a:rPr lang="en-US" sz="2400" b="0" i="0" dirty="0">
                <a:solidFill>
                  <a:srgbClr val="374151"/>
                </a:solidFill>
                <a:effectLst/>
                <a:latin typeface="Söhne"/>
              </a:rPr>
              <a:t>Key principles and components of Kanban include:</a:t>
            </a:r>
            <a:endParaRPr lang="en-IN" sz="2400" dirty="0"/>
          </a:p>
        </p:txBody>
      </p:sp>
      <p:sp>
        <p:nvSpPr>
          <p:cNvPr id="5" name="TextBox 4">
            <a:extLst>
              <a:ext uri="{FF2B5EF4-FFF2-40B4-BE49-F238E27FC236}">
                <a16:creationId xmlns:a16="http://schemas.microsoft.com/office/drawing/2014/main" id="{F0558B35-424C-1F48-C76C-3E5BD41778BA}"/>
              </a:ext>
            </a:extLst>
          </p:cNvPr>
          <p:cNvSpPr txBox="1"/>
          <p:nvPr/>
        </p:nvSpPr>
        <p:spPr>
          <a:xfrm>
            <a:off x="471948" y="1158115"/>
            <a:ext cx="11533239" cy="5116465"/>
          </a:xfrm>
          <a:prstGeom prst="rect">
            <a:avLst/>
          </a:prstGeom>
          <a:noFill/>
        </p:spPr>
        <p:txBody>
          <a:bodyPr wrap="square">
            <a:spAutoFit/>
          </a:bodyPr>
          <a:lstStyle/>
          <a:p>
            <a:pPr algn="just">
              <a:lnSpc>
                <a:spcPct val="150000"/>
              </a:lnSpc>
            </a:pPr>
            <a:r>
              <a:rPr lang="en-US" sz="2800" b="1" i="0" dirty="0">
                <a:solidFill>
                  <a:srgbClr val="374151"/>
                </a:solidFill>
                <a:effectLst/>
                <a:latin typeface="Söhne"/>
              </a:rPr>
              <a:t>Visual Boards: </a:t>
            </a:r>
            <a:r>
              <a:rPr lang="en-US" sz="2400" b="0" i="0" dirty="0">
                <a:solidFill>
                  <a:srgbClr val="374151"/>
                </a:solidFill>
                <a:effectLst/>
                <a:latin typeface="Söhne"/>
              </a:rPr>
              <a:t>Kanban uses visual boards, often called Kanban boards, to represent the workflow. These boards are divided into columns or lanes, each representing a stage or step in the process. Cards or sticky notes are used to represent individual tasks or work items, and they move through the columns as they progress from one stage to the next.</a:t>
            </a:r>
          </a:p>
          <a:p>
            <a:pPr algn="just">
              <a:lnSpc>
                <a:spcPct val="150000"/>
              </a:lnSpc>
            </a:pPr>
            <a:endParaRPr lang="en-US" sz="2400" dirty="0">
              <a:solidFill>
                <a:srgbClr val="374151"/>
              </a:solidFill>
              <a:latin typeface="Söhne"/>
            </a:endParaRPr>
          </a:p>
          <a:p>
            <a:pPr algn="just">
              <a:lnSpc>
                <a:spcPct val="150000"/>
              </a:lnSpc>
            </a:pPr>
            <a:r>
              <a:rPr lang="en-US" sz="2400" b="1" i="0" dirty="0">
                <a:solidFill>
                  <a:srgbClr val="374151"/>
                </a:solidFill>
                <a:effectLst/>
                <a:latin typeface="Söhne"/>
              </a:rPr>
              <a:t>Work in Progress (WIP) Limits</a:t>
            </a:r>
            <a:r>
              <a:rPr lang="en-US" sz="2400" b="0" i="0" dirty="0">
                <a:solidFill>
                  <a:srgbClr val="374151"/>
                </a:solidFill>
                <a:effectLst/>
                <a:latin typeface="Söhne"/>
              </a:rPr>
              <a:t>: One of the core principles of Kanban is to limit the number of work items allowed in each stage of the workflow. This helps prevent overloading and ensures a smoother flow of work. WIP limits promote a focus on completing tasks before starting new ones.</a:t>
            </a:r>
            <a:endParaRPr lang="en-IN" sz="2400" dirty="0"/>
          </a:p>
        </p:txBody>
      </p:sp>
    </p:spTree>
    <p:extLst>
      <p:ext uri="{BB962C8B-B14F-4D97-AF65-F5344CB8AC3E}">
        <p14:creationId xmlns:p14="http://schemas.microsoft.com/office/powerpoint/2010/main" val="3818483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CFB883-3315-29BD-84B9-E6D01281E197}"/>
              </a:ext>
            </a:extLst>
          </p:cNvPr>
          <p:cNvSpPr txBox="1"/>
          <p:nvPr/>
        </p:nvSpPr>
        <p:spPr>
          <a:xfrm>
            <a:off x="265471" y="460872"/>
            <a:ext cx="11130116" cy="5208798"/>
          </a:xfrm>
          <a:prstGeom prst="rect">
            <a:avLst/>
          </a:prstGeom>
          <a:noFill/>
        </p:spPr>
        <p:txBody>
          <a:bodyPr wrap="square">
            <a:spAutoFit/>
          </a:bodyPr>
          <a:lstStyle/>
          <a:p>
            <a:pPr algn="just">
              <a:lnSpc>
                <a:spcPct val="150000"/>
              </a:lnSpc>
            </a:pPr>
            <a:r>
              <a:rPr lang="en-US" sz="3200" b="1" i="0" dirty="0">
                <a:solidFill>
                  <a:srgbClr val="374151"/>
                </a:solidFill>
                <a:effectLst/>
                <a:latin typeface="Söhne"/>
              </a:rPr>
              <a:t>Pull System</a:t>
            </a:r>
            <a:r>
              <a:rPr lang="en-US" sz="2400" b="0" i="0" dirty="0">
                <a:solidFill>
                  <a:srgbClr val="374151"/>
                </a:solidFill>
                <a:effectLst/>
                <a:latin typeface="Söhne"/>
              </a:rPr>
              <a:t>: Kanban operates on a pull system, meaning that work items are pulled into the next stage of the process only when there is capacity and demand. This is in contrast to a push system, where work is pushed onto the next stage regardless of capacity.</a:t>
            </a:r>
          </a:p>
          <a:p>
            <a:pPr algn="just">
              <a:lnSpc>
                <a:spcPct val="150000"/>
              </a:lnSpc>
            </a:pPr>
            <a:endParaRPr lang="en-US" sz="2400" dirty="0">
              <a:solidFill>
                <a:srgbClr val="374151"/>
              </a:solidFill>
              <a:latin typeface="Söhne"/>
            </a:endParaRPr>
          </a:p>
          <a:p>
            <a:pPr algn="just">
              <a:lnSpc>
                <a:spcPct val="150000"/>
              </a:lnSpc>
            </a:pPr>
            <a:r>
              <a:rPr lang="en-US" sz="2400" b="1" i="0" dirty="0">
                <a:solidFill>
                  <a:srgbClr val="374151"/>
                </a:solidFill>
                <a:effectLst/>
                <a:latin typeface="Söhne"/>
              </a:rPr>
              <a:t>Continuous Improvement: </a:t>
            </a:r>
            <a:r>
              <a:rPr lang="en-US" sz="2400" b="0" i="0" dirty="0">
                <a:solidFill>
                  <a:srgbClr val="374151"/>
                </a:solidFill>
                <a:effectLst/>
                <a:latin typeface="Söhne"/>
              </a:rPr>
              <a:t>Kanban encourages continuous improvement through the use of feedback loops and data analysis. Teams regularly review their Kanban boards to identify bottlenecks, delays, and areas for improvement, then adjust their processes accordingly.</a:t>
            </a:r>
            <a:endParaRPr lang="en-IN" sz="2400" dirty="0"/>
          </a:p>
        </p:txBody>
      </p:sp>
    </p:spTree>
    <p:extLst>
      <p:ext uri="{BB962C8B-B14F-4D97-AF65-F5344CB8AC3E}">
        <p14:creationId xmlns:p14="http://schemas.microsoft.com/office/powerpoint/2010/main" val="1253492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CFB883-3315-29BD-84B9-E6D01281E197}"/>
              </a:ext>
            </a:extLst>
          </p:cNvPr>
          <p:cNvSpPr txBox="1"/>
          <p:nvPr/>
        </p:nvSpPr>
        <p:spPr>
          <a:xfrm>
            <a:off x="265471" y="460872"/>
            <a:ext cx="11651226" cy="4734501"/>
          </a:xfrm>
          <a:prstGeom prst="rect">
            <a:avLst/>
          </a:prstGeom>
          <a:noFill/>
        </p:spPr>
        <p:txBody>
          <a:bodyPr wrap="square">
            <a:spAutoFit/>
          </a:bodyPr>
          <a:lstStyle/>
          <a:p>
            <a:pPr algn="l">
              <a:lnSpc>
                <a:spcPct val="150000"/>
              </a:lnSpc>
            </a:pPr>
            <a:r>
              <a:rPr lang="en-US" sz="3200" b="1" i="0" dirty="0">
                <a:solidFill>
                  <a:srgbClr val="374151"/>
                </a:solidFill>
                <a:effectLst/>
                <a:latin typeface="Söhne"/>
              </a:rPr>
              <a:t>Transparency</a:t>
            </a:r>
            <a:r>
              <a:rPr lang="en-US" sz="3200" b="0" i="0" dirty="0">
                <a:solidFill>
                  <a:srgbClr val="374151"/>
                </a:solidFill>
                <a:effectLst/>
                <a:latin typeface="Söhne"/>
              </a:rPr>
              <a:t>: </a:t>
            </a:r>
            <a:r>
              <a:rPr lang="en-US" sz="2800" b="0" i="0" dirty="0">
                <a:solidFill>
                  <a:srgbClr val="374151"/>
                </a:solidFill>
                <a:effectLst/>
                <a:latin typeface="Söhne"/>
              </a:rPr>
              <a:t>Kanban boards provide transparency into the status of work items and the entire workflow. Team members can easily see what tasks are in progress, completed, or waiting, which helps in managing work effectively.</a:t>
            </a:r>
          </a:p>
          <a:p>
            <a:pPr algn="l">
              <a:lnSpc>
                <a:spcPct val="150000"/>
              </a:lnSpc>
            </a:pPr>
            <a:endParaRPr lang="en-US" sz="2800" b="0" i="0" dirty="0">
              <a:solidFill>
                <a:srgbClr val="374151"/>
              </a:solidFill>
              <a:effectLst/>
              <a:latin typeface="Söhne"/>
            </a:endParaRPr>
          </a:p>
          <a:p>
            <a:pPr algn="l">
              <a:lnSpc>
                <a:spcPct val="150000"/>
              </a:lnSpc>
            </a:pPr>
            <a:r>
              <a:rPr lang="en-US" sz="3200" b="1" i="0" dirty="0">
                <a:solidFill>
                  <a:srgbClr val="374151"/>
                </a:solidFill>
                <a:effectLst/>
                <a:latin typeface="Söhne"/>
              </a:rPr>
              <a:t>Flow Efficiency</a:t>
            </a:r>
            <a:r>
              <a:rPr lang="en-US" sz="2800" b="0" i="0" dirty="0">
                <a:solidFill>
                  <a:srgbClr val="374151"/>
                </a:solidFill>
                <a:effectLst/>
                <a:latin typeface="Söhne"/>
              </a:rPr>
              <a:t>: Kanban focuses on improving the flow of work items through the system, minimizing waste, and reducing lead times. By making the flow smoother and more predictable, teams can deliver value more efficiently.</a:t>
            </a:r>
            <a:endParaRPr lang="en-US" sz="3200" b="0" i="0" dirty="0">
              <a:solidFill>
                <a:srgbClr val="374151"/>
              </a:solidFill>
              <a:effectLst/>
              <a:latin typeface="Söhne"/>
            </a:endParaRPr>
          </a:p>
        </p:txBody>
      </p:sp>
    </p:spTree>
    <p:extLst>
      <p:ext uri="{BB962C8B-B14F-4D97-AF65-F5344CB8AC3E}">
        <p14:creationId xmlns:p14="http://schemas.microsoft.com/office/powerpoint/2010/main" val="3722928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890B87-4535-0D34-3B8A-93AE6672CB0B}"/>
              </a:ext>
            </a:extLst>
          </p:cNvPr>
          <p:cNvSpPr txBox="1"/>
          <p:nvPr/>
        </p:nvSpPr>
        <p:spPr>
          <a:xfrm>
            <a:off x="285135" y="1169642"/>
            <a:ext cx="10717162" cy="2207977"/>
          </a:xfrm>
          <a:prstGeom prst="rect">
            <a:avLst/>
          </a:prstGeom>
          <a:noFill/>
        </p:spPr>
        <p:txBody>
          <a:bodyPr wrap="square">
            <a:spAutoFit/>
          </a:bodyPr>
          <a:lstStyle/>
          <a:p>
            <a:pPr algn="just">
              <a:lnSpc>
                <a:spcPct val="200000"/>
              </a:lnSpc>
            </a:pPr>
            <a:r>
              <a:rPr lang="en-US" sz="2400" b="0" i="0" dirty="0">
                <a:solidFill>
                  <a:srgbClr val="374151"/>
                </a:solidFill>
                <a:effectLst/>
                <a:latin typeface="Söhne"/>
              </a:rPr>
              <a:t>Overall, Kanban is a simple yet powerful method for visualizing, managing, and improving workflows, making it a valuable tool for teams seeking to optimize their processes and increase efficiency.</a:t>
            </a:r>
            <a:endParaRPr lang="en-IN" sz="2400" dirty="0"/>
          </a:p>
        </p:txBody>
      </p:sp>
    </p:spTree>
    <p:extLst>
      <p:ext uri="{BB962C8B-B14F-4D97-AF65-F5344CB8AC3E}">
        <p14:creationId xmlns:p14="http://schemas.microsoft.com/office/powerpoint/2010/main" val="258557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441D80-6A1E-1870-283D-78D877426E46}"/>
              </a:ext>
            </a:extLst>
          </p:cNvPr>
          <p:cNvSpPr txBox="1"/>
          <p:nvPr/>
        </p:nvSpPr>
        <p:spPr>
          <a:xfrm>
            <a:off x="403123" y="573772"/>
            <a:ext cx="10795820" cy="6046271"/>
          </a:xfrm>
          <a:prstGeom prst="rect">
            <a:avLst/>
          </a:prstGeom>
          <a:noFill/>
        </p:spPr>
        <p:txBody>
          <a:bodyPr wrap="square">
            <a:spAutoFit/>
          </a:bodyPr>
          <a:lstStyle/>
          <a:p>
            <a:pPr algn="just">
              <a:lnSpc>
                <a:spcPct val="150000"/>
              </a:lnSpc>
              <a:buFont typeface="+mj-lt"/>
              <a:buAutoNum type="arabicPeriod"/>
            </a:pPr>
            <a:r>
              <a:rPr lang="en-US" sz="2000" b="1" i="0" dirty="0">
                <a:solidFill>
                  <a:srgbClr val="374151"/>
                </a:solidFill>
                <a:effectLst/>
                <a:latin typeface="Söhne"/>
              </a:rPr>
              <a:t>Iterative and Incremental Development</a:t>
            </a:r>
            <a:r>
              <a:rPr lang="en-US" sz="2000" b="0" i="0" dirty="0">
                <a:solidFill>
                  <a:srgbClr val="374151"/>
                </a:solidFill>
                <a:effectLst/>
                <a:latin typeface="Söhne"/>
              </a:rPr>
              <a:t>: Agile projects are broken down into small increments with minimal planning, and are not directly concerned with long-term planning. Each iteration involves a team working through a full software development cycle, including planning, requirements analysis, design, coding, unit testing, and acceptance testing when a working product is demonstrated to stakeholders.</a:t>
            </a:r>
          </a:p>
          <a:p>
            <a:pPr algn="just">
              <a:lnSpc>
                <a:spcPct val="150000"/>
              </a:lnSpc>
              <a:buFont typeface="+mj-lt"/>
              <a:buAutoNum type="arabicPeriod"/>
            </a:pPr>
            <a:r>
              <a:rPr lang="en-US" sz="2000" b="1" i="0" dirty="0">
                <a:solidFill>
                  <a:srgbClr val="374151"/>
                </a:solidFill>
                <a:effectLst/>
                <a:latin typeface="Söhne"/>
              </a:rPr>
              <a:t>Adaptive Planning</a:t>
            </a:r>
            <a:r>
              <a:rPr lang="en-US" sz="2000" b="0" i="0" dirty="0">
                <a:solidFill>
                  <a:srgbClr val="374151"/>
                </a:solidFill>
                <a:effectLst/>
                <a:latin typeface="Söhne"/>
              </a:rPr>
              <a:t>: Emphasizes flexibility and the ability to adapt to changes quickly. This is achieved through regular, short planning sessions that reassess priorities and allow for changes.</a:t>
            </a:r>
          </a:p>
          <a:p>
            <a:pPr algn="just">
              <a:lnSpc>
                <a:spcPct val="150000"/>
              </a:lnSpc>
              <a:buFont typeface="+mj-lt"/>
              <a:buAutoNum type="arabicPeriod"/>
            </a:pPr>
            <a:endParaRPr lang="en-US" sz="2000" dirty="0">
              <a:solidFill>
                <a:srgbClr val="374151"/>
              </a:solidFill>
              <a:latin typeface="Söhne"/>
            </a:endParaRPr>
          </a:p>
          <a:p>
            <a:pPr algn="l">
              <a:buFont typeface="+mj-lt"/>
              <a:buAutoNum type="arabicPeriod"/>
            </a:pPr>
            <a:r>
              <a:rPr lang="en-US" sz="2000" b="1" i="0" dirty="0">
                <a:solidFill>
                  <a:srgbClr val="374151"/>
                </a:solidFill>
                <a:effectLst/>
                <a:latin typeface="Söhne"/>
              </a:rPr>
              <a:t>Time-Boxed Sprints or Iterations</a:t>
            </a:r>
            <a:r>
              <a:rPr lang="en-US" sz="2000" b="0" i="0" dirty="0">
                <a:solidFill>
                  <a:srgbClr val="374151"/>
                </a:solidFill>
                <a:effectLst/>
                <a:latin typeface="Söhne"/>
              </a:rPr>
              <a:t>: Development is done in short time frames (sprints), typically ranging from one week to one month, with a set list of deliverables to be completed at the end of each sprint.</a:t>
            </a:r>
          </a:p>
          <a:p>
            <a:pPr algn="l">
              <a:buFont typeface="+mj-lt"/>
              <a:buAutoNum type="arabicPeriod"/>
            </a:pPr>
            <a:endParaRPr lang="en-US" sz="2000" b="0" i="0" dirty="0">
              <a:solidFill>
                <a:srgbClr val="374151"/>
              </a:solidFill>
              <a:effectLst/>
              <a:latin typeface="Söhne"/>
            </a:endParaRPr>
          </a:p>
          <a:p>
            <a:pPr algn="l">
              <a:buFont typeface="+mj-lt"/>
              <a:buAutoNum type="arabicPeriod"/>
            </a:pPr>
            <a:r>
              <a:rPr lang="en-US" sz="2000" b="1" i="0" dirty="0">
                <a:solidFill>
                  <a:srgbClr val="374151"/>
                </a:solidFill>
                <a:effectLst/>
                <a:latin typeface="Söhne"/>
              </a:rPr>
              <a:t>Collaborative Effort and Cross-Functional Teams</a:t>
            </a:r>
            <a:r>
              <a:rPr lang="en-US" sz="2000" b="0" i="0" dirty="0">
                <a:solidFill>
                  <a:srgbClr val="374151"/>
                </a:solidFill>
                <a:effectLst/>
                <a:latin typeface="Söhne"/>
              </a:rPr>
              <a:t>: Agile relies heavily on teamwork and the collaborative effort of the team members who may have different areas of expertise.</a:t>
            </a:r>
          </a:p>
          <a:p>
            <a:pPr algn="just">
              <a:lnSpc>
                <a:spcPct val="150000"/>
              </a:lnSpc>
              <a:buFont typeface="+mj-lt"/>
              <a:buAutoNum type="arabicPeriod"/>
            </a:pPr>
            <a:endParaRPr lang="en-US" sz="2000" b="0" i="0" dirty="0">
              <a:solidFill>
                <a:srgbClr val="374151"/>
              </a:solidFill>
              <a:effectLst/>
              <a:latin typeface="Söhne"/>
            </a:endParaRPr>
          </a:p>
        </p:txBody>
      </p:sp>
    </p:spTree>
    <p:extLst>
      <p:ext uri="{BB962C8B-B14F-4D97-AF65-F5344CB8AC3E}">
        <p14:creationId xmlns:p14="http://schemas.microsoft.com/office/powerpoint/2010/main" val="200869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31BFFB-7525-BBFC-454A-6080233DFFC2}"/>
              </a:ext>
            </a:extLst>
          </p:cNvPr>
          <p:cNvSpPr txBox="1"/>
          <p:nvPr/>
        </p:nvSpPr>
        <p:spPr>
          <a:xfrm>
            <a:off x="196646" y="650735"/>
            <a:ext cx="11415251" cy="5584606"/>
          </a:xfrm>
          <a:prstGeom prst="rect">
            <a:avLst/>
          </a:prstGeom>
          <a:noFill/>
        </p:spPr>
        <p:txBody>
          <a:bodyPr wrap="square">
            <a:spAutoFit/>
          </a:bodyPr>
          <a:lstStyle/>
          <a:p>
            <a:pPr algn="just">
              <a:lnSpc>
                <a:spcPct val="150000"/>
              </a:lnSpc>
              <a:buFont typeface="+mj-lt"/>
              <a:buAutoNum type="arabicPeriod"/>
            </a:pPr>
            <a:r>
              <a:rPr lang="en-US" sz="2000" b="1" i="0" dirty="0">
                <a:solidFill>
                  <a:srgbClr val="374151"/>
                </a:solidFill>
                <a:effectLst/>
                <a:latin typeface="Söhne"/>
              </a:rPr>
              <a:t>Customer Involvement</a:t>
            </a:r>
            <a:r>
              <a:rPr lang="en-US" sz="2000" b="0" i="0" dirty="0">
                <a:solidFill>
                  <a:srgbClr val="374151"/>
                </a:solidFill>
                <a:effectLst/>
                <a:latin typeface="Söhne"/>
              </a:rPr>
              <a:t>: Agile methodology encourages customer involvement and feedback, which is integrated into the development process to ensure the end product meets customer needs and requirements.</a:t>
            </a:r>
          </a:p>
          <a:p>
            <a:pPr algn="just">
              <a:lnSpc>
                <a:spcPct val="150000"/>
              </a:lnSpc>
              <a:buFont typeface="+mj-lt"/>
              <a:buAutoNum type="arabicPeriod"/>
            </a:pPr>
            <a:endParaRPr lang="en-US" sz="2000" b="0" i="0" dirty="0">
              <a:solidFill>
                <a:srgbClr val="374151"/>
              </a:solidFill>
              <a:effectLst/>
              <a:latin typeface="Söhne"/>
            </a:endParaRPr>
          </a:p>
          <a:p>
            <a:pPr algn="just">
              <a:lnSpc>
                <a:spcPct val="150000"/>
              </a:lnSpc>
              <a:buFont typeface="+mj-lt"/>
              <a:buAutoNum type="arabicPeriod"/>
            </a:pPr>
            <a:r>
              <a:rPr lang="en-US" sz="2000" b="1" i="0" dirty="0">
                <a:solidFill>
                  <a:srgbClr val="374151"/>
                </a:solidFill>
                <a:effectLst/>
                <a:latin typeface="Söhne"/>
              </a:rPr>
              <a:t>Emphasis on People and Interactions</a:t>
            </a:r>
            <a:r>
              <a:rPr lang="en-US" sz="2000" b="0" i="0" dirty="0">
                <a:solidFill>
                  <a:srgbClr val="374151"/>
                </a:solidFill>
                <a:effectLst/>
                <a:latin typeface="Söhne"/>
              </a:rPr>
              <a:t>: Agile methods put more emphasis on people and their interactions and collaboration rather than processes and tools.</a:t>
            </a:r>
          </a:p>
          <a:p>
            <a:pPr algn="just">
              <a:lnSpc>
                <a:spcPct val="150000"/>
              </a:lnSpc>
              <a:buFont typeface="+mj-lt"/>
              <a:buAutoNum type="arabicPeriod"/>
            </a:pPr>
            <a:endParaRPr lang="en-US" sz="2000" b="0" i="0" dirty="0">
              <a:solidFill>
                <a:srgbClr val="374151"/>
              </a:solidFill>
              <a:effectLst/>
              <a:latin typeface="Söhne"/>
            </a:endParaRPr>
          </a:p>
          <a:p>
            <a:pPr algn="just">
              <a:lnSpc>
                <a:spcPct val="150000"/>
              </a:lnSpc>
              <a:buFont typeface="+mj-lt"/>
              <a:buAutoNum type="arabicPeriod"/>
            </a:pPr>
            <a:r>
              <a:rPr lang="en-US" sz="2000" b="1" i="0" dirty="0">
                <a:solidFill>
                  <a:srgbClr val="374151"/>
                </a:solidFill>
                <a:effectLst/>
                <a:latin typeface="Söhne"/>
              </a:rPr>
              <a:t>Responsive to Change Over Following a Plan</a:t>
            </a:r>
            <a:r>
              <a:rPr lang="en-US" sz="2000" b="0" i="0" dirty="0">
                <a:solidFill>
                  <a:srgbClr val="374151"/>
                </a:solidFill>
                <a:effectLst/>
                <a:latin typeface="Söhne"/>
              </a:rPr>
              <a:t>: Agile methodologies favor responding to changes over following a set, predefined plan, making it more adaptable to changing requirements.</a:t>
            </a:r>
          </a:p>
          <a:p>
            <a:pPr algn="just">
              <a:lnSpc>
                <a:spcPct val="150000"/>
              </a:lnSpc>
              <a:buFont typeface="+mj-lt"/>
              <a:buAutoNum type="arabicPeriod"/>
            </a:pPr>
            <a:endParaRPr lang="en-US" sz="2000" b="0" i="0" dirty="0">
              <a:solidFill>
                <a:srgbClr val="374151"/>
              </a:solidFill>
              <a:effectLst/>
              <a:latin typeface="Söhne"/>
            </a:endParaRPr>
          </a:p>
          <a:p>
            <a:pPr algn="just">
              <a:lnSpc>
                <a:spcPct val="150000"/>
              </a:lnSpc>
              <a:buFont typeface="+mj-lt"/>
              <a:buAutoNum type="arabicPeriod"/>
            </a:pPr>
            <a:r>
              <a:rPr lang="en-US" sz="2000" b="1" i="0" dirty="0">
                <a:solidFill>
                  <a:srgbClr val="374151"/>
                </a:solidFill>
                <a:effectLst/>
                <a:latin typeface="Söhne"/>
              </a:rPr>
              <a:t>Continuous Improvement</a:t>
            </a:r>
            <a:r>
              <a:rPr lang="en-US" sz="2000" b="0" i="0" dirty="0">
                <a:solidFill>
                  <a:srgbClr val="374151"/>
                </a:solidFill>
                <a:effectLst/>
                <a:latin typeface="Söhne"/>
              </a:rPr>
              <a:t>: Regular reflections on how to become more effective and adjusting behavior accordingly.</a:t>
            </a:r>
          </a:p>
        </p:txBody>
      </p:sp>
    </p:spTree>
    <p:extLst>
      <p:ext uri="{BB962C8B-B14F-4D97-AF65-F5344CB8AC3E}">
        <p14:creationId xmlns:p14="http://schemas.microsoft.com/office/powerpoint/2010/main" val="22348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A47FC6-1B4A-56DD-D75C-9FEAC460A9AB}"/>
              </a:ext>
            </a:extLst>
          </p:cNvPr>
          <p:cNvSpPr txBox="1"/>
          <p:nvPr/>
        </p:nvSpPr>
        <p:spPr>
          <a:xfrm>
            <a:off x="314633" y="932819"/>
            <a:ext cx="11366091" cy="1700145"/>
          </a:xfrm>
          <a:prstGeom prst="rect">
            <a:avLst/>
          </a:prstGeom>
          <a:noFill/>
        </p:spPr>
        <p:txBody>
          <a:bodyPr wrap="square">
            <a:spAutoFit/>
          </a:bodyPr>
          <a:lstStyle/>
          <a:p>
            <a:pPr algn="just">
              <a:lnSpc>
                <a:spcPct val="150000"/>
              </a:lnSpc>
            </a:pPr>
            <a:r>
              <a:rPr lang="en-US" sz="2400" b="0" i="0" dirty="0">
                <a:solidFill>
                  <a:srgbClr val="374151"/>
                </a:solidFill>
                <a:effectLst/>
                <a:latin typeface="Söhne"/>
              </a:rPr>
              <a:t>The Agile Model has been widely adopted due to its flexibility, adaptability, and focus on customer satisfaction and continuous improvement. It's used not just in software development, but in various other fields where project requirements frequently change.</a:t>
            </a:r>
            <a:endParaRPr lang="en-IN" sz="2400" dirty="0"/>
          </a:p>
        </p:txBody>
      </p:sp>
    </p:spTree>
    <p:extLst>
      <p:ext uri="{BB962C8B-B14F-4D97-AF65-F5344CB8AC3E}">
        <p14:creationId xmlns:p14="http://schemas.microsoft.com/office/powerpoint/2010/main" val="401834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CDE500-D31B-2539-9754-767A547FB353}"/>
              </a:ext>
            </a:extLst>
          </p:cNvPr>
          <p:cNvSpPr txBox="1"/>
          <p:nvPr/>
        </p:nvSpPr>
        <p:spPr>
          <a:xfrm>
            <a:off x="393291" y="1167099"/>
            <a:ext cx="11257935" cy="3454472"/>
          </a:xfrm>
          <a:prstGeom prst="rect">
            <a:avLst/>
          </a:prstGeom>
          <a:noFill/>
        </p:spPr>
        <p:txBody>
          <a:bodyPr wrap="square">
            <a:spAutoFit/>
          </a:bodyPr>
          <a:lstStyle/>
          <a:p>
            <a:pPr algn="just">
              <a:lnSpc>
                <a:spcPct val="150000"/>
              </a:lnSpc>
            </a:pPr>
            <a:r>
              <a:rPr lang="en-US" sz="2800" b="1" i="0" dirty="0">
                <a:solidFill>
                  <a:srgbClr val="374151"/>
                </a:solidFill>
                <a:effectLst/>
                <a:latin typeface="Söhne"/>
              </a:rPr>
              <a:t>Agile Princi</a:t>
            </a:r>
            <a:r>
              <a:rPr lang="en-US" sz="2800" b="1" dirty="0">
                <a:solidFill>
                  <a:srgbClr val="374151"/>
                </a:solidFill>
                <a:latin typeface="Söhne"/>
              </a:rPr>
              <a:t>ples</a:t>
            </a:r>
            <a:endParaRPr lang="en-US" sz="2800" b="1" i="0" dirty="0">
              <a:solidFill>
                <a:srgbClr val="374151"/>
              </a:solidFill>
              <a:effectLst/>
              <a:latin typeface="Söhne"/>
            </a:endParaRPr>
          </a:p>
          <a:p>
            <a:pPr algn="just">
              <a:lnSpc>
                <a:spcPct val="150000"/>
              </a:lnSpc>
            </a:pPr>
            <a:r>
              <a:rPr lang="en-US" sz="2400" b="0" i="0" dirty="0">
                <a:solidFill>
                  <a:srgbClr val="374151"/>
                </a:solidFill>
                <a:effectLst/>
                <a:latin typeface="Söhne"/>
              </a:rPr>
              <a:t>Agile principles are a set of guiding values and beliefs that underpin the Agile methodology, a popular approach to software development and project management. These principles were laid out in the Agile Manifesto, which was created by a group of software developers in 2001. Agile emphasizes flexibility, collaboration, customer-centricity, and iterative development. Here are the 12 principles of Agile:</a:t>
            </a:r>
            <a:endParaRPr lang="en-IN" sz="2400" dirty="0"/>
          </a:p>
        </p:txBody>
      </p:sp>
    </p:spTree>
    <p:extLst>
      <p:ext uri="{BB962C8B-B14F-4D97-AF65-F5344CB8AC3E}">
        <p14:creationId xmlns:p14="http://schemas.microsoft.com/office/powerpoint/2010/main" val="331683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F9A2C3-4C29-C5A4-93F8-8C4B6CBEF733}"/>
              </a:ext>
            </a:extLst>
          </p:cNvPr>
          <p:cNvSpPr txBox="1"/>
          <p:nvPr/>
        </p:nvSpPr>
        <p:spPr>
          <a:xfrm>
            <a:off x="196645" y="118602"/>
            <a:ext cx="11621729" cy="6247864"/>
          </a:xfrm>
          <a:prstGeom prst="rect">
            <a:avLst/>
          </a:prstGeom>
          <a:noFill/>
        </p:spPr>
        <p:txBody>
          <a:bodyPr wrap="square">
            <a:spAutoFit/>
          </a:bodyPr>
          <a:lstStyle/>
          <a:p>
            <a:pPr algn="l">
              <a:buFont typeface="+mj-lt"/>
              <a:buAutoNum type="arabicPeriod"/>
            </a:pPr>
            <a:r>
              <a:rPr lang="en-US" sz="2000" b="1" i="0" dirty="0">
                <a:solidFill>
                  <a:srgbClr val="374151"/>
                </a:solidFill>
                <a:effectLst/>
                <a:latin typeface="Söhne"/>
              </a:rPr>
              <a:t>Customer satisfaction through early and continuous software delivery</a:t>
            </a:r>
            <a:r>
              <a:rPr lang="en-US" sz="2000" b="0" i="0" dirty="0">
                <a:solidFill>
                  <a:srgbClr val="374151"/>
                </a:solidFill>
                <a:effectLst/>
                <a:latin typeface="Söhne"/>
              </a:rPr>
              <a:t>: Agile prioritizes delivering valuable software to customers as early and frequently as possible to gather feedback and ensure customer satisfaction.</a:t>
            </a:r>
          </a:p>
          <a:p>
            <a:pPr algn="l">
              <a:buFont typeface="+mj-lt"/>
              <a:buAutoNum type="arabicPeriod"/>
            </a:pPr>
            <a:endParaRPr lang="en-US" sz="2000" b="0" i="0" dirty="0">
              <a:solidFill>
                <a:srgbClr val="374151"/>
              </a:solidFill>
              <a:effectLst/>
              <a:latin typeface="Söhne"/>
            </a:endParaRPr>
          </a:p>
          <a:p>
            <a:pPr algn="l">
              <a:buFont typeface="+mj-lt"/>
              <a:buAutoNum type="arabicPeriod"/>
            </a:pPr>
            <a:r>
              <a:rPr lang="en-US" sz="2000" b="1" i="0" dirty="0">
                <a:solidFill>
                  <a:srgbClr val="374151"/>
                </a:solidFill>
                <a:effectLst/>
                <a:latin typeface="Söhne"/>
              </a:rPr>
              <a:t>Welcome changing requirements, even late in development</a:t>
            </a:r>
            <a:r>
              <a:rPr lang="en-US" sz="2000" b="0" i="0" dirty="0">
                <a:solidFill>
                  <a:srgbClr val="374151"/>
                </a:solidFill>
                <a:effectLst/>
                <a:latin typeface="Söhne"/>
              </a:rPr>
              <a:t>: Agile acknowledges that requirements can evolve, and it encourages teams to embrace changes in requirements to deliver better results.</a:t>
            </a:r>
          </a:p>
          <a:p>
            <a:pPr algn="l">
              <a:buFont typeface="+mj-lt"/>
              <a:buAutoNum type="arabicPeriod"/>
            </a:pPr>
            <a:endParaRPr lang="en-US" sz="2000" b="0" i="0" dirty="0">
              <a:solidFill>
                <a:srgbClr val="374151"/>
              </a:solidFill>
              <a:effectLst/>
              <a:latin typeface="Söhne"/>
            </a:endParaRPr>
          </a:p>
          <a:p>
            <a:pPr algn="l">
              <a:buFont typeface="+mj-lt"/>
              <a:buAutoNum type="arabicPeriod"/>
            </a:pPr>
            <a:r>
              <a:rPr lang="en-US" sz="2000" b="1" i="0" dirty="0">
                <a:solidFill>
                  <a:srgbClr val="374151"/>
                </a:solidFill>
                <a:effectLst/>
                <a:latin typeface="Söhne"/>
              </a:rPr>
              <a:t>Deliver working software frequently, with a preference for shorter timescales</a:t>
            </a:r>
            <a:r>
              <a:rPr lang="en-US" sz="2000" b="0" i="0" dirty="0">
                <a:solidFill>
                  <a:srgbClr val="374151"/>
                </a:solidFill>
                <a:effectLst/>
                <a:latin typeface="Söhne"/>
              </a:rPr>
              <a:t>: Agile teams aim to release functional software in shorter iterations, which allows for rapid adaptation and reduces the time to market.</a:t>
            </a:r>
          </a:p>
          <a:p>
            <a:pPr algn="l">
              <a:buFont typeface="+mj-lt"/>
              <a:buAutoNum type="arabicPeriod"/>
            </a:pPr>
            <a:endParaRPr lang="en-US" sz="2000" b="0" i="0" dirty="0">
              <a:solidFill>
                <a:srgbClr val="374151"/>
              </a:solidFill>
              <a:effectLst/>
              <a:latin typeface="Söhne"/>
            </a:endParaRPr>
          </a:p>
          <a:p>
            <a:pPr algn="l">
              <a:buFont typeface="+mj-lt"/>
              <a:buAutoNum type="arabicPeriod"/>
            </a:pPr>
            <a:r>
              <a:rPr lang="en-US" sz="2000" b="1" i="0" dirty="0">
                <a:solidFill>
                  <a:srgbClr val="374151"/>
                </a:solidFill>
                <a:effectLst/>
                <a:latin typeface="Söhne"/>
              </a:rPr>
              <a:t>Collaboration between business stakeholders and developers</a:t>
            </a:r>
            <a:r>
              <a:rPr lang="en-US" sz="2000" b="0" i="0" dirty="0">
                <a:solidFill>
                  <a:srgbClr val="374151"/>
                </a:solidFill>
                <a:effectLst/>
                <a:latin typeface="Söhne"/>
              </a:rPr>
              <a:t>: Close and continuous collaboration between those who define the requirements (business stakeholders) and those who build the software (developers) is essential to ensure alignment and successful delivery.</a:t>
            </a:r>
          </a:p>
          <a:p>
            <a:pPr algn="l">
              <a:buFont typeface="+mj-lt"/>
              <a:buAutoNum type="arabicPeriod"/>
            </a:pPr>
            <a:endParaRPr lang="en-US" sz="2000" b="0" i="0" dirty="0">
              <a:solidFill>
                <a:srgbClr val="374151"/>
              </a:solidFill>
              <a:effectLst/>
              <a:latin typeface="Söhne"/>
            </a:endParaRPr>
          </a:p>
          <a:p>
            <a:pPr algn="l">
              <a:buFont typeface="+mj-lt"/>
              <a:buAutoNum type="arabicPeriod"/>
            </a:pPr>
            <a:r>
              <a:rPr lang="en-US" sz="2000" b="1" i="0" dirty="0">
                <a:solidFill>
                  <a:srgbClr val="374151"/>
                </a:solidFill>
                <a:effectLst/>
                <a:latin typeface="Söhne"/>
              </a:rPr>
              <a:t>Build projects around motivated individuals</a:t>
            </a:r>
            <a:r>
              <a:rPr lang="en-US" sz="2000" b="0" i="0" dirty="0">
                <a:solidFill>
                  <a:srgbClr val="374151"/>
                </a:solidFill>
                <a:effectLst/>
                <a:latin typeface="Söhne"/>
              </a:rPr>
              <a:t>: Agile teams are built around motivated individuals who are trusted to get the job done. They are given the autonomy and support needed to excel.</a:t>
            </a:r>
          </a:p>
          <a:p>
            <a:pPr algn="l">
              <a:buFont typeface="+mj-lt"/>
              <a:buAutoNum type="arabicPeriod"/>
            </a:pPr>
            <a:endParaRPr lang="en-US" sz="2000" b="0" i="0" dirty="0">
              <a:solidFill>
                <a:srgbClr val="374151"/>
              </a:solidFill>
              <a:effectLst/>
              <a:latin typeface="Söhne"/>
            </a:endParaRPr>
          </a:p>
          <a:p>
            <a:pPr algn="l">
              <a:buFont typeface="+mj-lt"/>
              <a:buAutoNum type="arabicPeriod"/>
            </a:pPr>
            <a:r>
              <a:rPr lang="en-US" sz="2000" b="1" i="0" dirty="0">
                <a:solidFill>
                  <a:srgbClr val="374151"/>
                </a:solidFill>
                <a:effectLst/>
                <a:latin typeface="Söhne"/>
              </a:rPr>
              <a:t>Use face-to-face communication whenever possible</a:t>
            </a:r>
            <a:r>
              <a:rPr lang="en-US" sz="2000" b="0" i="0" dirty="0">
                <a:solidFill>
                  <a:srgbClr val="374151"/>
                </a:solidFill>
                <a:effectLst/>
                <a:latin typeface="Söhne"/>
              </a:rPr>
              <a:t>: While face-to-face communication may not always be feasible, Agile teams value direct, in-person interactions as they tend to be more effective in conveying information and building relationships.</a:t>
            </a:r>
          </a:p>
        </p:txBody>
      </p:sp>
    </p:spTree>
    <p:extLst>
      <p:ext uri="{BB962C8B-B14F-4D97-AF65-F5344CB8AC3E}">
        <p14:creationId xmlns:p14="http://schemas.microsoft.com/office/powerpoint/2010/main" val="324748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A26245-257F-6C65-43E0-07A8C0FCBCE3}"/>
              </a:ext>
            </a:extLst>
          </p:cNvPr>
          <p:cNvSpPr txBox="1"/>
          <p:nvPr/>
        </p:nvSpPr>
        <p:spPr>
          <a:xfrm>
            <a:off x="167148" y="486635"/>
            <a:ext cx="11543071" cy="5632311"/>
          </a:xfrm>
          <a:prstGeom prst="rect">
            <a:avLst/>
          </a:prstGeom>
          <a:noFill/>
        </p:spPr>
        <p:txBody>
          <a:bodyPr wrap="square">
            <a:spAutoFit/>
          </a:bodyPr>
          <a:lstStyle/>
          <a:p>
            <a:pPr marL="342900" indent="-342900" algn="just">
              <a:buFont typeface="+mj-lt"/>
              <a:buAutoNum type="arabicPeriod" startAt="7"/>
            </a:pPr>
            <a:r>
              <a:rPr lang="en-US" sz="2000" b="1" i="0" dirty="0">
                <a:solidFill>
                  <a:srgbClr val="374151"/>
                </a:solidFill>
                <a:effectLst/>
                <a:latin typeface="Söhne"/>
              </a:rPr>
              <a:t>Working software is the primary measure of progress</a:t>
            </a:r>
            <a:r>
              <a:rPr lang="en-US" sz="2000" b="0" i="0" dirty="0">
                <a:solidFill>
                  <a:srgbClr val="374151"/>
                </a:solidFill>
                <a:effectLst/>
                <a:latin typeface="Söhne"/>
              </a:rPr>
              <a:t>: Instead of focusing solely on documentation or other intermediate deliverables, Agile measures progress primarily by the functionality of the working software.</a:t>
            </a:r>
          </a:p>
          <a:p>
            <a:pPr marL="342900" indent="-342900" algn="just">
              <a:buFont typeface="+mj-lt"/>
              <a:buAutoNum type="arabicPeriod" startAt="7"/>
            </a:pPr>
            <a:endParaRPr lang="en-US" sz="2000" b="0" i="0" dirty="0">
              <a:solidFill>
                <a:srgbClr val="374151"/>
              </a:solidFill>
              <a:effectLst/>
              <a:latin typeface="Söhne"/>
            </a:endParaRPr>
          </a:p>
          <a:p>
            <a:pPr marL="342900" indent="-342900" algn="just">
              <a:buFont typeface="+mj-lt"/>
              <a:buAutoNum type="arabicPeriod" startAt="7"/>
            </a:pPr>
            <a:r>
              <a:rPr lang="en-US" sz="2000" b="1" i="0" dirty="0">
                <a:solidFill>
                  <a:srgbClr val="374151"/>
                </a:solidFill>
                <a:effectLst/>
                <a:latin typeface="Söhne"/>
              </a:rPr>
              <a:t>Sustainable development pace</a:t>
            </a:r>
            <a:r>
              <a:rPr lang="en-US" sz="2000" b="0" i="0" dirty="0">
                <a:solidFill>
                  <a:srgbClr val="374151"/>
                </a:solidFill>
                <a:effectLst/>
                <a:latin typeface="Söhne"/>
              </a:rPr>
              <a:t>: Agile promotes a sustainable pace of work to avoid burnout and maintain high-quality output over the long term.</a:t>
            </a:r>
          </a:p>
          <a:p>
            <a:pPr marL="342900" indent="-342900" algn="just">
              <a:buFont typeface="+mj-lt"/>
              <a:buAutoNum type="arabicPeriod" startAt="7"/>
            </a:pPr>
            <a:endParaRPr lang="en-US" sz="2000" b="0" i="0" dirty="0">
              <a:solidFill>
                <a:srgbClr val="374151"/>
              </a:solidFill>
              <a:effectLst/>
              <a:latin typeface="Söhne"/>
            </a:endParaRPr>
          </a:p>
          <a:p>
            <a:pPr marL="342900" indent="-342900" algn="just">
              <a:buFont typeface="+mj-lt"/>
              <a:buAutoNum type="arabicPeriod" startAt="7"/>
            </a:pPr>
            <a:r>
              <a:rPr lang="en-US" sz="2000" b="1" i="0" dirty="0">
                <a:solidFill>
                  <a:srgbClr val="374151"/>
                </a:solidFill>
                <a:effectLst/>
                <a:latin typeface="Söhne"/>
              </a:rPr>
              <a:t>Technical excellence and good design</a:t>
            </a:r>
            <a:r>
              <a:rPr lang="en-US" sz="2000" b="0" i="0" dirty="0">
                <a:solidFill>
                  <a:srgbClr val="374151"/>
                </a:solidFill>
                <a:effectLst/>
                <a:latin typeface="Söhne"/>
              </a:rPr>
              <a:t>: Agile teams prioritize technical excellence and maintain a focus on good design to ensure the software remains maintainable and adaptable.</a:t>
            </a:r>
          </a:p>
          <a:p>
            <a:pPr marL="342900" indent="-342900" algn="just">
              <a:buFont typeface="+mj-lt"/>
              <a:buAutoNum type="arabicPeriod" startAt="7"/>
            </a:pPr>
            <a:endParaRPr lang="en-US" sz="2000" b="0" i="0" dirty="0">
              <a:solidFill>
                <a:srgbClr val="374151"/>
              </a:solidFill>
              <a:effectLst/>
              <a:latin typeface="Söhne"/>
            </a:endParaRPr>
          </a:p>
          <a:p>
            <a:pPr marL="342900" indent="-342900" algn="just">
              <a:buFont typeface="+mj-lt"/>
              <a:buAutoNum type="arabicPeriod" startAt="7"/>
            </a:pPr>
            <a:r>
              <a:rPr lang="en-US" sz="2000" b="1" i="0" dirty="0">
                <a:solidFill>
                  <a:srgbClr val="374151"/>
                </a:solidFill>
                <a:effectLst/>
                <a:latin typeface="Söhne"/>
              </a:rPr>
              <a:t>Simplicity</a:t>
            </a:r>
            <a:r>
              <a:rPr lang="en-US" sz="2000" b="1" dirty="0">
                <a:solidFill>
                  <a:srgbClr val="374151"/>
                </a:solidFill>
                <a:latin typeface="Söhne"/>
              </a:rPr>
              <a:t>: </a:t>
            </a:r>
            <a:r>
              <a:rPr lang="en-US" sz="2000" b="0" i="0" dirty="0">
                <a:solidFill>
                  <a:srgbClr val="374151"/>
                </a:solidFill>
                <a:effectLst/>
                <a:latin typeface="Söhne"/>
              </a:rPr>
              <a:t>Agile encourages simplicity in both the design and implementation of software, emphasizing the importance of doing only what is necessary.</a:t>
            </a:r>
          </a:p>
          <a:p>
            <a:pPr marL="342900" indent="-342900" algn="just">
              <a:buFont typeface="+mj-lt"/>
              <a:buAutoNum type="arabicPeriod" startAt="7"/>
            </a:pPr>
            <a:endParaRPr lang="en-US" sz="2000" b="0" i="0" dirty="0">
              <a:solidFill>
                <a:srgbClr val="374151"/>
              </a:solidFill>
              <a:effectLst/>
              <a:latin typeface="Söhne"/>
            </a:endParaRPr>
          </a:p>
          <a:p>
            <a:pPr marL="342900" indent="-342900" algn="just">
              <a:buFont typeface="+mj-lt"/>
              <a:buAutoNum type="arabicPeriod" startAt="7"/>
            </a:pPr>
            <a:r>
              <a:rPr lang="en-US" sz="2000" b="1" i="0" dirty="0">
                <a:solidFill>
                  <a:srgbClr val="374151"/>
                </a:solidFill>
                <a:effectLst/>
                <a:latin typeface="Söhne"/>
              </a:rPr>
              <a:t>Self-organizing teams: </a:t>
            </a:r>
            <a:r>
              <a:rPr lang="en-US" sz="2000" b="0" i="0" dirty="0">
                <a:solidFill>
                  <a:srgbClr val="374151"/>
                </a:solidFill>
                <a:effectLst/>
                <a:latin typeface="Söhne"/>
              </a:rPr>
              <a:t>Agile teams are empowered to self-organize and make decisions collectively, fostering a sense of ownership and responsibility for the project's success.</a:t>
            </a:r>
          </a:p>
          <a:p>
            <a:pPr marL="342900" indent="-342900" algn="just">
              <a:buFont typeface="+mj-lt"/>
              <a:buAutoNum type="arabicPeriod" startAt="7"/>
            </a:pPr>
            <a:endParaRPr lang="en-US" sz="2000" b="0" i="0" dirty="0">
              <a:solidFill>
                <a:srgbClr val="374151"/>
              </a:solidFill>
              <a:effectLst/>
              <a:latin typeface="Söhne"/>
            </a:endParaRPr>
          </a:p>
          <a:p>
            <a:pPr marL="342900" indent="-342900" algn="just">
              <a:buFont typeface="+mj-lt"/>
              <a:buAutoNum type="arabicPeriod" startAt="7"/>
            </a:pPr>
            <a:r>
              <a:rPr lang="en-US" sz="2000" b="1" i="0" dirty="0">
                <a:solidFill>
                  <a:srgbClr val="374151"/>
                </a:solidFill>
                <a:effectLst/>
                <a:latin typeface="Söhne"/>
              </a:rPr>
              <a:t>Reflect regularly on the team's performance and adjust accordingly</a:t>
            </a:r>
            <a:r>
              <a:rPr lang="en-US" sz="2000" b="0" i="0" dirty="0">
                <a:solidFill>
                  <a:srgbClr val="374151"/>
                </a:solidFill>
                <a:effectLst/>
                <a:latin typeface="Söhne"/>
              </a:rPr>
              <a:t>: Agile teams regularly assess their processes and performance to identify areas for improvement and make necessary adjustments.</a:t>
            </a:r>
          </a:p>
        </p:txBody>
      </p:sp>
    </p:spTree>
    <p:extLst>
      <p:ext uri="{BB962C8B-B14F-4D97-AF65-F5344CB8AC3E}">
        <p14:creationId xmlns:p14="http://schemas.microsoft.com/office/powerpoint/2010/main" val="356787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3A732A-910F-097B-148D-9B482484F556}"/>
              </a:ext>
            </a:extLst>
          </p:cNvPr>
          <p:cNvSpPr txBox="1"/>
          <p:nvPr/>
        </p:nvSpPr>
        <p:spPr>
          <a:xfrm>
            <a:off x="363793" y="1008935"/>
            <a:ext cx="11503742" cy="4100803"/>
          </a:xfrm>
          <a:prstGeom prst="rect">
            <a:avLst/>
          </a:prstGeom>
          <a:noFill/>
        </p:spPr>
        <p:txBody>
          <a:bodyPr wrap="square">
            <a:spAutoFit/>
          </a:bodyPr>
          <a:lstStyle/>
          <a:p>
            <a:pPr algn="just"/>
            <a:r>
              <a:rPr lang="en-US" sz="2400" b="1" i="0" dirty="0">
                <a:solidFill>
                  <a:srgbClr val="374151"/>
                </a:solidFill>
                <a:effectLst/>
                <a:latin typeface="Söhne"/>
              </a:rPr>
              <a:t>Agile Methodologies</a:t>
            </a:r>
          </a:p>
          <a:p>
            <a:pPr algn="just"/>
            <a:endParaRPr lang="en-US" sz="2400" b="0" i="0" dirty="0">
              <a:solidFill>
                <a:srgbClr val="374151"/>
              </a:solidFill>
              <a:effectLst/>
              <a:latin typeface="Söhne"/>
            </a:endParaRPr>
          </a:p>
          <a:p>
            <a:pPr algn="just">
              <a:lnSpc>
                <a:spcPct val="150000"/>
              </a:lnSpc>
            </a:pPr>
            <a:r>
              <a:rPr lang="en-US" sz="2400" b="0" i="0" dirty="0">
                <a:solidFill>
                  <a:srgbClr val="374151"/>
                </a:solidFill>
                <a:effectLst/>
                <a:latin typeface="Söhne"/>
              </a:rPr>
              <a:t>Agile methodologies are a set of software development approaches and principles that emphasize collaboration, flexibility, and customer-centricity in the development process. These methodologies are designed to address the limitations of traditional, rigid, and linear development approaches. Agile methodologies prioritize iterative and incremental development, allowing teams to respond to changing requirements and customer feedback quickly.</a:t>
            </a:r>
            <a:endParaRPr lang="en-IN" sz="2400" dirty="0"/>
          </a:p>
        </p:txBody>
      </p:sp>
    </p:spTree>
    <p:extLst>
      <p:ext uri="{BB962C8B-B14F-4D97-AF65-F5344CB8AC3E}">
        <p14:creationId xmlns:p14="http://schemas.microsoft.com/office/powerpoint/2010/main" val="1350990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TotalTime>
  <Words>2108</Words>
  <Application>Microsoft Office PowerPoint</Application>
  <PresentationFormat>Widescreen</PresentationFormat>
  <Paragraphs>103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Inter</vt:lpstr>
      <vt:lpstr>Söhne</vt:lpstr>
      <vt:lpstr>Office Theme</vt:lpstr>
      <vt:lpstr>Agile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RENI VARGHESE</dc:creator>
  <cp:lastModifiedBy>RENI VARGHESE</cp:lastModifiedBy>
  <cp:revision>10</cp:revision>
  <dcterms:created xsi:type="dcterms:W3CDTF">2024-01-21T13:14:51Z</dcterms:created>
  <dcterms:modified xsi:type="dcterms:W3CDTF">2024-01-21T15:38:51Z</dcterms:modified>
</cp:coreProperties>
</file>