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7" r:id="rId8"/>
    <p:sldId id="266" r:id="rId9"/>
    <p:sldId id="265" r:id="rId10"/>
    <p:sldId id="268"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C7CD-8D74-9A28-ECD2-D07EC70E5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8799B5-2AF1-5730-11F0-C2F75E7A8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BE744D-A1D8-7542-2C0E-404CBBD77319}"/>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5" name="Footer Placeholder 4">
            <a:extLst>
              <a:ext uri="{FF2B5EF4-FFF2-40B4-BE49-F238E27FC236}">
                <a16:creationId xmlns:a16="http://schemas.microsoft.com/office/drawing/2014/main" id="{CCBF027E-BCEB-6B19-83AF-ACC77E987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4C184-3FC3-8824-4E23-6A9711DE3AE9}"/>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5174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CDB5-CDD0-C448-9FF7-9CCCB85C23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78060-F2B6-F651-B346-1FE4E7C49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7ADB0-C969-E928-5BF1-14592CB5832B}"/>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5" name="Footer Placeholder 4">
            <a:extLst>
              <a:ext uri="{FF2B5EF4-FFF2-40B4-BE49-F238E27FC236}">
                <a16:creationId xmlns:a16="http://schemas.microsoft.com/office/drawing/2014/main" id="{1A4BE9F7-7C8F-C3C1-CD97-D84D16F6A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9BCD1-26C7-1D58-DBD6-13E904EC575D}"/>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223044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35D79-EE76-4A51-FF02-5562ED9930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9215F-9C34-7132-D84A-82E03D6484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9F095-60E3-3A0A-9CB8-3EA996AEB7D1}"/>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5" name="Footer Placeholder 4">
            <a:extLst>
              <a:ext uri="{FF2B5EF4-FFF2-40B4-BE49-F238E27FC236}">
                <a16:creationId xmlns:a16="http://schemas.microsoft.com/office/drawing/2014/main" id="{53527669-31B8-5D89-04B4-E73E22D62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CBAE2-415B-5919-D61D-8B879E9AD479}"/>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319486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E1FA-2BFE-1F3F-9CF0-457B8B7C2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F8212-8EF6-7733-847C-8166ABEFB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70EAF-735B-CAF4-95AD-5F185E69DC17}"/>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5" name="Footer Placeholder 4">
            <a:extLst>
              <a:ext uri="{FF2B5EF4-FFF2-40B4-BE49-F238E27FC236}">
                <a16:creationId xmlns:a16="http://schemas.microsoft.com/office/drawing/2014/main" id="{337868D3-2D4A-8827-5212-2AC3DEE97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8B8FF-85B3-0F33-7E35-76960ED65875}"/>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83749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768D-3AEA-38A1-81B5-88D90EAFA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373640-9973-1FFE-6711-6C595306A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4AB98-A5C4-D81E-4C50-23B54FF884A2}"/>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5" name="Footer Placeholder 4">
            <a:extLst>
              <a:ext uri="{FF2B5EF4-FFF2-40B4-BE49-F238E27FC236}">
                <a16:creationId xmlns:a16="http://schemas.microsoft.com/office/drawing/2014/main" id="{4E45640D-1500-561B-3CAC-52AD0D6C45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14A57-8F6E-7388-8E8F-F0D3E069F250}"/>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338216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E5D-5785-AE00-89DA-A4CAEF7768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D02150-BA4A-FAA2-4C49-AEA2F2A44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B565D0-2282-6BBF-0E48-7E2F37090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526EFB-3905-5CD0-9BED-60A11D713AA4}"/>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6" name="Footer Placeholder 5">
            <a:extLst>
              <a:ext uri="{FF2B5EF4-FFF2-40B4-BE49-F238E27FC236}">
                <a16:creationId xmlns:a16="http://schemas.microsoft.com/office/drawing/2014/main" id="{335D3A91-B577-170D-C201-5041F9F238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4FC21-B6E1-E343-B16D-F9AA17DAB8D5}"/>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225893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1B70-BC92-8DDB-39AC-748E51A683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FA13C-FF22-55AA-5CC1-F9B27EE84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4D758-5D39-7ECE-5E39-91F7A4E5D7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CCFEE4-B9C2-CC0C-5B30-222BB06DD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30191-BB99-463F-4B74-6727BF2BF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B8695-5BE2-E74B-E173-9D327C5858FF}"/>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8" name="Footer Placeholder 7">
            <a:extLst>
              <a:ext uri="{FF2B5EF4-FFF2-40B4-BE49-F238E27FC236}">
                <a16:creationId xmlns:a16="http://schemas.microsoft.com/office/drawing/2014/main" id="{43F43F87-E95F-8A65-B723-800A292F26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199E37-AF48-6F60-196D-473068153BD7}"/>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328349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5902-B84B-B319-2FEA-62EF2F1E0D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F0B145-558E-91C1-A583-FB5181EC59C4}"/>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4" name="Footer Placeholder 3">
            <a:extLst>
              <a:ext uri="{FF2B5EF4-FFF2-40B4-BE49-F238E27FC236}">
                <a16:creationId xmlns:a16="http://schemas.microsoft.com/office/drawing/2014/main" id="{D65C8C54-2EE4-F942-06E8-8E00A45231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EE5DB8-5A0C-5877-E843-CECAA07EF07C}"/>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1035702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1FDE9-B36B-83A7-905B-2BE4093BE457}"/>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3" name="Footer Placeholder 2">
            <a:extLst>
              <a:ext uri="{FF2B5EF4-FFF2-40B4-BE49-F238E27FC236}">
                <a16:creationId xmlns:a16="http://schemas.microsoft.com/office/drawing/2014/main" id="{30E9CBA0-099D-13F5-FAC7-626027DA7B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92F608-5E49-3174-3BA2-76D73F3C5BF3}"/>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83364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48A6-18DC-0B0B-3ECB-244AE1138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EA83A7-3676-7302-7D82-F26E174FE4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95D760-3DD4-5432-3A3F-333183171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18F4E-82CB-0F73-AD1E-E68A3F7B2B00}"/>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6" name="Footer Placeholder 5">
            <a:extLst>
              <a:ext uri="{FF2B5EF4-FFF2-40B4-BE49-F238E27FC236}">
                <a16:creationId xmlns:a16="http://schemas.microsoft.com/office/drawing/2014/main" id="{A523C866-133E-9138-6734-D0724A632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B4EF5-7866-7596-A171-315B5E4AE436}"/>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392361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B3C4-3333-823E-2574-88E7116E1A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FE4AC5-7477-D62D-B649-856FA6849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FA546-8788-154F-75BB-7F33D6449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6AFE7-D56B-5FDF-8862-D7E5826EA808}"/>
              </a:ext>
            </a:extLst>
          </p:cNvPr>
          <p:cNvSpPr>
            <a:spLocks noGrp="1"/>
          </p:cNvSpPr>
          <p:nvPr>
            <p:ph type="dt" sz="half" idx="10"/>
          </p:nvPr>
        </p:nvSpPr>
        <p:spPr/>
        <p:txBody>
          <a:bodyPr/>
          <a:lstStyle/>
          <a:p>
            <a:fld id="{686604A7-8734-4D55-AB60-4DCEF95B5041}" type="datetimeFigureOut">
              <a:rPr lang="en-IN" smtClean="0"/>
              <a:t>16-12-2023</a:t>
            </a:fld>
            <a:endParaRPr lang="en-IN"/>
          </a:p>
        </p:txBody>
      </p:sp>
      <p:sp>
        <p:nvSpPr>
          <p:cNvPr id="6" name="Footer Placeholder 5">
            <a:extLst>
              <a:ext uri="{FF2B5EF4-FFF2-40B4-BE49-F238E27FC236}">
                <a16:creationId xmlns:a16="http://schemas.microsoft.com/office/drawing/2014/main" id="{3B5590F2-F8C3-84EC-22F1-1CD463D9F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CDFF4E-FD22-E48C-2C7C-F4E48A5C8AB5}"/>
              </a:ext>
            </a:extLst>
          </p:cNvPr>
          <p:cNvSpPr>
            <a:spLocks noGrp="1"/>
          </p:cNvSpPr>
          <p:nvPr>
            <p:ph type="sldNum" sz="quarter" idx="12"/>
          </p:nvPr>
        </p:nvSpPr>
        <p:spPr/>
        <p:txBody>
          <a:bodyPr/>
          <a:lstStyle/>
          <a:p>
            <a:fld id="{0FF9EC3E-3A9C-4868-94B1-93E97F603404}" type="slidenum">
              <a:rPr lang="en-IN" smtClean="0"/>
              <a:t>‹#›</a:t>
            </a:fld>
            <a:endParaRPr lang="en-IN"/>
          </a:p>
        </p:txBody>
      </p:sp>
    </p:spTree>
    <p:extLst>
      <p:ext uri="{BB962C8B-B14F-4D97-AF65-F5344CB8AC3E}">
        <p14:creationId xmlns:p14="http://schemas.microsoft.com/office/powerpoint/2010/main" val="279405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D3EE4-4797-2E17-5535-BDC58A94D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C835FB-9613-4E9C-FD69-40837CD34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1AC5C-3D09-D733-B6D6-377C351E7E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604A7-8734-4D55-AB60-4DCEF95B5041}" type="datetimeFigureOut">
              <a:rPr lang="en-IN" smtClean="0"/>
              <a:t>16-12-2023</a:t>
            </a:fld>
            <a:endParaRPr lang="en-IN"/>
          </a:p>
        </p:txBody>
      </p:sp>
      <p:sp>
        <p:nvSpPr>
          <p:cNvPr id="5" name="Footer Placeholder 4">
            <a:extLst>
              <a:ext uri="{FF2B5EF4-FFF2-40B4-BE49-F238E27FC236}">
                <a16:creationId xmlns:a16="http://schemas.microsoft.com/office/drawing/2014/main" id="{9C05637F-1AC2-F13D-6A36-134F35D7E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623FBD-AD93-401B-1338-D388E98FA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F9EC3E-3A9C-4868-94B1-93E97F603404}" type="slidenum">
              <a:rPr lang="en-IN" smtClean="0"/>
              <a:t>‹#›</a:t>
            </a:fld>
            <a:endParaRPr lang="en-IN"/>
          </a:p>
        </p:txBody>
      </p:sp>
    </p:spTree>
    <p:extLst>
      <p:ext uri="{BB962C8B-B14F-4D97-AF65-F5344CB8AC3E}">
        <p14:creationId xmlns:p14="http://schemas.microsoft.com/office/powerpoint/2010/main" val="4212123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8B7B-0DED-65C8-FC37-BEABF5B4CAAE}"/>
              </a:ext>
            </a:extLst>
          </p:cNvPr>
          <p:cNvSpPr>
            <a:spLocks noGrp="1"/>
          </p:cNvSpPr>
          <p:nvPr>
            <p:ph type="ctrTitle"/>
          </p:nvPr>
        </p:nvSpPr>
        <p:spPr/>
        <p:txBody>
          <a:bodyPr/>
          <a:lstStyle/>
          <a:p>
            <a:r>
              <a:rPr lang="en-IN" dirty="0"/>
              <a:t>Software Engineering</a:t>
            </a:r>
          </a:p>
        </p:txBody>
      </p:sp>
      <p:sp>
        <p:nvSpPr>
          <p:cNvPr id="3" name="Subtitle 2">
            <a:extLst>
              <a:ext uri="{FF2B5EF4-FFF2-40B4-BE49-F238E27FC236}">
                <a16:creationId xmlns:a16="http://schemas.microsoft.com/office/drawing/2014/main" id="{D9307C2F-DD36-AB49-A632-DBDC1E3FC30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018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9961F-A851-509E-A781-2FF6F716ADEE}"/>
              </a:ext>
            </a:extLst>
          </p:cNvPr>
          <p:cNvSpPr txBox="1"/>
          <p:nvPr/>
        </p:nvSpPr>
        <p:spPr>
          <a:xfrm>
            <a:off x="346953" y="441414"/>
            <a:ext cx="11498094" cy="5016758"/>
          </a:xfrm>
          <a:prstGeom prst="rect">
            <a:avLst/>
          </a:prstGeom>
          <a:noFill/>
        </p:spPr>
        <p:txBody>
          <a:bodyPr wrap="square">
            <a:spAutoFit/>
          </a:bodyPr>
          <a:lstStyle/>
          <a:p>
            <a:pPr algn="just"/>
            <a:r>
              <a:rPr lang="en-US" sz="3200" b="0" i="0" dirty="0">
                <a:solidFill>
                  <a:srgbClr val="374151"/>
                </a:solidFill>
                <a:effectLst/>
                <a:latin typeface="Söhne"/>
              </a:rPr>
              <a:t>Software engineering encompasses a range of methodologies and best practices, including Agile, Scrum, Waterfall, DevOps, and more. These methodologies provide structured approaches to managing software projects and delivering high-quality software products.</a:t>
            </a:r>
          </a:p>
          <a:p>
            <a:pPr algn="just"/>
            <a:endParaRPr lang="en-US" sz="3200" b="0" i="0" dirty="0">
              <a:solidFill>
                <a:srgbClr val="374151"/>
              </a:solidFill>
              <a:effectLst/>
              <a:latin typeface="Söhne"/>
            </a:endParaRPr>
          </a:p>
          <a:p>
            <a:pPr algn="just"/>
            <a:r>
              <a:rPr lang="en-US" sz="3200" b="0" i="0" dirty="0">
                <a:solidFill>
                  <a:srgbClr val="374151"/>
                </a:solidFill>
                <a:effectLst/>
                <a:latin typeface="Söhne"/>
              </a:rPr>
              <a:t>Software engineers often work in teams and collaborate with other professionals, such as software architects, designers, testers, and project managers, to ensure the successful development and delivery of software systems that meet user needs and business goals.</a:t>
            </a:r>
          </a:p>
        </p:txBody>
      </p:sp>
    </p:spTree>
    <p:extLst>
      <p:ext uri="{BB962C8B-B14F-4D97-AF65-F5344CB8AC3E}">
        <p14:creationId xmlns:p14="http://schemas.microsoft.com/office/powerpoint/2010/main" val="247792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01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31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13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267B8-F9D3-F0B1-39F8-307266EC9A75}"/>
              </a:ext>
            </a:extLst>
          </p:cNvPr>
          <p:cNvSpPr txBox="1"/>
          <p:nvPr/>
        </p:nvSpPr>
        <p:spPr>
          <a:xfrm>
            <a:off x="857655" y="1394245"/>
            <a:ext cx="10476689" cy="3046988"/>
          </a:xfrm>
          <a:prstGeom prst="rect">
            <a:avLst/>
          </a:prstGeom>
          <a:noFill/>
        </p:spPr>
        <p:txBody>
          <a:bodyPr wrap="square">
            <a:spAutoFit/>
          </a:bodyPr>
          <a:lstStyle/>
          <a:p>
            <a:r>
              <a:rPr lang="en-US" sz="3200" b="0" i="0" dirty="0">
                <a:solidFill>
                  <a:srgbClr val="374151"/>
                </a:solidFill>
                <a:effectLst/>
                <a:latin typeface="Söhne"/>
              </a:rPr>
              <a:t>Software engineering is a field of study and practice that focuses on designing, developing, testing, and maintaining software systems. It involves applying engineering principles to the entire software development process to ensure that software products are reliable, efficient, scalable, and maintainable.</a:t>
            </a:r>
            <a:endParaRPr lang="en-IN" sz="3200" dirty="0"/>
          </a:p>
        </p:txBody>
      </p:sp>
    </p:spTree>
    <p:extLst>
      <p:ext uri="{BB962C8B-B14F-4D97-AF65-F5344CB8AC3E}">
        <p14:creationId xmlns:p14="http://schemas.microsoft.com/office/powerpoint/2010/main" val="411370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282F5-4437-5432-7978-D3A16648FD68}"/>
              </a:ext>
            </a:extLst>
          </p:cNvPr>
          <p:cNvSpPr txBox="1"/>
          <p:nvPr/>
        </p:nvSpPr>
        <p:spPr>
          <a:xfrm>
            <a:off x="690664" y="1590552"/>
            <a:ext cx="10029217" cy="2062103"/>
          </a:xfrm>
          <a:prstGeom prst="rect">
            <a:avLst/>
          </a:prstGeom>
          <a:noFill/>
        </p:spPr>
        <p:txBody>
          <a:bodyPr wrap="square">
            <a:spAutoFit/>
          </a:bodyPr>
          <a:lstStyle/>
          <a:p>
            <a:pPr algn="just"/>
            <a:r>
              <a:rPr lang="en-US" sz="3200" b="1" i="0" dirty="0">
                <a:solidFill>
                  <a:srgbClr val="374151"/>
                </a:solidFill>
                <a:effectLst/>
                <a:latin typeface="Söhne"/>
              </a:rPr>
              <a:t>Requirements Analysis</a:t>
            </a:r>
            <a:r>
              <a:rPr lang="en-US" sz="3200" b="0" i="0" dirty="0">
                <a:solidFill>
                  <a:srgbClr val="374151"/>
                </a:solidFill>
                <a:effectLst/>
                <a:latin typeface="Söhne"/>
              </a:rPr>
              <a:t>: Understanding and documenting the needs and expectations of users and stakeholders to define the software's functional and non-functional requirements.</a:t>
            </a:r>
            <a:endParaRPr lang="en-IN" sz="3200" dirty="0"/>
          </a:p>
        </p:txBody>
      </p:sp>
      <p:sp>
        <p:nvSpPr>
          <p:cNvPr id="5" name="TextBox 4">
            <a:extLst>
              <a:ext uri="{FF2B5EF4-FFF2-40B4-BE49-F238E27FC236}">
                <a16:creationId xmlns:a16="http://schemas.microsoft.com/office/drawing/2014/main" id="{754C086F-C403-717F-49EA-C6527A618279}"/>
              </a:ext>
            </a:extLst>
          </p:cNvPr>
          <p:cNvSpPr txBox="1"/>
          <p:nvPr/>
        </p:nvSpPr>
        <p:spPr>
          <a:xfrm>
            <a:off x="690664" y="4236396"/>
            <a:ext cx="9657134" cy="1569660"/>
          </a:xfrm>
          <a:prstGeom prst="rect">
            <a:avLst/>
          </a:prstGeom>
          <a:noFill/>
        </p:spPr>
        <p:txBody>
          <a:bodyPr wrap="square">
            <a:spAutoFit/>
          </a:bodyPr>
          <a:lstStyle/>
          <a:p>
            <a:pPr algn="just"/>
            <a:r>
              <a:rPr lang="en-US" sz="3200" b="0" i="0" dirty="0">
                <a:solidFill>
                  <a:srgbClr val="374151"/>
                </a:solidFill>
                <a:effectLst/>
                <a:latin typeface="Söhne"/>
              </a:rPr>
              <a:t>This includes interacting with stakeholders to gather user requirements, defining system functionality, and documenting specifications.</a:t>
            </a:r>
            <a:endParaRPr lang="en-IN" sz="3200" dirty="0"/>
          </a:p>
        </p:txBody>
      </p:sp>
      <p:sp>
        <p:nvSpPr>
          <p:cNvPr id="7" name="TextBox 6">
            <a:extLst>
              <a:ext uri="{FF2B5EF4-FFF2-40B4-BE49-F238E27FC236}">
                <a16:creationId xmlns:a16="http://schemas.microsoft.com/office/drawing/2014/main" id="{CAC130CE-FEC5-3F6B-E75C-21194DCF63E5}"/>
              </a:ext>
            </a:extLst>
          </p:cNvPr>
          <p:cNvSpPr txBox="1"/>
          <p:nvPr/>
        </p:nvSpPr>
        <p:spPr>
          <a:xfrm>
            <a:off x="690663" y="543155"/>
            <a:ext cx="10029217" cy="646331"/>
          </a:xfrm>
          <a:prstGeom prst="rect">
            <a:avLst/>
          </a:prstGeom>
          <a:noFill/>
        </p:spPr>
        <p:txBody>
          <a:bodyPr wrap="square">
            <a:spAutoFit/>
          </a:bodyPr>
          <a:lstStyle/>
          <a:p>
            <a:r>
              <a:rPr lang="en-US" sz="3600" b="1" i="0" u="sng" dirty="0">
                <a:solidFill>
                  <a:srgbClr val="374151"/>
                </a:solidFill>
                <a:effectLst/>
                <a:latin typeface="Söhne"/>
              </a:rPr>
              <a:t>Key aspects of software engineering include:</a:t>
            </a:r>
            <a:endParaRPr lang="en-IN" sz="3600" b="1" u="sng" dirty="0"/>
          </a:p>
        </p:txBody>
      </p:sp>
    </p:spTree>
    <p:extLst>
      <p:ext uri="{BB962C8B-B14F-4D97-AF65-F5344CB8AC3E}">
        <p14:creationId xmlns:p14="http://schemas.microsoft.com/office/powerpoint/2010/main" val="19074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9C196-384E-EF12-30A0-9DA9108F108F}"/>
              </a:ext>
            </a:extLst>
          </p:cNvPr>
          <p:cNvSpPr txBox="1"/>
          <p:nvPr/>
        </p:nvSpPr>
        <p:spPr>
          <a:xfrm>
            <a:off x="537451" y="435832"/>
            <a:ext cx="10950913" cy="1815882"/>
          </a:xfrm>
          <a:prstGeom prst="rect">
            <a:avLst/>
          </a:prstGeom>
          <a:noFill/>
        </p:spPr>
        <p:txBody>
          <a:bodyPr wrap="square">
            <a:spAutoFit/>
          </a:bodyPr>
          <a:lstStyle/>
          <a:p>
            <a:pPr algn="just"/>
            <a:r>
              <a:rPr lang="en-US" sz="2800" b="1" i="0" dirty="0">
                <a:solidFill>
                  <a:srgbClr val="374151"/>
                </a:solidFill>
                <a:effectLst/>
                <a:latin typeface="Söhne"/>
              </a:rPr>
              <a:t>Design:</a:t>
            </a:r>
            <a:r>
              <a:rPr lang="en-US" sz="2800" b="0" i="0" dirty="0">
                <a:solidFill>
                  <a:srgbClr val="374151"/>
                </a:solidFill>
                <a:effectLst/>
                <a:latin typeface="Söhne"/>
              </a:rPr>
              <a:t> Creating a blueprint for the software system, including its architecture, components, data structures, and algorithms. Design decisions aim to meet the specified requirements while ensuring modularity and scalability.</a:t>
            </a:r>
            <a:endParaRPr lang="en-IN" sz="2800" dirty="0"/>
          </a:p>
        </p:txBody>
      </p:sp>
      <p:sp>
        <p:nvSpPr>
          <p:cNvPr id="5" name="TextBox 4">
            <a:extLst>
              <a:ext uri="{FF2B5EF4-FFF2-40B4-BE49-F238E27FC236}">
                <a16:creationId xmlns:a16="http://schemas.microsoft.com/office/drawing/2014/main" id="{1A6C63F5-7B47-CDAB-5C0C-EE2DDF9E8E6F}"/>
              </a:ext>
            </a:extLst>
          </p:cNvPr>
          <p:cNvSpPr txBox="1"/>
          <p:nvPr/>
        </p:nvSpPr>
        <p:spPr>
          <a:xfrm>
            <a:off x="537451" y="3429000"/>
            <a:ext cx="11203834" cy="1384995"/>
          </a:xfrm>
          <a:prstGeom prst="rect">
            <a:avLst/>
          </a:prstGeom>
          <a:noFill/>
        </p:spPr>
        <p:txBody>
          <a:bodyPr wrap="square">
            <a:spAutoFit/>
          </a:bodyPr>
          <a:lstStyle/>
          <a:p>
            <a:pPr algn="just"/>
            <a:r>
              <a:rPr lang="en-US" sz="2800" b="0" i="0" dirty="0">
                <a:solidFill>
                  <a:srgbClr val="374151"/>
                </a:solidFill>
                <a:effectLst/>
                <a:latin typeface="Söhne"/>
              </a:rPr>
              <a:t>Translating requirements into a software architecture. This step involves making high-level decisions about the design and structure of the software, such as choosing programming languages, frameworks, and design patterns.</a:t>
            </a:r>
            <a:endParaRPr lang="en-IN" sz="2800" dirty="0"/>
          </a:p>
        </p:txBody>
      </p:sp>
    </p:spTree>
    <p:extLst>
      <p:ext uri="{BB962C8B-B14F-4D97-AF65-F5344CB8AC3E}">
        <p14:creationId xmlns:p14="http://schemas.microsoft.com/office/powerpoint/2010/main" val="12376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39CB3-A4FD-F4DE-194C-E5D9F1E6AF39}"/>
              </a:ext>
            </a:extLst>
          </p:cNvPr>
          <p:cNvSpPr txBox="1"/>
          <p:nvPr/>
        </p:nvSpPr>
        <p:spPr>
          <a:xfrm>
            <a:off x="416261" y="922215"/>
            <a:ext cx="11359475" cy="1569660"/>
          </a:xfrm>
          <a:prstGeom prst="rect">
            <a:avLst/>
          </a:prstGeom>
          <a:noFill/>
        </p:spPr>
        <p:txBody>
          <a:bodyPr wrap="square">
            <a:spAutoFit/>
          </a:bodyPr>
          <a:lstStyle/>
          <a:p>
            <a:pPr algn="just"/>
            <a:r>
              <a:rPr lang="en-US" sz="3200" b="1" i="0" dirty="0">
                <a:solidFill>
                  <a:srgbClr val="374151"/>
                </a:solidFill>
                <a:effectLst/>
                <a:latin typeface="Söhne"/>
              </a:rPr>
              <a:t>Implementation:</a:t>
            </a:r>
            <a:r>
              <a:rPr lang="en-US" sz="3200" b="0" i="0" dirty="0">
                <a:solidFill>
                  <a:srgbClr val="374151"/>
                </a:solidFill>
                <a:effectLst/>
                <a:latin typeface="Söhne"/>
              </a:rPr>
              <a:t> Writing the actual code for the software based on the design. This phase involves programming, debugging, and ensuring that the code is efficient and maintainable.</a:t>
            </a:r>
            <a:endParaRPr lang="en-IN" sz="3200" dirty="0"/>
          </a:p>
        </p:txBody>
      </p:sp>
      <p:sp>
        <p:nvSpPr>
          <p:cNvPr id="5" name="TextBox 4">
            <a:extLst>
              <a:ext uri="{FF2B5EF4-FFF2-40B4-BE49-F238E27FC236}">
                <a16:creationId xmlns:a16="http://schemas.microsoft.com/office/drawing/2014/main" id="{DA6D09C8-5B64-4642-3560-1B125D733A91}"/>
              </a:ext>
            </a:extLst>
          </p:cNvPr>
          <p:cNvSpPr txBox="1"/>
          <p:nvPr/>
        </p:nvSpPr>
        <p:spPr>
          <a:xfrm>
            <a:off x="416261" y="3628816"/>
            <a:ext cx="11359475" cy="1077218"/>
          </a:xfrm>
          <a:prstGeom prst="rect">
            <a:avLst/>
          </a:prstGeom>
          <a:noFill/>
        </p:spPr>
        <p:txBody>
          <a:bodyPr wrap="square">
            <a:spAutoFit/>
          </a:bodyPr>
          <a:lstStyle/>
          <a:p>
            <a:pPr algn="just"/>
            <a:r>
              <a:rPr lang="en-US" sz="3200" b="0" i="0" dirty="0">
                <a:solidFill>
                  <a:srgbClr val="374151"/>
                </a:solidFill>
                <a:effectLst/>
                <a:latin typeface="Söhne"/>
              </a:rPr>
              <a:t>This is often the most visible part of software engineering, where programmers create the software by writing and compiling code.</a:t>
            </a:r>
            <a:endParaRPr lang="en-IN" sz="3200" dirty="0"/>
          </a:p>
        </p:txBody>
      </p:sp>
    </p:spTree>
    <p:extLst>
      <p:ext uri="{BB962C8B-B14F-4D97-AF65-F5344CB8AC3E}">
        <p14:creationId xmlns:p14="http://schemas.microsoft.com/office/powerpoint/2010/main" val="376336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FC2B1-9159-5E7D-C79A-2EA2DEAE98D8}"/>
              </a:ext>
            </a:extLst>
          </p:cNvPr>
          <p:cNvSpPr txBox="1"/>
          <p:nvPr/>
        </p:nvSpPr>
        <p:spPr>
          <a:xfrm>
            <a:off x="401264" y="1654101"/>
            <a:ext cx="11242743" cy="2554545"/>
          </a:xfrm>
          <a:prstGeom prst="rect">
            <a:avLst/>
          </a:prstGeom>
          <a:noFill/>
        </p:spPr>
        <p:txBody>
          <a:bodyPr wrap="square">
            <a:spAutoFit/>
          </a:bodyPr>
          <a:lstStyle/>
          <a:p>
            <a:r>
              <a:rPr lang="en-US" sz="3200" b="1" i="0" dirty="0">
                <a:solidFill>
                  <a:srgbClr val="374151"/>
                </a:solidFill>
                <a:effectLst/>
                <a:latin typeface="Söhne"/>
              </a:rPr>
              <a:t>Testing:</a:t>
            </a:r>
            <a:r>
              <a:rPr lang="en-US" sz="3200" b="0" i="0" dirty="0">
                <a:solidFill>
                  <a:srgbClr val="374151"/>
                </a:solidFill>
                <a:effectLst/>
                <a:latin typeface="Söhne"/>
              </a:rPr>
              <a:t> Conducting various types of testing, such as unit testing, integration testing, and system testing, to detect and fix defects and ensure the software meets its requirements. </a:t>
            </a:r>
          </a:p>
          <a:p>
            <a:endParaRPr lang="en-US" sz="3200" dirty="0">
              <a:solidFill>
                <a:srgbClr val="374151"/>
              </a:solidFill>
              <a:latin typeface="Söhne"/>
            </a:endParaRPr>
          </a:p>
          <a:p>
            <a:r>
              <a:rPr lang="en-US" sz="3200" b="0" i="0" dirty="0">
                <a:solidFill>
                  <a:srgbClr val="374151"/>
                </a:solidFill>
                <a:effectLst/>
                <a:latin typeface="Söhne"/>
              </a:rPr>
              <a:t>Verifying that the software works as intended</a:t>
            </a:r>
            <a:endParaRPr lang="en-IN" sz="3200" dirty="0"/>
          </a:p>
        </p:txBody>
      </p:sp>
    </p:spTree>
    <p:extLst>
      <p:ext uri="{BB962C8B-B14F-4D97-AF65-F5344CB8AC3E}">
        <p14:creationId xmlns:p14="http://schemas.microsoft.com/office/powerpoint/2010/main" val="98839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65964-E055-5314-CA0E-A9B5D67ADA59}"/>
              </a:ext>
            </a:extLst>
          </p:cNvPr>
          <p:cNvSpPr txBox="1"/>
          <p:nvPr/>
        </p:nvSpPr>
        <p:spPr>
          <a:xfrm>
            <a:off x="231435" y="1238123"/>
            <a:ext cx="11456752" cy="1077218"/>
          </a:xfrm>
          <a:prstGeom prst="rect">
            <a:avLst/>
          </a:prstGeom>
          <a:noFill/>
        </p:spPr>
        <p:txBody>
          <a:bodyPr wrap="square">
            <a:spAutoFit/>
          </a:bodyPr>
          <a:lstStyle/>
          <a:p>
            <a:pPr algn="just"/>
            <a:r>
              <a:rPr lang="en-US" sz="3200" b="1" i="0" dirty="0">
                <a:solidFill>
                  <a:srgbClr val="374151"/>
                </a:solidFill>
                <a:effectLst/>
                <a:latin typeface="Söhne"/>
              </a:rPr>
              <a:t>Deployment:</a:t>
            </a:r>
            <a:r>
              <a:rPr lang="en-US" sz="3200" b="0" i="0" dirty="0">
                <a:solidFill>
                  <a:srgbClr val="374151"/>
                </a:solidFill>
                <a:effectLst/>
                <a:latin typeface="Söhne"/>
              </a:rPr>
              <a:t> Installing and configuring the software on the target hardware and infrastructure.</a:t>
            </a:r>
            <a:endParaRPr lang="en-IN" sz="3200" dirty="0"/>
          </a:p>
        </p:txBody>
      </p:sp>
      <p:sp>
        <p:nvSpPr>
          <p:cNvPr id="4" name="TextBox 3">
            <a:extLst>
              <a:ext uri="{FF2B5EF4-FFF2-40B4-BE49-F238E27FC236}">
                <a16:creationId xmlns:a16="http://schemas.microsoft.com/office/drawing/2014/main" id="{F1CB5682-2B8F-ED16-6FD6-05600DC317BF}"/>
              </a:ext>
            </a:extLst>
          </p:cNvPr>
          <p:cNvSpPr txBox="1"/>
          <p:nvPr/>
        </p:nvSpPr>
        <p:spPr>
          <a:xfrm>
            <a:off x="231435" y="3317531"/>
            <a:ext cx="11456751" cy="1569660"/>
          </a:xfrm>
          <a:prstGeom prst="rect">
            <a:avLst/>
          </a:prstGeom>
          <a:noFill/>
        </p:spPr>
        <p:txBody>
          <a:bodyPr wrap="square">
            <a:spAutoFit/>
          </a:bodyPr>
          <a:lstStyle/>
          <a:p>
            <a:pPr algn="just"/>
            <a:r>
              <a:rPr lang="en-US" sz="3200" b="0" i="0" dirty="0">
                <a:solidFill>
                  <a:srgbClr val="374151"/>
                </a:solidFill>
                <a:effectLst/>
                <a:latin typeface="Söhne"/>
              </a:rPr>
              <a:t>Making the software available for use. This can involve packaging the software, installing it, and providing support and documentation to end-users.</a:t>
            </a:r>
            <a:endParaRPr lang="en-IN" sz="3200" dirty="0"/>
          </a:p>
        </p:txBody>
      </p:sp>
    </p:spTree>
    <p:extLst>
      <p:ext uri="{BB962C8B-B14F-4D97-AF65-F5344CB8AC3E}">
        <p14:creationId xmlns:p14="http://schemas.microsoft.com/office/powerpoint/2010/main" val="311946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73A3B8-FAA2-56F6-3A09-BAD64894D2D1}"/>
              </a:ext>
            </a:extLst>
          </p:cNvPr>
          <p:cNvSpPr txBox="1"/>
          <p:nvPr/>
        </p:nvSpPr>
        <p:spPr>
          <a:xfrm>
            <a:off x="367624" y="1955659"/>
            <a:ext cx="11223287" cy="1569660"/>
          </a:xfrm>
          <a:prstGeom prst="rect">
            <a:avLst/>
          </a:prstGeom>
          <a:noFill/>
        </p:spPr>
        <p:txBody>
          <a:bodyPr wrap="square">
            <a:spAutoFit/>
          </a:bodyPr>
          <a:lstStyle/>
          <a:p>
            <a:pPr algn="just"/>
            <a:r>
              <a:rPr lang="en-US" sz="3200" b="1" i="0" dirty="0">
                <a:solidFill>
                  <a:srgbClr val="374151"/>
                </a:solidFill>
                <a:effectLst/>
                <a:latin typeface="Söhne"/>
              </a:rPr>
              <a:t>Maintenance and Evolution: </a:t>
            </a:r>
            <a:r>
              <a:rPr lang="en-US" sz="3200" b="0" i="0" dirty="0">
                <a:solidFill>
                  <a:srgbClr val="374151"/>
                </a:solidFill>
                <a:effectLst/>
                <a:latin typeface="Söhne"/>
              </a:rPr>
              <a:t>Continuously updating and improving the software to address issues, add new features, and adapt to changing requirements.</a:t>
            </a:r>
            <a:endParaRPr lang="en-IN" sz="3200" dirty="0"/>
          </a:p>
        </p:txBody>
      </p:sp>
      <p:sp>
        <p:nvSpPr>
          <p:cNvPr id="5" name="TextBox 4">
            <a:extLst>
              <a:ext uri="{FF2B5EF4-FFF2-40B4-BE49-F238E27FC236}">
                <a16:creationId xmlns:a16="http://schemas.microsoft.com/office/drawing/2014/main" id="{651F59D7-2737-FEBE-8726-A4A3712AB1C5}"/>
              </a:ext>
            </a:extLst>
          </p:cNvPr>
          <p:cNvSpPr txBox="1"/>
          <p:nvPr/>
        </p:nvSpPr>
        <p:spPr>
          <a:xfrm>
            <a:off x="367624" y="4190868"/>
            <a:ext cx="11116282" cy="1569660"/>
          </a:xfrm>
          <a:prstGeom prst="rect">
            <a:avLst/>
          </a:prstGeom>
          <a:noFill/>
        </p:spPr>
        <p:txBody>
          <a:bodyPr wrap="square">
            <a:spAutoFit/>
          </a:bodyPr>
          <a:lstStyle/>
          <a:p>
            <a:pPr algn="just"/>
            <a:r>
              <a:rPr lang="en-US" sz="3200" b="0" i="0" dirty="0">
                <a:solidFill>
                  <a:srgbClr val="374151"/>
                </a:solidFill>
                <a:effectLst/>
                <a:latin typeface="Söhne"/>
              </a:rPr>
              <a:t>Updating and improving the software over time. After the software is deployed, it needs to be maintained and updated to fix bugs, improve performance, and add new features.</a:t>
            </a:r>
            <a:endParaRPr lang="en-IN" sz="3200" dirty="0"/>
          </a:p>
        </p:txBody>
      </p:sp>
    </p:spTree>
    <p:extLst>
      <p:ext uri="{BB962C8B-B14F-4D97-AF65-F5344CB8AC3E}">
        <p14:creationId xmlns:p14="http://schemas.microsoft.com/office/powerpoint/2010/main" val="37150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606623-D28E-4385-2913-99A2019806F9}"/>
              </a:ext>
            </a:extLst>
          </p:cNvPr>
          <p:cNvSpPr txBox="1"/>
          <p:nvPr/>
        </p:nvSpPr>
        <p:spPr>
          <a:xfrm>
            <a:off x="381810" y="564603"/>
            <a:ext cx="11233015" cy="1569660"/>
          </a:xfrm>
          <a:prstGeom prst="rect">
            <a:avLst/>
          </a:prstGeom>
          <a:noFill/>
        </p:spPr>
        <p:txBody>
          <a:bodyPr wrap="square">
            <a:spAutoFit/>
          </a:bodyPr>
          <a:lstStyle/>
          <a:p>
            <a:pPr algn="just"/>
            <a:r>
              <a:rPr lang="en-US" sz="3200" b="1" i="0" dirty="0">
                <a:solidFill>
                  <a:srgbClr val="374151"/>
                </a:solidFill>
                <a:effectLst/>
                <a:latin typeface="Söhne"/>
              </a:rPr>
              <a:t>Project Management: </a:t>
            </a:r>
            <a:r>
              <a:rPr lang="en-US" sz="3200" b="0" i="0" dirty="0">
                <a:solidFill>
                  <a:srgbClr val="374151"/>
                </a:solidFill>
                <a:effectLst/>
                <a:latin typeface="Söhne"/>
              </a:rPr>
              <a:t>Planning and controlling the software development process, including managing resources, schedules, budgets, and risks.</a:t>
            </a:r>
            <a:endParaRPr lang="en-IN" sz="3200" dirty="0"/>
          </a:p>
        </p:txBody>
      </p:sp>
      <p:sp>
        <p:nvSpPr>
          <p:cNvPr id="9" name="TextBox 8">
            <a:extLst>
              <a:ext uri="{FF2B5EF4-FFF2-40B4-BE49-F238E27FC236}">
                <a16:creationId xmlns:a16="http://schemas.microsoft.com/office/drawing/2014/main" id="{1EE3605C-8B2F-74E4-1425-0DA0219B3646}"/>
              </a:ext>
            </a:extLst>
          </p:cNvPr>
          <p:cNvSpPr txBox="1"/>
          <p:nvPr/>
        </p:nvSpPr>
        <p:spPr>
          <a:xfrm>
            <a:off x="381810" y="3203115"/>
            <a:ext cx="11233014" cy="1569660"/>
          </a:xfrm>
          <a:prstGeom prst="rect">
            <a:avLst/>
          </a:prstGeom>
          <a:noFill/>
        </p:spPr>
        <p:txBody>
          <a:bodyPr wrap="square">
            <a:spAutoFit/>
          </a:bodyPr>
          <a:lstStyle/>
          <a:p>
            <a:pPr algn="just"/>
            <a:r>
              <a:rPr lang="en-US" sz="3200" b="0" i="0" dirty="0">
                <a:solidFill>
                  <a:srgbClr val="374151"/>
                </a:solidFill>
                <a:effectLst/>
                <a:latin typeface="Söhne"/>
              </a:rPr>
              <a:t>Overseeing the progress of the software project. This includes managing timelines, resources, and personnel, as well as ensuring that the project stays on track and within budget.</a:t>
            </a:r>
            <a:endParaRPr lang="en-IN" sz="3200" dirty="0"/>
          </a:p>
        </p:txBody>
      </p:sp>
    </p:spTree>
    <p:extLst>
      <p:ext uri="{BB962C8B-B14F-4D97-AF65-F5344CB8AC3E}">
        <p14:creationId xmlns:p14="http://schemas.microsoft.com/office/powerpoint/2010/main" val="3236811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493</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Reni Varghese</dc:creator>
  <cp:lastModifiedBy>Reni Varghese</cp:lastModifiedBy>
  <cp:revision>4</cp:revision>
  <dcterms:created xsi:type="dcterms:W3CDTF">2023-12-16T01:35:54Z</dcterms:created>
  <dcterms:modified xsi:type="dcterms:W3CDTF">2023-12-16T03:40:27Z</dcterms:modified>
</cp:coreProperties>
</file>