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2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4" r:id="rId25"/>
    <p:sldId id="296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azure/architecture/reference-architectures/saga/saga" TargetMode="External"/><Relationship Id="rId2" Type="http://schemas.openxmlformats.org/officeDocument/2006/relationships/hyperlink" Target="https://docs.microsoft.com/en-us/dotnet/architecture/cloud-native/distributed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services.io/patterns/data/saga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BB76D2-0D9B-4863-A3E3-BE410BB0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pt-BR" altLang="pt-BR" b="1"/>
              <a:t>Arquitetura Orientada a Eventos</a:t>
            </a:r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81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4F1A-EB84-4336-AAA9-41CACB364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20472"/>
            <a:ext cx="10363826" cy="3424107"/>
          </a:xfrm>
        </p:spPr>
        <p:txBody>
          <a:bodyPr/>
          <a:lstStyle/>
          <a:p>
            <a:r>
              <a:rPr lang="pt-BR" altLang="pt-BR" dirty="0"/>
              <a:t>Eventos são notificações ou ações que o software emite ou recebe quando algo de significativo aconteceu, por exemplo, quando uma atualização de alguma entidade acontece em nosso sistema.</a:t>
            </a:r>
          </a:p>
          <a:p>
            <a:r>
              <a:rPr lang="pt-BR" dirty="0"/>
              <a:t>Full </a:t>
            </a:r>
            <a:r>
              <a:rPr lang="pt-BR" dirty="0" err="1"/>
              <a:t>payload</a:t>
            </a:r>
            <a:endParaRPr lang="pt-BR" dirty="0"/>
          </a:p>
          <a:p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event</a:t>
            </a:r>
            <a:endParaRPr lang="pt-BR" dirty="0"/>
          </a:p>
          <a:p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65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5C968CB7-7BEE-488E-842D-C6CFDA51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1" y="965201"/>
            <a:ext cx="6071696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6CE1663-A1EB-41D8-A5D9-48545B49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90" y="804333"/>
            <a:ext cx="8796952" cy="4948285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47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2DFCFC-9B86-4824-B76E-0980DEE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pt-BR" sz="370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55E49-CBFF-4BCF-89AD-E7B48CD35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pt-BR" altLang="pt-BR"/>
              <a:t>Assíncrono​</a:t>
            </a:r>
          </a:p>
          <a:p>
            <a:r>
              <a:rPr lang="pt-BR" altLang="pt-BR"/>
              <a:t>Baixo acoplamento entre serviços​</a:t>
            </a:r>
          </a:p>
          <a:p>
            <a:r>
              <a:rPr lang="pt-BR" altLang="pt-BR"/>
              <a:t>Fácil escalabilidade​</a:t>
            </a:r>
          </a:p>
          <a:p>
            <a:r>
              <a:rPr lang="pt-BR" altLang="pt-BR"/>
              <a:t>Reprocessamento​</a:t>
            </a:r>
          </a:p>
          <a:p>
            <a:r>
              <a:rPr lang="pt-BR" altLang="pt-BR"/>
              <a:t>Fácil evolução do sistema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2DFCFC-9B86-4824-B76E-0980DEE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pt-BR" sz="310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55E49-CBFF-4BCF-89AD-E7B48CD35D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pt-BR" altLang="pt-BR"/>
              <a:t>Alto custo​</a:t>
            </a:r>
          </a:p>
          <a:p>
            <a:r>
              <a:rPr lang="pt-BR" altLang="pt-BR"/>
              <a:t>Complexidade na infraestrutura (DevOps, Dev)​</a:t>
            </a:r>
          </a:p>
          <a:p>
            <a:r>
              <a:rPr lang="pt-BR" altLang="pt-BR"/>
              <a:t>Complexidade na arquitetura​</a:t>
            </a:r>
          </a:p>
          <a:p>
            <a:r>
              <a:rPr lang="pt-BR" altLang="pt-BR"/>
              <a:t>Falha de serviços</a:t>
            </a:r>
          </a:p>
          <a:p>
            <a:r>
              <a:rPr lang="pt-BR" altLang="pt-BR"/>
              <a:t>Consistência eventual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E99665-D3FD-470C-AF1A-2598731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dirty="0"/>
              <a:t>SAGA PATTERN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34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4F1A-EB84-4336-AAA9-41CACB364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62047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padrão de design </a:t>
            </a:r>
            <a:r>
              <a:rPr lang="pt-BR" i="1" dirty="0"/>
              <a:t>saga</a:t>
            </a:r>
            <a:r>
              <a:rPr lang="pt-BR" dirty="0"/>
              <a:t> é uma maneira de gerenciar a consistência de dados em </a:t>
            </a:r>
            <a:r>
              <a:rPr lang="pt-BR" dirty="0" err="1"/>
              <a:t>microserviços</a:t>
            </a:r>
            <a:r>
              <a:rPr lang="pt-BR" dirty="0"/>
              <a:t> em cenários de transações distribuídas</a:t>
            </a:r>
            <a:r>
              <a:rPr lang="pt-BR" altLang="pt-BR" dirty="0"/>
              <a:t>.</a:t>
            </a:r>
          </a:p>
          <a:p>
            <a:r>
              <a:rPr lang="pt-BR" dirty="0"/>
              <a:t>Um saga é uma sequência de transações que atualiza cada serviço e publica uma mensagem ou um evento para disparar a próxima etapa da transação</a:t>
            </a:r>
          </a:p>
          <a:p>
            <a:r>
              <a:rPr lang="pt-BR" dirty="0"/>
              <a:t>Se uma etapa falhar, o saga executará transações de compensação que neutralizam as transações anteriores</a:t>
            </a:r>
          </a:p>
          <a:p>
            <a:r>
              <a:rPr lang="pt-BR" altLang="pt-BR" dirty="0"/>
              <a:t>ACID (Atomicidade, Consistência, Isolamento e Durabilidade)</a:t>
            </a:r>
          </a:p>
          <a:p>
            <a:r>
              <a:rPr lang="pt-BR" altLang="pt-BR" dirty="0"/>
              <a:t>Um modelo de banco de dados por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60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782FF7-1E99-4C6F-8CBC-467DA549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169609"/>
            <a:ext cx="9951041" cy="251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E99665-D3FD-470C-AF1A-2598731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dirty="0"/>
              <a:t>Saga - Coreografia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4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2C39B6-1B1B-49FE-871E-91D7EE41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253569"/>
            <a:ext cx="4435590" cy="235086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4F1A-EB84-4336-AAA9-41CACB364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42984" y="2124496"/>
            <a:ext cx="5855415" cy="3847444"/>
          </a:xfrm>
        </p:spPr>
        <p:txBody>
          <a:bodyPr>
            <a:normAutofit/>
          </a:bodyPr>
          <a:lstStyle/>
          <a:p>
            <a:r>
              <a:rPr lang="pt-BR" dirty="0"/>
              <a:t>Coreografia é uma maneira de coordenar sagas em que os participantes trocam eventos sem um ponto de controle centralizado</a:t>
            </a:r>
          </a:p>
          <a:p>
            <a:r>
              <a:rPr lang="pt-BR" dirty="0"/>
              <a:t>cada transação local eventos que disparam transações locais em outros serviços</a:t>
            </a:r>
          </a:p>
        </p:txBody>
      </p:sp>
    </p:spTree>
    <p:extLst>
      <p:ext uri="{BB962C8B-B14F-4D97-AF65-F5344CB8AC3E}">
        <p14:creationId xmlns:p14="http://schemas.microsoft.com/office/powerpoint/2010/main" val="145913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8B6C12-BE49-45C7-8E88-D16FE2E62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FC01C-4EFD-4868-8317-4C9F8693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962EB-327F-4D14-ACE1-5ACB90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pt-BR" dirty="0"/>
              <a:t>Ana </a:t>
            </a:r>
            <a:r>
              <a:rPr lang="pt-BR" dirty="0" err="1"/>
              <a:t>Manzan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56FE3-2B51-4D52-BA84-57936085C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pt-BR" altLang="pt-BR" dirty="0"/>
              <a:t>MG</a:t>
            </a:r>
            <a:r>
              <a:rPr lang="pt-BR" altLang="pt-BR" b="1" dirty="0"/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&lt;3</a:t>
            </a:r>
            <a:r>
              <a:rPr lang="pt-BR" altLang="pt-BR" b="1" dirty="0"/>
              <a:t> </a:t>
            </a:r>
            <a:r>
              <a:rPr lang="pt-BR" altLang="pt-BR" dirty="0"/>
              <a:t>SP</a:t>
            </a:r>
          </a:p>
          <a:p>
            <a:r>
              <a:rPr lang="pt-BR" altLang="pt-BR" dirty="0"/>
              <a:t>Desenvolvedora na GFT</a:t>
            </a:r>
            <a:endParaRPr lang="pt-BR" altLang="pt-BR" b="1" dirty="0">
              <a:solidFill>
                <a:srgbClr val="005FA1"/>
              </a:solidFill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2055E-870D-415F-9AE4-57E34E25EF50}"/>
              </a:ext>
            </a:extLst>
          </p:cNvPr>
          <p:cNvSpPr/>
          <p:nvPr/>
        </p:nvSpPr>
        <p:spPr>
          <a:xfrm>
            <a:off x="5284089" y="371878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falecom@anamanzan.dev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3851;p15">
            <a:extLst>
              <a:ext uri="{FF2B5EF4-FFF2-40B4-BE49-F238E27FC236}">
                <a16:creationId xmlns:a16="http://schemas.microsoft.com/office/drawing/2014/main" id="{5B1F76A5-88C2-4AFD-ACF7-F35B8012BE09}"/>
              </a:ext>
            </a:extLst>
          </p:cNvPr>
          <p:cNvSpPr txBox="1">
            <a:spLocks/>
          </p:cNvSpPr>
          <p:nvPr/>
        </p:nvSpPr>
        <p:spPr>
          <a:xfrm>
            <a:off x="5284089" y="4053200"/>
            <a:ext cx="1891152" cy="4762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  <a:defRPr/>
            </a:pP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anamanzan.dev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687FB1-A365-452D-84FE-423AC38E40D3}"/>
              </a:ext>
            </a:extLst>
          </p:cNvPr>
          <p:cNvSpPr txBox="1"/>
          <p:nvPr/>
        </p:nvSpPr>
        <p:spPr>
          <a:xfrm>
            <a:off x="6049073" y="4722704"/>
            <a:ext cx="204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anamanzandev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3">
            <a:extLst>
              <a:ext uri="{FF2B5EF4-FFF2-40B4-BE49-F238E27FC236}">
                <a16:creationId xmlns:a16="http://schemas.microsoft.com/office/drawing/2014/main" id="{63BD1C9F-F344-4B0A-B2F3-10E0A2A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14" y="4722706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2" descr="Uma imagem contendo machado, ferramenta&#10;&#10;Descrição gerada automaticamente">
            <a:extLst>
              <a:ext uri="{FF2B5EF4-FFF2-40B4-BE49-F238E27FC236}">
                <a16:creationId xmlns:a16="http://schemas.microsoft.com/office/drawing/2014/main" id="{8307E9C6-E0F4-438C-8048-142459E7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38" y="4722705"/>
            <a:ext cx="441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20999F75-48D2-4E79-8422-EFBBA351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37" y="4722704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4">
            <a:extLst>
              <a:ext uri="{FF2B5EF4-FFF2-40B4-BE49-F238E27FC236}">
                <a16:creationId xmlns:a16="http://schemas.microsoft.com/office/drawing/2014/main" id="{60667DDE-BA21-4F7E-87CD-1D3B7314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76" y="4177571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992CCD61-507E-4FF7-A91B-28EA0710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14" y="3718782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7" descr="Uma imagem contendo parede, pessoa, mulher, interior&#10;&#10;Descrição gerada automaticamente">
            <a:extLst>
              <a:ext uri="{FF2B5EF4-FFF2-40B4-BE49-F238E27FC236}">
                <a16:creationId xmlns:a16="http://schemas.microsoft.com/office/drawing/2014/main" id="{356B7787-5237-4395-9710-1AAD87FDE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396" y="2483307"/>
            <a:ext cx="2160000" cy="216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172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E99665-D3FD-470C-AF1A-2598731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dirty="0"/>
              <a:t>Saga - Orquestração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95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5333A0-BFDF-4C26-BBA9-0B3BC7B9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2099388"/>
            <a:ext cx="4861140" cy="22361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B4F1A-EB84-4336-AAA9-41CACB364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121" y="1645237"/>
            <a:ext cx="5855415" cy="3847444"/>
          </a:xfrm>
        </p:spPr>
        <p:txBody>
          <a:bodyPr>
            <a:normAutofit/>
          </a:bodyPr>
          <a:lstStyle/>
          <a:p>
            <a:r>
              <a:rPr lang="pt-BR" dirty="0"/>
              <a:t>A orquestração é uma maneira de coordenar sagas em que um controlador centralizado informa aos participantes do Saga quais transações locais executar</a:t>
            </a:r>
          </a:p>
          <a:p>
            <a:r>
              <a:rPr lang="pt-BR" dirty="0"/>
              <a:t>O Orquestrador executa solicitações saga, armazena e interpreta os Estados de cada tarefa e manipula a recuperação de falha com transações de compensação</a:t>
            </a:r>
          </a:p>
        </p:txBody>
      </p:sp>
    </p:spTree>
    <p:extLst>
      <p:ext uri="{BB962C8B-B14F-4D97-AF65-F5344CB8AC3E}">
        <p14:creationId xmlns:p14="http://schemas.microsoft.com/office/powerpoint/2010/main" val="1087416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935250F-9475-4A7C-BD20-F3DD2BCA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">
            <a:extLst>
              <a:ext uri="{FF2B5EF4-FFF2-40B4-BE49-F238E27FC236}">
                <a16:creationId xmlns:a16="http://schemas.microsoft.com/office/drawing/2014/main" id="{CCE9F723-9A0F-4D08-A318-9BECBA07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1" cy="6214534"/>
          </a:xfrm>
          <a:prstGeom prst="roundRect">
            <a:avLst>
              <a:gd name="adj" fmla="val 8642"/>
            </a:avLst>
          </a:pr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751CDD-D58E-46E4-9537-5DD051D62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E9340C-4379-4E26-9C89-0E6470A8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85" y="1161144"/>
            <a:ext cx="7812262" cy="38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2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76622A-50B7-4288-AD40-FF9C8144D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"/>
          <a:stretch/>
        </p:blipFill>
        <p:spPr>
          <a:xfrm>
            <a:off x="1269402" y="804333"/>
            <a:ext cx="9595129" cy="507894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018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EA164-F2B2-42B5-A79D-B2ADDD25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44720"/>
          </a:xfrm>
        </p:spPr>
        <p:txBody>
          <a:bodyPr/>
          <a:lstStyle/>
          <a:p>
            <a:r>
              <a:rPr lang="pt-BR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6306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82F0F-F8BB-4BBC-813F-22942FF9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C9781-B13D-4171-AEF3-0486099D02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Distributed</a:t>
            </a:r>
            <a:r>
              <a:rPr lang="pt-BR" dirty="0">
                <a:hlinkClick r:id="rId2"/>
              </a:rPr>
              <a:t> data | Microsoft </a:t>
            </a:r>
            <a:r>
              <a:rPr lang="pt-BR" dirty="0" err="1">
                <a:hlinkClick r:id="rId2"/>
              </a:rPr>
              <a:t>Docs</a:t>
            </a:r>
            <a:endParaRPr lang="pt-BR" dirty="0"/>
          </a:p>
          <a:p>
            <a:r>
              <a:rPr lang="pt-BR" dirty="0">
                <a:hlinkClick r:id="rId3"/>
              </a:rPr>
              <a:t>Transações distribuídas do saga - Azure Design </a:t>
            </a:r>
            <a:r>
              <a:rPr lang="pt-BR" dirty="0" err="1">
                <a:hlinkClick r:id="rId3"/>
              </a:rPr>
              <a:t>Patterns</a:t>
            </a:r>
            <a:r>
              <a:rPr lang="pt-BR" dirty="0">
                <a:hlinkClick r:id="rId3"/>
              </a:rPr>
              <a:t> | Microsoft </a:t>
            </a:r>
            <a:r>
              <a:rPr lang="pt-BR" dirty="0" err="1">
                <a:hlinkClick r:id="rId3"/>
              </a:rPr>
              <a:t>Docs</a:t>
            </a:r>
            <a:endParaRPr lang="pt-BR" dirty="0"/>
          </a:p>
          <a:p>
            <a:r>
              <a:rPr lang="pt-BR" dirty="0">
                <a:hlinkClick r:id="rId4"/>
              </a:rPr>
              <a:t>Sagas (microservices.io)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843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24A1-682D-4A78-BB27-076A8CE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1CE28-2EA7-4746-ABC0-19BC8761DD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altLang="pt-BR" dirty="0" err="1">
                <a:ea typeface="MS PGothic"/>
              </a:rPr>
              <a:t>falecom@anamanzan.dev</a:t>
            </a:r>
            <a:r>
              <a:rPr lang="pt-BR" altLang="pt-BR" dirty="0">
                <a:ea typeface="MS PGothic"/>
              </a:rPr>
              <a:t> </a:t>
            </a:r>
          </a:p>
          <a:p>
            <a:pPr marL="0" indent="0" algn="ctr">
              <a:buNone/>
            </a:pPr>
            <a:r>
              <a:rPr lang="pt-BR" altLang="pt-BR" dirty="0">
                <a:ea typeface="MS PGothic"/>
              </a:rPr>
              <a:t>renicius.pagotto@outlook.com</a:t>
            </a:r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0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62EB-327F-4D14-ACE1-5ACB90E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pt-BR" dirty="0"/>
              <a:t>Renicius Pagotto </a:t>
            </a:r>
            <a:r>
              <a:rPr lang="pt-BR" dirty="0" err="1"/>
              <a:t>fostaini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56FE3-2B51-4D52-BA84-57936085C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7814" y="2367092"/>
            <a:ext cx="6439786" cy="3424107"/>
          </a:xfrm>
        </p:spPr>
        <p:txBody>
          <a:bodyPr>
            <a:normAutofit/>
          </a:bodyPr>
          <a:lstStyle/>
          <a:p>
            <a:r>
              <a:rPr lang="pt-BR" altLang="pt-BR" dirty="0">
                <a:ea typeface="MS PGothic"/>
              </a:rPr>
              <a:t>Engenheiro de Software de XP</a:t>
            </a:r>
          </a:p>
          <a:p>
            <a:r>
              <a:rPr lang="pt-BR" altLang="pt-BR" dirty="0">
                <a:ea typeface="MS PGothic"/>
              </a:rPr>
              <a:t>Apoiador do </a:t>
            </a:r>
            <a:r>
              <a:rPr lang="pt-BR" altLang="pt-BR" dirty="0" err="1">
                <a:ea typeface="MS PGothic"/>
              </a:rPr>
              <a:t>Developers</a:t>
            </a:r>
            <a:r>
              <a:rPr lang="pt-BR" altLang="pt-BR" dirty="0">
                <a:ea typeface="MS PGothic"/>
              </a:rPr>
              <a:t>-BR</a:t>
            </a:r>
          </a:p>
          <a:p>
            <a:r>
              <a:rPr lang="pt-BR" altLang="pt-BR" dirty="0" err="1">
                <a:ea typeface="MS PGothic"/>
              </a:rPr>
              <a:t>Co-Fundador</a:t>
            </a:r>
            <a:r>
              <a:rPr lang="pt-BR" altLang="pt-BR" dirty="0">
                <a:ea typeface="MS PGothic"/>
              </a:rPr>
              <a:t> do </a:t>
            </a:r>
            <a:r>
              <a:rPr lang="pt-BR" altLang="pt-BR" dirty="0" err="1">
                <a:ea typeface="MS PGothic"/>
              </a:rPr>
              <a:t>ItuDevelopers</a:t>
            </a:r>
            <a:endParaRPr lang="pt-BR" altLang="pt-BR" dirty="0">
              <a:ea typeface="MS PGothic"/>
            </a:endParaRP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2055E-870D-415F-9AE4-57E34E25EF50}"/>
              </a:ext>
            </a:extLst>
          </p:cNvPr>
          <p:cNvSpPr/>
          <p:nvPr/>
        </p:nvSpPr>
        <p:spPr>
          <a:xfrm>
            <a:off x="5257784" y="4139168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renicius.pagotto@outlook.com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3851;p15">
            <a:extLst>
              <a:ext uri="{FF2B5EF4-FFF2-40B4-BE49-F238E27FC236}">
                <a16:creationId xmlns:a16="http://schemas.microsoft.com/office/drawing/2014/main" id="{5B1F76A5-88C2-4AFD-ACF7-F35B8012BE09}"/>
              </a:ext>
            </a:extLst>
          </p:cNvPr>
          <p:cNvSpPr txBox="1">
            <a:spLocks/>
          </p:cNvSpPr>
          <p:nvPr/>
        </p:nvSpPr>
        <p:spPr>
          <a:xfrm>
            <a:off x="5284088" y="4698999"/>
            <a:ext cx="4078026" cy="4762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None/>
              <a:defRPr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tillium Web"/>
              </a:rPr>
              <a:t>https://renicius-pagotto.medium.com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687FB1-A365-452D-84FE-423AC38E40D3}"/>
              </a:ext>
            </a:extLst>
          </p:cNvPr>
          <p:cNvSpPr txBox="1"/>
          <p:nvPr/>
        </p:nvSpPr>
        <p:spPr>
          <a:xfrm>
            <a:off x="6085309" y="5435319"/>
            <a:ext cx="204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 err="1">
                <a:cs typeface="Calibri" panose="020F0502020204030204" pitchFamily="34" charset="0"/>
              </a:rPr>
              <a:t>Renícius</a:t>
            </a:r>
            <a:r>
              <a:rPr lang="pt-BR" dirty="0">
                <a:cs typeface="Calibri" panose="020F0502020204030204" pitchFamily="34" charset="0"/>
              </a:rPr>
              <a:t> Pagotto</a:t>
            </a:r>
          </a:p>
        </p:txBody>
      </p:sp>
      <p:pic>
        <p:nvPicPr>
          <p:cNvPr id="13" name="Imagem 3">
            <a:extLst>
              <a:ext uri="{FF2B5EF4-FFF2-40B4-BE49-F238E27FC236}">
                <a16:creationId xmlns:a16="http://schemas.microsoft.com/office/drawing/2014/main" id="{63BD1C9F-F344-4B0A-B2F3-10E0A2A4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39" y="5430835"/>
            <a:ext cx="3619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2" descr="Uma imagem contendo machado, ferramenta&#10;&#10;Descrição gerada automaticamente">
            <a:extLst>
              <a:ext uri="{FF2B5EF4-FFF2-40B4-BE49-F238E27FC236}">
                <a16:creationId xmlns:a16="http://schemas.microsoft.com/office/drawing/2014/main" id="{8307E9C6-E0F4-438C-8048-142459E7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0" y="5439804"/>
            <a:ext cx="441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id="{20999F75-48D2-4E79-8422-EFBBA351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36" y="5430834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4">
            <a:extLst>
              <a:ext uri="{FF2B5EF4-FFF2-40B4-BE49-F238E27FC236}">
                <a16:creationId xmlns:a16="http://schemas.microsoft.com/office/drawing/2014/main" id="{60667DDE-BA21-4F7E-87CD-1D3B7314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34" y="4816474"/>
            <a:ext cx="3603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9" descr="Uma imagem contendo edifício&#10;&#10;Descrição gerada automaticamente">
            <a:extLst>
              <a:ext uri="{FF2B5EF4-FFF2-40B4-BE49-F238E27FC236}">
                <a16:creationId xmlns:a16="http://schemas.microsoft.com/office/drawing/2014/main" id="{992CCD61-507E-4FF7-A91B-28EA0710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39" y="4148137"/>
            <a:ext cx="358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09EFA9-A9B8-4461-8CBD-3314D42268F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729858" y="2483307"/>
            <a:ext cx="2160000" cy="216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23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BE99665-D3FD-470C-AF1A-2598731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pt-BR" altLang="pt-BR" sz="8000"/>
              <a:t>Mensageria</a:t>
            </a:r>
            <a:endParaRPr lang="pt-BR" sz="8000"/>
          </a:p>
        </p:txBody>
      </p:sp>
    </p:spTree>
    <p:extLst>
      <p:ext uri="{BB962C8B-B14F-4D97-AF65-F5344CB8AC3E}">
        <p14:creationId xmlns:p14="http://schemas.microsoft.com/office/powerpoint/2010/main" val="130770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r>
              <a:rPr lang="pt-BR" sz="2400" dirty="0"/>
              <a:t>Mensageria é uma forma de comunicação assíncrona entre aplicações </a:t>
            </a:r>
          </a:p>
          <a:p>
            <a:r>
              <a:rPr lang="pt-BR" sz="2400" dirty="0"/>
              <a:t>Comunicação é realizada por meio de mensagens</a:t>
            </a:r>
          </a:p>
          <a:p>
            <a:r>
              <a:rPr lang="pt-BR" altLang="pt-BR" sz="2400" dirty="0" err="1"/>
              <a:t>Message</a:t>
            </a:r>
            <a:r>
              <a:rPr lang="pt-BR" altLang="pt-BR" sz="2400" dirty="0"/>
              <a:t> Broker</a:t>
            </a:r>
            <a:endParaRPr lang="pt-BR" sz="2400" dirty="0"/>
          </a:p>
          <a:p>
            <a:r>
              <a:rPr lang="pt-BR" sz="2400" dirty="0"/>
              <a:t>Produtores de mensagens</a:t>
            </a:r>
          </a:p>
          <a:p>
            <a:r>
              <a:rPr lang="pt-BR" sz="2400" dirty="0"/>
              <a:t>Consumidores de mensagem</a:t>
            </a:r>
          </a:p>
        </p:txBody>
      </p:sp>
    </p:spTree>
    <p:extLst>
      <p:ext uri="{BB962C8B-B14F-4D97-AF65-F5344CB8AC3E}">
        <p14:creationId xmlns:p14="http://schemas.microsoft.com/office/powerpoint/2010/main" val="379883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0DDFCE07-30AD-459A-8CE1-C440D71B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02" y="1179539"/>
            <a:ext cx="9595129" cy="4197873"/>
          </a:xfrm>
          <a:prstGeom prst="roundRect">
            <a:avLst>
              <a:gd name="adj" fmla="val 5301"/>
            </a:avLst>
          </a:prstGeom>
          <a:ln w="1905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62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B39D-7C3A-4417-A316-7C175C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Arquitetura Orientada a Eventos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97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4B350-4A91-45C1-8042-6EF6756ED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O </a:t>
            </a:r>
            <a:r>
              <a:rPr lang="pt-BR" altLang="pt-BR" sz="2400" dirty="0" err="1"/>
              <a:t>Event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Driven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Architecture</a:t>
            </a:r>
            <a:r>
              <a:rPr lang="pt-BR" altLang="pt-BR" sz="2400" dirty="0"/>
              <a:t> é uma padrão de arquitetura que promove a produção, detecção, consumo e reação aos eventos de negócio;</a:t>
            </a:r>
          </a:p>
          <a:p>
            <a:r>
              <a:rPr lang="pt-BR" altLang="pt-BR" sz="2400" dirty="0"/>
              <a:t>É um meio de comunicação assíncrona entre serviços</a:t>
            </a:r>
          </a:p>
          <a:p>
            <a:r>
              <a:rPr lang="pt-BR" altLang="pt-BR" sz="2400" dirty="0"/>
              <a:t>Um serviço pode consumir ou emitir uma ou mais mensagens em uma ou mais filas.</a:t>
            </a:r>
          </a:p>
        </p:txBody>
      </p:sp>
    </p:spTree>
    <p:extLst>
      <p:ext uri="{BB962C8B-B14F-4D97-AF65-F5344CB8AC3E}">
        <p14:creationId xmlns:p14="http://schemas.microsoft.com/office/powerpoint/2010/main" val="13414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724B19-50F0-45E6-93C9-DF53F2A63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dirty="0"/>
              <a:t>Eventos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5609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327</TotalTime>
  <Words>409</Words>
  <Application>Microsoft Office PowerPoint</Application>
  <PresentationFormat>Widescreen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Titillium Web Light</vt:lpstr>
      <vt:lpstr>Tw Cen MT</vt:lpstr>
      <vt:lpstr>Gotícula</vt:lpstr>
      <vt:lpstr>Arquitetura Orientada a Eventos</vt:lpstr>
      <vt:lpstr>Ana Manzan</vt:lpstr>
      <vt:lpstr>Renicius Pagotto fostaini</vt:lpstr>
      <vt:lpstr>Mensageria</vt:lpstr>
      <vt:lpstr>Apresentação do PowerPoint</vt:lpstr>
      <vt:lpstr>Apresentação do PowerPoint</vt:lpstr>
      <vt:lpstr>Arquitetura Orientada a Eventos</vt:lpstr>
      <vt:lpstr>Apresentação do PowerPoint</vt:lpstr>
      <vt:lpstr>Eventos</vt:lpstr>
      <vt:lpstr>Apresentação do PowerPoint</vt:lpstr>
      <vt:lpstr>Apresentação do PowerPoint</vt:lpstr>
      <vt:lpstr>Apresentação do PowerPoint</vt:lpstr>
      <vt:lpstr>Vantagens</vt:lpstr>
      <vt:lpstr>Desvantagens</vt:lpstr>
      <vt:lpstr>SAGA PATTERN</vt:lpstr>
      <vt:lpstr>Apresentação do PowerPoint</vt:lpstr>
      <vt:lpstr>Apresentação do PowerPoint</vt:lpstr>
      <vt:lpstr>Saga - Coreografia</vt:lpstr>
      <vt:lpstr>Apresentação do PowerPoint</vt:lpstr>
      <vt:lpstr>Saga - Orquestração</vt:lpstr>
      <vt:lpstr>Apresentação do PowerPoint</vt:lpstr>
      <vt:lpstr>Apresentação do PowerPoint</vt:lpstr>
      <vt:lpstr>Apresentação do PowerPoint</vt:lpstr>
      <vt:lpstr>Perguntas?</vt:lpstr>
      <vt:lpstr>Referências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Orientada a Eventos</dc:title>
  <dc:creator>Renicius Fostaini</dc:creator>
  <cp:lastModifiedBy>Renicius Fostaini</cp:lastModifiedBy>
  <cp:revision>11</cp:revision>
  <dcterms:created xsi:type="dcterms:W3CDTF">2021-06-30T18:25:40Z</dcterms:created>
  <dcterms:modified xsi:type="dcterms:W3CDTF">2021-07-21T22:14:32Z</dcterms:modified>
</cp:coreProperties>
</file>