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3D5CD-F018-4631-B09C-A8F7ED29B5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4B60BF-064A-4B50-8A3B-6F4D009E7178}">
      <dgm:prSet/>
      <dgm:spPr/>
      <dgm:t>
        <a:bodyPr/>
        <a:lstStyle/>
        <a:p>
          <a:r>
            <a:rPr lang="pt-BR" baseline="0"/>
            <a:t>Toda a aplicação fica contida em um único módulo</a:t>
          </a:r>
          <a:endParaRPr lang="en-US"/>
        </a:p>
      </dgm:t>
    </dgm:pt>
    <dgm:pt modelId="{3AA70EF6-C015-4B8E-AD62-90DA520F1C2E}" type="parTrans" cxnId="{83ABE0DE-4B4A-4B74-8CB0-E08FE570634D}">
      <dgm:prSet/>
      <dgm:spPr/>
      <dgm:t>
        <a:bodyPr/>
        <a:lstStyle/>
        <a:p>
          <a:endParaRPr lang="en-US"/>
        </a:p>
      </dgm:t>
    </dgm:pt>
    <dgm:pt modelId="{CB87DDE6-3CE2-490F-B199-277DBD7CF3AC}" type="sibTrans" cxnId="{83ABE0DE-4B4A-4B74-8CB0-E08FE570634D}">
      <dgm:prSet/>
      <dgm:spPr/>
      <dgm:t>
        <a:bodyPr/>
        <a:lstStyle/>
        <a:p>
          <a:endParaRPr lang="en-US"/>
        </a:p>
      </dgm:t>
    </dgm:pt>
    <dgm:pt modelId="{EBDF42F1-309A-43F2-BE30-26A2FE1C5FCB}">
      <dgm:prSet/>
      <dgm:spPr/>
      <dgm:t>
        <a:bodyPr/>
        <a:lstStyle/>
        <a:p>
          <a:r>
            <a:rPr lang="pt-BR" baseline="0"/>
            <a:t>São constituídas de módulos grandes e normalmente são altamente acopladas</a:t>
          </a:r>
          <a:endParaRPr lang="en-US"/>
        </a:p>
      </dgm:t>
    </dgm:pt>
    <dgm:pt modelId="{42C39288-A06F-4833-A717-8D6F34CC92E7}" type="parTrans" cxnId="{D17C94A5-B02C-48C8-A698-DF216F9662CC}">
      <dgm:prSet/>
      <dgm:spPr/>
      <dgm:t>
        <a:bodyPr/>
        <a:lstStyle/>
        <a:p>
          <a:endParaRPr lang="en-US"/>
        </a:p>
      </dgm:t>
    </dgm:pt>
    <dgm:pt modelId="{DE075895-4589-47EF-B157-435A8DA815E2}" type="sibTrans" cxnId="{D17C94A5-B02C-48C8-A698-DF216F9662CC}">
      <dgm:prSet/>
      <dgm:spPr/>
      <dgm:t>
        <a:bodyPr/>
        <a:lstStyle/>
        <a:p>
          <a:endParaRPr lang="en-US"/>
        </a:p>
      </dgm:t>
    </dgm:pt>
    <dgm:pt modelId="{3C5AF11B-4018-4539-B7FF-EB38148764D8}">
      <dgm:prSet/>
      <dgm:spPr/>
      <dgm:t>
        <a:bodyPr/>
        <a:lstStyle/>
        <a:p>
          <a:r>
            <a:rPr lang="pt-BR" baseline="0"/>
            <a:t>Aumento de complexidade e tamanho ao longo do tempo</a:t>
          </a:r>
          <a:endParaRPr lang="en-US"/>
        </a:p>
      </dgm:t>
    </dgm:pt>
    <dgm:pt modelId="{D750CC91-20EA-406A-AF52-D6AB0E2D72F3}" type="parTrans" cxnId="{9B23AB1F-8CEA-4EA9-BE0A-C2F47B76BB7C}">
      <dgm:prSet/>
      <dgm:spPr/>
      <dgm:t>
        <a:bodyPr/>
        <a:lstStyle/>
        <a:p>
          <a:endParaRPr lang="en-US"/>
        </a:p>
      </dgm:t>
    </dgm:pt>
    <dgm:pt modelId="{34FB6DA1-4E12-414C-82F5-2E623568026F}" type="sibTrans" cxnId="{9B23AB1F-8CEA-4EA9-BE0A-C2F47B76BB7C}">
      <dgm:prSet/>
      <dgm:spPr/>
      <dgm:t>
        <a:bodyPr/>
        <a:lstStyle/>
        <a:p>
          <a:endParaRPr lang="en-US"/>
        </a:p>
      </dgm:t>
    </dgm:pt>
    <dgm:pt modelId="{47D67AB4-6E0B-4573-8997-1DC0E4EE2076}">
      <dgm:prSet/>
      <dgm:spPr/>
      <dgm:t>
        <a:bodyPr/>
        <a:lstStyle/>
        <a:p>
          <a:r>
            <a:rPr lang="pt-BR" baseline="0"/>
            <a:t>Escalabilidade limitada</a:t>
          </a:r>
          <a:endParaRPr lang="en-US"/>
        </a:p>
      </dgm:t>
    </dgm:pt>
    <dgm:pt modelId="{FD30B48E-845F-4F34-B22B-BA5C976A1793}" type="parTrans" cxnId="{B235D2DF-2F84-4D0A-B298-15F361C7E469}">
      <dgm:prSet/>
      <dgm:spPr/>
      <dgm:t>
        <a:bodyPr/>
        <a:lstStyle/>
        <a:p>
          <a:endParaRPr lang="en-US"/>
        </a:p>
      </dgm:t>
    </dgm:pt>
    <dgm:pt modelId="{86095EBD-06BD-4CF9-8BF9-743CF8D76541}" type="sibTrans" cxnId="{B235D2DF-2F84-4D0A-B298-15F361C7E469}">
      <dgm:prSet/>
      <dgm:spPr/>
      <dgm:t>
        <a:bodyPr/>
        <a:lstStyle/>
        <a:p>
          <a:endParaRPr lang="en-US"/>
        </a:p>
      </dgm:t>
    </dgm:pt>
    <dgm:pt modelId="{B77E4A3A-D61D-4B1E-81E4-29D74598C74F}">
      <dgm:prSet/>
      <dgm:spPr/>
      <dgm:t>
        <a:bodyPr/>
        <a:lstStyle/>
        <a:p>
          <a:r>
            <a:rPr lang="pt-BR" baseline="0"/>
            <a:t>Falta de flexibilidade para novas tecnologias</a:t>
          </a:r>
          <a:endParaRPr lang="en-US"/>
        </a:p>
      </dgm:t>
    </dgm:pt>
    <dgm:pt modelId="{223EA591-E3E5-4FF1-B8ED-3EA5199C0E08}" type="parTrans" cxnId="{71E04EAC-6494-4ED8-B027-DCB2515DC8E8}">
      <dgm:prSet/>
      <dgm:spPr/>
      <dgm:t>
        <a:bodyPr/>
        <a:lstStyle/>
        <a:p>
          <a:endParaRPr lang="en-US"/>
        </a:p>
      </dgm:t>
    </dgm:pt>
    <dgm:pt modelId="{CBBD6781-D490-4AFA-A79D-9835C2D7776F}" type="sibTrans" cxnId="{71E04EAC-6494-4ED8-B027-DCB2515DC8E8}">
      <dgm:prSet/>
      <dgm:spPr/>
      <dgm:t>
        <a:bodyPr/>
        <a:lstStyle/>
        <a:p>
          <a:endParaRPr lang="en-US"/>
        </a:p>
      </dgm:t>
    </dgm:pt>
    <dgm:pt modelId="{60BF056A-8404-4178-9BA8-7A18609E0DCB}" type="pres">
      <dgm:prSet presAssocID="{5213D5CD-F018-4631-B09C-A8F7ED29B5A0}" presName="linear" presStyleCnt="0">
        <dgm:presLayoutVars>
          <dgm:animLvl val="lvl"/>
          <dgm:resizeHandles val="exact"/>
        </dgm:presLayoutVars>
      </dgm:prSet>
      <dgm:spPr/>
    </dgm:pt>
    <dgm:pt modelId="{AA9F0785-0610-4AE0-831A-61E5166725F2}" type="pres">
      <dgm:prSet presAssocID="{854B60BF-064A-4B50-8A3B-6F4D009E71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FA4E30-233C-417D-B528-4DB3D0A76F0C}" type="pres">
      <dgm:prSet presAssocID="{CB87DDE6-3CE2-490F-B199-277DBD7CF3AC}" presName="spacer" presStyleCnt="0"/>
      <dgm:spPr/>
    </dgm:pt>
    <dgm:pt modelId="{8D709F95-A080-45FD-A652-306A3D4DF841}" type="pres">
      <dgm:prSet presAssocID="{EBDF42F1-309A-43F2-BE30-26A2FE1C5F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FAAE6D-841B-4C4F-895B-9A4A187F993E}" type="pres">
      <dgm:prSet presAssocID="{DE075895-4589-47EF-B157-435A8DA815E2}" presName="spacer" presStyleCnt="0"/>
      <dgm:spPr/>
    </dgm:pt>
    <dgm:pt modelId="{9AC8B6BA-21F7-47FF-BF76-08570D8C274C}" type="pres">
      <dgm:prSet presAssocID="{3C5AF11B-4018-4539-B7FF-EB38148764D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B3E217-92E9-431E-8403-0A0A08BDE7B3}" type="pres">
      <dgm:prSet presAssocID="{34FB6DA1-4E12-414C-82F5-2E623568026F}" presName="spacer" presStyleCnt="0"/>
      <dgm:spPr/>
    </dgm:pt>
    <dgm:pt modelId="{AFDFC73E-A728-474A-935F-85F299C6BD02}" type="pres">
      <dgm:prSet presAssocID="{47D67AB4-6E0B-4573-8997-1DC0E4EE20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44C3FE6-19F6-42F4-943F-619E13EC70B7}" type="pres">
      <dgm:prSet presAssocID="{86095EBD-06BD-4CF9-8BF9-743CF8D76541}" presName="spacer" presStyleCnt="0"/>
      <dgm:spPr/>
    </dgm:pt>
    <dgm:pt modelId="{337CBA18-AD44-4ABF-813A-4BEFAD49F91D}" type="pres">
      <dgm:prSet presAssocID="{B77E4A3A-D61D-4B1E-81E4-29D74598C7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23AB1F-8CEA-4EA9-BE0A-C2F47B76BB7C}" srcId="{5213D5CD-F018-4631-B09C-A8F7ED29B5A0}" destId="{3C5AF11B-4018-4539-B7FF-EB38148764D8}" srcOrd="2" destOrd="0" parTransId="{D750CC91-20EA-406A-AF52-D6AB0E2D72F3}" sibTransId="{34FB6DA1-4E12-414C-82F5-2E623568026F}"/>
    <dgm:cxn modelId="{CB08622A-A227-4219-BCF6-2D63BD53C4DF}" type="presOf" srcId="{3C5AF11B-4018-4539-B7FF-EB38148764D8}" destId="{9AC8B6BA-21F7-47FF-BF76-08570D8C274C}" srcOrd="0" destOrd="0" presId="urn:microsoft.com/office/officeart/2005/8/layout/vList2"/>
    <dgm:cxn modelId="{26AA3A50-8DF7-414C-BEEC-09453E7F0734}" type="presOf" srcId="{47D67AB4-6E0B-4573-8997-1DC0E4EE2076}" destId="{AFDFC73E-A728-474A-935F-85F299C6BD02}" srcOrd="0" destOrd="0" presId="urn:microsoft.com/office/officeart/2005/8/layout/vList2"/>
    <dgm:cxn modelId="{CC30028E-702B-4FEE-837D-6FD3339D0840}" type="presOf" srcId="{5213D5CD-F018-4631-B09C-A8F7ED29B5A0}" destId="{60BF056A-8404-4178-9BA8-7A18609E0DCB}" srcOrd="0" destOrd="0" presId="urn:microsoft.com/office/officeart/2005/8/layout/vList2"/>
    <dgm:cxn modelId="{D17C94A5-B02C-48C8-A698-DF216F9662CC}" srcId="{5213D5CD-F018-4631-B09C-A8F7ED29B5A0}" destId="{EBDF42F1-309A-43F2-BE30-26A2FE1C5FCB}" srcOrd="1" destOrd="0" parTransId="{42C39288-A06F-4833-A717-8D6F34CC92E7}" sibTransId="{DE075895-4589-47EF-B157-435A8DA815E2}"/>
    <dgm:cxn modelId="{71E04EAC-6494-4ED8-B027-DCB2515DC8E8}" srcId="{5213D5CD-F018-4631-B09C-A8F7ED29B5A0}" destId="{B77E4A3A-D61D-4B1E-81E4-29D74598C74F}" srcOrd="4" destOrd="0" parTransId="{223EA591-E3E5-4FF1-B8ED-3EA5199C0E08}" sibTransId="{CBBD6781-D490-4AFA-A79D-9835C2D7776F}"/>
    <dgm:cxn modelId="{B0B7DCAE-4692-4E98-9FC9-6A817C57CE83}" type="presOf" srcId="{EBDF42F1-309A-43F2-BE30-26A2FE1C5FCB}" destId="{8D709F95-A080-45FD-A652-306A3D4DF841}" srcOrd="0" destOrd="0" presId="urn:microsoft.com/office/officeart/2005/8/layout/vList2"/>
    <dgm:cxn modelId="{83ABE0DE-4B4A-4B74-8CB0-E08FE570634D}" srcId="{5213D5CD-F018-4631-B09C-A8F7ED29B5A0}" destId="{854B60BF-064A-4B50-8A3B-6F4D009E7178}" srcOrd="0" destOrd="0" parTransId="{3AA70EF6-C015-4B8E-AD62-90DA520F1C2E}" sibTransId="{CB87DDE6-3CE2-490F-B199-277DBD7CF3AC}"/>
    <dgm:cxn modelId="{B235D2DF-2F84-4D0A-B298-15F361C7E469}" srcId="{5213D5CD-F018-4631-B09C-A8F7ED29B5A0}" destId="{47D67AB4-6E0B-4573-8997-1DC0E4EE2076}" srcOrd="3" destOrd="0" parTransId="{FD30B48E-845F-4F34-B22B-BA5C976A1793}" sibTransId="{86095EBD-06BD-4CF9-8BF9-743CF8D76541}"/>
    <dgm:cxn modelId="{D35A55E3-3782-4904-8376-952AB4CCAEF2}" type="presOf" srcId="{B77E4A3A-D61D-4B1E-81E4-29D74598C74F}" destId="{337CBA18-AD44-4ABF-813A-4BEFAD49F91D}" srcOrd="0" destOrd="0" presId="urn:microsoft.com/office/officeart/2005/8/layout/vList2"/>
    <dgm:cxn modelId="{6DCEC8F5-E3BE-4FF0-B7C4-AA7B57CBF9DF}" type="presOf" srcId="{854B60BF-064A-4B50-8A3B-6F4D009E7178}" destId="{AA9F0785-0610-4AE0-831A-61E5166725F2}" srcOrd="0" destOrd="0" presId="urn:microsoft.com/office/officeart/2005/8/layout/vList2"/>
    <dgm:cxn modelId="{DCB832C4-1DD3-48BA-A18B-97A9F5B51C07}" type="presParOf" srcId="{60BF056A-8404-4178-9BA8-7A18609E0DCB}" destId="{AA9F0785-0610-4AE0-831A-61E5166725F2}" srcOrd="0" destOrd="0" presId="urn:microsoft.com/office/officeart/2005/8/layout/vList2"/>
    <dgm:cxn modelId="{54BDA9EB-CA01-474B-9B8A-8FE627967696}" type="presParOf" srcId="{60BF056A-8404-4178-9BA8-7A18609E0DCB}" destId="{C5FA4E30-233C-417D-B528-4DB3D0A76F0C}" srcOrd="1" destOrd="0" presId="urn:microsoft.com/office/officeart/2005/8/layout/vList2"/>
    <dgm:cxn modelId="{3664E8B8-B429-414E-86C6-A93E3975046A}" type="presParOf" srcId="{60BF056A-8404-4178-9BA8-7A18609E0DCB}" destId="{8D709F95-A080-45FD-A652-306A3D4DF841}" srcOrd="2" destOrd="0" presId="urn:microsoft.com/office/officeart/2005/8/layout/vList2"/>
    <dgm:cxn modelId="{AD4E5294-A06A-4C23-85CD-254F0F087877}" type="presParOf" srcId="{60BF056A-8404-4178-9BA8-7A18609E0DCB}" destId="{02FAAE6D-841B-4C4F-895B-9A4A187F993E}" srcOrd="3" destOrd="0" presId="urn:microsoft.com/office/officeart/2005/8/layout/vList2"/>
    <dgm:cxn modelId="{DB303738-5050-4AF3-A464-D1F01193BACE}" type="presParOf" srcId="{60BF056A-8404-4178-9BA8-7A18609E0DCB}" destId="{9AC8B6BA-21F7-47FF-BF76-08570D8C274C}" srcOrd="4" destOrd="0" presId="urn:microsoft.com/office/officeart/2005/8/layout/vList2"/>
    <dgm:cxn modelId="{67FC9ECF-CEF9-460B-ABB2-1A600A11FE41}" type="presParOf" srcId="{60BF056A-8404-4178-9BA8-7A18609E0DCB}" destId="{3CB3E217-92E9-431E-8403-0A0A08BDE7B3}" srcOrd="5" destOrd="0" presId="urn:microsoft.com/office/officeart/2005/8/layout/vList2"/>
    <dgm:cxn modelId="{5BCD6D71-ABC0-45ED-8E3E-A716C3A93199}" type="presParOf" srcId="{60BF056A-8404-4178-9BA8-7A18609E0DCB}" destId="{AFDFC73E-A728-474A-935F-85F299C6BD02}" srcOrd="6" destOrd="0" presId="urn:microsoft.com/office/officeart/2005/8/layout/vList2"/>
    <dgm:cxn modelId="{31BDA92A-2102-465E-A594-B4CEC63A3750}" type="presParOf" srcId="{60BF056A-8404-4178-9BA8-7A18609E0DCB}" destId="{B44C3FE6-19F6-42F4-943F-619E13EC70B7}" srcOrd="7" destOrd="0" presId="urn:microsoft.com/office/officeart/2005/8/layout/vList2"/>
    <dgm:cxn modelId="{E31BD92B-DC6B-4E46-8569-C928CF6AD6DC}" type="presParOf" srcId="{60BF056A-8404-4178-9BA8-7A18609E0DCB}" destId="{337CBA18-AD44-4ABF-813A-4BEFAD49F9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F0785-0610-4AE0-831A-61E5166725F2}">
      <dsp:nvSpPr>
        <dsp:cNvPr id="0" name=""/>
        <dsp:cNvSpPr/>
      </dsp:nvSpPr>
      <dsp:spPr>
        <a:xfrm>
          <a:off x="0" y="96931"/>
          <a:ext cx="6683374" cy="8342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Toda a aplicação fica contida em um único módulo</a:t>
          </a:r>
          <a:endParaRPr lang="en-US" sz="2100" kern="1200"/>
        </a:p>
      </dsp:txBody>
      <dsp:txXfrm>
        <a:off x="40724" y="137655"/>
        <a:ext cx="6601926" cy="752780"/>
      </dsp:txXfrm>
    </dsp:sp>
    <dsp:sp modelId="{8D709F95-A080-45FD-A652-306A3D4DF841}">
      <dsp:nvSpPr>
        <dsp:cNvPr id="0" name=""/>
        <dsp:cNvSpPr/>
      </dsp:nvSpPr>
      <dsp:spPr>
        <a:xfrm>
          <a:off x="0" y="991640"/>
          <a:ext cx="6683374" cy="834228"/>
        </a:xfrm>
        <a:prstGeom prst="roundRect">
          <a:avLst/>
        </a:prstGeom>
        <a:gradFill rotWithShape="0">
          <a:gsLst>
            <a:gs pos="0">
              <a:schemeClr val="accent2">
                <a:hueOff val="-1093548"/>
                <a:satOff val="-2105"/>
                <a:lumOff val="14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093548"/>
                <a:satOff val="-2105"/>
                <a:lumOff val="14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093548"/>
                <a:satOff val="-2105"/>
                <a:lumOff val="14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São constituídas de módulos grandes e normalmente são altamente acopladas</a:t>
          </a:r>
          <a:endParaRPr lang="en-US" sz="2100" kern="1200"/>
        </a:p>
      </dsp:txBody>
      <dsp:txXfrm>
        <a:off x="40724" y="1032364"/>
        <a:ext cx="6601926" cy="752780"/>
      </dsp:txXfrm>
    </dsp:sp>
    <dsp:sp modelId="{9AC8B6BA-21F7-47FF-BF76-08570D8C274C}">
      <dsp:nvSpPr>
        <dsp:cNvPr id="0" name=""/>
        <dsp:cNvSpPr/>
      </dsp:nvSpPr>
      <dsp:spPr>
        <a:xfrm>
          <a:off x="0" y="1886348"/>
          <a:ext cx="6683374" cy="834228"/>
        </a:xfrm>
        <a:prstGeom prst="roundRect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Aumento de complexidade e tamanho ao longo do tempo</a:t>
          </a:r>
          <a:endParaRPr lang="en-US" sz="2100" kern="1200"/>
        </a:p>
      </dsp:txBody>
      <dsp:txXfrm>
        <a:off x="40724" y="1927072"/>
        <a:ext cx="6601926" cy="752780"/>
      </dsp:txXfrm>
    </dsp:sp>
    <dsp:sp modelId="{AFDFC73E-A728-474A-935F-85F299C6BD02}">
      <dsp:nvSpPr>
        <dsp:cNvPr id="0" name=""/>
        <dsp:cNvSpPr/>
      </dsp:nvSpPr>
      <dsp:spPr>
        <a:xfrm>
          <a:off x="0" y="2781056"/>
          <a:ext cx="6683374" cy="834228"/>
        </a:xfrm>
        <a:prstGeom prst="roundRect">
          <a:avLst/>
        </a:prstGeom>
        <a:gradFill rotWithShape="0">
          <a:gsLst>
            <a:gs pos="0">
              <a:schemeClr val="accent2">
                <a:hueOff val="-3280644"/>
                <a:satOff val="-6315"/>
                <a:lumOff val="4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280644"/>
                <a:satOff val="-6315"/>
                <a:lumOff val="4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280644"/>
                <a:satOff val="-6315"/>
                <a:lumOff val="4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Escalabilidade limitada</a:t>
          </a:r>
          <a:endParaRPr lang="en-US" sz="2100" kern="1200"/>
        </a:p>
      </dsp:txBody>
      <dsp:txXfrm>
        <a:off x="40724" y="2821780"/>
        <a:ext cx="6601926" cy="752780"/>
      </dsp:txXfrm>
    </dsp:sp>
    <dsp:sp modelId="{337CBA18-AD44-4ABF-813A-4BEFAD49F91D}">
      <dsp:nvSpPr>
        <dsp:cNvPr id="0" name=""/>
        <dsp:cNvSpPr/>
      </dsp:nvSpPr>
      <dsp:spPr>
        <a:xfrm>
          <a:off x="0" y="3675764"/>
          <a:ext cx="6683374" cy="834228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Falta de flexibilidade para novas tecnologias</a:t>
          </a:r>
          <a:endParaRPr lang="en-US" sz="2100" kern="1200"/>
        </a:p>
      </dsp:txBody>
      <dsp:txXfrm>
        <a:off x="40724" y="3716488"/>
        <a:ext cx="6601926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B76D2-0D9B-4863-A3E3-BE410BB03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pt-BR" altLang="pt-BR" b="1"/>
              <a:t>Arquitetura Orientada a Eventos</a:t>
            </a:r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81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D80CD3E-D708-44E7-93C1-B09EFFF9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sz="8000"/>
              <a:t>Microsserviços</a:t>
            </a:r>
            <a:endParaRPr lang="pt-BR" sz="8000"/>
          </a:p>
        </p:txBody>
      </p:sp>
    </p:spTree>
    <p:extLst>
      <p:ext uri="{BB962C8B-B14F-4D97-AF65-F5344CB8AC3E}">
        <p14:creationId xmlns:p14="http://schemas.microsoft.com/office/powerpoint/2010/main" val="77435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4B350-4A91-45C1-8042-6EF6756ED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lang="pt-BR" altLang="pt-BR" sz="1800"/>
              <a:t>A arquitetura de microsserviços decompõe a aplicação por funções básicas​</a:t>
            </a:r>
          </a:p>
          <a:p>
            <a:r>
              <a:rPr lang="pt-BR" altLang="pt-BR" sz="1800"/>
              <a:t>Cada função é denominada um serviço e pode ser criada e implantada de maneira independente​</a:t>
            </a:r>
          </a:p>
          <a:p>
            <a:r>
              <a:rPr lang="pt-BR" altLang="pt-BR" sz="1800"/>
              <a:t>Cada serviço individual pode funcionar ou falhar sem  comprometer os demais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380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55CDD8-021F-4F38-9EAC-4D4B47BD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86" y="965201"/>
            <a:ext cx="7714626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6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3386D4-0AE5-4CEA-A56B-FA38A619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sz="8000"/>
              <a:t>Comunicação entre serviços</a:t>
            </a:r>
            <a:endParaRPr lang="pt-BR" sz="8000"/>
          </a:p>
        </p:txBody>
      </p:sp>
    </p:spTree>
    <p:extLst>
      <p:ext uri="{BB962C8B-B14F-4D97-AF65-F5344CB8AC3E}">
        <p14:creationId xmlns:p14="http://schemas.microsoft.com/office/powerpoint/2010/main" val="311544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4B350-4A91-45C1-8042-6EF6756ED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3424107"/>
          </a:xfrm>
        </p:spPr>
        <p:txBody>
          <a:bodyPr>
            <a:normAutofit/>
          </a:bodyPr>
          <a:lstStyle/>
          <a:p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Mensagem / Evento</a:t>
            </a:r>
          </a:p>
          <a:p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8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BE99665-D3FD-470C-AF1A-25987318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sz="8000"/>
              <a:t>Mensageria</a:t>
            </a:r>
            <a:endParaRPr lang="pt-BR" sz="8000"/>
          </a:p>
        </p:txBody>
      </p:sp>
    </p:spTree>
    <p:extLst>
      <p:ext uri="{BB962C8B-B14F-4D97-AF65-F5344CB8AC3E}">
        <p14:creationId xmlns:p14="http://schemas.microsoft.com/office/powerpoint/2010/main" val="130770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4B350-4A91-45C1-8042-6EF6756ED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3424107"/>
          </a:xfrm>
        </p:spPr>
        <p:txBody>
          <a:bodyPr>
            <a:normAutofit/>
          </a:bodyPr>
          <a:lstStyle/>
          <a:p>
            <a:r>
              <a:rPr lang="pt-BR" sz="2400" dirty="0"/>
              <a:t>Mensageria é uma forma de comunicação assíncrona entre aplicações </a:t>
            </a:r>
          </a:p>
          <a:p>
            <a:r>
              <a:rPr lang="pt-BR" sz="2400" dirty="0"/>
              <a:t>Comunicação é realizada por meio de mensagens</a:t>
            </a:r>
          </a:p>
          <a:p>
            <a:r>
              <a:rPr lang="pt-BR" altLang="pt-BR" sz="2400" dirty="0" err="1"/>
              <a:t>Message</a:t>
            </a:r>
            <a:r>
              <a:rPr lang="pt-BR" altLang="pt-BR" sz="2400" dirty="0"/>
              <a:t> Broker</a:t>
            </a:r>
            <a:endParaRPr lang="pt-BR" sz="2400" dirty="0"/>
          </a:p>
          <a:p>
            <a:r>
              <a:rPr lang="pt-BR" sz="2400" dirty="0"/>
              <a:t>Produtores de mensagens</a:t>
            </a:r>
          </a:p>
          <a:p>
            <a:r>
              <a:rPr lang="pt-BR" sz="2400" dirty="0"/>
              <a:t>Consumidores de mensagem</a:t>
            </a:r>
          </a:p>
        </p:txBody>
      </p:sp>
    </p:spTree>
    <p:extLst>
      <p:ext uri="{BB962C8B-B14F-4D97-AF65-F5344CB8AC3E}">
        <p14:creationId xmlns:p14="http://schemas.microsoft.com/office/powerpoint/2010/main" val="379883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0DDFCE07-30AD-459A-8CE1-C440D71B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02" y="1179539"/>
            <a:ext cx="9595129" cy="4197873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662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B39D-7C3A-4417-A316-7C175C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Arquitetura Orientada a Eventos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97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4B350-4A91-45C1-8042-6EF6756ED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3424107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O </a:t>
            </a:r>
            <a:r>
              <a:rPr lang="pt-BR" altLang="pt-BR" sz="2400" dirty="0" err="1"/>
              <a:t>Event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Driven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Architecture</a:t>
            </a:r>
            <a:r>
              <a:rPr lang="pt-BR" altLang="pt-BR" sz="2400" dirty="0"/>
              <a:t> é uma padrão de arquitetura que promove a produção, detecção, consumo e reação aos eventos de negócio;</a:t>
            </a:r>
          </a:p>
          <a:p>
            <a:r>
              <a:rPr lang="pt-BR" altLang="pt-BR" sz="2400" dirty="0"/>
              <a:t>É um meio de comunicação assíncrona entre serviços</a:t>
            </a:r>
          </a:p>
          <a:p>
            <a:r>
              <a:rPr lang="pt-BR" altLang="pt-BR" sz="2400" dirty="0"/>
              <a:t>Um serviço pode consumir ou emitir uma ou mais mensagens em uma ou mais filas.</a:t>
            </a:r>
          </a:p>
        </p:txBody>
      </p:sp>
    </p:spTree>
    <p:extLst>
      <p:ext uri="{BB962C8B-B14F-4D97-AF65-F5344CB8AC3E}">
        <p14:creationId xmlns:p14="http://schemas.microsoft.com/office/powerpoint/2010/main" val="134140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8B6C12-BE49-45C7-8E88-D16FE2E62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FC01C-4EFD-4868-8317-4C9F86931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62EB-327F-4D14-ACE1-5ACB90E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pt-BR" dirty="0"/>
              <a:t>Ana </a:t>
            </a:r>
            <a:r>
              <a:rPr lang="pt-BR" dirty="0" err="1"/>
              <a:t>Manzan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56FE3-2B51-4D52-BA84-57936085CD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r>
              <a:rPr lang="pt-BR" altLang="pt-BR" dirty="0"/>
              <a:t>MG</a:t>
            </a:r>
            <a:r>
              <a:rPr lang="pt-BR" altLang="pt-BR" b="1" dirty="0"/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&lt;3</a:t>
            </a:r>
            <a:r>
              <a:rPr lang="pt-BR" altLang="pt-BR" b="1" dirty="0"/>
              <a:t> </a:t>
            </a:r>
            <a:r>
              <a:rPr lang="pt-BR" altLang="pt-BR" dirty="0"/>
              <a:t>SP</a:t>
            </a:r>
          </a:p>
          <a:p>
            <a:r>
              <a:rPr lang="pt-BR" altLang="pt-BR" dirty="0"/>
              <a:t>Desenvolvedora na GFT</a:t>
            </a:r>
            <a:endParaRPr lang="pt-BR" altLang="pt-BR" b="1" dirty="0">
              <a:solidFill>
                <a:srgbClr val="005FA1"/>
              </a:solidFill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92055E-870D-415F-9AE4-57E34E25EF50}"/>
              </a:ext>
            </a:extLst>
          </p:cNvPr>
          <p:cNvSpPr/>
          <p:nvPr/>
        </p:nvSpPr>
        <p:spPr>
          <a:xfrm>
            <a:off x="5284089" y="3718782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falecom@anamanzan.dev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3851;p15">
            <a:extLst>
              <a:ext uri="{FF2B5EF4-FFF2-40B4-BE49-F238E27FC236}">
                <a16:creationId xmlns:a16="http://schemas.microsoft.com/office/drawing/2014/main" id="{5B1F76A5-88C2-4AFD-ACF7-F35B8012BE09}"/>
              </a:ext>
            </a:extLst>
          </p:cNvPr>
          <p:cNvSpPr txBox="1">
            <a:spLocks/>
          </p:cNvSpPr>
          <p:nvPr/>
        </p:nvSpPr>
        <p:spPr>
          <a:xfrm>
            <a:off x="5284089" y="4053200"/>
            <a:ext cx="1891152" cy="4762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  <a:defRPr/>
            </a:pPr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anamanzan.dev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687FB1-A365-452D-84FE-423AC38E40D3}"/>
              </a:ext>
            </a:extLst>
          </p:cNvPr>
          <p:cNvSpPr txBox="1"/>
          <p:nvPr/>
        </p:nvSpPr>
        <p:spPr>
          <a:xfrm>
            <a:off x="6049073" y="4722704"/>
            <a:ext cx="204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anamanzandev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3">
            <a:extLst>
              <a:ext uri="{FF2B5EF4-FFF2-40B4-BE49-F238E27FC236}">
                <a16:creationId xmlns:a16="http://schemas.microsoft.com/office/drawing/2014/main" id="{63BD1C9F-F344-4B0A-B2F3-10E0A2A4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14" y="4722706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2" descr="Uma imagem contendo machado, ferramenta&#10;&#10;Descrição gerada automaticamente">
            <a:extLst>
              <a:ext uri="{FF2B5EF4-FFF2-40B4-BE49-F238E27FC236}">
                <a16:creationId xmlns:a16="http://schemas.microsoft.com/office/drawing/2014/main" id="{8307E9C6-E0F4-438C-8048-142459E7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38" y="4722705"/>
            <a:ext cx="441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20999F75-48D2-4E79-8422-EFBBA351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37" y="4722704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4">
            <a:extLst>
              <a:ext uri="{FF2B5EF4-FFF2-40B4-BE49-F238E27FC236}">
                <a16:creationId xmlns:a16="http://schemas.microsoft.com/office/drawing/2014/main" id="{60667DDE-BA21-4F7E-87CD-1D3B7314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76" y="4177571"/>
            <a:ext cx="3603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9" descr="Uma imagem contendo edifício&#10;&#10;Descrição gerada automaticamente">
            <a:extLst>
              <a:ext uri="{FF2B5EF4-FFF2-40B4-BE49-F238E27FC236}">
                <a16:creationId xmlns:a16="http://schemas.microsoft.com/office/drawing/2014/main" id="{992CCD61-507E-4FF7-A91B-28EA0710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14" y="3718782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7" descr="Uma imagem contendo parede, pessoa, mulher, interior&#10;&#10;Descrição gerada automaticamente">
            <a:extLst>
              <a:ext uri="{FF2B5EF4-FFF2-40B4-BE49-F238E27FC236}">
                <a16:creationId xmlns:a16="http://schemas.microsoft.com/office/drawing/2014/main" id="{356B7787-5237-4395-9710-1AAD87FDE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396" y="2483307"/>
            <a:ext cx="2160000" cy="216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17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724B19-50F0-45E6-93C9-DF53F2A63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Eventos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8DAFF86-E177-4365-9EE1-50A239A26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5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4F1A-EB84-4336-AAA9-41CACB364E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620472"/>
            <a:ext cx="10363826" cy="3424107"/>
          </a:xfrm>
        </p:spPr>
        <p:txBody>
          <a:bodyPr/>
          <a:lstStyle/>
          <a:p>
            <a:r>
              <a:rPr lang="pt-BR" altLang="pt-BR" dirty="0"/>
              <a:t>Eventos são notificações ou ações que o software emite ou recebe quando algo de significativo aconteceu, por exemplo, quando uma atualização de alguma entidade acontece em nosso sistema.</a:t>
            </a:r>
          </a:p>
          <a:p>
            <a:r>
              <a:rPr lang="pt-BR" dirty="0"/>
              <a:t>Full </a:t>
            </a:r>
            <a:r>
              <a:rPr lang="pt-BR" dirty="0" err="1"/>
              <a:t>payload</a:t>
            </a:r>
            <a:endParaRPr lang="pt-BR" dirty="0"/>
          </a:p>
          <a:p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event</a:t>
            </a:r>
            <a:endParaRPr lang="pt-BR" dirty="0"/>
          </a:p>
          <a:p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659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5C968CB7-7BEE-488E-842D-C6CFDA51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51" y="965201"/>
            <a:ext cx="6071696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6CE1663-A1EB-41D8-A5D9-48545B49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90" y="804333"/>
            <a:ext cx="8796952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474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2DFCFC-9B86-4824-B76E-0980DEE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pt-BR" sz="370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55E49-CBFF-4BCF-89AD-E7B48CD35D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pt-BR" altLang="pt-BR"/>
              <a:t>Assíncrono​</a:t>
            </a:r>
          </a:p>
          <a:p>
            <a:r>
              <a:rPr lang="pt-BR" altLang="pt-BR"/>
              <a:t>Baixo acoplamento entre serviços​</a:t>
            </a:r>
          </a:p>
          <a:p>
            <a:r>
              <a:rPr lang="pt-BR" altLang="pt-BR"/>
              <a:t>Fácil escalabilidade​</a:t>
            </a:r>
          </a:p>
          <a:p>
            <a:r>
              <a:rPr lang="pt-BR" altLang="pt-BR"/>
              <a:t>Reprocessamento​</a:t>
            </a:r>
          </a:p>
          <a:p>
            <a:r>
              <a:rPr lang="pt-BR" altLang="pt-BR"/>
              <a:t>Fácil evolução do sistema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2DFCFC-9B86-4824-B76E-0980DEE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pt-BR" sz="3100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55E49-CBFF-4BCF-89AD-E7B48CD35D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pt-BR" altLang="pt-BR"/>
              <a:t>Alto custo​</a:t>
            </a:r>
          </a:p>
          <a:p>
            <a:r>
              <a:rPr lang="pt-BR" altLang="pt-BR"/>
              <a:t>Complexidade na infraestrutura (DevOps, Dev)​</a:t>
            </a:r>
          </a:p>
          <a:p>
            <a:r>
              <a:rPr lang="pt-BR" altLang="pt-BR"/>
              <a:t>Complexidade na arquitetura​</a:t>
            </a:r>
          </a:p>
          <a:p>
            <a:r>
              <a:rPr lang="pt-BR" altLang="pt-BR"/>
              <a:t>Falha de serviços</a:t>
            </a:r>
          </a:p>
          <a:p>
            <a:r>
              <a:rPr lang="pt-BR" altLang="pt-BR"/>
              <a:t>Consistência eventual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EA164-F2B2-42B5-A79D-B2ADDD25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44720"/>
          </a:xfrm>
        </p:spPr>
        <p:txBody>
          <a:bodyPr/>
          <a:lstStyle/>
          <a:p>
            <a:r>
              <a:rPr lang="pt-BR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63069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24A1-682D-4A78-BB27-076A8CE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1CE28-2EA7-4746-ABC0-19BC8761DD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altLang="pt-BR" dirty="0" err="1">
                <a:ea typeface="MS PGothic"/>
              </a:rPr>
              <a:t>falecom@anamanzan.dev</a:t>
            </a:r>
            <a:r>
              <a:rPr lang="pt-BR" altLang="pt-BR" dirty="0">
                <a:ea typeface="MS PGothic"/>
              </a:rPr>
              <a:t> </a:t>
            </a:r>
          </a:p>
          <a:p>
            <a:pPr marL="0" indent="0" algn="ctr">
              <a:buNone/>
            </a:pPr>
            <a:r>
              <a:rPr lang="pt-BR" altLang="pt-BR" dirty="0">
                <a:ea typeface="MS PGothic"/>
              </a:rPr>
              <a:t>renicius.pagotto@outlook.com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0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62EB-327F-4D14-ACE1-5ACB90E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pt-BR" dirty="0"/>
              <a:t>Renicius Pagotto </a:t>
            </a:r>
            <a:r>
              <a:rPr lang="pt-BR" dirty="0" err="1"/>
              <a:t>fostaini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56FE3-2B51-4D52-BA84-57936085CD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r>
              <a:rPr lang="pt-BR" altLang="pt-BR" dirty="0">
                <a:ea typeface="MS PGothic"/>
              </a:rPr>
              <a:t>Engenheiro de Software de XP</a:t>
            </a:r>
          </a:p>
          <a:p>
            <a:r>
              <a:rPr lang="pt-BR" altLang="pt-BR" dirty="0">
                <a:ea typeface="MS PGothic"/>
              </a:rPr>
              <a:t>Apoiador do </a:t>
            </a:r>
            <a:r>
              <a:rPr lang="pt-BR" altLang="pt-BR" dirty="0" err="1">
                <a:ea typeface="MS PGothic"/>
              </a:rPr>
              <a:t>Developers</a:t>
            </a:r>
            <a:r>
              <a:rPr lang="pt-BR" altLang="pt-BR" dirty="0">
                <a:ea typeface="MS PGothic"/>
              </a:rPr>
              <a:t>-BR</a:t>
            </a:r>
          </a:p>
          <a:p>
            <a:r>
              <a:rPr lang="pt-BR" altLang="pt-BR" dirty="0" err="1">
                <a:ea typeface="MS PGothic"/>
              </a:rPr>
              <a:t>Co-Fundador</a:t>
            </a:r>
            <a:r>
              <a:rPr lang="pt-BR" altLang="pt-BR" dirty="0">
                <a:ea typeface="MS PGothic"/>
              </a:rPr>
              <a:t> do </a:t>
            </a:r>
            <a:r>
              <a:rPr lang="pt-BR" altLang="pt-BR" dirty="0" err="1">
                <a:ea typeface="MS PGothic"/>
              </a:rPr>
              <a:t>ItuDevelopers</a:t>
            </a:r>
            <a:endParaRPr lang="pt-BR" altLang="pt-BR" dirty="0">
              <a:ea typeface="MS PGothic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92055E-870D-415F-9AE4-57E34E25EF50}"/>
              </a:ext>
            </a:extLst>
          </p:cNvPr>
          <p:cNvSpPr/>
          <p:nvPr/>
        </p:nvSpPr>
        <p:spPr>
          <a:xfrm>
            <a:off x="5257784" y="4139168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renicius.pagotto@outlook.com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3851;p15">
            <a:extLst>
              <a:ext uri="{FF2B5EF4-FFF2-40B4-BE49-F238E27FC236}">
                <a16:creationId xmlns:a16="http://schemas.microsoft.com/office/drawing/2014/main" id="{5B1F76A5-88C2-4AFD-ACF7-F35B8012BE09}"/>
              </a:ext>
            </a:extLst>
          </p:cNvPr>
          <p:cNvSpPr txBox="1">
            <a:spLocks/>
          </p:cNvSpPr>
          <p:nvPr/>
        </p:nvSpPr>
        <p:spPr>
          <a:xfrm>
            <a:off x="5284088" y="4698999"/>
            <a:ext cx="3734077" cy="4762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  <a:defRPr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medium.com/@renicius.pagotto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687FB1-A365-452D-84FE-423AC38E40D3}"/>
              </a:ext>
            </a:extLst>
          </p:cNvPr>
          <p:cNvSpPr txBox="1"/>
          <p:nvPr/>
        </p:nvSpPr>
        <p:spPr>
          <a:xfrm>
            <a:off x="6085309" y="5435319"/>
            <a:ext cx="204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 err="1">
                <a:cs typeface="Calibri" panose="020F0502020204030204" pitchFamily="34" charset="0"/>
              </a:rPr>
              <a:t>Renícius</a:t>
            </a:r>
            <a:r>
              <a:rPr lang="pt-BR" dirty="0">
                <a:cs typeface="Calibri" panose="020F0502020204030204" pitchFamily="34" charset="0"/>
              </a:rPr>
              <a:t> Pagotto</a:t>
            </a:r>
          </a:p>
        </p:txBody>
      </p:sp>
      <p:pic>
        <p:nvPicPr>
          <p:cNvPr id="13" name="Imagem 3">
            <a:extLst>
              <a:ext uri="{FF2B5EF4-FFF2-40B4-BE49-F238E27FC236}">
                <a16:creationId xmlns:a16="http://schemas.microsoft.com/office/drawing/2014/main" id="{63BD1C9F-F344-4B0A-B2F3-10E0A2A4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39" y="5430835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2" descr="Uma imagem contendo machado, ferramenta&#10;&#10;Descrição gerada automaticamente">
            <a:extLst>
              <a:ext uri="{FF2B5EF4-FFF2-40B4-BE49-F238E27FC236}">
                <a16:creationId xmlns:a16="http://schemas.microsoft.com/office/drawing/2014/main" id="{8307E9C6-E0F4-438C-8048-142459E7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0" y="5439804"/>
            <a:ext cx="441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20999F75-48D2-4E79-8422-EFBBA351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36" y="5430834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4">
            <a:extLst>
              <a:ext uri="{FF2B5EF4-FFF2-40B4-BE49-F238E27FC236}">
                <a16:creationId xmlns:a16="http://schemas.microsoft.com/office/drawing/2014/main" id="{60667DDE-BA21-4F7E-87CD-1D3B7314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34" y="4816474"/>
            <a:ext cx="3603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9" descr="Uma imagem contendo edifício&#10;&#10;Descrição gerada automaticamente">
            <a:extLst>
              <a:ext uri="{FF2B5EF4-FFF2-40B4-BE49-F238E27FC236}">
                <a16:creationId xmlns:a16="http://schemas.microsoft.com/office/drawing/2014/main" id="{992CCD61-507E-4FF7-A91B-28EA0710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39" y="4148137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09EFA9-A9B8-4461-8CBD-3314D42268F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729858" y="2483307"/>
            <a:ext cx="2160000" cy="216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23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51ED90-C7A1-4FD1-9E90-76EFD263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sz="8000"/>
              <a:t>Aplicações Monolíticas</a:t>
            </a:r>
            <a:endParaRPr lang="pt-BR" sz="8000"/>
          </a:p>
        </p:txBody>
      </p:sp>
    </p:spTree>
    <p:extLst>
      <p:ext uri="{BB962C8B-B14F-4D97-AF65-F5344CB8AC3E}">
        <p14:creationId xmlns:p14="http://schemas.microsoft.com/office/powerpoint/2010/main" val="3911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5E5DCCA-9255-4F3F-AEAB-EA2FA0176FC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43886190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113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642824C-EDB9-460A-B7AF-6394DE69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73" y="804333"/>
            <a:ext cx="8178986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407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F59C2-E0D7-4DCC-83AB-BD804CC64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sz="8000"/>
              <a:t>SOA</a:t>
            </a:r>
          </a:p>
        </p:txBody>
      </p:sp>
    </p:spTree>
    <p:extLst>
      <p:ext uri="{BB962C8B-B14F-4D97-AF65-F5344CB8AC3E}">
        <p14:creationId xmlns:p14="http://schemas.microsoft.com/office/powerpoint/2010/main" val="146474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4B350-4A91-45C1-8042-6EF6756ED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lang="pt-BR" altLang="pt-BR" sz="1800"/>
              <a:t>Service Oriented Architectures (SOA) é, em tradução livre, Arquitetura Orientada a Serviços. Esse conceito de arquitetura busca disponibilizar as funcionalidades de um sistema como um serviço.</a:t>
            </a:r>
          </a:p>
          <a:p>
            <a:r>
              <a:rPr lang="pt-BR" altLang="pt-BR" sz="1800"/>
              <a:t>Se comunicam através de um Enterprise Service Bus (ESB), utilizando algum protocolo de comunicação (SOAP, por exemplo)</a:t>
            </a:r>
          </a:p>
          <a:p>
            <a:r>
              <a:rPr lang="pt-BR" altLang="pt-BR" sz="1800"/>
              <a:t>ESB é ponto único de falha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370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223719-9933-45F5-BE28-C6C9ED16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pt-BR" sz="4000"/>
              <a:t>Vantagens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178C0-A21E-4DD7-BA14-B7BDF1C3C0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lang="pt-BR" altLang="pt-BR" sz="1800"/>
              <a:t>A diminuição do tempo de desenvolvimento;​</a:t>
            </a:r>
          </a:p>
          <a:p>
            <a:r>
              <a:rPr lang="pt-BR" altLang="pt-BR" sz="1800"/>
              <a:t>O baixo acoplamento entre as partes do sistema facilita a manutenção;​</a:t>
            </a:r>
          </a:p>
          <a:p>
            <a:r>
              <a:rPr lang="pt-BR" altLang="pt-BR" sz="1800"/>
              <a:t>Facilidade de agregar novas tecnologias a plataformas;​</a:t>
            </a:r>
          </a:p>
          <a:p>
            <a:r>
              <a:rPr lang="pt-BR" altLang="pt-BR" sz="1800"/>
              <a:t>E a possibilidade de reutilização de componentes.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5210835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27</TotalTime>
  <Words>406</Words>
  <Application>Microsoft Office PowerPoint</Application>
  <PresentationFormat>Widescreen</PresentationFormat>
  <Paragraphs>67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Titillium Web Light</vt:lpstr>
      <vt:lpstr>Tw Cen MT</vt:lpstr>
      <vt:lpstr>Gotícula</vt:lpstr>
      <vt:lpstr>Arquitetura Orientada a Eventos</vt:lpstr>
      <vt:lpstr>Ana Manzan</vt:lpstr>
      <vt:lpstr>Renicius Pagotto fostaini</vt:lpstr>
      <vt:lpstr>Aplicações Monolíticas</vt:lpstr>
      <vt:lpstr>Apresentação do PowerPoint</vt:lpstr>
      <vt:lpstr>Apresentação do PowerPoint</vt:lpstr>
      <vt:lpstr>SOA</vt:lpstr>
      <vt:lpstr>Apresentação do PowerPoint</vt:lpstr>
      <vt:lpstr>Vantagens</vt:lpstr>
      <vt:lpstr>Microsserviços</vt:lpstr>
      <vt:lpstr>Apresentação do PowerPoint</vt:lpstr>
      <vt:lpstr>Apresentação do PowerPoint</vt:lpstr>
      <vt:lpstr>Comunicação entre serviços</vt:lpstr>
      <vt:lpstr>Apresentação do PowerPoint</vt:lpstr>
      <vt:lpstr>Mensageria</vt:lpstr>
      <vt:lpstr>Apresentação do PowerPoint</vt:lpstr>
      <vt:lpstr>Apresentação do PowerPoint</vt:lpstr>
      <vt:lpstr>Arquitetura Orientada a Eventos</vt:lpstr>
      <vt:lpstr>Apresentação do PowerPoint</vt:lpstr>
      <vt:lpstr>Eventos</vt:lpstr>
      <vt:lpstr>Apresentação do PowerPoint</vt:lpstr>
      <vt:lpstr>Apresentação do PowerPoint</vt:lpstr>
      <vt:lpstr>Apresentação do PowerPoint</vt:lpstr>
      <vt:lpstr>Vantagens</vt:lpstr>
      <vt:lpstr>Desvantagens</vt:lpstr>
      <vt:lpstr>Perguntas?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Orientada a Eventos</dc:title>
  <dc:creator>Renicius Fostaini</dc:creator>
  <cp:lastModifiedBy>Renicius Fostaini</cp:lastModifiedBy>
  <cp:revision>4</cp:revision>
  <dcterms:created xsi:type="dcterms:W3CDTF">2021-06-30T18:25:40Z</dcterms:created>
  <dcterms:modified xsi:type="dcterms:W3CDTF">2021-06-30T18:53:37Z</dcterms:modified>
</cp:coreProperties>
</file>