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0" r:id="rId3"/>
    <p:sldId id="272" r:id="rId4"/>
    <p:sldId id="372" r:id="rId5"/>
    <p:sldId id="373" r:id="rId6"/>
    <p:sldId id="374" r:id="rId7"/>
    <p:sldId id="375" r:id="rId8"/>
    <p:sldId id="376" r:id="rId9"/>
    <p:sldId id="378" r:id="rId10"/>
    <p:sldId id="381" r:id="rId11"/>
    <p:sldId id="382" r:id="rId12"/>
    <p:sldId id="383" r:id="rId13"/>
    <p:sldId id="384" r:id="rId14"/>
    <p:sldId id="379" r:id="rId15"/>
    <p:sldId id="385" r:id="rId16"/>
    <p:sldId id="386" r:id="rId17"/>
    <p:sldId id="387" r:id="rId18"/>
    <p:sldId id="388" r:id="rId19"/>
    <p:sldId id="389" r:id="rId20"/>
    <p:sldId id="380" r:id="rId21"/>
    <p:sldId id="391" r:id="rId22"/>
    <p:sldId id="392" r:id="rId23"/>
    <p:sldId id="393" r:id="rId24"/>
    <p:sldId id="394" r:id="rId25"/>
    <p:sldId id="395" r:id="rId26"/>
    <p:sldId id="403" r:id="rId27"/>
    <p:sldId id="398" r:id="rId28"/>
    <p:sldId id="399" r:id="rId29"/>
    <p:sldId id="400" r:id="rId30"/>
    <p:sldId id="401" r:id="rId31"/>
    <p:sldId id="402" r:id="rId32"/>
    <p:sldId id="409" r:id="rId33"/>
    <p:sldId id="408" r:id="rId34"/>
    <p:sldId id="407" r:id="rId35"/>
    <p:sldId id="406" r:id="rId36"/>
    <p:sldId id="405" r:id="rId37"/>
    <p:sldId id="404" r:id="rId38"/>
    <p:sldId id="413" r:id="rId39"/>
    <p:sldId id="397" r:id="rId40"/>
    <p:sldId id="410" r:id="rId41"/>
    <p:sldId id="411" r:id="rId42"/>
    <p:sldId id="418" r:id="rId43"/>
    <p:sldId id="417" r:id="rId44"/>
    <p:sldId id="416" r:id="rId45"/>
    <p:sldId id="415" r:id="rId46"/>
    <p:sldId id="412" r:id="rId47"/>
    <p:sldId id="414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7" r:id="rId56"/>
    <p:sldId id="428" r:id="rId57"/>
    <p:sldId id="429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82"/>
    <p:restoredTop sz="94689"/>
  </p:normalViewPr>
  <p:slideViewPr>
    <p:cSldViewPr snapToGrid="0" snapToObjects="1">
      <p:cViewPr varScale="1">
        <p:scale>
          <a:sx n="64" d="100"/>
          <a:sy n="64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1EB2B-9DD2-E64F-8626-D5FFAB85C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1C8B7B-645B-4F45-AF4A-CFCDADB09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128F-3E86-1C4A-BCD7-2E823D60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2020-03-14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B45A5-43B7-4B4A-B279-13274089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917CE-D5AB-DC47-B047-8E22F24B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387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C6423-8BA2-E742-AA17-39182835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F10EB5-14A1-DD49-BF25-7E4FDE7A5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36001-01B6-2C47-B08F-A512AD38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2020-03-14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6179F-221D-FE48-B78E-5A591DC7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F4C53-E7D4-AF42-8E99-C4465E82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73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7F983C-E4F8-EC4F-B635-F5DEF7A03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981C88-206F-444E-A026-F6D06CB4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77788-EEF3-8647-8908-EB0E906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2020-03-14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81C8A-211E-4348-ADBD-CB4B05C6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5E527-C83F-F84E-A5B2-7EDA9633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44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5C31-6A2C-BD48-BB3A-E794569D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95F30-4A55-AB42-A95E-EEB267E95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C5A11-A895-2B41-815D-639812A6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2020-03-14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063A4-7F75-5544-BA86-01D2D7F3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35B0B-6395-244F-8202-12859A3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7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18B4-6BE8-FB41-9E2E-7F0196BB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C5B24-196A-BD4B-A6E0-D642E97A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0A2F7-C4E3-D14A-B76D-739360E5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2020-03-14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F30A0-82A3-1A44-AAE5-D974DBE3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A0C6C-0E26-6642-A7C6-332A54E5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57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0935E-6845-2240-9063-49E2330E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A5BC-B338-7F45-B6C2-490AD11F6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C437E-E1C2-CD4E-B26A-824345743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C34F0-5164-3848-8DE3-A7CB71F1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2020-03-14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51EB0-4D4B-4B40-8978-B2DAE1CB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97DB0-EA91-E846-BCDC-0C0941F5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928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67BFB-B2E9-FF4E-BB5E-6970B8B2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20EC1-91CD-4B4F-8975-AB652606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93B5E4-ABA9-9B4A-A203-0B8F2357B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7BE2E3-1886-5144-8B62-ADA2FAE30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D2064-15B5-7C4B-9C3E-4E4460EEB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F72C0-89EE-994A-9812-EC03E62B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2020-03-14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A73438-A1C2-4E4D-957E-86BCC85A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30D58D-7EF8-734C-806A-4E287825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08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88CC-D952-0646-9DA6-C0D69DBF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7C75E7-EF4B-8D47-843F-AB04A0F6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2020-03-14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9F2611-2E29-1B49-9192-CA5002BC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3103C-B382-0841-941A-310A9474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961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504C84-C617-0241-A75A-8EC974C4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2020-03-14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D1E91E-080A-D648-9130-6AB2A9ED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9F220-810B-F645-8DCC-31FB8155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76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9614E-D850-D246-9D89-68258DA8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033DB-BDB7-7F43-B37A-F59A3C43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C27389-790A-C740-839B-9238941F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3BD5D-4721-C845-B4FF-8BBD470D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2020-03-14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2645E-EA7B-B545-8D8A-465994EF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C7AC6-CDA5-9C4D-949E-F2B11C24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3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33F4E-3121-664B-ADC3-06DA9DE7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1014CB-366C-334B-9F23-16B2D9922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9DC8C-43C4-E84A-9D98-334091C8E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CA165-6F36-1D4E-BF2D-4FE3A96E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2020-03-14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03945-78CC-9B40-BA4B-43ECE81D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D889B-F206-BB48-8D9E-9A6C030C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85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091305-170B-4C44-BE59-CF54ADB7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89E70-6F65-EB4B-B427-D320DBF7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AB1C3-DC64-B146-85B7-F301E089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9CDD4-7E16-7047-830C-DD1AB18545EE}" type="datetimeFigureOut">
              <a:rPr kumimoji="1" lang="ko-KR" altLang="en-US" smtClean="0"/>
              <a:t>2020-03-14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8DC85-9245-5645-84AD-DBB58C8D8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95476-01A0-3244-AE3B-930A86D41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01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E92FE-32F0-CB40-A042-7D6B53D9AC55}"/>
              </a:ext>
            </a:extLst>
          </p:cNvPr>
          <p:cNvSpPr txBox="1"/>
          <p:nvPr/>
        </p:nvSpPr>
        <p:spPr>
          <a:xfrm>
            <a:off x="1456764" y="1787799"/>
            <a:ext cx="9278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/>
              <a:t>텐서플로와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머신러닝으로</a:t>
            </a:r>
            <a:r>
              <a:rPr lang="ko-KR" altLang="en-US" sz="4000" b="1" dirty="0"/>
              <a:t> 시작하는 </a:t>
            </a:r>
            <a:endParaRPr lang="en-US" altLang="ko-KR" sz="4000" b="1" dirty="0"/>
          </a:p>
          <a:p>
            <a:pPr algn="ctr"/>
            <a:r>
              <a:rPr lang="ko-KR" altLang="en-US" sz="4000" b="1" dirty="0" err="1"/>
              <a:t>자연어처리</a:t>
            </a:r>
            <a:endParaRPr lang="ko-KR" altLang="en-US" sz="4000" dirty="0"/>
          </a:p>
          <a:p>
            <a:pPr algn="ctr"/>
            <a:endParaRPr kumimoji="1"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35E61-AB0F-D744-8AAB-F1B6B42AFDDE}"/>
              </a:ext>
            </a:extLst>
          </p:cNvPr>
          <p:cNvSpPr txBox="1"/>
          <p:nvPr/>
        </p:nvSpPr>
        <p:spPr>
          <a:xfrm>
            <a:off x="5520392" y="525964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Lecture 8</a:t>
            </a:r>
          </a:p>
        </p:txBody>
      </p:sp>
    </p:spTree>
    <p:extLst>
      <p:ext uri="{BB962C8B-B14F-4D97-AF65-F5344CB8AC3E}">
        <p14:creationId xmlns:p14="http://schemas.microsoft.com/office/powerpoint/2010/main" val="400743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4954561" cy="115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 language representation</a:t>
            </a:r>
            <a:r>
              <a:rPr kumimoji="1" lang="ko-KR" altLang="en-US" sz="1600" dirty="0"/>
              <a:t>을 적용하는</a:t>
            </a:r>
            <a:br>
              <a:rPr kumimoji="1" lang="en-US" altLang="ko-KR" sz="1600" dirty="0"/>
            </a:br>
            <a:r>
              <a:rPr kumimoji="1" lang="ko-KR" altLang="en-US" sz="1600" dirty="0"/>
              <a:t>기존의 두가지 방법이 존재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8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4954561" cy="299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 language representation</a:t>
            </a:r>
            <a:r>
              <a:rPr kumimoji="1" lang="ko-KR" altLang="en-US" sz="1600" dirty="0"/>
              <a:t>을 적용하는</a:t>
            </a:r>
            <a:br>
              <a:rPr kumimoji="1" lang="en-US" altLang="ko-KR" sz="1600" dirty="0"/>
            </a:br>
            <a:r>
              <a:rPr kumimoji="1" lang="ko-KR" altLang="en-US" sz="1600" dirty="0"/>
              <a:t>기존의 두가지 방법이 존재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feature-based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lvl="2">
              <a:lnSpc>
                <a:spcPct val="150000"/>
              </a:lnSpc>
            </a:pPr>
            <a:endParaRPr kumimoji="1" lang="en-US" altLang="ko-KR" sz="1600" dirty="0"/>
          </a:p>
          <a:p>
            <a:pPr lvl="2">
              <a:lnSpc>
                <a:spcPct val="150000"/>
              </a:lnSpc>
            </a:pPr>
            <a:endParaRPr lang="en" altLang="ko-Kore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4954561" cy="299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 language representation</a:t>
            </a:r>
            <a:r>
              <a:rPr kumimoji="1" lang="ko-KR" altLang="en-US" sz="1600" dirty="0"/>
              <a:t>을 적용하는</a:t>
            </a:r>
            <a:br>
              <a:rPr kumimoji="1" lang="en-US" altLang="ko-KR" sz="1600" dirty="0"/>
            </a:br>
            <a:r>
              <a:rPr kumimoji="1" lang="ko-KR" altLang="en-US" sz="1600" dirty="0"/>
              <a:t>기존의 두가지 방법이 존재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feature-based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ELMo</a:t>
            </a:r>
            <a:endParaRPr kumimoji="1"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w2v, glove, </a:t>
            </a:r>
            <a:r>
              <a:rPr kumimoji="1" lang="en-US" altLang="ko-KR" sz="1600" dirty="0" err="1"/>
              <a:t>fasttext</a:t>
            </a:r>
            <a:endParaRPr kumimoji="1"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Skip-thought vectors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sz="1600" dirty="0" err="1"/>
              <a:t>etc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4954561" cy="3738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 language representation</a:t>
            </a:r>
            <a:r>
              <a:rPr kumimoji="1" lang="ko-KR" altLang="en-US" sz="1600" dirty="0"/>
              <a:t>을 적용하는</a:t>
            </a:r>
            <a:br>
              <a:rPr kumimoji="1" lang="en-US" altLang="ko-KR" sz="1600" dirty="0"/>
            </a:br>
            <a:r>
              <a:rPr kumimoji="1" lang="ko-KR" altLang="en-US" sz="1600" dirty="0"/>
              <a:t>기존의 두가지 방법이 존재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feature-based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ELMo</a:t>
            </a:r>
            <a:endParaRPr kumimoji="1"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w2v, glove, </a:t>
            </a:r>
            <a:r>
              <a:rPr kumimoji="1" lang="en-US" altLang="ko-KR" sz="1600" dirty="0" err="1"/>
              <a:t>fasttext</a:t>
            </a:r>
            <a:endParaRPr kumimoji="1"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Skip-thought vectors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sz="1600" dirty="0" err="1"/>
              <a:t>etc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GPT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UMLFiT</a:t>
            </a: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8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9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743193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기존의 </a:t>
            </a:r>
            <a:r>
              <a:rPr kumimoji="1" lang="en-US" altLang="ko-Kore-KR" sz="1600" dirty="0"/>
              <a:t>pre-trained </a:t>
            </a:r>
            <a:r>
              <a:rPr kumimoji="1" lang="ko-KR" altLang="en-US" sz="1600" dirty="0"/>
              <a:t>방법들은 제한적으로 </a:t>
            </a:r>
            <a:r>
              <a:rPr kumimoji="1" lang="en-US" altLang="ko-KR" sz="1600" dirty="0"/>
              <a:t>pre-training </a:t>
            </a:r>
            <a:r>
              <a:rPr kumimoji="1" lang="ko-KR" altLang="en-US" sz="1600" dirty="0"/>
              <a:t>방법을 활용함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743193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기존의 </a:t>
            </a:r>
            <a:r>
              <a:rPr kumimoji="1" lang="en-US" altLang="ko-Kore-KR" sz="1600" dirty="0"/>
              <a:t>pre-trained </a:t>
            </a:r>
            <a:r>
              <a:rPr kumimoji="1" lang="ko-KR" altLang="en-US" sz="1600" dirty="0"/>
              <a:t>방법들은 제한적으로 </a:t>
            </a:r>
            <a:r>
              <a:rPr kumimoji="1" lang="en-US" altLang="ko-KR" sz="1600" dirty="0"/>
              <a:t>pre-training </a:t>
            </a:r>
            <a:r>
              <a:rPr kumimoji="1" lang="ko-KR" altLang="en-US" sz="1600" dirty="0"/>
              <a:t>방법을 활용함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기존의 방법들을 모두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language model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0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743193" cy="189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기존의 </a:t>
            </a:r>
            <a:r>
              <a:rPr kumimoji="1" lang="en-US" altLang="ko-Kore-KR" sz="1600" dirty="0"/>
              <a:t>pre-trained </a:t>
            </a:r>
            <a:r>
              <a:rPr kumimoji="1" lang="ko-KR" altLang="en-US" sz="1600" dirty="0"/>
              <a:t>방법들은 제한적으로 </a:t>
            </a:r>
            <a:r>
              <a:rPr kumimoji="1" lang="en-US" altLang="ko-KR" sz="1600" dirty="0"/>
              <a:t>pre-training </a:t>
            </a:r>
            <a:r>
              <a:rPr kumimoji="1" lang="ko-KR" altLang="en-US" sz="1600" dirty="0"/>
              <a:t>방법을 활용함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기존의 방법들을 모두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language model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이러한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LM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sentence level task</a:t>
            </a:r>
            <a:r>
              <a:rPr kumimoji="1" lang="ko-KR" altLang="en-US" sz="1600" dirty="0"/>
              <a:t>에서 성능을</a:t>
            </a:r>
            <a:br>
              <a:rPr kumimoji="1" lang="en-US" altLang="ko-KR" sz="1600" dirty="0"/>
            </a:br>
            <a:r>
              <a:rPr kumimoji="1" lang="ko-KR" altLang="en-US" sz="1600" dirty="0"/>
              <a:t>저하시킨다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63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749092" cy="2630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기존의 </a:t>
            </a:r>
            <a:r>
              <a:rPr kumimoji="1" lang="en-US" altLang="ko-Kore-KR" sz="1600" dirty="0"/>
              <a:t>pre-trained </a:t>
            </a:r>
            <a:r>
              <a:rPr kumimoji="1" lang="ko-KR" altLang="en-US" sz="1600" dirty="0"/>
              <a:t>방법들은 제한적으로 </a:t>
            </a:r>
            <a:r>
              <a:rPr kumimoji="1" lang="en-US" altLang="ko-KR" sz="1600" dirty="0"/>
              <a:t>pre-training </a:t>
            </a:r>
            <a:r>
              <a:rPr kumimoji="1" lang="ko-KR" altLang="en-US" sz="1600" dirty="0"/>
              <a:t>방법을 활용함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기존의 방법들을 모두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language model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이러한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LM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sentence level task</a:t>
            </a:r>
            <a:r>
              <a:rPr kumimoji="1" lang="ko-KR" altLang="en-US" sz="1600" dirty="0"/>
              <a:t>에서 성능을</a:t>
            </a:r>
            <a:br>
              <a:rPr kumimoji="1" lang="en-US" altLang="ko-KR" sz="1600" dirty="0"/>
            </a:br>
            <a:r>
              <a:rPr kumimoji="1" lang="ko-KR" altLang="en-US" sz="1600" dirty="0"/>
              <a:t>저하시킨다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Masked Language Modeling(MLM) pre-training objective</a:t>
            </a:r>
            <a:r>
              <a:rPr kumimoji="1" lang="ko-KR" altLang="en-US" sz="1600" dirty="0" err="1"/>
              <a:t>를</a:t>
            </a:r>
            <a:br>
              <a:rPr kumimoji="1" lang="en-US" altLang="ko-KR" sz="1600" dirty="0"/>
            </a:br>
            <a:r>
              <a:rPr kumimoji="1" lang="ko-KR" altLang="en-US" sz="1600" dirty="0"/>
              <a:t>활용해서 </a:t>
            </a:r>
            <a:r>
              <a:rPr kumimoji="1" lang="ko-KR" altLang="en-US" sz="1600" dirty="0" err="1"/>
              <a:t>단방향의</a:t>
            </a:r>
            <a:r>
              <a:rPr kumimoji="1" lang="ko-KR" altLang="en-US" sz="1600" dirty="0"/>
              <a:t> 제약을 제거한다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7417608" cy="299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기존의 </a:t>
            </a:r>
            <a:r>
              <a:rPr kumimoji="1" lang="en-US" altLang="ko-Kore-KR" sz="1600" dirty="0"/>
              <a:t>pre-trained </a:t>
            </a:r>
            <a:r>
              <a:rPr kumimoji="1" lang="ko-KR" altLang="en-US" sz="1600" dirty="0"/>
              <a:t>방법들은 제한적으로 </a:t>
            </a:r>
            <a:r>
              <a:rPr kumimoji="1" lang="en-US" altLang="ko-KR" sz="1600" dirty="0"/>
              <a:t>pre-training </a:t>
            </a:r>
            <a:r>
              <a:rPr kumimoji="1" lang="ko-KR" altLang="en-US" sz="1600" dirty="0"/>
              <a:t>방법을 활용함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기존의 방법들을 모두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language model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이러한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LM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sentence level task</a:t>
            </a:r>
            <a:r>
              <a:rPr kumimoji="1" lang="ko-KR" altLang="en-US" sz="1600" dirty="0"/>
              <a:t>에서 성능을</a:t>
            </a:r>
            <a:br>
              <a:rPr kumimoji="1" lang="en-US" altLang="ko-KR" sz="1600" dirty="0"/>
            </a:br>
            <a:r>
              <a:rPr kumimoji="1" lang="ko-KR" altLang="en-US" sz="1600" dirty="0"/>
              <a:t>저하시킨다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Masked Language Modeling(MLM) pre-training objective</a:t>
            </a:r>
            <a:r>
              <a:rPr kumimoji="1" lang="ko-KR" altLang="en-US" sz="1600" dirty="0" err="1"/>
              <a:t>를</a:t>
            </a:r>
            <a:br>
              <a:rPr kumimoji="1" lang="en-US" altLang="ko-KR" sz="1600" dirty="0"/>
            </a:br>
            <a:r>
              <a:rPr kumimoji="1" lang="ko-KR" altLang="en-US" sz="1600" dirty="0"/>
              <a:t>활용해서 </a:t>
            </a:r>
            <a:r>
              <a:rPr kumimoji="1" lang="ko-KR" altLang="en-US" sz="1600" dirty="0" err="1"/>
              <a:t>단방향의</a:t>
            </a:r>
            <a:r>
              <a:rPr kumimoji="1" lang="ko-KR" altLang="en-US" sz="1600" dirty="0"/>
              <a:t> 제약을 제거한다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MLM</a:t>
            </a:r>
            <a:r>
              <a:rPr kumimoji="1" lang="ko-KR" altLang="en-US" sz="1600" dirty="0"/>
              <a:t>과 더불어 </a:t>
            </a:r>
            <a:r>
              <a:rPr kumimoji="1" lang="en-US" altLang="ko-KR" sz="1600" dirty="0"/>
              <a:t>Next Sentence Prediction(NSP) task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jointly</a:t>
            </a:r>
            <a:r>
              <a:rPr kumimoji="1" lang="ko-KR" altLang="en-US" sz="1600" dirty="0"/>
              <a:t>하게 학습한다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5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B55AB-9E66-5C45-B3DE-187AD6A9E35B}"/>
              </a:ext>
            </a:extLst>
          </p:cNvPr>
          <p:cNvSpPr txBox="1"/>
          <p:nvPr/>
        </p:nvSpPr>
        <p:spPr>
          <a:xfrm>
            <a:off x="5513661" y="3136612"/>
            <a:ext cx="1164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4152342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73744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14F38-7DEE-6843-ABA2-529258A4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231" y="1746077"/>
            <a:ext cx="3307025" cy="3365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87142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 framework </a:t>
            </a:r>
            <a:r>
              <a:rPr kumimoji="1" lang="ko-KR" altLang="en-US" sz="1600" dirty="0"/>
              <a:t>에는 두개의 </a:t>
            </a:r>
            <a:r>
              <a:rPr kumimoji="1" lang="en-US" altLang="ko-KR" sz="1600" dirty="0"/>
              <a:t>step</a:t>
            </a:r>
            <a:r>
              <a:rPr kumimoji="1" lang="ko-KR" altLang="en-US" sz="1600" dirty="0"/>
              <a:t>이 존재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모델이 </a:t>
            </a:r>
            <a:r>
              <a:rPr kumimoji="1" lang="en-US" altLang="ko-KR" sz="1600" dirty="0"/>
              <a:t>unlabeled data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활용해 학습한다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model</a:t>
            </a:r>
            <a:r>
              <a:rPr kumimoji="1" lang="ko-KR" altLang="en-US" sz="1600" dirty="0"/>
              <a:t>의 가중치를 사용해 모델을 </a:t>
            </a:r>
            <a:r>
              <a:rPr kumimoji="1" lang="en-US" altLang="ko-KR" sz="1600" dirty="0"/>
              <a:t>initialize</a:t>
            </a:r>
            <a:r>
              <a:rPr kumimoji="1" lang="ko-KR" altLang="en-US" sz="1600" dirty="0"/>
              <a:t>한 후</a:t>
            </a:r>
            <a:br>
              <a:rPr kumimoji="1" lang="en-US" altLang="ko-KR" sz="1600" dirty="0"/>
            </a:br>
            <a:r>
              <a:rPr kumimoji="1" lang="en-US" altLang="ko-KR" sz="1600" dirty="0"/>
              <a:t>down-stream task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학습한다</a:t>
            </a:r>
            <a:r>
              <a:rPr kumimoji="1"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31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73744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14F38-7DEE-6843-ABA2-529258A4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231" y="1746077"/>
            <a:ext cx="3307025" cy="33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2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73744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14F38-7DEE-6843-ABA2-529258A4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231" y="1746077"/>
            <a:ext cx="3307025" cy="3365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4352474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 framework </a:t>
            </a:r>
            <a:r>
              <a:rPr kumimoji="1" lang="ko-KR" altLang="en-US" sz="1600" dirty="0"/>
              <a:t>에는 두개의 </a:t>
            </a:r>
            <a:r>
              <a:rPr kumimoji="1" lang="en-US" altLang="ko-KR" sz="1600" dirty="0"/>
              <a:t>step</a:t>
            </a:r>
            <a:r>
              <a:rPr kumimoji="1" lang="ko-KR" altLang="en-US" sz="1600" dirty="0"/>
              <a:t>이 존재</a:t>
            </a:r>
            <a:r>
              <a:rPr kumimoji="1"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97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73744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14F38-7DEE-6843-ABA2-529258A4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231" y="1746077"/>
            <a:ext cx="3307025" cy="3365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4352474" cy="189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 framework </a:t>
            </a:r>
            <a:r>
              <a:rPr kumimoji="1" lang="ko-KR" altLang="en-US" sz="1600" dirty="0"/>
              <a:t>에는 두개의 </a:t>
            </a:r>
            <a:r>
              <a:rPr kumimoji="1" lang="en-US" altLang="ko-KR" sz="1600" dirty="0"/>
              <a:t>step</a:t>
            </a:r>
            <a:r>
              <a:rPr kumimoji="1" lang="ko-KR" altLang="en-US" sz="1600" dirty="0"/>
              <a:t>이 존재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4725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73744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14F38-7DEE-6843-ABA2-529258A4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231" y="1746077"/>
            <a:ext cx="3307025" cy="3365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87142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 framework </a:t>
            </a:r>
            <a:r>
              <a:rPr kumimoji="1" lang="ko-KR" altLang="en-US" sz="1600" dirty="0"/>
              <a:t>에는 두개의 </a:t>
            </a:r>
            <a:r>
              <a:rPr kumimoji="1" lang="en-US" altLang="ko-KR" sz="1600" dirty="0"/>
              <a:t>step</a:t>
            </a:r>
            <a:r>
              <a:rPr kumimoji="1" lang="ko-KR" altLang="en-US" sz="1600" dirty="0"/>
              <a:t>이 존재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모델이 </a:t>
            </a:r>
            <a:r>
              <a:rPr kumimoji="1" lang="en-US" altLang="ko-KR" sz="1600" dirty="0"/>
              <a:t>unlabeled data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활용해 학습한다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model</a:t>
            </a:r>
            <a:r>
              <a:rPr kumimoji="1" lang="ko-KR" altLang="en-US" sz="1600" dirty="0"/>
              <a:t>의 가중치를 사용해 모델을 </a:t>
            </a:r>
            <a:r>
              <a:rPr kumimoji="1" lang="en-US" altLang="ko-KR" sz="1600" dirty="0"/>
              <a:t>initialize</a:t>
            </a:r>
            <a:r>
              <a:rPr kumimoji="1" lang="ko-KR" altLang="en-US" sz="1600" dirty="0"/>
              <a:t>한 후</a:t>
            </a:r>
            <a:br>
              <a:rPr kumimoji="1" lang="en-US" altLang="ko-KR" sz="1600" dirty="0"/>
            </a:br>
            <a:r>
              <a:rPr kumimoji="1" lang="en-US" altLang="ko-KR" sz="1600" dirty="0"/>
              <a:t>down-stream task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학습한다</a:t>
            </a:r>
            <a:r>
              <a:rPr kumimoji="1"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1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73744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87142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 framework </a:t>
            </a:r>
            <a:r>
              <a:rPr kumimoji="1" lang="ko-KR" altLang="en-US" sz="1600" dirty="0"/>
              <a:t>에는 두개의 </a:t>
            </a:r>
            <a:r>
              <a:rPr kumimoji="1" lang="en-US" altLang="ko-KR" sz="1600" dirty="0"/>
              <a:t>step</a:t>
            </a:r>
            <a:r>
              <a:rPr kumimoji="1" lang="ko-KR" altLang="en-US" sz="1600" dirty="0"/>
              <a:t>이 존재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모델이 </a:t>
            </a:r>
            <a:r>
              <a:rPr kumimoji="1" lang="en-US" altLang="ko-KR" sz="1600" dirty="0"/>
              <a:t>unlabeled data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활용해 학습한다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model</a:t>
            </a:r>
            <a:r>
              <a:rPr kumimoji="1" lang="ko-KR" altLang="en-US" sz="1600" dirty="0"/>
              <a:t>의 가중치를 사용해 모델을 </a:t>
            </a:r>
            <a:r>
              <a:rPr kumimoji="1" lang="en-US" altLang="ko-KR" sz="1600" dirty="0"/>
              <a:t>initialize</a:t>
            </a:r>
            <a:r>
              <a:rPr kumimoji="1" lang="ko-KR" altLang="en-US" sz="1600" dirty="0"/>
              <a:t>한 후</a:t>
            </a:r>
            <a:br>
              <a:rPr kumimoji="1" lang="en-US" altLang="ko-KR" sz="1600" dirty="0"/>
            </a:br>
            <a:r>
              <a:rPr kumimoji="1" lang="en-US" altLang="ko-KR" sz="1600" dirty="0"/>
              <a:t>down-stream task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학습한다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14891C-52F3-F343-A12F-54B8848E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628" y="3852482"/>
            <a:ext cx="6539346" cy="27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00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6264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Model Architecture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BF5EE9-2133-4A40-9740-1AEB255B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83" y="2079096"/>
            <a:ext cx="4045658" cy="26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35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6264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Model Architecture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21932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architecture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multi-layer bidirectional Transformer encoder.</a:t>
            </a:r>
          </a:p>
        </p:txBody>
      </p:sp>
    </p:spTree>
    <p:extLst>
      <p:ext uri="{BB962C8B-B14F-4D97-AF65-F5344CB8AC3E}">
        <p14:creationId xmlns:p14="http://schemas.microsoft.com/office/powerpoint/2010/main" val="3713926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6264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Model Architecture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21932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architecture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multi-layer bidirectional Transformer encoder.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en-US" altLang="ko-KR" sz="1600" baseline="-25000" dirty="0"/>
              <a:t>BASE</a:t>
            </a:r>
            <a:r>
              <a:rPr kumimoji="1" lang="en-US" altLang="ko-KR" sz="16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D3A177-985C-BF40-84C7-5921CCBE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83" y="2079096"/>
            <a:ext cx="4045658" cy="26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11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6264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Model Architecture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21932" cy="115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architecture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multi-layer bidirectional Transformer encoder.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en-US" altLang="ko-KR" sz="1600" baseline="-25000" dirty="0"/>
              <a:t>BASE</a:t>
            </a:r>
            <a:r>
              <a:rPr kumimoji="1" lang="en-US" altLang="ko-KR" sz="16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L=12, H=768, A=12, Total Parameters=110M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E504E1-AF9D-FC4D-A39B-7B02ED0B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83" y="2079096"/>
            <a:ext cx="4045658" cy="26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9BB983-37C6-3845-9D28-E7464AAA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106" y="0"/>
            <a:ext cx="465337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FBAE8-11F2-FE4B-8C5A-0F07457C17FC}"/>
              </a:ext>
            </a:extLst>
          </p:cNvPr>
          <p:cNvSpPr txBox="1"/>
          <p:nvPr/>
        </p:nvSpPr>
        <p:spPr>
          <a:xfrm>
            <a:off x="387626" y="1311964"/>
            <a:ext cx="597759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Google AI, 2018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Learning Representation Learning</a:t>
            </a:r>
            <a:r>
              <a:rPr kumimoji="1" lang="ko-KR" altLang="en-US" dirty="0"/>
              <a:t>의 대표적인 방법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11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NLP task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State-of-The-Art</a:t>
            </a:r>
            <a:r>
              <a:rPr kumimoji="1" lang="ko-KR" altLang="en-US" dirty="0"/>
              <a:t>의 성능을 보임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15239-B1F3-CA46-BD5D-2FDF1CC26E3F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3421961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6264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Model Architecture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21932" cy="1522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architecture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multi-layer bidirectional Transformer encoder.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en-US" altLang="ko-KR" sz="1600" baseline="-25000" dirty="0"/>
              <a:t>BASE</a:t>
            </a:r>
            <a:r>
              <a:rPr kumimoji="1" lang="en-US" altLang="ko-KR" sz="16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L=12, H=768, A=12, Total Parameters=110M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en-US" altLang="ko-KR" sz="1600" baseline="-25000" dirty="0"/>
              <a:t>LARGE</a:t>
            </a:r>
            <a:r>
              <a:rPr kumimoji="1" lang="en-US" altLang="ko-KR" sz="16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814247-75F3-A64A-B6DD-561748A0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83" y="2079096"/>
            <a:ext cx="4045658" cy="26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0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6264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Model Architecture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21932" cy="189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architecture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multi-layer bidirectional Transformer encoder.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en-US" altLang="ko-KR" sz="1600" baseline="-25000" dirty="0"/>
              <a:t>BASE</a:t>
            </a:r>
            <a:r>
              <a:rPr kumimoji="1" lang="en-US" altLang="ko-KR" sz="16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L=12, H=768, A=12, Total Parameters=110M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en-US" altLang="ko-KR" sz="1600" baseline="-25000" dirty="0"/>
              <a:t>LARGE</a:t>
            </a:r>
            <a:r>
              <a:rPr kumimoji="1" lang="en-US" altLang="ko-KR" sz="16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L=24, H=1024, A=16, Total Parameters=340M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F246F-515C-A640-967E-B6C144D07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83" y="2079096"/>
            <a:ext cx="4045658" cy="26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38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149312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</a:t>
            </a:r>
            <a:r>
              <a:rPr kumimoji="1" lang="en-US" altLang="ko-KR" sz="1600" dirty="0"/>
              <a:t>sequence(sentence)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합쳐서 모델의 </a:t>
            </a: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97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149312" cy="115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</a:t>
            </a:r>
            <a:r>
              <a:rPr kumimoji="1" lang="en-US" altLang="ko-KR" sz="1600" dirty="0"/>
              <a:t>sequence(sentence)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합쳐서 모델의 </a:t>
            </a: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WordPeice</a:t>
            </a:r>
            <a:r>
              <a:rPr kumimoji="1" lang="en-US" altLang="ko-KR" sz="1600" dirty="0"/>
              <a:t> Embedding </a:t>
            </a:r>
            <a:r>
              <a:rPr kumimoji="1" lang="ko-KR" altLang="en-US" sz="1600" dirty="0"/>
              <a:t>사용</a:t>
            </a:r>
            <a:r>
              <a:rPr kumimoji="1" lang="en-US" altLang="ko-KR" sz="1600" dirty="0"/>
              <a:t>(vocab size = 30,000)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4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149312" cy="1522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</a:t>
            </a:r>
            <a:r>
              <a:rPr kumimoji="1" lang="en-US" altLang="ko-KR" sz="1600" dirty="0"/>
              <a:t>sequence(sentence)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합쳐서 모델의 </a:t>
            </a: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WordPeice</a:t>
            </a:r>
            <a:r>
              <a:rPr kumimoji="1" lang="en-US" altLang="ko-KR" sz="1600" dirty="0"/>
              <a:t> Embedding </a:t>
            </a:r>
            <a:r>
              <a:rPr kumimoji="1" lang="ko-KR" altLang="en-US" sz="1600" dirty="0"/>
              <a:t>사용</a:t>
            </a:r>
            <a:r>
              <a:rPr kumimoji="1" lang="en-US" altLang="ko-KR" sz="1600" dirty="0"/>
              <a:t>(vocab size = 30,000)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모든 </a:t>
            </a: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시작은 </a:t>
            </a:r>
            <a:r>
              <a:rPr kumimoji="1" lang="en-US" altLang="ko-KR" sz="1600" dirty="0"/>
              <a:t>[CLS] 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45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149312" cy="189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</a:t>
            </a:r>
            <a:r>
              <a:rPr kumimoji="1" lang="en-US" altLang="ko-KR" sz="1600" dirty="0"/>
              <a:t>sequence(sentence)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합쳐서 모델의 </a:t>
            </a: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WordPeice</a:t>
            </a:r>
            <a:r>
              <a:rPr kumimoji="1" lang="en-US" altLang="ko-KR" sz="1600" dirty="0"/>
              <a:t> Embedding </a:t>
            </a:r>
            <a:r>
              <a:rPr kumimoji="1" lang="ko-KR" altLang="en-US" sz="1600" dirty="0"/>
              <a:t>사용</a:t>
            </a:r>
            <a:r>
              <a:rPr kumimoji="1" lang="en-US" altLang="ko-KR" sz="1600" dirty="0"/>
              <a:t>(vocab size = 30,000)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모든 </a:t>
            </a: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시작은 </a:t>
            </a:r>
            <a:r>
              <a:rPr kumimoji="1" lang="en-US" altLang="ko-KR" sz="1600" dirty="0"/>
              <a:t>[CLS] 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문장을 구분 짓기 위해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가지 방법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82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149312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</a:t>
            </a:r>
            <a:r>
              <a:rPr kumimoji="1" lang="en-US" altLang="ko-KR" sz="1600" dirty="0"/>
              <a:t>sequence(sentence)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합쳐서 모델의 </a:t>
            </a: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WordPeice</a:t>
            </a:r>
            <a:r>
              <a:rPr kumimoji="1" lang="en-US" altLang="ko-KR" sz="1600" dirty="0"/>
              <a:t> Embedding </a:t>
            </a:r>
            <a:r>
              <a:rPr kumimoji="1" lang="ko-KR" altLang="en-US" sz="1600" dirty="0"/>
              <a:t>사용</a:t>
            </a:r>
            <a:r>
              <a:rPr kumimoji="1" lang="en-US" altLang="ko-KR" sz="1600" dirty="0"/>
              <a:t>(vocab size = 30,000)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모든 </a:t>
            </a: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시작은 </a:t>
            </a:r>
            <a:r>
              <a:rPr kumimoji="1" lang="en-US" altLang="ko-KR" sz="1600" dirty="0"/>
              <a:t>[CLS] 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문장을 구분 짓기 위해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가지 방법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각 문장 사이에 </a:t>
            </a:r>
            <a:r>
              <a:rPr kumimoji="1" lang="en-US" altLang="ko-KR" sz="1600" dirty="0"/>
              <a:t>[SEP] 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special token </a:t>
            </a:r>
            <a:r>
              <a:rPr kumimoji="1" lang="ko-KR" altLang="en-US" sz="1600" dirty="0"/>
              <a:t>넣음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45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149312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</a:t>
            </a:r>
            <a:r>
              <a:rPr kumimoji="1" lang="en-US" altLang="ko-KR" sz="1600" dirty="0"/>
              <a:t>sequence(sentence)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합쳐서 모델의 </a:t>
            </a: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WordPeice</a:t>
            </a:r>
            <a:r>
              <a:rPr kumimoji="1" lang="en-US" altLang="ko-KR" sz="1600" dirty="0"/>
              <a:t> Embedding </a:t>
            </a:r>
            <a:r>
              <a:rPr kumimoji="1" lang="ko-KR" altLang="en-US" sz="1600" dirty="0"/>
              <a:t>사용</a:t>
            </a:r>
            <a:r>
              <a:rPr kumimoji="1" lang="en-US" altLang="ko-KR" sz="1600" dirty="0"/>
              <a:t>(vocab size = 30,000)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모든 </a:t>
            </a: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시작은 </a:t>
            </a:r>
            <a:r>
              <a:rPr kumimoji="1" lang="en-US" altLang="ko-KR" sz="1600" dirty="0"/>
              <a:t>[CLS] 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문장을 구분 짓기 위해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가지 방법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각 문장 사이에 </a:t>
            </a:r>
            <a:r>
              <a:rPr kumimoji="1" lang="en-US" altLang="ko-KR" sz="1600" dirty="0"/>
              <a:t>[SEP] 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special token </a:t>
            </a:r>
            <a:r>
              <a:rPr kumimoji="1" lang="ko-KR" altLang="en-US" sz="1600" dirty="0"/>
              <a:t>넣음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A04A8CE-3C5D-EC4A-B08B-4DDF049E1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3" y="3951893"/>
            <a:ext cx="7835900" cy="25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05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1341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244AC3-4197-C845-867D-9569C5E8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660579"/>
            <a:ext cx="3305528" cy="15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6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10318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Abstract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3F715-E1BC-E94E-8C7A-18FBCDD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16" y="307571"/>
            <a:ext cx="3940837" cy="65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58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1341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3131370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Masked Language Modeling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244AC3-4197-C845-867D-9569C5E8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660579"/>
            <a:ext cx="3305528" cy="15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0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1341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3131370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Masked Language Modeling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Next Sentence Prediction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244AC3-4197-C845-867D-9569C5E8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660579"/>
            <a:ext cx="3305528" cy="15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57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0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649834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[MASK]</a:t>
            </a:r>
            <a:r>
              <a:rPr kumimoji="1" lang="ko-KR" altLang="en-US" sz="1600" dirty="0"/>
              <a:t>로 바꾼 후</a:t>
            </a:r>
            <a:r>
              <a:rPr kumimoji="1" lang="en-US" altLang="ko-KR" sz="1600" dirty="0"/>
              <a:t>(Masking)</a:t>
            </a:r>
            <a:r>
              <a:rPr kumimoji="1" lang="ko-KR" altLang="en-US" sz="1600" dirty="0"/>
              <a:t> 해당 </a:t>
            </a:r>
            <a:br>
              <a:rPr kumimoji="1" lang="en-US" altLang="ko-KR" sz="1600" dirty="0"/>
            </a:br>
            <a:r>
              <a:rPr kumimoji="1" lang="ko-KR" altLang="en-US" sz="1600" dirty="0"/>
              <a:t>단어들을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예측하는 것을 학습</a:t>
            </a:r>
            <a:endParaRPr kumimoji="1"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7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57583" cy="1522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[MASK]</a:t>
            </a:r>
            <a:r>
              <a:rPr kumimoji="1" lang="ko-KR" altLang="en-US" sz="1600" dirty="0"/>
              <a:t>로 바꾼 후</a:t>
            </a:r>
            <a:r>
              <a:rPr kumimoji="1" lang="en-US" altLang="ko-KR" sz="1600" dirty="0"/>
              <a:t>(Masking)</a:t>
            </a:r>
            <a:r>
              <a:rPr kumimoji="1" lang="ko-KR" altLang="en-US" sz="1600" dirty="0"/>
              <a:t> 해당 </a:t>
            </a:r>
            <a:br>
              <a:rPr kumimoji="1" lang="en-US" altLang="ko-KR" sz="1600" dirty="0"/>
            </a:br>
            <a:r>
              <a:rPr kumimoji="1" lang="ko-KR" altLang="en-US" sz="1600" dirty="0"/>
              <a:t>단어들을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예측하는 것을 학습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을 사용함으로써 </a:t>
            </a:r>
            <a:r>
              <a:rPr kumimoji="1" lang="en-US" altLang="ko-KR" sz="1600" dirty="0"/>
              <a:t>bidirectional </a:t>
            </a:r>
            <a:r>
              <a:rPr kumimoji="1" lang="ko-KR" altLang="en-US" sz="1600" dirty="0"/>
              <a:t>한 </a:t>
            </a:r>
            <a:r>
              <a:rPr kumimoji="1" lang="en-US" altLang="ko-KR" sz="1600" dirty="0"/>
              <a:t>representation</a:t>
            </a:r>
            <a:r>
              <a:rPr kumimoji="1" lang="ko-KR" altLang="en-US" sz="1600" dirty="0"/>
              <a:t>을 학습</a:t>
            </a:r>
            <a:br>
              <a:rPr kumimoji="1" lang="en-US" altLang="ko-KR" sz="1600" dirty="0"/>
            </a:br>
            <a:r>
              <a:rPr kumimoji="1" lang="ko-KR" altLang="en-US" sz="1600" dirty="0"/>
              <a:t>할 수 있지만</a:t>
            </a:r>
            <a:r>
              <a:rPr kumimoji="1" lang="en-US" altLang="ko-KR" sz="1600" dirty="0"/>
              <a:t>, fine-tuning </a:t>
            </a:r>
            <a:r>
              <a:rPr kumimoji="1" lang="ko-KR" altLang="en-US" sz="1600" dirty="0"/>
              <a:t>단계에서 문제 발생시킴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97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57583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[MASK]</a:t>
            </a:r>
            <a:r>
              <a:rPr kumimoji="1" lang="ko-KR" altLang="en-US" sz="1600" dirty="0"/>
              <a:t>로 바꾼 후</a:t>
            </a:r>
            <a:r>
              <a:rPr kumimoji="1" lang="en-US" altLang="ko-KR" sz="1600" dirty="0"/>
              <a:t>(Masking)</a:t>
            </a:r>
            <a:r>
              <a:rPr kumimoji="1" lang="ko-KR" altLang="en-US" sz="1600" dirty="0"/>
              <a:t> 해당 </a:t>
            </a:r>
            <a:br>
              <a:rPr kumimoji="1" lang="en-US" altLang="ko-KR" sz="1600" dirty="0"/>
            </a:br>
            <a:r>
              <a:rPr kumimoji="1" lang="ko-KR" altLang="en-US" sz="1600" dirty="0"/>
              <a:t>단어들을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예측하는 것을 학습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을 사용함으로써 </a:t>
            </a:r>
            <a:r>
              <a:rPr kumimoji="1" lang="en-US" altLang="ko-KR" sz="1600" dirty="0"/>
              <a:t>bidirectional </a:t>
            </a:r>
            <a:r>
              <a:rPr kumimoji="1" lang="ko-KR" altLang="en-US" sz="1600" dirty="0"/>
              <a:t>한 </a:t>
            </a:r>
            <a:r>
              <a:rPr kumimoji="1" lang="en-US" altLang="ko-KR" sz="1600" dirty="0"/>
              <a:t>representation</a:t>
            </a:r>
            <a:r>
              <a:rPr kumimoji="1" lang="ko-KR" altLang="en-US" sz="1600" dirty="0"/>
              <a:t>을 학습</a:t>
            </a:r>
            <a:br>
              <a:rPr kumimoji="1" lang="en-US" altLang="ko-KR" sz="1600" dirty="0"/>
            </a:br>
            <a:r>
              <a:rPr kumimoji="1" lang="ko-KR" altLang="en-US" sz="1600" dirty="0"/>
              <a:t>할 수 있지만</a:t>
            </a:r>
            <a:r>
              <a:rPr kumimoji="1" lang="en-US" altLang="ko-KR" sz="1600" dirty="0"/>
              <a:t>, fine-tuning </a:t>
            </a:r>
            <a:r>
              <a:rPr kumimoji="1" lang="ko-KR" altLang="en-US" sz="1600" dirty="0"/>
              <a:t>단계에서 문제 발생시킴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학습된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fine-tuning </a:t>
            </a:r>
            <a:r>
              <a:rPr kumimoji="1" lang="ko-KR" altLang="en-US" sz="1600" dirty="0"/>
              <a:t>단계에서 나오지 않는다는</a:t>
            </a:r>
            <a:br>
              <a:rPr kumimoji="1" lang="en-US" altLang="ko-KR" sz="1600" dirty="0"/>
            </a:br>
            <a:r>
              <a:rPr kumimoji="1" lang="en-US" altLang="ko-KR" sz="1600" dirty="0"/>
              <a:t>mismatch </a:t>
            </a:r>
            <a:r>
              <a:rPr kumimoji="1" lang="ko-KR" altLang="en-US" sz="1600" dirty="0"/>
              <a:t>발생</a:t>
            </a:r>
            <a:endParaRPr kumimoji="1"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06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7095469" cy="2630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[MASK]</a:t>
            </a:r>
            <a:r>
              <a:rPr kumimoji="1" lang="ko-KR" altLang="en-US" sz="1600" dirty="0"/>
              <a:t>로 바꾼 후</a:t>
            </a:r>
            <a:r>
              <a:rPr kumimoji="1" lang="en-US" altLang="ko-KR" sz="1600" dirty="0"/>
              <a:t>(Masking)</a:t>
            </a:r>
            <a:r>
              <a:rPr kumimoji="1" lang="ko-KR" altLang="en-US" sz="1600" dirty="0"/>
              <a:t> 해당 </a:t>
            </a:r>
            <a:br>
              <a:rPr kumimoji="1" lang="en-US" altLang="ko-KR" sz="1600" dirty="0"/>
            </a:br>
            <a:r>
              <a:rPr kumimoji="1" lang="ko-KR" altLang="en-US" sz="1600" dirty="0"/>
              <a:t>단어들을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예측하는 것을 학습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을 사용함으로써 </a:t>
            </a:r>
            <a:r>
              <a:rPr kumimoji="1" lang="en-US" altLang="ko-KR" sz="1600" dirty="0"/>
              <a:t>bidirectional </a:t>
            </a:r>
            <a:r>
              <a:rPr kumimoji="1" lang="ko-KR" altLang="en-US" sz="1600" dirty="0"/>
              <a:t>한 </a:t>
            </a:r>
            <a:r>
              <a:rPr kumimoji="1" lang="en-US" altLang="ko-KR" sz="1600" dirty="0"/>
              <a:t>representation</a:t>
            </a:r>
            <a:r>
              <a:rPr kumimoji="1" lang="ko-KR" altLang="en-US" sz="1600" dirty="0"/>
              <a:t>을 학습</a:t>
            </a:r>
            <a:br>
              <a:rPr kumimoji="1" lang="en-US" altLang="ko-KR" sz="1600" dirty="0"/>
            </a:br>
            <a:r>
              <a:rPr kumimoji="1" lang="ko-KR" altLang="en-US" sz="1600" dirty="0"/>
              <a:t>할 수 있지만</a:t>
            </a:r>
            <a:r>
              <a:rPr kumimoji="1" lang="en-US" altLang="ko-KR" sz="1600" dirty="0"/>
              <a:t>, fine-tuning </a:t>
            </a:r>
            <a:r>
              <a:rPr kumimoji="1" lang="ko-KR" altLang="en-US" sz="1600" dirty="0"/>
              <a:t>단계에서 문제 발생시킴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학습된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fine-tuning </a:t>
            </a:r>
            <a:r>
              <a:rPr kumimoji="1" lang="ko-KR" altLang="en-US" sz="1600" dirty="0"/>
              <a:t>단계에서 나오지 않는다는</a:t>
            </a:r>
            <a:br>
              <a:rPr kumimoji="1" lang="en-US" altLang="ko-KR" sz="1600" dirty="0"/>
            </a:br>
            <a:r>
              <a:rPr kumimoji="1" lang="en-US" altLang="ko-KR" sz="1600" dirty="0"/>
              <a:t>mismatch </a:t>
            </a:r>
            <a:r>
              <a:rPr kumimoji="1" lang="ko-KR" altLang="en-US" sz="1600" dirty="0"/>
              <a:t>발생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이를 </a:t>
            </a:r>
            <a:r>
              <a:rPr kumimoji="1" lang="ko-KR" altLang="en-US" sz="1600" dirty="0" err="1"/>
              <a:t>해결위해</a:t>
            </a:r>
            <a:r>
              <a:rPr kumimoji="1" lang="ko-KR" altLang="en-US" sz="1600" dirty="0"/>
              <a:t> 단어를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바꾸는 것 중 일부를 수정</a:t>
            </a:r>
            <a:endParaRPr kumimoji="1"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13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7095469" cy="3738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[MASK]</a:t>
            </a:r>
            <a:r>
              <a:rPr kumimoji="1" lang="ko-KR" altLang="en-US" sz="1600" dirty="0"/>
              <a:t>로 바꾼 후</a:t>
            </a:r>
            <a:r>
              <a:rPr kumimoji="1" lang="en-US" altLang="ko-KR" sz="1600" dirty="0"/>
              <a:t>(Masking)</a:t>
            </a:r>
            <a:r>
              <a:rPr kumimoji="1" lang="ko-KR" altLang="en-US" sz="1600" dirty="0"/>
              <a:t> 해당 </a:t>
            </a:r>
            <a:br>
              <a:rPr kumimoji="1" lang="en-US" altLang="ko-KR" sz="1600" dirty="0"/>
            </a:br>
            <a:r>
              <a:rPr kumimoji="1" lang="ko-KR" altLang="en-US" sz="1600" dirty="0"/>
              <a:t>단어들을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예측하는 것을 학습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을 사용함으로써 </a:t>
            </a:r>
            <a:r>
              <a:rPr kumimoji="1" lang="en-US" altLang="ko-KR" sz="1600" dirty="0"/>
              <a:t>bidirectional </a:t>
            </a:r>
            <a:r>
              <a:rPr kumimoji="1" lang="ko-KR" altLang="en-US" sz="1600" dirty="0"/>
              <a:t>한 </a:t>
            </a:r>
            <a:r>
              <a:rPr kumimoji="1" lang="en-US" altLang="ko-KR" sz="1600" dirty="0"/>
              <a:t>representation</a:t>
            </a:r>
            <a:r>
              <a:rPr kumimoji="1" lang="ko-KR" altLang="en-US" sz="1600" dirty="0"/>
              <a:t>을 학습</a:t>
            </a:r>
            <a:br>
              <a:rPr kumimoji="1" lang="en-US" altLang="ko-KR" sz="1600" dirty="0"/>
            </a:br>
            <a:r>
              <a:rPr kumimoji="1" lang="ko-KR" altLang="en-US" sz="1600" dirty="0"/>
              <a:t>할 수 있지만</a:t>
            </a:r>
            <a:r>
              <a:rPr kumimoji="1" lang="en-US" altLang="ko-KR" sz="1600" dirty="0"/>
              <a:t>, fine-tuning </a:t>
            </a:r>
            <a:r>
              <a:rPr kumimoji="1" lang="ko-KR" altLang="en-US" sz="1600" dirty="0"/>
              <a:t>단계에서 문제 발생시킴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학습된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fine-tuning </a:t>
            </a:r>
            <a:r>
              <a:rPr kumimoji="1" lang="ko-KR" altLang="en-US" sz="1600" dirty="0"/>
              <a:t>단계에서 나오지 않는다는</a:t>
            </a:r>
            <a:br>
              <a:rPr kumimoji="1" lang="en-US" altLang="ko-KR" sz="1600" dirty="0"/>
            </a:br>
            <a:r>
              <a:rPr kumimoji="1" lang="en-US" altLang="ko-KR" sz="1600" dirty="0"/>
              <a:t>mismatch </a:t>
            </a:r>
            <a:r>
              <a:rPr kumimoji="1" lang="ko-KR" altLang="en-US" sz="1600" dirty="0"/>
              <a:t>발생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이를 </a:t>
            </a:r>
            <a:r>
              <a:rPr kumimoji="1" lang="ko-KR" altLang="en-US" sz="1600" dirty="0" err="1"/>
              <a:t>해결위해</a:t>
            </a:r>
            <a:r>
              <a:rPr kumimoji="1" lang="ko-KR" altLang="en-US" sz="1600" dirty="0"/>
              <a:t> 단어를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바꾸는 것 중 일부를 수정</a:t>
            </a:r>
            <a:endParaRPr kumimoji="1"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80% : replace [MASK] token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10% : replace random token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10% : unchanged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29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7095469" cy="3738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[MASK]</a:t>
            </a:r>
            <a:r>
              <a:rPr kumimoji="1" lang="ko-KR" altLang="en-US" sz="1600" dirty="0"/>
              <a:t>로 바꾼 후</a:t>
            </a:r>
            <a:r>
              <a:rPr kumimoji="1" lang="en-US" altLang="ko-KR" sz="1600" dirty="0"/>
              <a:t>(Masking)</a:t>
            </a:r>
            <a:r>
              <a:rPr kumimoji="1" lang="ko-KR" altLang="en-US" sz="1600" dirty="0"/>
              <a:t> 해당 </a:t>
            </a:r>
            <a:br>
              <a:rPr kumimoji="1" lang="en-US" altLang="ko-KR" sz="1600" dirty="0"/>
            </a:br>
            <a:r>
              <a:rPr kumimoji="1" lang="ko-KR" altLang="en-US" sz="1600" dirty="0"/>
              <a:t>단어들을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예측하는 것을 학습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을 사용함으로써 </a:t>
            </a:r>
            <a:r>
              <a:rPr kumimoji="1" lang="en-US" altLang="ko-KR" sz="1600" dirty="0"/>
              <a:t>bidirectional </a:t>
            </a:r>
            <a:r>
              <a:rPr kumimoji="1" lang="ko-KR" altLang="en-US" sz="1600" dirty="0"/>
              <a:t>한 </a:t>
            </a:r>
            <a:r>
              <a:rPr kumimoji="1" lang="en-US" altLang="ko-KR" sz="1600" dirty="0"/>
              <a:t>representation</a:t>
            </a:r>
            <a:r>
              <a:rPr kumimoji="1" lang="ko-KR" altLang="en-US" sz="1600" dirty="0"/>
              <a:t>을 학습</a:t>
            </a:r>
            <a:br>
              <a:rPr kumimoji="1" lang="en-US" altLang="ko-KR" sz="1600" dirty="0"/>
            </a:br>
            <a:r>
              <a:rPr kumimoji="1" lang="ko-KR" altLang="en-US" sz="1600" dirty="0"/>
              <a:t>할 수 있지만</a:t>
            </a:r>
            <a:r>
              <a:rPr kumimoji="1" lang="en-US" altLang="ko-KR" sz="1600" dirty="0"/>
              <a:t>, fine-tuning </a:t>
            </a:r>
            <a:r>
              <a:rPr kumimoji="1" lang="ko-KR" altLang="en-US" sz="1600" dirty="0"/>
              <a:t>단계에서 문제 발생시킴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학습된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fine-tuning </a:t>
            </a:r>
            <a:r>
              <a:rPr kumimoji="1" lang="ko-KR" altLang="en-US" sz="1600" dirty="0"/>
              <a:t>단계에서 나오지 않는다는</a:t>
            </a:r>
            <a:br>
              <a:rPr kumimoji="1" lang="en-US" altLang="ko-KR" sz="1600" dirty="0"/>
            </a:br>
            <a:r>
              <a:rPr kumimoji="1" lang="en-US" altLang="ko-KR" sz="1600" dirty="0"/>
              <a:t>mismatch </a:t>
            </a:r>
            <a:r>
              <a:rPr kumimoji="1" lang="ko-KR" altLang="en-US" sz="1600" dirty="0"/>
              <a:t>발생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이를 </a:t>
            </a:r>
            <a:r>
              <a:rPr kumimoji="1" lang="ko-KR" altLang="en-US" sz="1600" dirty="0" err="1"/>
              <a:t>해결위해</a:t>
            </a:r>
            <a:r>
              <a:rPr kumimoji="1" lang="ko-KR" altLang="en-US" sz="1600" dirty="0"/>
              <a:t> 단어를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바꾸는 것 중 일부를 수정</a:t>
            </a:r>
            <a:endParaRPr kumimoji="1"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80% : replace [MASK] token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10% : replace random token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10% : unchanged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E46B45-A779-A74F-8E24-CEF5586F6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579" y="1559961"/>
            <a:ext cx="3302508" cy="37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8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50258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Next Sentence Prediction(NSP)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005BF-85EE-0840-AEE9-A55C1B6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1559961"/>
            <a:ext cx="3302508" cy="37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9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10318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Abstract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486840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BERT</a:t>
            </a:r>
            <a:r>
              <a:rPr kumimoji="1" lang="en-US" altLang="ko-KR" sz="1600" dirty="0"/>
              <a:t>: </a:t>
            </a:r>
            <a:r>
              <a:rPr kumimoji="1" lang="en-US" altLang="ko-KR" sz="1600" b="1" dirty="0"/>
              <a:t>B</a:t>
            </a:r>
            <a:r>
              <a:rPr kumimoji="1" lang="en-US" altLang="ko-KR" sz="1600" dirty="0"/>
              <a:t>idirectional </a:t>
            </a:r>
            <a:r>
              <a:rPr kumimoji="1" lang="en-US" altLang="ko-KR" sz="1600" b="1" dirty="0"/>
              <a:t>E</a:t>
            </a:r>
            <a:r>
              <a:rPr kumimoji="1" lang="en-US" altLang="ko-KR" sz="1600" dirty="0"/>
              <a:t>ncoder </a:t>
            </a:r>
            <a:r>
              <a:rPr kumimoji="1" lang="en-US" altLang="ko-KR" sz="1600" b="1" dirty="0"/>
              <a:t>R</a:t>
            </a:r>
            <a:r>
              <a:rPr kumimoji="1" lang="en-US" altLang="ko-KR" sz="1600" dirty="0"/>
              <a:t>epresentations from </a:t>
            </a:r>
            <a:r>
              <a:rPr kumimoji="1" lang="en-US" altLang="ko-KR" sz="1600" b="1" dirty="0"/>
              <a:t>T</a:t>
            </a:r>
            <a:r>
              <a:rPr kumimoji="1" lang="en-US" altLang="ko-KR" sz="1600" dirty="0"/>
              <a:t>ransformers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3F715-E1BC-E94E-8C7A-18FBCDD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16" y="307571"/>
            <a:ext cx="3940837" cy="65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709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50258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Next Sentence Prediction(NSP)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96760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다양한 </a:t>
            </a:r>
            <a:r>
              <a:rPr kumimoji="1" lang="en-US" altLang="ko-Kore-KR" sz="1600" dirty="0"/>
              <a:t>Downstream task</a:t>
            </a:r>
            <a:r>
              <a:rPr kumimoji="1" lang="ko-KR" altLang="en-US" sz="1600" dirty="0"/>
              <a:t>들에서 두 문장 사이의 관계를 파악하는 것이</a:t>
            </a:r>
            <a:br>
              <a:rPr kumimoji="1" lang="en-US" altLang="ko-KR" sz="1600" dirty="0"/>
            </a:br>
            <a:r>
              <a:rPr kumimoji="1" lang="ko-KR" altLang="en-US" sz="1600" dirty="0"/>
              <a:t>중요하다</a:t>
            </a:r>
            <a:r>
              <a:rPr kumimoji="1" lang="en-US" altLang="ko-KR" sz="1600" dirty="0"/>
              <a:t>. (ex. Question Answering, Natural Language Inference)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005BF-85EE-0840-AEE9-A55C1B6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1559961"/>
            <a:ext cx="3302508" cy="37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50258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Next Sentence Prediction(NSP)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96760" cy="115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다양한 </a:t>
            </a:r>
            <a:r>
              <a:rPr kumimoji="1" lang="en-US" altLang="ko-Kore-KR" sz="1600" dirty="0"/>
              <a:t>Downstream task</a:t>
            </a:r>
            <a:r>
              <a:rPr kumimoji="1" lang="ko-KR" altLang="en-US" sz="1600" dirty="0"/>
              <a:t>들에서 두 문장 사이의 관계를 파악하는 것이</a:t>
            </a:r>
            <a:br>
              <a:rPr kumimoji="1" lang="en-US" altLang="ko-KR" sz="1600" dirty="0"/>
            </a:br>
            <a:r>
              <a:rPr kumimoji="1" lang="ko-KR" altLang="en-US" sz="1600" dirty="0"/>
              <a:t>중요하다</a:t>
            </a:r>
            <a:r>
              <a:rPr kumimoji="1" lang="en-US" altLang="ko-KR" sz="1600" dirty="0"/>
              <a:t>. (ex. Question Answering, Natural Language Inference)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들어갈 두 문장을 아래의 비율로 선택</a:t>
            </a:r>
            <a:endParaRPr kumimoji="1"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005BF-85EE-0840-AEE9-A55C1B6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1559961"/>
            <a:ext cx="3302508" cy="37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01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50258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Next Sentence Prediction(NSP)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96760" cy="189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다양한 </a:t>
            </a:r>
            <a:r>
              <a:rPr kumimoji="1" lang="en-US" altLang="ko-Kore-KR" sz="1600" dirty="0"/>
              <a:t>Downstream task</a:t>
            </a:r>
            <a:r>
              <a:rPr kumimoji="1" lang="ko-KR" altLang="en-US" sz="1600" dirty="0"/>
              <a:t>들에서 두 문장 사이의 관계를 파악하는 것이</a:t>
            </a:r>
            <a:br>
              <a:rPr kumimoji="1" lang="en-US" altLang="ko-KR" sz="1600" dirty="0"/>
            </a:br>
            <a:r>
              <a:rPr kumimoji="1" lang="ko-KR" altLang="en-US" sz="1600" dirty="0"/>
              <a:t>중요하다</a:t>
            </a:r>
            <a:r>
              <a:rPr kumimoji="1" lang="en-US" altLang="ko-KR" sz="1600" dirty="0"/>
              <a:t>. (ex. Question Answering, Natural Language Inference)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들어갈 두 문장을 아래의 비율로 선택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50% : </a:t>
            </a:r>
            <a:r>
              <a:rPr kumimoji="1" lang="ko-KR" altLang="en-US" sz="1600" dirty="0"/>
              <a:t>실제 이어진 두 문장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50% : Random sentence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005BF-85EE-0840-AEE9-A55C1B6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1559961"/>
            <a:ext cx="3302508" cy="37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81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50258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Next Sentence Prediction(NSP)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96760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다양한 </a:t>
            </a:r>
            <a:r>
              <a:rPr kumimoji="1" lang="en-US" altLang="ko-Kore-KR" sz="1600" dirty="0"/>
              <a:t>Downstream task</a:t>
            </a:r>
            <a:r>
              <a:rPr kumimoji="1" lang="ko-KR" altLang="en-US" sz="1600" dirty="0"/>
              <a:t>들에서 두 문장 사이의 관계를 파악하는 것이</a:t>
            </a:r>
            <a:br>
              <a:rPr kumimoji="1" lang="en-US" altLang="ko-KR" sz="1600" dirty="0"/>
            </a:br>
            <a:r>
              <a:rPr kumimoji="1" lang="ko-KR" altLang="en-US" sz="1600" dirty="0"/>
              <a:t>중요하다</a:t>
            </a:r>
            <a:r>
              <a:rPr kumimoji="1" lang="en-US" altLang="ko-KR" sz="1600" dirty="0"/>
              <a:t>. (ex. Question Answering, Natural Language Inference)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들어갈 두 문장을 아래의 비율로 선택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50% : </a:t>
            </a:r>
            <a:r>
              <a:rPr kumimoji="1" lang="ko-KR" altLang="en-US" sz="1600" dirty="0"/>
              <a:t>실제 이어진 두 문장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50% : Random sentence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들어간 두 문장이 이어진 문장인지 학습</a:t>
            </a:r>
            <a:endParaRPr kumimoji="1"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005BF-85EE-0840-AEE9-A55C1B6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1559961"/>
            <a:ext cx="3302508" cy="37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96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43096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Experiment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3615490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43096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Experiment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E725C2-EF82-714F-B791-C24525A5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051348"/>
            <a:ext cx="9550400" cy="35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263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43096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Experiment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3A0611-8F6F-EB43-9D96-1DAD832B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83" y="1820332"/>
            <a:ext cx="4544172" cy="456141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69ACD3A-0D7C-DB4A-A2D7-EB31240EA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66" y="2247898"/>
            <a:ext cx="4549032" cy="3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43096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Experiment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DE0DC-B995-1649-9E73-C5B39CD7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88" y="2370667"/>
            <a:ext cx="4914023" cy="34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9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10318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Abstract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486840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BERT</a:t>
            </a:r>
            <a:r>
              <a:rPr kumimoji="1" lang="en-US" altLang="ko-KR" sz="1600" dirty="0"/>
              <a:t>: </a:t>
            </a:r>
            <a:r>
              <a:rPr kumimoji="1" lang="en-US" altLang="ko-KR" sz="1600" b="1" dirty="0"/>
              <a:t>B</a:t>
            </a:r>
            <a:r>
              <a:rPr kumimoji="1" lang="en-US" altLang="ko-KR" sz="1600" dirty="0"/>
              <a:t>idirectional </a:t>
            </a:r>
            <a:r>
              <a:rPr kumimoji="1" lang="en-US" altLang="ko-KR" sz="1600" b="1" dirty="0"/>
              <a:t>E</a:t>
            </a:r>
            <a:r>
              <a:rPr kumimoji="1" lang="en-US" altLang="ko-KR" sz="1600" dirty="0"/>
              <a:t>ncoder </a:t>
            </a:r>
            <a:r>
              <a:rPr kumimoji="1" lang="en-US" altLang="ko-KR" sz="1600" b="1" dirty="0"/>
              <a:t>R</a:t>
            </a:r>
            <a:r>
              <a:rPr kumimoji="1" lang="en-US" altLang="ko-KR" sz="1600" dirty="0"/>
              <a:t>epresentations from </a:t>
            </a:r>
            <a:r>
              <a:rPr kumimoji="1" lang="en-US" altLang="ko-KR" sz="1600" b="1" dirty="0"/>
              <a:t>T</a:t>
            </a:r>
            <a:r>
              <a:rPr kumimoji="1" lang="en-US" altLang="ko-KR" sz="1600" dirty="0"/>
              <a:t>ransformers.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Unlabeled text</a:t>
            </a:r>
            <a:r>
              <a:rPr kumimoji="1" lang="ko-KR" altLang="en-US" sz="1600" dirty="0"/>
              <a:t>로부터 </a:t>
            </a:r>
            <a:r>
              <a:rPr kumimoji="1" lang="en-US" altLang="ko-KR" sz="1600" dirty="0"/>
              <a:t>bidirectional representation</a:t>
            </a:r>
            <a:r>
              <a:rPr kumimoji="1" lang="ko-KR" altLang="en-US" sz="1600" dirty="0"/>
              <a:t>을 </a:t>
            </a:r>
            <a:r>
              <a:rPr kumimoji="1" lang="en-US" altLang="ko-KR" sz="1600" dirty="0"/>
              <a:t>pre-train</a:t>
            </a:r>
            <a:r>
              <a:rPr kumimoji="1" lang="ko-KR" altLang="en-US" sz="1600" dirty="0"/>
              <a:t>함</a:t>
            </a: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3F715-E1BC-E94E-8C7A-18FBCDD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16" y="307571"/>
            <a:ext cx="3940837" cy="65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0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10318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Abstract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486840" cy="1522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BERT</a:t>
            </a:r>
            <a:r>
              <a:rPr kumimoji="1" lang="en-US" altLang="ko-KR" sz="1600" dirty="0"/>
              <a:t>: </a:t>
            </a:r>
            <a:r>
              <a:rPr kumimoji="1" lang="en-US" altLang="ko-KR" sz="1600" b="1" dirty="0"/>
              <a:t>B</a:t>
            </a:r>
            <a:r>
              <a:rPr kumimoji="1" lang="en-US" altLang="ko-KR" sz="1600" dirty="0"/>
              <a:t>idirectional </a:t>
            </a:r>
            <a:r>
              <a:rPr kumimoji="1" lang="en-US" altLang="ko-KR" sz="1600" b="1" dirty="0"/>
              <a:t>E</a:t>
            </a:r>
            <a:r>
              <a:rPr kumimoji="1" lang="en-US" altLang="ko-KR" sz="1600" dirty="0"/>
              <a:t>ncoder </a:t>
            </a:r>
            <a:r>
              <a:rPr kumimoji="1" lang="en-US" altLang="ko-KR" sz="1600" b="1" dirty="0"/>
              <a:t>R</a:t>
            </a:r>
            <a:r>
              <a:rPr kumimoji="1" lang="en-US" altLang="ko-KR" sz="1600" dirty="0"/>
              <a:t>epresentations from </a:t>
            </a:r>
            <a:r>
              <a:rPr kumimoji="1" lang="en-US" altLang="ko-KR" sz="1600" b="1" dirty="0"/>
              <a:t>T</a:t>
            </a:r>
            <a:r>
              <a:rPr kumimoji="1" lang="en-US" altLang="ko-KR" sz="1600" dirty="0"/>
              <a:t>ransformers.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Unlabeled text</a:t>
            </a:r>
            <a:r>
              <a:rPr kumimoji="1" lang="ko-KR" altLang="en-US" sz="1600" dirty="0"/>
              <a:t>로부터 </a:t>
            </a:r>
            <a:r>
              <a:rPr kumimoji="1" lang="en-US" altLang="ko-KR" sz="1600" dirty="0"/>
              <a:t>bidirectional representation</a:t>
            </a:r>
            <a:r>
              <a:rPr kumimoji="1" lang="ko-KR" altLang="en-US" sz="1600" dirty="0"/>
              <a:t>을 </a:t>
            </a:r>
            <a:r>
              <a:rPr kumimoji="1" lang="en-US" altLang="ko-KR" sz="1600" dirty="0"/>
              <a:t>pre-train</a:t>
            </a:r>
            <a:r>
              <a:rPr kumimoji="1" lang="ko-KR" altLang="en-US" sz="1600" dirty="0"/>
              <a:t>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 BERT</a:t>
            </a:r>
            <a:r>
              <a:rPr kumimoji="1" lang="ko-KR" altLang="en-US" sz="1600" dirty="0"/>
              <a:t>는 단 하나의 레이어를 추가함으로써</a:t>
            </a:r>
            <a:br>
              <a:rPr kumimoji="1" lang="en-US" altLang="ko-KR" sz="1600" dirty="0"/>
            </a:br>
            <a:r>
              <a:rPr kumimoji="1" lang="en-US" altLang="ko-KR" sz="1600" dirty="0"/>
              <a:t>fine-tune</a:t>
            </a:r>
            <a:r>
              <a:rPr kumimoji="1" lang="ko-KR" altLang="en-US" sz="1600" dirty="0"/>
              <a:t>할 수 있고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이의 결과는 </a:t>
            </a:r>
            <a:r>
              <a:rPr kumimoji="1" lang="en-US" altLang="ko-KR" sz="1600" dirty="0"/>
              <a:t>SOTA</a:t>
            </a:r>
            <a:r>
              <a:rPr kumimoji="1" lang="ko-KR" altLang="en-US" sz="1600" dirty="0"/>
              <a:t>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3F715-E1BC-E94E-8C7A-18FBCDD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16" y="307571"/>
            <a:ext cx="3940837" cy="65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10318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Abstract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486840" cy="189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BERT</a:t>
            </a:r>
            <a:r>
              <a:rPr kumimoji="1" lang="en-US" altLang="ko-KR" sz="1600" dirty="0"/>
              <a:t>: </a:t>
            </a:r>
            <a:r>
              <a:rPr kumimoji="1" lang="en-US" altLang="ko-KR" sz="1600" b="1" dirty="0"/>
              <a:t>B</a:t>
            </a:r>
            <a:r>
              <a:rPr kumimoji="1" lang="en-US" altLang="ko-KR" sz="1600" dirty="0"/>
              <a:t>idirectional </a:t>
            </a:r>
            <a:r>
              <a:rPr kumimoji="1" lang="en-US" altLang="ko-KR" sz="1600" b="1" dirty="0"/>
              <a:t>E</a:t>
            </a:r>
            <a:r>
              <a:rPr kumimoji="1" lang="en-US" altLang="ko-KR" sz="1600" dirty="0"/>
              <a:t>ncoder </a:t>
            </a:r>
            <a:r>
              <a:rPr kumimoji="1" lang="en-US" altLang="ko-KR" sz="1600" b="1" dirty="0"/>
              <a:t>R</a:t>
            </a:r>
            <a:r>
              <a:rPr kumimoji="1" lang="en-US" altLang="ko-KR" sz="1600" dirty="0"/>
              <a:t>epresentations from </a:t>
            </a:r>
            <a:r>
              <a:rPr kumimoji="1" lang="en-US" altLang="ko-KR" sz="1600" b="1" dirty="0"/>
              <a:t>T</a:t>
            </a:r>
            <a:r>
              <a:rPr kumimoji="1" lang="en-US" altLang="ko-KR" sz="1600" dirty="0"/>
              <a:t>ransformers.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Unlabeled text</a:t>
            </a:r>
            <a:r>
              <a:rPr kumimoji="1" lang="ko-KR" altLang="en-US" sz="1600" dirty="0"/>
              <a:t>로부터 </a:t>
            </a:r>
            <a:r>
              <a:rPr kumimoji="1" lang="en-US" altLang="ko-KR" sz="1600" dirty="0"/>
              <a:t>bidirectional representation</a:t>
            </a:r>
            <a:r>
              <a:rPr kumimoji="1" lang="ko-KR" altLang="en-US" sz="1600" dirty="0"/>
              <a:t>을 </a:t>
            </a:r>
            <a:r>
              <a:rPr kumimoji="1" lang="en-US" altLang="ko-KR" sz="1600" dirty="0"/>
              <a:t>pre-train</a:t>
            </a:r>
            <a:r>
              <a:rPr kumimoji="1" lang="ko-KR" altLang="en-US" sz="1600" dirty="0"/>
              <a:t>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 BERT</a:t>
            </a:r>
            <a:r>
              <a:rPr kumimoji="1" lang="ko-KR" altLang="en-US" sz="1600" dirty="0"/>
              <a:t>는 단 하나의 레이어를 추가함으로써</a:t>
            </a:r>
            <a:br>
              <a:rPr kumimoji="1" lang="en-US" altLang="ko-KR" sz="1600" dirty="0"/>
            </a:br>
            <a:r>
              <a:rPr kumimoji="1" lang="en-US" altLang="ko-KR" sz="1600" dirty="0"/>
              <a:t>fine-tune</a:t>
            </a:r>
            <a:r>
              <a:rPr kumimoji="1" lang="ko-KR" altLang="en-US" sz="1600" dirty="0"/>
              <a:t>할 수 있고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이의 결과는 </a:t>
            </a:r>
            <a:r>
              <a:rPr kumimoji="1" lang="en-US" altLang="ko-KR" sz="1600" dirty="0"/>
              <a:t>SOTA</a:t>
            </a:r>
            <a:r>
              <a:rPr kumimoji="1" lang="ko-KR" altLang="en-US" sz="1600" dirty="0"/>
              <a:t>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는 총 </a:t>
            </a:r>
            <a:r>
              <a:rPr kumimoji="1" lang="en-US" altLang="ko-KR" sz="1600" dirty="0"/>
              <a:t>11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NLP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task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SOTA</a:t>
            </a:r>
            <a:r>
              <a:rPr kumimoji="1" lang="ko-KR" altLang="en-US" sz="1600" dirty="0"/>
              <a:t>의 결과를 보였다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3F715-E1BC-E94E-8C7A-18FBCDD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16" y="307571"/>
            <a:ext cx="3940837" cy="65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1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1033</Words>
  <Application>Microsoft Office PowerPoint</Application>
  <PresentationFormat>와이드스크린</PresentationFormat>
  <Paragraphs>259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전은영</dc:creator>
  <cp:lastModifiedBy>전은영 </cp:lastModifiedBy>
  <cp:revision>81</cp:revision>
  <dcterms:created xsi:type="dcterms:W3CDTF">2019-05-24T11:17:23Z</dcterms:created>
  <dcterms:modified xsi:type="dcterms:W3CDTF">2020-03-14T08:43:01Z</dcterms:modified>
</cp:coreProperties>
</file>