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670550" cx="10080625"/>
  <p:notesSz cx="7559675" cy="10691800"/>
  <p:embeddedFontLs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33" roundtripDataSignature="AMtx7mhBA8H56M8cH6Y5pLG/3bE/7KdI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50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06487" y="812800"/>
            <a:ext cx="5338762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755650" y="5078412"/>
            <a:ext cx="6042025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3" type="hdr"/>
          </p:nvPr>
        </p:nvSpPr>
        <p:spPr>
          <a:xfrm>
            <a:off x="0" y="0"/>
            <a:ext cx="32750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10" type="dt"/>
          </p:nvPr>
        </p:nvSpPr>
        <p:spPr>
          <a:xfrm>
            <a:off x="4278312" y="0"/>
            <a:ext cx="32750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11" type="ftr"/>
          </p:nvPr>
        </p:nvSpPr>
        <p:spPr>
          <a:xfrm>
            <a:off x="0" y="10156825"/>
            <a:ext cx="32750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4" type="sldNum"/>
          </p:nvPr>
        </p:nvSpPr>
        <p:spPr>
          <a:xfrm>
            <a:off x="4278312" y="10156825"/>
            <a:ext cx="32750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" name="Google Shape;28;p1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755650" y="5078412"/>
            <a:ext cx="6042025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da7c810ab_2_11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06" name="Google Shape;106;g1dda7c810ab_2_11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g1dda7c810ab_2_11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dda7c810ab_2_11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da7c810ab_2_37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14" name="Google Shape;114;g1dda7c810ab_2_37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g1dda7c810ab_2_37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dda7c810ab_2_37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30f54d3db_0_17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23" name="Google Shape;123;g1f30f54d3db_0_17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1f30f54d3db_0_17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f30f54d3db_0_17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30f54d3db_0_7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32" name="Google Shape;132;g1f30f54d3db_0_7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g1f30f54d3db_0_7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f30f54d3db_0_7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da7c810ab_2_46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42" name="Google Shape;142;g1dda7c810ab_2_46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da7c810ab_2_46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dda7c810ab_2_46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da7c810ab_0_54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50" name="Google Shape;150;g1dda7c810ab_0_54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da7c810ab_0_54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dda7c810ab_0_54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0f1c598b0_0_209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58" name="Google Shape;158;g210f1c598b0_0_209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g210f1c598b0_0_209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10f1c598b0_0_209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da7c810ab_0_64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68" name="Google Shape;168;g1dda7c810ab_0_64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g1dda7c810ab_0_64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dda7c810ab_0_64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da7c810ab_0_75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76" name="Google Shape;176;g1dda7c810ab_0_75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1dda7c810ab_0_75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dda7c810ab_0_75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da7c810ab_0_83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84" name="Google Shape;184;g1dda7c810ab_0_83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1dda7c810ab_0_83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dda7c810ab_0_83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10f1c598b0_0_0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36" name="Google Shape;36;g210f1c598b0_0_0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g210f1c598b0_0_0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g210f1c598b0_0_0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da7c810ab_0_92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93" name="Google Shape;193;g1dda7c810ab_0_92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1dda7c810ab_0_92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dda7c810ab_0_92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da7c810ab_0_101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01" name="Google Shape;201;g1dda7c810ab_0_101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1dda7c810ab_0_101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1dda7c810ab_0_101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da7c810ab_0_109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10" name="Google Shape;210;g1dda7c810ab_0_109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g1dda7c810ab_0_109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1dda7c810ab_0_109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da7c810ab_0_118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19" name="Google Shape;219;g1dda7c810ab_0_118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g1dda7c810ab_0_118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1dda7c810ab_0_118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da7c810ab_0_125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27" name="Google Shape;227;g1dda7c810ab_0_125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da7c810ab_0_125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dda7c810ab_0_125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da7c810ab_0_3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35" name="Google Shape;235;g1dda7c810ab_0_3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dda7c810ab_0_3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dda7c810ab_0_3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10f1c598b0_0_7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44" name="Google Shape;44;g210f1c598b0_0_7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g210f1c598b0_0_7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g210f1c598b0_0_7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da7c810ab_0_19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52" name="Google Shape;52;g1dda7c810ab_0_19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g1dda7c810ab_0_19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1dda7c810ab_0_19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da7c810ab_0_36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60" name="Google Shape;60;g1dda7c810ab_0_36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g1dda7c810ab_0_36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1dda7c810ab_0_36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da7c810ab_0_47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1" name="Google Shape;71;g1dda7c810ab_0_47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g1dda7c810ab_0_47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1dda7c810ab_0_47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da7c810ab_2_1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9" name="Google Shape;79;g1dda7c810ab_2_1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1dda7c810ab_2_1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1dda7c810ab_2_1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da7c810ab_2_21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9" name="Google Shape;89;g1dda7c810ab_2_21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g1dda7c810ab_2_21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dda7c810ab_2_21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da7c810ab_2_29:notes"/>
          <p:cNvSpPr txBox="1"/>
          <p:nvPr>
            <p:ph idx="12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97" name="Google Shape;97;g1dda7c810ab_2_29:notes"/>
          <p:cNvSpPr/>
          <p:nvPr>
            <p:ph idx="2" type="sldImg"/>
          </p:nvPr>
        </p:nvSpPr>
        <p:spPr>
          <a:xfrm>
            <a:off x="1106487" y="812800"/>
            <a:ext cx="5338800" cy="40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g1dda7c810ab_2_29:notes"/>
          <p:cNvSpPr txBox="1"/>
          <p:nvPr>
            <p:ph idx="1" type="body"/>
          </p:nvPr>
        </p:nvSpPr>
        <p:spPr>
          <a:xfrm>
            <a:off x="755650" y="5078412"/>
            <a:ext cx="60420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dda7c810ab_2_29:notes"/>
          <p:cNvSpPr txBox="1"/>
          <p:nvPr>
            <p:ph idx="3" type="sldNum"/>
          </p:nvPr>
        </p:nvSpPr>
        <p:spPr>
          <a:xfrm>
            <a:off x="4278312" y="10156825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675075" y="1622525"/>
            <a:ext cx="8667300" cy="28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>
            <a:lvl1pPr lv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503237" y="5165725"/>
            <a:ext cx="23415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3448050" y="5165725"/>
            <a:ext cx="3189287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227887" y="5165725"/>
            <a:ext cx="23415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503237" y="225425"/>
            <a:ext cx="9064625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503237" y="1327150"/>
            <a:ext cx="9064625" cy="3281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0" type="dt"/>
          </p:nvPr>
        </p:nvSpPr>
        <p:spPr>
          <a:xfrm>
            <a:off x="503237" y="5165725"/>
            <a:ext cx="23415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3448050" y="5165725"/>
            <a:ext cx="3189287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7227887" y="5165725"/>
            <a:ext cx="23415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4762"/>
            <a:ext cx="10152062" cy="5702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mozilla.org/pt-BR/docs/Web/API/Document_Object_Model/Introdu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637" y="-19050"/>
            <a:ext cx="101727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/>
          <p:nvPr/>
        </p:nvSpPr>
        <p:spPr>
          <a:xfrm>
            <a:off x="3136324" y="779172"/>
            <a:ext cx="6364800" cy="21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000"/>
              <a:buFont typeface="Tahoma"/>
              <a:buNone/>
            </a:pPr>
            <a:r>
              <a:rPr b="1" lang="en-US" sz="4000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Inserção de Elementos HTML no DOM usando 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629633" y="3733900"/>
            <a:ext cx="66954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66CC00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Professor: </a:t>
            </a:r>
            <a:r>
              <a:rPr lang="en-US" sz="20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Milton Cesar Paes Santos</a:t>
            </a:r>
            <a:endParaRPr b="0" i="0" sz="2000" u="none" cap="none" strike="noStrike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da7c810ab_2_11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Desenvolvendo em Javascript e Criando elementos dinamicamente</a:t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dda7c810ab_2_11"/>
          <p:cNvSpPr txBox="1"/>
          <p:nvPr>
            <p:ph idx="1" type="subTitle"/>
          </p:nvPr>
        </p:nvSpPr>
        <p:spPr>
          <a:xfrm>
            <a:off x="85300" y="1803275"/>
            <a:ext cx="88761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4572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Foi inserido, porém ele ficou como primeiro elemento, qual solução você propõe para a inserção fique no final da fila dos &lt;Alunos&gt;, mas antes do botão de criar aluno?</a:t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da7c810ab_2_37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Desenvolvendo em Javascript e Criando elementos dinamicamente</a:t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dda7c810ab_2_37"/>
          <p:cNvSpPr txBox="1"/>
          <p:nvPr>
            <p:ph idx="1" type="subTitle"/>
          </p:nvPr>
        </p:nvSpPr>
        <p:spPr>
          <a:xfrm>
            <a:off x="85300" y="1546525"/>
            <a:ext cx="37557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4572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Solução:</a:t>
            </a:r>
            <a:endParaRPr b="1" sz="2200"/>
          </a:p>
          <a:p>
            <a:pPr indent="0" lvl="0" marL="4572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Indicamos que o novo &lt;Aluno&gt; será inserido antes do botão &lt;span&gt;. Utilizamos o span apenas para elucidar que no Javascript podemos criar eventos para qualquer elemento. Não necessariamente precisa ser um button ou input.</a:t>
            </a:r>
            <a:endParaRPr sz="2200"/>
          </a:p>
        </p:txBody>
      </p:sp>
      <p:pic>
        <p:nvPicPr>
          <p:cNvPr id="120" name="Google Shape;120;g1dda7c810ab_2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00" y="1829850"/>
            <a:ext cx="5934825" cy="3294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30f54d3db_0_17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Desenvolvendo em Javascript e Criando elementos dinamicamente</a:t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f30f54d3db_0_17"/>
          <p:cNvSpPr txBox="1"/>
          <p:nvPr>
            <p:ph idx="1" type="subTitle"/>
          </p:nvPr>
        </p:nvSpPr>
        <p:spPr>
          <a:xfrm>
            <a:off x="85300" y="1546525"/>
            <a:ext cx="37557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4572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Solução:</a:t>
            </a:r>
            <a:endParaRPr b="1" sz="2200"/>
          </a:p>
          <a:p>
            <a:pPr indent="0" lvl="0" marL="4572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Indicamos que o novo &lt;Aluno&gt; será inserido antes do botão &lt;span&gt;. Utilizamos o span apenas para elucidar que no Javascript podemos criar eventos para qualquer elemento. Não necessariamente precisa ser um button ou input.</a:t>
            </a:r>
            <a:endParaRPr sz="2200"/>
          </a:p>
        </p:txBody>
      </p:sp>
      <p:pic>
        <p:nvPicPr>
          <p:cNvPr id="129" name="Google Shape;129;g1f30f54d3db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00" y="1829850"/>
            <a:ext cx="5934825" cy="3294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30f54d3db_0_7"/>
          <p:cNvSpPr txBox="1"/>
          <p:nvPr>
            <p:ph type="ctrTitle"/>
          </p:nvPr>
        </p:nvSpPr>
        <p:spPr>
          <a:xfrm>
            <a:off x="632800" y="207450"/>
            <a:ext cx="4383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Atenção:</a:t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f30f54d3db_0_7"/>
          <p:cNvSpPr txBox="1"/>
          <p:nvPr>
            <p:ph idx="1" type="subTitle"/>
          </p:nvPr>
        </p:nvSpPr>
        <p:spPr>
          <a:xfrm>
            <a:off x="85300" y="1165525"/>
            <a:ext cx="33090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4572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Observe que o </a:t>
            </a:r>
            <a:r>
              <a:rPr b="1" i="1" lang="en-US" sz="2200"/>
              <a:t>insertBefore </a:t>
            </a:r>
            <a:r>
              <a:rPr lang="en-US" sz="2200"/>
              <a:t>deve obedecer a sequência criada no HTML. Observem na imagem a seguir o uso do </a:t>
            </a:r>
            <a:r>
              <a:rPr b="1" i="1" lang="en-US" sz="2200"/>
              <a:t>insertBefore</a:t>
            </a:r>
            <a:endParaRPr b="1" i="1" sz="2200"/>
          </a:p>
        </p:txBody>
      </p:sp>
      <p:pic>
        <p:nvPicPr>
          <p:cNvPr id="138" name="Google Shape;138;g1f30f54d3d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700" y="673500"/>
            <a:ext cx="6089251" cy="36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f30f54d3db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738" y="3927613"/>
            <a:ext cx="54102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da7c810ab_2_46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Fim do Primeiro Momento de Aula</a:t>
            </a:r>
            <a:endParaRPr/>
          </a:p>
        </p:txBody>
      </p:sp>
      <p:sp>
        <p:nvSpPr>
          <p:cNvPr id="147" name="Google Shape;147;g1dda7c810ab_2_46"/>
          <p:cNvSpPr txBox="1"/>
          <p:nvPr>
            <p:ph idx="1" type="subTitle"/>
          </p:nvPr>
        </p:nvSpPr>
        <p:spPr>
          <a:xfrm>
            <a:off x="675075" y="1622525"/>
            <a:ext cx="8667300" cy="3135600"/>
          </a:xfrm>
          <a:prstGeom prst="rect">
            <a:avLst/>
          </a:prstGeom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Vamos recuperar o que estudamos?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Fala inicial sobre Javascript e sua importância no contexto web;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Visualizamos um exemplo do DOM no Google Chrome usando o Modo Desenvolvedor;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Capturamos elementos no DOM;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Criamos novos </a:t>
            </a:r>
            <a:r>
              <a:rPr lang="en-US"/>
              <a:t>elementos</a:t>
            </a:r>
            <a:r>
              <a:rPr lang="en-US"/>
              <a:t> e adicionamos ele no DOM;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da7c810ab_0_54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Criando um HTML com Front-End Moderno</a:t>
            </a:r>
            <a:endParaRPr/>
          </a:p>
        </p:txBody>
      </p:sp>
      <p:sp>
        <p:nvSpPr>
          <p:cNvPr id="155" name="Google Shape;155;g1dda7c810ab_0_54"/>
          <p:cNvSpPr txBox="1"/>
          <p:nvPr>
            <p:ph idx="1" type="subTitle"/>
          </p:nvPr>
        </p:nvSpPr>
        <p:spPr>
          <a:xfrm>
            <a:off x="675075" y="1622525"/>
            <a:ext cx="8667300" cy="2844300"/>
          </a:xfrm>
          <a:prstGeom prst="rect">
            <a:avLst/>
          </a:prstGeom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Criar duas páginas exemplo para apresentar os alunos e professores, seguindo a mesma lógica dos slides anteriores.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0f1c598b0_0_209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DOM e Javascript</a:t>
            </a:r>
            <a:endParaRPr/>
          </a:p>
        </p:txBody>
      </p:sp>
      <p:sp>
        <p:nvSpPr>
          <p:cNvPr id="163" name="Google Shape;163;g210f1c598b0_0_209"/>
          <p:cNvSpPr txBox="1"/>
          <p:nvPr>
            <p:ph idx="1" type="subTitle"/>
          </p:nvPr>
        </p:nvSpPr>
        <p:spPr>
          <a:xfrm>
            <a:off x="479950" y="1466525"/>
            <a:ext cx="51993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O DOM (Document Object Model) é a representação de dados dos objetos que compõem a estrutura e o conteúdo de um documento na Web. </a:t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64" name="Google Shape;164;g210f1c598b0_0_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574" y="248876"/>
            <a:ext cx="3884550" cy="40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10f1c598b0_0_209"/>
          <p:cNvSpPr txBox="1"/>
          <p:nvPr/>
        </p:nvSpPr>
        <p:spPr>
          <a:xfrm>
            <a:off x="5810575" y="4257350"/>
            <a:ext cx="388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Figura:</a:t>
            </a:r>
            <a:r>
              <a:rPr lang="en-US"/>
              <a:t> Representação do modelo de documento do HTML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da7c810ab_0_64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DOM e Javascript</a:t>
            </a:r>
            <a:endParaRPr/>
          </a:p>
        </p:txBody>
      </p:sp>
      <p:sp>
        <p:nvSpPr>
          <p:cNvPr id="173" name="Google Shape;173;g1dda7c810ab_0_64"/>
          <p:cNvSpPr txBox="1"/>
          <p:nvPr>
            <p:ph idx="1" type="subTitle"/>
          </p:nvPr>
        </p:nvSpPr>
        <p:spPr>
          <a:xfrm>
            <a:off x="479950" y="1466525"/>
            <a:ext cx="91191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O que é o DOM?</a:t>
            </a:r>
            <a:endParaRPr b="1"/>
          </a:p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É uma interface de programação para os documentos </a:t>
            </a:r>
            <a:r>
              <a:rPr i="1" lang="en-US"/>
              <a:t>HTML</a:t>
            </a:r>
            <a:r>
              <a:rPr lang="en-US"/>
              <a:t> e </a:t>
            </a:r>
            <a:r>
              <a:rPr i="1" lang="en-US"/>
              <a:t>XML</a:t>
            </a:r>
            <a:r>
              <a:rPr lang="en-US"/>
              <a:t>. Representa a página de forma que os programas possam alterar a estrutura do documento, alterar o estilo e conteúdo. O DOM representa o documento com nós e objetos, dessa forma, as linguagens de programação podem se conectar à página.</a:t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da7c810ab_0_75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DOM e Javascript</a:t>
            </a:r>
            <a:endParaRPr/>
          </a:p>
        </p:txBody>
      </p:sp>
      <p:sp>
        <p:nvSpPr>
          <p:cNvPr id="181" name="Google Shape;181;g1dda7c810ab_0_75"/>
          <p:cNvSpPr txBox="1"/>
          <p:nvPr>
            <p:ph idx="1" type="subTitle"/>
          </p:nvPr>
        </p:nvSpPr>
        <p:spPr>
          <a:xfrm>
            <a:off x="632800" y="1466525"/>
            <a:ext cx="89661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Uma página da Web é um documento. Este documento pode ser exibido na janela do navegador ou como a fonte HTML. Mas é o mesmo documento nos dois casos. O DOM (Document Object Model) representa o mesmo documento para que possa ser manipulado. O DOM </a:t>
            </a:r>
            <a:r>
              <a:rPr b="1" lang="en-US"/>
              <a:t>é uma representação orientada a objetos da página da web</a:t>
            </a:r>
            <a:r>
              <a:rPr lang="en-US"/>
              <a:t>, que pode ser modificada com uma linguagem de script como JavaScript.</a:t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da7c810ab_0_83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DOM e Javascript</a:t>
            </a:r>
            <a:endParaRPr/>
          </a:p>
        </p:txBody>
      </p:sp>
      <p:sp>
        <p:nvSpPr>
          <p:cNvPr id="189" name="Google Shape;189;g1dda7c810ab_0_83"/>
          <p:cNvSpPr txBox="1"/>
          <p:nvPr>
            <p:ph idx="1" type="subTitle"/>
          </p:nvPr>
        </p:nvSpPr>
        <p:spPr>
          <a:xfrm>
            <a:off x="632800" y="1466525"/>
            <a:ext cx="89661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Na página </a:t>
            </a:r>
            <a:r>
              <a:rPr lang="en-US" sz="2000"/>
              <a:t>construída</a:t>
            </a:r>
            <a:r>
              <a:rPr lang="en-US" sz="2000"/>
              <a:t> (com a lógica dos alunos ou professores em parágrafos), insira o seguinte exemplo de código</a:t>
            </a:r>
            <a:endParaRPr sz="2000"/>
          </a:p>
          <a:p>
            <a:pPr indent="0" lvl="0" marL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90" name="Google Shape;190;g1dda7c810ab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888" y="2338700"/>
            <a:ext cx="61912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10f1c598b0_0_0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Conteúdo</a:t>
            </a:r>
            <a:endParaRPr b="1"/>
          </a:p>
        </p:txBody>
      </p:sp>
      <p:sp>
        <p:nvSpPr>
          <p:cNvPr id="41" name="Google Shape;41;g210f1c598b0_0_0"/>
          <p:cNvSpPr txBox="1"/>
          <p:nvPr>
            <p:ph idx="1" type="subTitle"/>
          </p:nvPr>
        </p:nvSpPr>
        <p:spPr>
          <a:xfrm>
            <a:off x="675075" y="1622525"/>
            <a:ext cx="8667300" cy="28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17500" lvl="0" marL="4572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Introdução ao Javascript</a:t>
            </a:r>
            <a:endParaRPr/>
          </a:p>
          <a:p>
            <a:pPr indent="-3175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Desenvolvendo em Javascript</a:t>
            </a:r>
            <a:endParaRPr/>
          </a:p>
          <a:p>
            <a:pPr indent="-3175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Elaborando um HTML como Exemplo</a:t>
            </a:r>
            <a:endParaRPr/>
          </a:p>
          <a:p>
            <a:pPr indent="-3175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Criando um HTML com Front-End Moderno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Criando elementos dinamicamente</a:t>
            </a:r>
            <a:endParaRPr/>
          </a:p>
          <a:p>
            <a:pPr indent="-3175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DOM e JavaScript</a:t>
            </a:r>
            <a:endParaRPr/>
          </a:p>
          <a:p>
            <a:pPr indent="-3175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Atividade para Casa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da7c810ab_0_92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DOM e Javascript</a:t>
            </a:r>
            <a:endParaRPr/>
          </a:p>
        </p:txBody>
      </p:sp>
      <p:sp>
        <p:nvSpPr>
          <p:cNvPr id="198" name="Google Shape;198;g1dda7c810ab_0_92"/>
          <p:cNvSpPr txBox="1"/>
          <p:nvPr>
            <p:ph idx="1" type="subTitle"/>
          </p:nvPr>
        </p:nvSpPr>
        <p:spPr>
          <a:xfrm>
            <a:off x="632800" y="1466525"/>
            <a:ext cx="89661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O pequeno exemplo acima, como quase todos os exemplos nesta referência, é JavaScript. Ou seja, está escrito em JavaScript, mas usa o DOM para acessar o documento e seus elementos. O DOM não é uma linguagem de programação, mas sem ela, a linguagem JavaScript não teria nenhum modelo ou noção de páginas da web, documentos HTML, documentos XML e suas partes componentes (por exemplo, elementos). Cada elemento de um documento - o documento como um todo, o cabeçalho, as tabelas do documento, os cabeçalhos da tabela, o texto nas células da tabela - faz parte do modelo de objeto do documento desse documento, para que todos possam ser acessados e manipulados usando o método DOM e uma linguagem de script como JavaScript.</a:t>
            </a:r>
            <a:endParaRPr sz="2000"/>
          </a:p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da7c810ab_0_101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DOM e Javascript</a:t>
            </a:r>
            <a:endParaRPr/>
          </a:p>
        </p:txBody>
      </p:sp>
      <p:sp>
        <p:nvSpPr>
          <p:cNvPr id="206" name="Google Shape;206;g1dda7c810ab_0_101"/>
          <p:cNvSpPr txBox="1"/>
          <p:nvPr>
            <p:ph idx="1" type="subTitle"/>
          </p:nvPr>
        </p:nvSpPr>
        <p:spPr>
          <a:xfrm>
            <a:off x="632800" y="1466525"/>
            <a:ext cx="89661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Crie um arquivo HTML e não adicione nenhum elemento no &lt;body&gt;, apenas crie o seguinte código em Javascript</a:t>
            </a:r>
            <a:endParaRPr/>
          </a:p>
        </p:txBody>
      </p:sp>
      <p:pic>
        <p:nvPicPr>
          <p:cNvPr id="207" name="Google Shape;207;g1dda7c810ab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682" y="2498850"/>
            <a:ext cx="8200876" cy="5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da7c810ab_0_109"/>
          <p:cNvSpPr txBox="1"/>
          <p:nvPr>
            <p:ph type="ctrTitle"/>
          </p:nvPr>
        </p:nvSpPr>
        <p:spPr>
          <a:xfrm>
            <a:off x="632800" y="-973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DOM e Javascript</a:t>
            </a:r>
            <a:endParaRPr/>
          </a:p>
        </p:txBody>
      </p:sp>
      <p:sp>
        <p:nvSpPr>
          <p:cNvPr id="215" name="Google Shape;215;g1dda7c810ab_0_109"/>
          <p:cNvSpPr txBox="1"/>
          <p:nvPr>
            <p:ph idx="1" type="subTitle"/>
          </p:nvPr>
        </p:nvSpPr>
        <p:spPr>
          <a:xfrm>
            <a:off x="190450" y="2186450"/>
            <a:ext cx="27909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600"/>
              <a:t>Crie um arquivo HTML e não adicione nenhum elemento no &lt;body&gt;, apenas crie o seguinte código em Javascript</a:t>
            </a:r>
            <a:endParaRPr sz="2000"/>
          </a:p>
        </p:txBody>
      </p:sp>
      <p:pic>
        <p:nvPicPr>
          <p:cNvPr id="216" name="Google Shape;216;g1dda7c810ab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698" y="1113548"/>
            <a:ext cx="6912353" cy="35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da7c810ab_0_118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DOM e Javascript</a:t>
            </a:r>
            <a:endParaRPr/>
          </a:p>
        </p:txBody>
      </p:sp>
      <p:sp>
        <p:nvSpPr>
          <p:cNvPr id="224" name="Google Shape;224;g1dda7c810ab_0_118"/>
          <p:cNvSpPr txBox="1"/>
          <p:nvPr>
            <p:ph idx="1" type="subTitle"/>
          </p:nvPr>
        </p:nvSpPr>
        <p:spPr>
          <a:xfrm>
            <a:off x="632800" y="1466525"/>
            <a:ext cx="80241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No exemplo anterior, observe o poder de manipulação do DOM que o Javascript possui! Observe que na linha 12 do código, não há existência de nenhum elemento HTML. Após o carregamento da janela ‘windows.onload’ foi possível adicionar novos elementos. Essa manipulação do DOM que permite o Javascript ser tão dinâmico na WEB.</a:t>
            </a:r>
            <a:endParaRPr sz="2000"/>
          </a:p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da7c810ab_0_125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atividade para Casa</a:t>
            </a:r>
            <a:endParaRPr/>
          </a:p>
        </p:txBody>
      </p:sp>
      <p:sp>
        <p:nvSpPr>
          <p:cNvPr id="232" name="Google Shape;232;g1dda7c810ab_0_125"/>
          <p:cNvSpPr txBox="1"/>
          <p:nvPr>
            <p:ph idx="1" type="subTitle"/>
          </p:nvPr>
        </p:nvSpPr>
        <p:spPr>
          <a:xfrm>
            <a:off x="675075" y="1622525"/>
            <a:ext cx="8667300" cy="2844300"/>
          </a:xfrm>
          <a:prstGeom prst="rect">
            <a:avLst/>
          </a:prstGeom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Lembra da página criada para os Alunos? e para os Professores? Tente criar funções em arquivos separados para organizar o código, </a:t>
            </a:r>
            <a:r>
              <a:rPr lang="en-US"/>
              <a:t>juntamente</a:t>
            </a:r>
            <a:r>
              <a:rPr lang="en-US"/>
              <a:t> com suas funcionalidades.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Atividade</a:t>
            </a:r>
            <a:r>
              <a:rPr lang="en-US"/>
              <a:t>: Criar uma página principal com um TOPO com dois &lt;links&gt; ou &lt;botões&gt; que futuramente criará a página dinamicamente do &lt;Aluno&gt; ou do &lt;Professor&gt;. Por enquanto, apenas crie os arquivos JS e organize as páginas.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da7c810ab_0_3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240" name="Google Shape;240;g1dda7c810ab_0_3"/>
          <p:cNvSpPr txBox="1"/>
          <p:nvPr>
            <p:ph idx="1" type="subTitle"/>
          </p:nvPr>
        </p:nvSpPr>
        <p:spPr>
          <a:xfrm>
            <a:off x="326375" y="1622525"/>
            <a:ext cx="9754200" cy="2844300"/>
          </a:xfrm>
          <a:prstGeom prst="rect">
            <a:avLst/>
          </a:prstGeom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Documentação sobre DOM e JAVASCRIPT.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Última visita realizada em 27/02/2023 no link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https://developer.mozilla.org/pt-BR/docs/Web/API/Document_Object_Model/Introduction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Introdução ao Javascript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</a:rPr>
              <a:t>Última visita realizada em 27/02/2023 no link  </a:t>
            </a:r>
            <a:r>
              <a:rPr lang="en-US" sz="1400"/>
              <a:t>https://developer.mozilla.org/pt-BR/docs/Learn/JavaScript/First_steps/What_is_JavaScript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10f1c598b0_0_7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Introdução ao Javascript</a:t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210f1c598b0_0_7"/>
          <p:cNvSpPr txBox="1"/>
          <p:nvPr>
            <p:ph idx="1" type="subTitle"/>
          </p:nvPr>
        </p:nvSpPr>
        <p:spPr>
          <a:xfrm>
            <a:off x="632800" y="1359875"/>
            <a:ext cx="8709600" cy="31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JavaScript é uma linguagem de programação que permite a implementação de itens complexos em páginas web</a:t>
            </a:r>
            <a:endParaRPr/>
          </a:p>
          <a:p>
            <a:pPr indent="-317500" lvl="0" marL="4572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Toda vez que uma página da web faz mais do que simplesmente mostrar a você informação estática</a:t>
            </a:r>
            <a:endParaRPr/>
          </a:p>
          <a:p>
            <a:pPr indent="-3175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Mostrando</a:t>
            </a:r>
            <a:r>
              <a:rPr lang="en-US"/>
              <a:t> conteúdo que se atualiza em um intervalo de tempo, mapas interativos ou gráficos 2D/3D animados, etc.</a:t>
            </a:r>
            <a:endParaRPr/>
          </a:p>
          <a:p>
            <a:pPr indent="-3175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Pode apostar que o JavaScript provavelmente está envolvido.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da7c810ab_0_19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Introdução ao Javascript</a:t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1dda7c810ab_0_19"/>
          <p:cNvSpPr txBox="1"/>
          <p:nvPr>
            <p:ph idx="1" type="subTitle"/>
          </p:nvPr>
        </p:nvSpPr>
        <p:spPr>
          <a:xfrm>
            <a:off x="632800" y="1182100"/>
            <a:ext cx="87096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Javascript então é uma linguagem de scripts para páginas webs. Como já estudamos, para criar páginas webs é necessário:</a:t>
            </a:r>
            <a:endParaRPr/>
          </a:p>
          <a:p>
            <a:pPr indent="-279400" lvl="0" marL="45720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800"/>
              <a:buChar char="●"/>
            </a:pPr>
            <a:r>
              <a:rPr b="1" lang="en-US" sz="1800"/>
              <a:t>HTML </a:t>
            </a:r>
            <a:r>
              <a:rPr lang="en-US" sz="1800"/>
              <a:t>é a linguagem de marcação que usamos para estruturar e dar significado para o nosso conteúdo web. Por exemplo, definindo parágrafos, cabeçalhos, tabelas de conteúdo, ou inserindo imagens e vídeos na página.</a:t>
            </a:r>
            <a:endParaRPr sz="1800"/>
          </a:p>
          <a:p>
            <a:pPr indent="-279400" lvl="0" marL="45720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-US" sz="1800"/>
              <a:t>CSS </a:t>
            </a:r>
            <a:r>
              <a:rPr lang="en-US" sz="1800"/>
              <a:t>é uma linguagem de regras de estilo que usamos para aplicar estilo ao nosso conteúdo HTML. Por exemplo, definindo cores de fundo e fontes, e posicionando nosso conteúdo em múltiplas colunas.</a:t>
            </a:r>
            <a:endParaRPr sz="1800"/>
          </a:p>
          <a:p>
            <a:pPr indent="-279400" lvl="0" marL="45720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-US" sz="1800"/>
              <a:t>JavaScript </a:t>
            </a:r>
            <a:r>
              <a:rPr lang="en-US" sz="1800"/>
              <a:t>é uma linguagem de programação que permite a criação de conteúdo que se atualiza dinamicamente, controlar </a:t>
            </a:r>
            <a:r>
              <a:rPr lang="en-US" sz="1800"/>
              <a:t>multimídias,</a:t>
            </a:r>
            <a:r>
              <a:rPr lang="en-US" sz="1800"/>
              <a:t> imagens animadas, e tudo o mais que há de </a:t>
            </a:r>
            <a:r>
              <a:rPr lang="en-US" sz="1800"/>
              <a:t>interessante.</a:t>
            </a:r>
            <a:r>
              <a:rPr lang="en-US" sz="1800"/>
              <a:t> </a:t>
            </a:r>
            <a:endParaRPr sz="1800"/>
          </a:p>
          <a:p>
            <a:pPr indent="0" lvl="0" marL="45720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 sz="1400"/>
              <a:t>Observação: você pode efetuar TUDO! com algumas linhas de código JavaScript.</a:t>
            </a:r>
            <a:endParaRPr b="1" i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da7c810ab_0_36"/>
          <p:cNvSpPr txBox="1"/>
          <p:nvPr>
            <p:ph type="ctrTitle"/>
          </p:nvPr>
        </p:nvSpPr>
        <p:spPr>
          <a:xfrm>
            <a:off x="4804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Elaborando um HTML como Exemplo</a:t>
            </a:r>
            <a:r>
              <a:rPr lang="en-US"/>
              <a:t> e Desenvolvendo em Javascript</a:t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1dda7c810ab_0_36"/>
          <p:cNvSpPr txBox="1"/>
          <p:nvPr>
            <p:ph idx="1" type="subTitle"/>
          </p:nvPr>
        </p:nvSpPr>
        <p:spPr>
          <a:xfrm>
            <a:off x="257750" y="1486900"/>
            <a:ext cx="90846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279400" lvl="0" marL="45720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800"/>
              <a:buChar char="●"/>
            </a:pPr>
            <a:r>
              <a:rPr b="1" lang="en-US" sz="1800"/>
              <a:t>HTML </a:t>
            </a:r>
            <a:endParaRPr sz="1800"/>
          </a:p>
          <a:p>
            <a:pPr indent="0" lvl="0" marL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                                                              </a:t>
            </a:r>
            <a:r>
              <a:rPr b="1" lang="en-US" sz="1800"/>
              <a:t>CSS </a:t>
            </a:r>
            <a:endParaRPr sz="1800"/>
          </a:p>
          <a:p>
            <a:pPr indent="0" lvl="0" marL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79400" lvl="0" marL="45720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800"/>
              <a:buChar char="●"/>
            </a:pPr>
            <a:r>
              <a:rPr b="1" lang="en-US" sz="1800"/>
              <a:t>JavaScript </a:t>
            </a:r>
            <a:endParaRPr b="1" i="1" sz="2000"/>
          </a:p>
        </p:txBody>
      </p:sp>
      <p:pic>
        <p:nvPicPr>
          <p:cNvPr id="66" name="Google Shape;66;g1dda7c810ab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463" y="1861375"/>
            <a:ext cx="25908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1dda7c810ab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575" y="1396820"/>
            <a:ext cx="3633925" cy="2153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1dda7c810ab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9550" y="3737300"/>
            <a:ext cx="3633925" cy="18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da7c810ab_0_47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Desenvolvendo em Javascript e Criando elementos dinamicamente</a:t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1dda7c810ab_0_47"/>
          <p:cNvSpPr txBox="1"/>
          <p:nvPr>
            <p:ph idx="1" type="subTitle"/>
          </p:nvPr>
        </p:nvSpPr>
        <p:spPr>
          <a:xfrm>
            <a:off x="466300" y="1546525"/>
            <a:ext cx="88761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 exemplo do slide passado, como faríamos para criar um botão com efeito de adicionar um novo &lt;Aluno&gt; no HTML?</a:t>
            </a:r>
            <a:endParaRPr b="1" i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a7c810ab_2_1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Desenvolvendo em Javascript e Criando elementos dinamicamente</a:t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1dda7c810ab_2_1"/>
          <p:cNvSpPr txBox="1"/>
          <p:nvPr>
            <p:ph idx="1" type="subTitle"/>
          </p:nvPr>
        </p:nvSpPr>
        <p:spPr>
          <a:xfrm>
            <a:off x="466300" y="1546525"/>
            <a:ext cx="88761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 exemplo do slide passado, como faríamos para criar um botão com efeito de adicionar um novo &lt;Aluno&gt; no HTML?</a:t>
            </a:r>
            <a:endParaRPr b="1" i="1" sz="2000"/>
          </a:p>
        </p:txBody>
      </p:sp>
      <p:pic>
        <p:nvPicPr>
          <p:cNvPr id="85" name="Google Shape;85;g1dda7c810ab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88" y="2586713"/>
            <a:ext cx="32766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dda7c810ab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022" y="2456372"/>
            <a:ext cx="5283675" cy="29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da7c810ab_2_21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Desenvolvendo em Javascript e Criando elementos dinamicamente</a:t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1dda7c810ab_2_21"/>
          <p:cNvSpPr txBox="1"/>
          <p:nvPr>
            <p:ph idx="1" type="subTitle"/>
          </p:nvPr>
        </p:nvSpPr>
        <p:spPr>
          <a:xfrm>
            <a:off x="632800" y="2172625"/>
            <a:ext cx="88761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N</a:t>
            </a:r>
            <a:r>
              <a:rPr lang="en-US" sz="3000"/>
              <a:t>a solução passada o novo &lt;Aluno&gt; foi inserido após o botão, como podemos fazer para inserir o aluno antes dos alunos?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da7c810ab_2_29"/>
          <p:cNvSpPr txBox="1"/>
          <p:nvPr>
            <p:ph type="ctrTitle"/>
          </p:nvPr>
        </p:nvSpPr>
        <p:spPr>
          <a:xfrm>
            <a:off x="632800" y="207450"/>
            <a:ext cx="887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Desenvolvendo em Javascript e Criando elementos dinamicamente</a:t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dda7c810ab_2_29"/>
          <p:cNvSpPr txBox="1"/>
          <p:nvPr>
            <p:ph idx="1" type="subTitle"/>
          </p:nvPr>
        </p:nvSpPr>
        <p:spPr>
          <a:xfrm>
            <a:off x="85300" y="1546525"/>
            <a:ext cx="37557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No exemplo do slide passado, como faríamos para criar um botão com efeito de adicionar um novo &lt;Aluno&gt; no HTML?</a:t>
            </a:r>
            <a:endParaRPr sz="2200"/>
          </a:p>
          <a:p>
            <a:pPr indent="-304800" lvl="0" marL="4572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2200"/>
              <a:t>Na solução passada o novo &lt;Aluno&gt; foi inserido após o botão, como podemos fazer para inserir o aluno antes dos alunos?</a:t>
            </a:r>
            <a:endParaRPr sz="2200"/>
          </a:p>
        </p:txBody>
      </p:sp>
      <p:pic>
        <p:nvPicPr>
          <p:cNvPr id="103" name="Google Shape;103;g1dda7c810ab_2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574" y="1572295"/>
            <a:ext cx="6218049" cy="337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2017-08-03T18:11:42Z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