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5" r:id="rId22"/>
    <p:sldId id="286" r:id="rId23"/>
    <p:sldId id="315" r:id="rId24"/>
    <p:sldId id="316" r:id="rId25"/>
    <p:sldId id="318" r:id="rId26"/>
    <p:sldId id="319" r:id="rId27"/>
    <p:sldId id="321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407" autoAdjust="0"/>
    <p:restoredTop sz="94421" autoAdjust="0"/>
  </p:normalViewPr>
  <p:slideViewPr>
    <p:cSldViewPr>
      <p:cViewPr varScale="1">
        <p:scale>
          <a:sx n="62" d="100"/>
          <a:sy n="62" d="100"/>
        </p:scale>
        <p:origin x="48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10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18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6000" dirty="0" smtClean="0"/>
              <a:t>Academy Popcorn "API"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Description, Classes, Interfaces, Hierarchy, Specifics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3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194" name="Picture 2" descr="C:\Dropbox\Work\oop\Lectures\7. OOP Workshop - Game Development\Mushroom_and_butterfly_pop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8805"/>
            <a:ext cx="3403600" cy="20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Block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Dropbox\Work\oop\Lectures\7. OOP Workshop - Game Development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7057"/>
            <a:ext cx="3376613" cy="46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0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Block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Inherits the GameObject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Describes a destructible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implemented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Note: all classes inheriting GameObject MUST implement the </a:t>
            </a:r>
            <a:r>
              <a:rPr lang="en-US" dirty="0" err="1" smtClean="0"/>
              <a:t>ICollidable</a:t>
            </a:r>
            <a:r>
              <a:rPr lang="en-US" dirty="0" smtClean="0"/>
              <a:t> methods if they need specific collision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a constructor, which initializes the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1x1 char matrix with a symbol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234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06339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IRenderer </a:t>
            </a:r>
            <a:r>
              <a:rPr lang="en-US" sz="4800" dirty="0" smtClean="0"/>
              <a:t>Interface </a:t>
            </a:r>
            <a:r>
              <a:rPr lang="en-US" sz="4800" dirty="0"/>
              <a:t>and </a:t>
            </a:r>
            <a:r>
              <a:rPr lang="en-US" sz="4800" dirty="0" err="1" smtClean="0"/>
              <a:t>ConsoleRenderer</a:t>
            </a:r>
            <a:endParaRPr lang="en-US" sz="4800" dirty="0"/>
          </a:p>
        </p:txBody>
      </p:sp>
      <p:pic>
        <p:nvPicPr>
          <p:cNvPr id="4100" name="Picture 4" descr="C:\Dropbox\Work\oop\Lectures\7. OOP Workshop - Game Development\IRende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00375"/>
            <a:ext cx="272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Work\oop\Lectures\7. OOP Workshop - Game Development\ConsoleRender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2043" r="3656" b="3794"/>
          <a:stretch/>
        </p:blipFill>
        <p:spPr bwMode="auto">
          <a:xfrm>
            <a:off x="5029200" y="2362200"/>
            <a:ext cx="2369652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5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IRenderer &amp; </a:t>
            </a:r>
            <a:r>
              <a:rPr lang="en-US" sz="4000" dirty="0" err="1" smtClean="0"/>
              <a:t>ConsoleRenderer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IRenderer – provides interface to methods for displaying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EnqueueForRendering</a:t>
            </a:r>
            <a:r>
              <a:rPr lang="en-US" dirty="0"/>
              <a:t> </a:t>
            </a:r>
            <a:r>
              <a:rPr lang="en-US" dirty="0" smtClean="0"/>
              <a:t>– adds a </a:t>
            </a:r>
            <a:r>
              <a:rPr lang="en-US" dirty="0" err="1" smtClean="0"/>
              <a:t>IRenderable</a:t>
            </a:r>
            <a:r>
              <a:rPr lang="en-US" dirty="0" smtClean="0"/>
              <a:t> to the rendering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RenderAll</a:t>
            </a:r>
            <a:r>
              <a:rPr lang="en-US" dirty="0" smtClean="0"/>
              <a:t> – flushes the rendering queue to the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ClearQueue</a:t>
            </a:r>
            <a:r>
              <a:rPr lang="en-US" dirty="0" smtClean="0"/>
              <a:t> – removes all objects from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Should be called after </a:t>
            </a:r>
            <a:r>
              <a:rPr lang="en-US" dirty="0" err="1" smtClean="0"/>
              <a:t>RenderAll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ConsoleRenderer</a:t>
            </a:r>
            <a:r>
              <a:rPr lang="en-US" dirty="0" smtClean="0"/>
              <a:t> – implements IRenderer for console display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972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r>
              <a:rPr lang="en-US" sz="4800" dirty="0" err="1" smtClean="0"/>
              <a:t>MovingObject</a:t>
            </a:r>
            <a:r>
              <a:rPr lang="en-US" sz="4800" dirty="0" smtClean="0"/>
              <a:t> and Ball Classes</a:t>
            </a:r>
            <a:endParaRPr lang="en-US" sz="4800" dirty="0"/>
          </a:p>
        </p:txBody>
      </p:sp>
      <p:pic>
        <p:nvPicPr>
          <p:cNvPr id="5122" name="Picture 2" descr="C:\Dropbox\Work\oop\Lectures\7. OOP Workshop - Game Development\MovingObject-and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" y="2362200"/>
            <a:ext cx="5741670" cy="42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5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err="1" smtClean="0"/>
              <a:t>MovingObject</a:t>
            </a:r>
            <a:r>
              <a:rPr lang="en-US" sz="4000" dirty="0" smtClean="0"/>
              <a:t> &amp; Ball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</a:t>
            </a:r>
            <a:r>
              <a:rPr lang="en-US" dirty="0" smtClean="0"/>
              <a:t> – game object with a speed 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is a vector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Imagine "delta" </a:t>
            </a:r>
            <a:r>
              <a:rPr lang="en-US" dirty="0" err="1" smtClean="0"/>
              <a:t>coords</a:t>
            </a:r>
            <a:r>
              <a:rPr lang="en-US" dirty="0" smtClean="0"/>
              <a:t> – the change of </a:t>
            </a:r>
            <a:r>
              <a:rPr lang="en-US" dirty="0" err="1" smtClean="0"/>
              <a:t>TopLeft</a:t>
            </a:r>
            <a:r>
              <a:rPr lang="en-US" dirty="0" smtClean="0"/>
              <a:t> at each "turn"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overridden Update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Updates the </a:t>
            </a:r>
            <a:r>
              <a:rPr lang="en-US" dirty="0" err="1" smtClean="0"/>
              <a:t>TopLeft</a:t>
            </a:r>
            <a:r>
              <a:rPr lang="en-US" dirty="0" smtClean="0"/>
              <a:t> by adding Speed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Ball – inherits </a:t>
            </a:r>
            <a:r>
              <a:rPr lang="en-US" dirty="0" err="1" smtClean="0"/>
              <a:t>MovingObject</a:t>
            </a:r>
            <a:r>
              <a:rPr lang="en-US" dirty="0" smtClean="0"/>
              <a:t> with bouncing 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Overrides </a:t>
            </a:r>
            <a:r>
              <a:rPr lang="en-US" dirty="0" err="1" smtClean="0"/>
              <a:t>RespondToCollision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14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IUserInterface and </a:t>
            </a:r>
            <a:r>
              <a:rPr lang="en-US" sz="4800" dirty="0" err="1" smtClean="0"/>
              <a:t>KeyboardInterface</a:t>
            </a:r>
            <a:endParaRPr lang="en-US" sz="4800" dirty="0"/>
          </a:p>
        </p:txBody>
      </p:sp>
      <p:pic>
        <p:nvPicPr>
          <p:cNvPr id="6146" name="Picture 2" descr="C:\Dropbox\Work\oop\Lectures\7. OOP Workshop - Game Development\IUser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0158"/>
            <a:ext cx="2209800" cy="2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Dropbox\Work\oop\Lectures\7. OOP Workshop - Game Development\KeyboardInterfa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3462" r="3677" b="5268"/>
          <a:stretch/>
        </p:blipFill>
        <p:spPr bwMode="auto">
          <a:xfrm>
            <a:off x="4610101" y="2781299"/>
            <a:ext cx="2311400" cy="32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IUserInterface &amp; </a:t>
            </a:r>
            <a:br>
              <a:rPr lang="en-US" sz="3600" dirty="0" smtClean="0"/>
            </a:br>
            <a:r>
              <a:rPr lang="en-US" sz="3600" dirty="0" err="1" smtClean="0"/>
              <a:t>KeyboardInterface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IUserInterface</a:t>
            </a:r>
            <a:r>
              <a:rPr lang="en-US" dirty="0"/>
              <a:t> </a:t>
            </a:r>
            <a:r>
              <a:rPr lang="en-US" dirty="0" smtClean="0"/>
              <a:t>– provides processing of user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ProcessInput</a:t>
            </a:r>
            <a:r>
              <a:rPr lang="en-US" dirty="0" smtClean="0"/>
              <a:t> method – checks for user input and signals the appropriate events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OnActionPressed</a:t>
            </a:r>
            <a:r>
              <a:rPr lang="en-US" dirty="0" smtClean="0"/>
              <a:t>, </a:t>
            </a:r>
            <a:r>
              <a:rPr lang="en-US" dirty="0" err="1" smtClean="0"/>
              <a:t>OnRightPressed</a:t>
            </a:r>
            <a:r>
              <a:rPr lang="en-US" dirty="0" smtClean="0"/>
              <a:t>, </a:t>
            </a:r>
            <a:r>
              <a:rPr lang="en-US" dirty="0" err="1" smtClean="0"/>
              <a:t>OnLeftPressed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Events for action (e.g. "shoot" ), move left and move right (e.g. joystick left or keyboard left arrow)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KeyboardInterface</a:t>
            </a:r>
            <a:r>
              <a:rPr lang="en-US" dirty="0" smtClean="0"/>
              <a:t> – implements </a:t>
            </a:r>
            <a:r>
              <a:rPr lang="en-US" dirty="0" err="1" smtClean="0"/>
              <a:t>IUserInterface</a:t>
            </a:r>
            <a:r>
              <a:rPr lang="en-US" dirty="0" smtClean="0"/>
              <a:t> for keyboard interaction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710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981200"/>
            <a:ext cx="2819400" cy="2105192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br>
              <a:rPr lang="en-US" sz="4800" dirty="0" smtClean="0"/>
            </a:br>
            <a:r>
              <a:rPr lang="en-US" sz="4800" dirty="0" smtClean="0"/>
              <a:t>Engine </a:t>
            </a:r>
            <a:br>
              <a:rPr lang="en-US" sz="4800" dirty="0" smtClean="0"/>
            </a:br>
            <a:r>
              <a:rPr lang="en-US" sz="4800" dirty="0" smtClean="0"/>
              <a:t>Class</a:t>
            </a:r>
            <a:endParaRPr lang="en-US" sz="4800" dirty="0"/>
          </a:p>
        </p:txBody>
      </p:sp>
      <p:pic>
        <p:nvPicPr>
          <p:cNvPr id="7170" name="Picture 2" descr="C:\Dropbox\Work\oop\Lectures\7. OOP Workshop - Game Development\En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685800"/>
            <a:ext cx="2447925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2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Manages game objects, user interface and visualization; all public methods are virtual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IUserInterface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IRenderer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several GameObject lists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allObjects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staticObjects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a separate Racket 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control over the player racket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methods for controlling the Racket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26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Overview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GameObject </a:t>
            </a:r>
            <a:r>
              <a:rPr lang="en-US" dirty="0" smtClean="0"/>
              <a:t>class 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Important members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 err="1" smtClean="0"/>
              <a:t>IRenderable</a:t>
            </a:r>
            <a:r>
              <a:rPr lang="en-US" dirty="0" smtClean="0"/>
              <a:t> and </a:t>
            </a:r>
            <a:r>
              <a:rPr lang="en-US" dirty="0" err="1" smtClean="0"/>
              <a:t>ICollidable</a:t>
            </a:r>
            <a:r>
              <a:rPr lang="en-US" dirty="0" smtClean="0"/>
              <a:t> interfaces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Block </a:t>
            </a:r>
            <a:r>
              <a:rPr lang="en-US" dirty="0" smtClean="0"/>
              <a:t>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IRenderer interface and </a:t>
            </a:r>
            <a:r>
              <a:rPr lang="en-US" dirty="0" err="1" smtClean="0"/>
              <a:t>ConsoleRenderer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 smtClean="0"/>
              <a:t>MovingObject</a:t>
            </a:r>
            <a:r>
              <a:rPr lang="en-US" dirty="0" smtClean="0"/>
              <a:t> and Ball classes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IUserInterface and </a:t>
            </a:r>
            <a:r>
              <a:rPr lang="en-US" dirty="0" err="1" smtClean="0"/>
              <a:t>KeyboardInterface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Engine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AddObject</a:t>
            </a:r>
            <a:r>
              <a:rPr lang="en-US" dirty="0" smtClean="0"/>
              <a:t> method – adds a GameObject to the engine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Run method – starts a "game loop":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Draws the scene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Checks for input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Clears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Update for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ProduceObjects</a:t>
            </a:r>
            <a:r>
              <a:rPr lang="en-US" dirty="0" smtClean="0"/>
              <a:t> for all objects and collects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Removes all destroyed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Adds all produced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49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Academy Popcorn API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67640" y="3048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 Then test the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by adding an instance of it in the engine </a:t>
            </a:r>
            <a:r>
              <a:rPr lang="en-US" sz="2600" dirty="0"/>
              <a:t>through the </a:t>
            </a:r>
            <a:r>
              <a:rPr lang="en-US" sz="2600" dirty="0" err="1"/>
              <a:t>AcademyPopcornMain.cs</a:t>
            </a:r>
            <a:r>
              <a:rPr lang="en-US" sz="2600" dirty="0"/>
              <a:t> </a:t>
            </a:r>
            <a:r>
              <a:rPr lang="en-US" sz="2600" dirty="0" smtClean="0"/>
              <a:t>file.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"produce"?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953753"/>
            <a:ext cx="6019800" cy="1578894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Academy Popcorn API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an API for a matrix-based game of Popcorn/Blockbuster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GameObject – base class for objects in the game (like </a:t>
            </a:r>
            <a:r>
              <a:rPr lang="en-US" dirty="0" err="1" smtClean="0"/>
              <a:t>System.Object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IRenderer – interface for rendering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IUserInterface – interface for handling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Engine – runs the game, checks for input and renders the scene</a:t>
            </a:r>
            <a:endParaRPr lang="en-US" dirty="0" smtClean="0">
              <a:solidFill>
                <a:srgbClr val="46A6BD">
                  <a:lumMod val="20000"/>
                  <a:lumOff val="8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CollisionDispatcher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notifies objects of their collisions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pic>
        <p:nvPicPr>
          <p:cNvPr id="1026" name="Picture 2" descr="C:\Users\GGeorgiev\Desktop\AcademyPopcorn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4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GameObject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 descr="C:\Dropbox\Work\oop\Lectures\7. OOP Workshop - Game Development\Game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1679"/>
            <a:ext cx="1989215" cy="4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0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Base class for all objects in the game world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such thing as "just an object"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it's either a block, a racket or something else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a protected constructor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</a:t>
            </a:r>
            <a:r>
              <a:rPr lang="en-US" dirty="0" err="1" smtClean="0"/>
              <a:t>GetImage</a:t>
            </a:r>
            <a:r>
              <a:rPr lang="en-US" dirty="0" smtClean="0"/>
              <a:t> method – returns a char matrix 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Used by the IRenderer – will be covered later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IObjectProducer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Enables objects to produce other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objects to participate and respond to collisions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Update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Abstract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Inheriting classes implement their behavior there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237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(3)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Other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TopLeft</a:t>
            </a:r>
            <a:r>
              <a:rPr lang="en-US" dirty="0"/>
              <a:t> – top left coordinates of the object in the </a:t>
            </a:r>
            <a:r>
              <a:rPr lang="en-US" dirty="0" smtClean="0"/>
              <a:t>world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body – defines the body of the object as a char </a:t>
            </a:r>
            <a:r>
              <a:rPr lang="en-US" dirty="0" smtClean="0"/>
              <a:t>matrix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IsDestroyed</a:t>
            </a:r>
            <a:r>
              <a:rPr lang="en-US" dirty="0" smtClean="0"/>
              <a:t> – property indicating if the object should be removed from the world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904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2567</TotalTime>
  <Words>1606</Words>
  <Application>Microsoft Office PowerPoint</Application>
  <PresentationFormat>On-screen Show (4:3)</PresentationFormat>
  <Paragraphs>198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Academy Popcorn "API"</vt:lpstr>
      <vt:lpstr>Contents</vt:lpstr>
      <vt:lpstr>Academy Popcorn API</vt:lpstr>
      <vt:lpstr>Academy Popcorn API</vt:lpstr>
      <vt:lpstr>Academy Popcorn API</vt:lpstr>
      <vt:lpstr>The GameObject class</vt:lpstr>
      <vt:lpstr>The GameObject class</vt:lpstr>
      <vt:lpstr>The GameObject class (2)</vt:lpstr>
      <vt:lpstr>The GameObject class (3)</vt:lpstr>
      <vt:lpstr>The Block class</vt:lpstr>
      <vt:lpstr>The Block class</vt:lpstr>
      <vt:lpstr>The IRenderer Interface and ConsoleRenderer</vt:lpstr>
      <vt:lpstr>IRenderer &amp; ConsoleRenderer</vt:lpstr>
      <vt:lpstr>The MovingObject and Ball Classes</vt:lpstr>
      <vt:lpstr>MovingObject &amp; Ball</vt:lpstr>
      <vt:lpstr>The IUserInterface and KeyboardInterface</vt:lpstr>
      <vt:lpstr>IUserInterface &amp;  KeyboardInterface</vt:lpstr>
      <vt:lpstr>The  Engine  Class</vt:lpstr>
      <vt:lpstr>The Engine Class</vt:lpstr>
      <vt:lpstr>The Engine Class (2)</vt:lpstr>
      <vt:lpstr>Academy Popcorn API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Bressan</cp:lastModifiedBy>
  <cp:revision>603</cp:revision>
  <dcterms:created xsi:type="dcterms:W3CDTF">2007-12-08T16:03:35Z</dcterms:created>
  <dcterms:modified xsi:type="dcterms:W3CDTF">2013-10-27T15:03:37Z</dcterms:modified>
  <cp:category>software engineering</cp:category>
</cp:coreProperties>
</file>