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547648-5327-44AC-9C7E-3DFFF84A3589}" v="42" dt="2025-05-19T07:11:27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18E8-F73B-2D21-F6DA-DC73DB922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5F99B-DB3D-A738-DCAC-50CC6DD13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1B605-1662-4E75-BD55-9FB5BBBC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35CC-4C67-4553-B069-8136E695A58B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943E2-3815-3151-FBE3-B53CB727B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E7D38-3D20-EF34-1C84-62478B74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88A9-FD70-4A2B-A5E6-370FBE4A0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51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97E3-A69E-C90D-88E2-7B3F0327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2AD5E-D881-297C-0BB3-EA71D0381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C0817-2A9F-1867-AE1F-14F46B852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35CC-4C67-4553-B069-8136E695A58B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C54A6-AE78-3E41-6A35-DE0AF5BD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01A03-72AB-95C4-CCBA-C552676D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88A9-FD70-4A2B-A5E6-370FBE4A0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23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3418B-0FF2-E3E2-8F7F-99C489EB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706E6-DA77-E238-1660-F8C9E7348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870BD-18A4-9FA9-B6B4-F1598DEF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35CC-4C67-4553-B069-8136E695A58B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34A3C-8A8D-233A-77AF-73C2B957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3D72E-6ECD-7EEF-7323-3E6D7DED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88A9-FD70-4A2B-A5E6-370FBE4A0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41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4EC9-2D76-5215-5CEC-12C00036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D053A-A6AC-190B-D636-08356353D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3CA4D-5E91-C675-4CA9-86A6CC351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35CC-4C67-4553-B069-8136E695A58B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6EB04-0039-49F0-09DA-C372C6A8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4329E-12F6-9E69-F757-2745B050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88A9-FD70-4A2B-A5E6-370FBE4A0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1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35AF-0B6C-C8A9-1C38-3B1E4331A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9196B-A03D-F533-DEC0-9DBFCF5B9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E96AF-6186-7B6F-C9A3-5038B7DE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35CC-4C67-4553-B069-8136E695A58B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FD431-25D8-C638-CDAE-5D81DDE3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807E7-5A87-7E32-FE83-42026B28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88A9-FD70-4A2B-A5E6-370FBE4A0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72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B4B10-DEEF-2394-9934-1B33B6D2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4076-60B6-DFE4-503A-90BB726D8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5B56-E873-D0ED-CF23-2AD21E487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D13EC-8C68-3271-AC8F-E25C2C334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35CC-4C67-4553-B069-8136E695A58B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4707F-209E-2063-6543-CBE0D5EF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D3B73-DE05-0E96-EA14-0D400F8B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88A9-FD70-4A2B-A5E6-370FBE4A0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9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FD69-91EE-26EE-F7D0-0099A9C22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4A457-7CF1-4815-D892-0B24757E7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AE4A7-CB76-EDBC-4496-41830C9CF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9F478-4930-BA7A-1FD7-08A2551C3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53D0D-52E1-8C59-250A-84DDBDC60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3A27A6-FC7E-7F94-A015-209AF28DE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35CC-4C67-4553-B069-8136E695A58B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81303-C779-F721-B5C9-8E88DBB8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ADE8C5-9873-2DDC-7406-362D5DA7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88A9-FD70-4A2B-A5E6-370FBE4A0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1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230F8-6BFE-3C1D-483E-42F6C407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9966E8-F93B-D87E-EFBE-AA71A07D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35CC-4C67-4553-B069-8136E695A58B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71985-A72F-6D53-23FE-A130EF84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287A9-4D05-B244-BBC6-70D7DC73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88A9-FD70-4A2B-A5E6-370FBE4A0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59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43F62F-9585-22D5-A873-80ACA8E92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35CC-4C67-4553-B069-8136E695A58B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B5B09-A28C-8CB6-0DA6-793B60D0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E886B-2A4C-2B89-3581-CA747B5D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88A9-FD70-4A2B-A5E6-370FBE4A0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94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0567-B692-F50C-0A04-8404D6CF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3E65-6FD6-A74A-499A-983A57AF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91ED8-ACA0-EEAF-ABF6-160652246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4A636-CF40-471A-53F3-B55D716FA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35CC-4C67-4553-B069-8136E695A58B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2263C-0566-3F7A-FD77-0D798950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9B049-70B5-6B03-9EDE-D3E330B8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88A9-FD70-4A2B-A5E6-370FBE4A0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17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AB53-EB4C-A6BC-F899-3ACE5BDBE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9DF3D6-3115-E41B-D7D0-BB2CC568F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16ECB-1517-1043-8D20-ECFFD9161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9404F-0F53-E4F8-262D-063A7DC19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335CC-4C67-4553-B069-8136E695A58B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6C454-08E7-24EA-6D8E-48B56DB2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2BAAF-7B34-6799-F6E9-F8255C62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888A9-FD70-4A2B-A5E6-370FBE4A0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10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3D42C3-6E93-8798-FAC3-B4FAEC1D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F9F8F-5637-E9E7-5338-BF76FD948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6628-3F73-E2AE-DBCC-4883D8235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335CC-4C67-4553-B069-8136E695A58B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440A-3B9E-2AC5-24B1-D59450025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86555-0C6B-10BB-1BEA-DB2AFB956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888A9-FD70-4A2B-A5E6-370FBE4A0D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50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6C2363-D3A3-3BD1-E7CF-358E46C0F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8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3A2451-CED1-2C18-0E08-35119DBBC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C00A-9D74-EAA4-F473-1FBFB6938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+mn-lt"/>
              </a:rPr>
              <a:t>Customer Churn Overview Dashboard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DA7BC-2105-0704-7120-3BAA99636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N" dirty="0">
                <a:solidFill>
                  <a:srgbClr val="002060"/>
                </a:solidFill>
              </a:rPr>
              <a:t>Retention Measures:</a:t>
            </a:r>
          </a:p>
          <a:p>
            <a:r>
              <a:rPr lang="en-IN" dirty="0">
                <a:solidFill>
                  <a:srgbClr val="002060"/>
                </a:solidFill>
              </a:rPr>
              <a:t>Offer more discount on prices for Yearly contracts or 6 months contracts, so that customers buy it.</a:t>
            </a:r>
          </a:p>
          <a:p>
            <a:r>
              <a:rPr lang="en-IN" dirty="0">
                <a:solidFill>
                  <a:srgbClr val="002060"/>
                </a:solidFill>
              </a:rPr>
              <a:t>Check competitor’s prices for Services and maybe offer some discount coupons on monthly charges or provide a combination of services.</a:t>
            </a:r>
          </a:p>
          <a:p>
            <a:r>
              <a:rPr lang="en-IN" dirty="0">
                <a:solidFill>
                  <a:srgbClr val="002060"/>
                </a:solidFill>
              </a:rPr>
              <a:t>Check customer complaints for Fiber Optic type of Internet Service. Check the data for downtime and whether customer queries were resolved. Also check the pricing of the DSL services.</a:t>
            </a:r>
          </a:p>
          <a:p>
            <a:r>
              <a:rPr lang="en-IN" dirty="0">
                <a:solidFill>
                  <a:srgbClr val="002060"/>
                </a:solidFill>
              </a:rPr>
              <a:t>Onboard Senior Citizens with comprehensive videos on how they can leverage the services. Train support to solve Senior Citizen queries in a very simple way. Have user manuals in place with images.</a:t>
            </a:r>
          </a:p>
          <a:p>
            <a:endParaRPr lang="en-IN" dirty="0">
              <a:solidFill>
                <a:srgbClr val="002060"/>
              </a:solidFill>
            </a:endParaRPr>
          </a:p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47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294161-416D-12AF-7292-2813A3B76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EBDE-A6C8-F5A5-0E2E-703CFC63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solidFill>
                  <a:srgbClr val="002060"/>
                </a:solidFill>
                <a:effectLst/>
                <a:latin typeface="+mn-lt"/>
              </a:rPr>
              <a:t>Model Insights &amp; Class Imbalance Handling</a:t>
            </a:r>
            <a:br>
              <a:rPr lang="en-US" b="1" i="0" dirty="0">
                <a:solidFill>
                  <a:srgbClr val="FAFAFA"/>
                </a:solidFill>
                <a:effectLst/>
                <a:latin typeface="Source Sans Pro" panose="020B0503030403020204" pitchFamily="34" charset="0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A0E32F-2AF9-F333-D33F-809264377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955" y="1188525"/>
            <a:ext cx="8947432" cy="537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2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41B817-7E62-FBA1-4B99-733776428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F43A-F925-3E9C-DC49-39862851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solidFill>
                  <a:srgbClr val="002060"/>
                </a:solidFill>
                <a:effectLst/>
                <a:latin typeface="+mn-lt"/>
              </a:rPr>
              <a:t>Model Insights &amp; Class Imbalance Handling</a:t>
            </a:r>
            <a:br>
              <a:rPr lang="en-US" b="1" i="0" dirty="0">
                <a:solidFill>
                  <a:srgbClr val="FAFAFA"/>
                </a:solidFill>
                <a:effectLst/>
                <a:latin typeface="Source Sans Pro" panose="020B0503030403020204" pitchFamily="34" charset="0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0F3413-6FD2-C1AF-D07C-12FB2A570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29" y="1092761"/>
            <a:ext cx="8693659" cy="547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4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AFF617-829F-DD5F-620C-1400B7B32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0A4E-334B-393E-ACCF-65F253AF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solidFill>
                  <a:srgbClr val="002060"/>
                </a:solidFill>
                <a:effectLst/>
                <a:latin typeface="+mn-lt"/>
              </a:rPr>
              <a:t>Model Insights &amp; Class Imbalance Handling</a:t>
            </a:r>
            <a:br>
              <a:rPr lang="en-US" b="1" i="0" dirty="0">
                <a:solidFill>
                  <a:srgbClr val="FAFAFA"/>
                </a:solidFill>
                <a:effectLst/>
                <a:latin typeface="Source Sans Pro" panose="020B0503030403020204" pitchFamily="34" charset="0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499274-B8AF-770E-7E96-F402C8525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38" y="2123307"/>
            <a:ext cx="9839724" cy="305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3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4E0CC5-CDE3-461E-533B-DBA54FFBC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B989-75C2-3771-5BE6-97288320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solidFill>
                  <a:srgbClr val="002060"/>
                </a:solidFill>
                <a:effectLst/>
                <a:latin typeface="+mn-lt"/>
              </a:rPr>
              <a:t>Model Insights &amp; Class Imbalance Handling</a:t>
            </a:r>
            <a:br>
              <a:rPr lang="en-US" b="1" i="0" dirty="0">
                <a:solidFill>
                  <a:srgbClr val="FAFAFA"/>
                </a:solidFill>
                <a:effectLst/>
                <a:latin typeface="Source Sans Pro" panose="020B0503030403020204" pitchFamily="34" charset="0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D4079-D2CB-1024-4165-F5DD70F3D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137" y="1258529"/>
            <a:ext cx="6973281" cy="532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5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5B5DAC-7E76-5DF0-B5E5-F22F2436C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DD0B-E3D8-42E4-FA6B-09EB2825D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solidFill>
                  <a:srgbClr val="002060"/>
                </a:solidFill>
                <a:effectLst/>
                <a:latin typeface="+mn-lt"/>
              </a:rPr>
              <a:t>Model Insights &amp; Class Imbalance Handling</a:t>
            </a:r>
            <a:br>
              <a:rPr lang="en-US" b="1" i="0" dirty="0">
                <a:solidFill>
                  <a:srgbClr val="FAFAFA"/>
                </a:solidFill>
                <a:effectLst/>
                <a:latin typeface="Source Sans Pro" panose="020B0503030403020204" pitchFamily="34" charset="0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E5B27-9A37-AF94-B67E-344E4ECFF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242" y="1248696"/>
            <a:ext cx="5981043" cy="536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0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EF73-6F9C-0A00-1F36-AFEF238A85D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i="0" dirty="0">
                <a:solidFill>
                  <a:srgbClr val="002060"/>
                </a:solidFill>
                <a:effectLst/>
                <a:latin typeface="+mn-lt"/>
              </a:rPr>
              <a:t>Model Insights &amp; Class Imbalance Handling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E4BB0-1F15-8222-5527-D6789FBB4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</a:rPr>
              <a:t>                                            Final Insights:</a:t>
            </a:r>
          </a:p>
          <a:p>
            <a:pPr algn="l">
              <a:buFont typeface="+mj-lt"/>
              <a:buAutoNum type="arabicPeriod"/>
            </a:pPr>
            <a:r>
              <a:rPr lang="en-US" sz="2600" b="0" i="0" dirty="0">
                <a:solidFill>
                  <a:srgbClr val="002060"/>
                </a:solidFill>
                <a:effectLst/>
              </a:rPr>
              <a:t>SMOTE effectively addressed class imbalance.</a:t>
            </a:r>
          </a:p>
          <a:p>
            <a:pPr algn="l">
              <a:buFont typeface="+mj-lt"/>
              <a:buAutoNum type="arabicPeriod"/>
            </a:pPr>
            <a:r>
              <a:rPr lang="en-US" sz="2600" b="0" i="0" dirty="0">
                <a:solidFill>
                  <a:srgbClr val="002060"/>
                </a:solidFill>
                <a:effectLst/>
              </a:rPr>
              <a:t>Random Forest or </a:t>
            </a:r>
            <a:r>
              <a:rPr lang="en-US" sz="2600" b="0" i="0" dirty="0" err="1">
                <a:solidFill>
                  <a:srgbClr val="002060"/>
                </a:solidFill>
                <a:effectLst/>
              </a:rPr>
              <a:t>XGBoost</a:t>
            </a:r>
            <a:r>
              <a:rPr lang="en-US" sz="2600" b="0" i="0" dirty="0">
                <a:solidFill>
                  <a:srgbClr val="002060"/>
                </a:solidFill>
                <a:effectLst/>
              </a:rPr>
              <a:t> often outperform logistic regression in ROC-AUC.</a:t>
            </a:r>
          </a:p>
          <a:p>
            <a:pPr algn="l">
              <a:buFont typeface="+mj-lt"/>
              <a:buAutoNum type="arabicPeriod"/>
            </a:pPr>
            <a:r>
              <a:rPr lang="en-US" sz="2600" b="0" i="0" dirty="0">
                <a:solidFill>
                  <a:srgbClr val="002060"/>
                </a:solidFill>
                <a:effectLst/>
              </a:rPr>
              <a:t>ROC Curves show trade-offs in false positive/negative rates.</a:t>
            </a:r>
          </a:p>
          <a:p>
            <a:pPr algn="l">
              <a:buFont typeface="+mj-lt"/>
              <a:buAutoNum type="arabicPeriod"/>
            </a:pPr>
            <a:r>
              <a:rPr lang="en-US" sz="2600" b="0" i="0" dirty="0">
                <a:solidFill>
                  <a:srgbClr val="002060"/>
                </a:solidFill>
                <a:effectLst/>
              </a:rPr>
              <a:t>Feature importance provides explainability—top drivers of churn are clear.</a:t>
            </a:r>
          </a:p>
          <a:p>
            <a:pPr algn="l">
              <a:buFont typeface="+mj-lt"/>
              <a:buAutoNum type="arabicPeriod"/>
            </a:pPr>
            <a:r>
              <a:rPr lang="en-US" sz="2600" b="0" i="0" dirty="0">
                <a:solidFill>
                  <a:srgbClr val="002060"/>
                </a:solidFill>
                <a:effectLst/>
              </a:rPr>
              <a:t>Best model balances precision/recall with tuning improving generalization.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69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A3391-E62D-BD92-D22B-4E3B8407A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976" y="3031508"/>
            <a:ext cx="6834714" cy="304546"/>
          </a:xfrm>
        </p:spPr>
        <p:txBody>
          <a:bodyPr>
            <a:noAutofit/>
          </a:bodyPr>
          <a:lstStyle/>
          <a:p>
            <a:r>
              <a:rPr lang="en-IN" sz="10000" dirty="0">
                <a:solidFill>
                  <a:srgbClr val="002060"/>
                </a:solidFill>
                <a:latin typeface="+mn-lt"/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92A04D-E0D7-BAE7-D1BA-903E83050C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9000"/>
          </a:blip>
          <a:stretch>
            <a:fillRect/>
          </a:stretch>
        </p:blipFill>
        <p:spPr>
          <a:xfrm>
            <a:off x="521110" y="496110"/>
            <a:ext cx="11149780" cy="170631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CBEBF1-2FCE-C884-5A45-097182D26E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9000"/>
          </a:blip>
          <a:stretch>
            <a:fillRect/>
          </a:stretch>
        </p:blipFill>
        <p:spPr>
          <a:xfrm flipV="1">
            <a:off x="378326" y="4370858"/>
            <a:ext cx="11149780" cy="19910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1272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E50A2-B08F-4C2C-7DBA-23346189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+mn-lt"/>
              </a:rPr>
              <a:t>Customer Churn Overview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E74B2C-440A-82B1-FF3A-49420ACBB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878" y="1578077"/>
            <a:ext cx="8366386" cy="493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1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23C5-CB77-3A14-51B3-D324E926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+mn-lt"/>
              </a:rPr>
              <a:t>Customer Churn Overview Dashboard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CFDF75-487E-8627-D5B5-215A92B89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272" y="1352850"/>
            <a:ext cx="8869760" cy="522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2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2EFB8C-86A7-B74B-5279-8A4B6DF0E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C024-5410-AD3A-09C5-B6686B76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+mn-lt"/>
              </a:rPr>
              <a:t>Customer Churn Overview Dashboard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8E2F79-6A27-BC74-B6EF-54FF63E7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89" y="1407659"/>
            <a:ext cx="8469662" cy="50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5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B6D8EA-26DF-FC04-FEED-EB26063AE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26A03-F36D-BB1C-1E17-3DE617AF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+mn-lt"/>
              </a:rPr>
              <a:t>Customer Churn Overview Dashboard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BBB3DE-0D58-0D22-3C09-6428C44BA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65" y="1434332"/>
            <a:ext cx="8190023" cy="505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9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00B54-5068-3D09-34A6-00C59AD2A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DD044-16E3-4CE7-A542-FA3C7789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+mn-lt"/>
              </a:rPr>
              <a:t>Customer Churn Overview Dashboard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C1D94-42D5-DF2A-3EC3-E561DA878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74" y="1483865"/>
            <a:ext cx="8700267" cy="522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202DEC-BD33-C27A-559E-DF6FD536C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70E2C-F195-3A89-286D-6C143F9F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+mn-lt"/>
              </a:rPr>
              <a:t>Customer Churn Overview Dashboard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DA3D9-34F7-4B71-403A-7E9619C8E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641" y="1531802"/>
            <a:ext cx="8560107" cy="502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6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2FFF5F-A858-DA4C-F145-3667887C3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C46E-68D3-040F-FCF9-B0A4BA74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+mn-lt"/>
              </a:rPr>
              <a:t>Customer Churn Overview Dashboard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ECA9B-B074-010E-A078-E1A53832D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740" y="1454982"/>
            <a:ext cx="8475350" cy="519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9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5B0AE-6748-539F-1D65-E26558EE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+mn-lt"/>
              </a:rPr>
              <a:t>Customer Churn Overview Dashboard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CEF90-2AC1-1DAC-FE70-9D5F302A8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dirty="0">
                <a:solidFill>
                  <a:srgbClr val="002060"/>
                </a:solidFill>
              </a:rPr>
              <a:t>Summary:</a:t>
            </a:r>
          </a:p>
          <a:p>
            <a:r>
              <a:rPr lang="en-IN" dirty="0">
                <a:solidFill>
                  <a:srgbClr val="002060"/>
                </a:solidFill>
              </a:rPr>
              <a:t>Customers with monthly contracts are more likely to churn, than customers with yearly contracts</a:t>
            </a:r>
          </a:p>
          <a:p>
            <a:r>
              <a:rPr lang="en-IN" dirty="0">
                <a:solidFill>
                  <a:srgbClr val="002060"/>
                </a:solidFill>
              </a:rPr>
              <a:t>One cause could be monthly charges.</a:t>
            </a:r>
          </a:p>
          <a:p>
            <a:r>
              <a:rPr lang="en-IN" dirty="0">
                <a:solidFill>
                  <a:srgbClr val="002060"/>
                </a:solidFill>
              </a:rPr>
              <a:t>The customers who have opted for Fiber Optic are likely to churn more maybe due to the service/prices.</a:t>
            </a:r>
          </a:p>
          <a:p>
            <a:r>
              <a:rPr lang="en-IN" dirty="0">
                <a:solidFill>
                  <a:srgbClr val="002060"/>
                </a:solidFill>
              </a:rPr>
              <a:t>The churn rate for Senior Citizens is higher maybe due to less use of services or no knowledge on technological advancements.</a:t>
            </a:r>
          </a:p>
          <a:p>
            <a:r>
              <a:rPr lang="en-IN" dirty="0">
                <a:solidFill>
                  <a:srgbClr val="002060"/>
                </a:solidFill>
              </a:rPr>
              <a:t>The customers with no dependents are likely to churn than the customers with dependents.</a:t>
            </a:r>
          </a:p>
          <a:p>
            <a:endParaRPr lang="en-IN" dirty="0">
              <a:solidFill>
                <a:srgbClr val="002060"/>
              </a:solidFill>
            </a:endParaRPr>
          </a:p>
          <a:p>
            <a:endParaRPr lang="en-IN" dirty="0">
              <a:solidFill>
                <a:srgbClr val="002060"/>
              </a:solidFill>
            </a:endParaRPr>
          </a:p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3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326</Words>
  <Application>Microsoft Office PowerPoint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Source Sans Pro</vt:lpstr>
      <vt:lpstr>Office Theme</vt:lpstr>
      <vt:lpstr>PowerPoint Presentation</vt:lpstr>
      <vt:lpstr>Customer Churn Overview Dashboard</vt:lpstr>
      <vt:lpstr>Customer Churn Overview Dashboard</vt:lpstr>
      <vt:lpstr>Customer Churn Overview Dashboard</vt:lpstr>
      <vt:lpstr>Customer Churn Overview Dashboard</vt:lpstr>
      <vt:lpstr>Customer Churn Overview Dashboard</vt:lpstr>
      <vt:lpstr>Customer Churn Overview Dashboard</vt:lpstr>
      <vt:lpstr>Customer Churn Overview Dashboard</vt:lpstr>
      <vt:lpstr>Customer Churn Overview Dashboard</vt:lpstr>
      <vt:lpstr>Customer Churn Overview Dashboard</vt:lpstr>
      <vt:lpstr>Model Insights &amp; Class Imbalance Handling </vt:lpstr>
      <vt:lpstr>Model Insights &amp; Class Imbalance Handling </vt:lpstr>
      <vt:lpstr>Model Insights &amp; Class Imbalance Handling </vt:lpstr>
      <vt:lpstr>Model Insights &amp; Class Imbalance Handling </vt:lpstr>
      <vt:lpstr>Model Insights &amp; Class Imbalance Handling </vt:lpstr>
      <vt:lpstr>Model Insights &amp; Class Imbalance Handling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Renita Saldanha</dc:creator>
  <cp:lastModifiedBy>Renita Saldanha</cp:lastModifiedBy>
  <cp:revision>2</cp:revision>
  <dcterms:created xsi:type="dcterms:W3CDTF">2025-05-19T06:25:03Z</dcterms:created>
  <dcterms:modified xsi:type="dcterms:W3CDTF">2025-05-19T07:14:44Z</dcterms:modified>
</cp:coreProperties>
</file>