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9" r:id="rId4"/>
    <p:sldId id="258" r:id="rId5"/>
    <p:sldId id="280" r:id="rId6"/>
    <p:sldId id="259" r:id="rId7"/>
    <p:sldId id="281" r:id="rId8"/>
    <p:sldId id="282" r:id="rId9"/>
    <p:sldId id="284" r:id="rId10"/>
    <p:sldId id="285" r:id="rId11"/>
    <p:sldId id="286" r:id="rId12"/>
    <p:sldId id="283" r:id="rId13"/>
    <p:sldId id="287" r:id="rId14"/>
    <p:sldId id="288" r:id="rId15"/>
    <p:sldId id="289" r:id="rId16"/>
    <p:sldId id="292" r:id="rId17"/>
    <p:sldId id="290" r:id="rId18"/>
    <p:sldId id="291" r:id="rId19"/>
    <p:sldId id="293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21" autoAdjust="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7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7E49385-55A9-4052-8220-B24A6C3E3E0F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ED94519-1E6D-4C7C-AFFD-5C6795683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9385-55A9-4052-8220-B24A6C3E3E0F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4519-1E6D-4C7C-AFFD-5C6795683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9385-55A9-4052-8220-B24A6C3E3E0F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4519-1E6D-4C7C-AFFD-5C6795683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7E49385-55A9-4052-8220-B24A6C3E3E0F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ED94519-1E6D-4C7C-AFFD-5C67956832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7E49385-55A9-4052-8220-B24A6C3E3E0F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ED94519-1E6D-4C7C-AFFD-5C6795683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9385-55A9-4052-8220-B24A6C3E3E0F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4519-1E6D-4C7C-AFFD-5C67956832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9385-55A9-4052-8220-B24A6C3E3E0F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4519-1E6D-4C7C-AFFD-5C67956832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7E49385-55A9-4052-8220-B24A6C3E3E0F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ED94519-1E6D-4C7C-AFFD-5C67956832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9385-55A9-4052-8220-B24A6C3E3E0F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4519-1E6D-4C7C-AFFD-5C6795683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7E49385-55A9-4052-8220-B24A6C3E3E0F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ED94519-1E6D-4C7C-AFFD-5C67956832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7E49385-55A9-4052-8220-B24A6C3E3E0F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ED94519-1E6D-4C7C-AFFD-5C67956832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7E49385-55A9-4052-8220-B24A6C3E3E0F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ED94519-1E6D-4C7C-AFFD-5C6795683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143000"/>
            <a:ext cx="7239000" cy="2209800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rgbClr val="7030A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39 Smooth" pitchFamily="2" charset="0"/>
              </a:rPr>
              <a:t>Master thesis review 0 </a:t>
            </a:r>
            <a:br>
              <a:rPr lang="en-US" sz="6600" dirty="0">
                <a:solidFill>
                  <a:srgbClr val="7030A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39 Smooth" pitchFamily="2" charset="0"/>
              </a:rPr>
            </a:br>
            <a:r>
              <a:rPr lang="en-US" sz="6600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39 Smooth" pitchFamily="2" charset="0"/>
              </a:rPr>
              <a:t>I-glove</a:t>
            </a:r>
            <a:endParaRPr lang="en-US" sz="6600" dirty="0">
              <a:ln>
                <a:solidFill>
                  <a:srgbClr val="00B050"/>
                </a:solidFill>
              </a:ln>
              <a:solidFill>
                <a:srgbClr val="7030A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39 Smooth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4800600"/>
            <a:ext cx="3429000" cy="17526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Renitto Jose 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E</a:t>
            </a:r>
          </a:p>
          <a:p>
            <a:pPr algn="r"/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S3,M.Tech CSSE</a:t>
            </a:r>
            <a:endParaRPr lang="en-US" sz="28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algn="r"/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R#:14</a:t>
            </a:r>
          </a:p>
          <a:p>
            <a:pPr algn="r"/>
            <a:r>
              <a:rPr lang="en-US" sz="2800" smtClean="0">
                <a:solidFill>
                  <a:schemeClr val="tx1"/>
                </a:solidFill>
                <a:latin typeface="Comic Sans MS" pitchFamily="66" charset="0"/>
              </a:rPr>
              <a:t>GECI</a:t>
            </a:r>
            <a:endParaRPr lang="en-US" sz="2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0" y="4800600"/>
            <a:ext cx="5334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39 Smooth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8600"/>
            <a:ext cx="5791200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590800" y="6172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General Data Flow in the Device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"/>
            <a:ext cx="8077200" cy="584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133600" y="6096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General Data Flow of the Circuit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04800"/>
            <a:ext cx="6883401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590800" y="57912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      Use of Device </a:t>
            </a:r>
            <a:endParaRPr lang="en-IN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7030A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39 Smooth" pitchFamily="2" charset="0"/>
              </a:rPr>
              <a:t>Interfacing issues and solutions</a:t>
            </a:r>
            <a:endParaRPr lang="en-US" sz="4800" b="1" dirty="0">
              <a:solidFill>
                <a:srgbClr val="7030A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39 Smooth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Minimizing  power consumption &amp; weight</a:t>
            </a:r>
            <a:endParaRPr lang="en-IN" i="1" dirty="0" smtClean="0"/>
          </a:p>
          <a:p>
            <a:endParaRPr lang="en-US" sz="2400" dirty="0" smtClean="0">
              <a:latin typeface="39 Smooth" pitchFamily="2" charset="0"/>
            </a:endParaRPr>
          </a:p>
          <a:p>
            <a:r>
              <a:rPr lang="en-US" i="1" dirty="0" smtClean="0"/>
              <a:t>Data communication between </a:t>
            </a:r>
            <a:r>
              <a:rPr lang="en-IN" dirty="0" smtClean="0"/>
              <a:t>Atmega8L and the computer</a:t>
            </a:r>
            <a:endParaRPr lang="en-IN" i="1" dirty="0" smtClean="0"/>
          </a:p>
          <a:p>
            <a:endParaRPr lang="en-IN" i="1" dirty="0" smtClean="0"/>
          </a:p>
          <a:p>
            <a:r>
              <a:rPr lang="en-IN" dirty="0" smtClean="0"/>
              <a:t>Selecting the right data type for carrying   information</a:t>
            </a:r>
            <a:endParaRPr lang="en-IN" i="1" dirty="0" smtClean="0"/>
          </a:p>
          <a:p>
            <a:endParaRPr lang="en-IN" i="1" dirty="0" smtClean="0"/>
          </a:p>
          <a:p>
            <a:r>
              <a:rPr lang="en-IN" dirty="0" smtClean="0"/>
              <a:t>Security  and reliability of communication</a:t>
            </a:r>
          </a:p>
          <a:p>
            <a:endParaRPr lang="en-US" i="1" dirty="0" smtClean="0"/>
          </a:p>
          <a:p>
            <a:r>
              <a:rPr lang="en-IN" dirty="0" smtClean="0"/>
              <a:t>Obtaining  optimum sensitivity </a:t>
            </a:r>
          </a:p>
          <a:p>
            <a:endParaRPr lang="en-IN" dirty="0" smtClean="0"/>
          </a:p>
          <a:p>
            <a:r>
              <a:rPr lang="en-IN" dirty="0" smtClean="0"/>
              <a:t>Avoid  picking up stray natural motions/vibrations of the hand</a:t>
            </a:r>
          </a:p>
          <a:p>
            <a:endParaRPr lang="en-US" dirty="0" smtClean="0"/>
          </a:p>
          <a:p>
            <a:r>
              <a:rPr lang="en-IN" dirty="0" smtClean="0"/>
              <a:t>Totally replace the mouse or not</a:t>
            </a:r>
          </a:p>
          <a:p>
            <a:endParaRPr lang="en-US" i="1" dirty="0" smtClean="0"/>
          </a:p>
          <a:p>
            <a:endParaRPr lang="en-IN" i="1" dirty="0" smtClean="0"/>
          </a:p>
          <a:p>
            <a:endParaRPr lang="en-US" sz="2400" dirty="0" smtClean="0">
              <a:latin typeface="39 Smooth" pitchFamily="2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>
            <a:noAutofit/>
          </a:bodyPr>
          <a:lstStyle/>
          <a:p>
            <a:r>
              <a:rPr lang="en-IN" sz="2800" dirty="0" smtClean="0">
                <a:solidFill>
                  <a:srgbClr val="7030A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ALGORITHM FOR DATA INTERPRETATION</a:t>
            </a:r>
            <a:br>
              <a:rPr lang="en-IN" sz="2800" dirty="0" smtClean="0">
                <a:solidFill>
                  <a:srgbClr val="7030A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IN" sz="2800" dirty="0" smtClean="0">
                <a:solidFill>
                  <a:srgbClr val="7030A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 EXECUTION.</a:t>
            </a:r>
            <a:endParaRPr lang="en-US" sz="2800" dirty="0">
              <a:solidFill>
                <a:srgbClr val="7030A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39 Smooth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7315200" cy="4492752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Initialization</a:t>
            </a:r>
            <a:endParaRPr lang="en-US" sz="2400" dirty="0" smtClean="0">
              <a:latin typeface="39 Smooth" pitchFamily="2" charset="0"/>
            </a:endParaRPr>
          </a:p>
          <a:p>
            <a:r>
              <a:rPr lang="en-IN" dirty="0" smtClean="0"/>
              <a:t>Reusing of some Essential functions</a:t>
            </a:r>
          </a:p>
          <a:p>
            <a:endParaRPr lang="en-US" i="1" dirty="0" smtClean="0"/>
          </a:p>
          <a:p>
            <a:pPr>
              <a:buNone/>
            </a:pPr>
            <a:r>
              <a:rPr lang="en-IN" dirty="0" smtClean="0"/>
              <a:t> </a:t>
            </a:r>
            <a:r>
              <a:rPr lang="en-IN" sz="2200" b="1" dirty="0" smtClean="0">
                <a:solidFill>
                  <a:srgbClr val="002060"/>
                </a:solidFill>
              </a:rPr>
              <a:t>The overall code function can be summarized in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2060"/>
                </a:solidFill>
              </a:rPr>
              <a:t>  he following</a:t>
            </a:r>
            <a:endParaRPr lang="en-IN" sz="2200" b="1" i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IN" i="1" dirty="0" smtClean="0"/>
          </a:p>
          <a:p>
            <a:r>
              <a:rPr lang="en-IN" i="1" dirty="0" smtClean="0"/>
              <a:t>Getting data from the Serial port</a:t>
            </a:r>
          </a:p>
          <a:p>
            <a:r>
              <a:rPr lang="en-IN" i="1" dirty="0" smtClean="0"/>
              <a:t>Calibrating</a:t>
            </a:r>
          </a:p>
          <a:p>
            <a:r>
              <a:rPr lang="en-IN" i="1" dirty="0" smtClean="0"/>
              <a:t>Error Detection</a:t>
            </a:r>
          </a:p>
          <a:p>
            <a:r>
              <a:rPr lang="en-IN" i="1" dirty="0" smtClean="0"/>
              <a:t>Mapping Dynamic Data onto Positional Parameters</a:t>
            </a:r>
          </a:p>
          <a:p>
            <a:r>
              <a:rPr lang="en-IN" i="1" dirty="0" smtClean="0"/>
              <a:t>Processing Gestures</a:t>
            </a:r>
          </a:p>
          <a:p>
            <a:endParaRPr lang="en-US" sz="2400" dirty="0" smtClean="0">
              <a:latin typeface="39 Smooth" pitchFamily="2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44780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following steps are done</a:t>
            </a:r>
            <a:endParaRPr lang="en-IN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7030A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CONCLUSIONS AND APPLICATIONS</a:t>
            </a:r>
            <a:endParaRPr lang="en-US" sz="2800" b="1" dirty="0">
              <a:solidFill>
                <a:srgbClr val="7030A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39 Smooth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Replace the mouse as a more convenient and natural interaction peripheral.</a:t>
            </a:r>
            <a:endParaRPr lang="en-US" sz="2400" dirty="0" smtClean="0">
              <a:latin typeface="39 Smooth" pitchFamily="2" charset="0"/>
            </a:endParaRPr>
          </a:p>
          <a:p>
            <a:endParaRPr lang="en-IN" dirty="0" smtClean="0"/>
          </a:p>
          <a:p>
            <a:r>
              <a:rPr lang="en-IN" dirty="0" smtClean="0"/>
              <a:t>Interacting with 3D objects on computer screen</a:t>
            </a:r>
            <a:endParaRPr lang="en-IN" i="1" dirty="0" smtClean="0"/>
          </a:p>
          <a:p>
            <a:endParaRPr lang="en-IN" dirty="0" smtClean="0"/>
          </a:p>
          <a:p>
            <a:r>
              <a:rPr lang="en-IN" dirty="0" smtClean="0"/>
              <a:t>Easy control of Robots, Robotic Arms and Human Controlled Automation</a:t>
            </a:r>
            <a:endParaRPr lang="en-IN" i="1" dirty="0" smtClean="0"/>
          </a:p>
          <a:p>
            <a:endParaRPr lang="en-IN" dirty="0" smtClean="0"/>
          </a:p>
          <a:p>
            <a:r>
              <a:rPr lang="en-IN" dirty="0" smtClean="0"/>
              <a:t>Easy Home Automation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i="1" dirty="0" smtClean="0"/>
          </a:p>
          <a:p>
            <a:endParaRPr lang="en-US" sz="2400" dirty="0" smtClean="0">
              <a:latin typeface="39 Smooth" pitchFamily="2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endParaRPr lang="en-US" sz="2800" b="1" dirty="0">
              <a:solidFill>
                <a:srgbClr val="7030A0"/>
              </a:solidFill>
              <a:latin typeface="39 Smooth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5486400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Effective Teaching / Animation / Design Aid</a:t>
            </a:r>
          </a:p>
          <a:p>
            <a:endParaRPr lang="en-IN" dirty="0" smtClean="0"/>
          </a:p>
          <a:p>
            <a:r>
              <a:rPr lang="en-IN" dirty="0" smtClean="0"/>
              <a:t>Control of Machines for High-Precision Jobs</a:t>
            </a:r>
          </a:p>
          <a:p>
            <a:endParaRPr lang="en-IN" dirty="0" smtClean="0"/>
          </a:p>
          <a:p>
            <a:r>
              <a:rPr lang="en-IN" dirty="0" smtClean="0"/>
              <a:t>Easy accessibility tool for people with disabilities</a:t>
            </a:r>
          </a:p>
          <a:p>
            <a:endParaRPr lang="en-US" dirty="0" smtClean="0"/>
          </a:p>
          <a:p>
            <a:r>
              <a:rPr lang="en-IN" dirty="0" smtClean="0"/>
              <a:t>Dedicated algorithms, when coupled with this technology, can be used to replace the keyboard as well.</a:t>
            </a:r>
          </a:p>
          <a:p>
            <a:endParaRPr lang="en-IN" dirty="0" smtClean="0"/>
          </a:p>
          <a:p>
            <a:endParaRPr lang="en-IN" i="1" dirty="0" smtClean="0"/>
          </a:p>
          <a:p>
            <a:endParaRPr lang="en-US" sz="2400" dirty="0" smtClean="0">
              <a:latin typeface="39 Smooth" pitchFamily="2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endParaRPr lang="en-US" sz="2800" b="1" dirty="0">
              <a:solidFill>
                <a:srgbClr val="7030A0"/>
              </a:solidFill>
              <a:latin typeface="39 Smooth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7467600" cy="5410200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i="1" dirty="0" smtClean="0"/>
          </a:p>
          <a:p>
            <a:r>
              <a:rPr lang="en-IN" dirty="0" smtClean="0"/>
              <a:t>When used with other inertial sensors (</a:t>
            </a:r>
            <a:r>
              <a:rPr lang="en-IN" dirty="0" err="1" smtClean="0"/>
              <a:t>eg</a:t>
            </a:r>
            <a:r>
              <a:rPr lang="en-IN" dirty="0" smtClean="0"/>
              <a:t>. gyros) the glove can be used to manipulate objects in 3 dimensions</a:t>
            </a:r>
          </a:p>
          <a:p>
            <a:endParaRPr lang="en-US" dirty="0" smtClean="0"/>
          </a:p>
          <a:p>
            <a:r>
              <a:rPr lang="en-IN" dirty="0" smtClean="0"/>
              <a:t>Control over distant actuators connected via a PC interface.</a:t>
            </a:r>
          </a:p>
          <a:p>
            <a:endParaRPr lang="en-IN" dirty="0" smtClean="0"/>
          </a:p>
          <a:p>
            <a:r>
              <a:rPr lang="en-IN" dirty="0" smtClean="0"/>
              <a:t>It can be used extensively in the gaming industry for remote location manipulation.</a:t>
            </a:r>
            <a:endParaRPr lang="en-US" dirty="0" smtClean="0"/>
          </a:p>
          <a:p>
            <a:endParaRPr lang="en-IN" dirty="0" smtClean="0"/>
          </a:p>
          <a:p>
            <a:endParaRPr lang="en-US" sz="2400" dirty="0" smtClean="0">
              <a:latin typeface="39 Smooth" pitchFamily="2" charset="0"/>
            </a:endParaRPr>
          </a:p>
          <a:p>
            <a:endParaRPr lang="en-US" sz="2400" dirty="0" smtClean="0">
              <a:latin typeface="39 Smooth" pitchFamily="2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7030A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FUTURE WORK</a:t>
            </a:r>
            <a:r>
              <a:rPr lang="en-IN" sz="28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endParaRPr lang="en-US" sz="2800" b="1" dirty="0">
              <a:solidFill>
                <a:srgbClr val="7030A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39 Smooth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178552"/>
          </a:xfrm>
        </p:spPr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i="1" dirty="0" smtClean="0"/>
          </a:p>
          <a:p>
            <a:r>
              <a:rPr lang="en-IN" dirty="0" smtClean="0"/>
              <a:t>rich interactive features which would enable the users to interact and take </a:t>
            </a:r>
            <a:r>
              <a:rPr lang="en-IN" b="1" dirty="0" smtClean="0"/>
              <a:t>portability</a:t>
            </a:r>
            <a:r>
              <a:rPr lang="en-IN" dirty="0" smtClean="0"/>
              <a:t> to the next level</a:t>
            </a:r>
          </a:p>
          <a:p>
            <a:endParaRPr lang="en-US" dirty="0" smtClean="0"/>
          </a:p>
          <a:p>
            <a:r>
              <a:rPr lang="en-IN" dirty="0" smtClean="0"/>
              <a:t>Use of smaller packages of the integrated circuits will scale down the size of the device</a:t>
            </a:r>
          </a:p>
          <a:p>
            <a:endParaRPr lang="en-US" sz="2400" dirty="0" smtClean="0">
              <a:latin typeface="39 Smooth" pitchFamily="2" charset="0"/>
            </a:endParaRPr>
          </a:p>
          <a:p>
            <a:r>
              <a:rPr lang="en-IN" dirty="0" smtClean="0"/>
              <a:t>user customizable hand gestures devices.</a:t>
            </a:r>
          </a:p>
          <a:p>
            <a:endParaRPr lang="en-IN" sz="2400" dirty="0">
              <a:latin typeface="39 Smooth" pitchFamily="2" charset="0"/>
            </a:endParaRPr>
          </a:p>
          <a:p>
            <a:pPr lvl="0">
              <a:buClr>
                <a:srgbClr val="DDDDDD"/>
              </a:buClr>
            </a:pPr>
            <a:r>
              <a:rPr lang="en-IN" sz="3200" dirty="0">
                <a:solidFill>
                  <a:prstClr val="black"/>
                </a:solidFill>
                <a:latin typeface="39 Smooth" pitchFamily="2" charset="0"/>
              </a:rPr>
              <a:t>Controlling advanced robots , holographic  devices </a:t>
            </a:r>
            <a:r>
              <a:rPr lang="en-IN" sz="3200" dirty="0" err="1">
                <a:solidFill>
                  <a:prstClr val="black"/>
                </a:solidFill>
                <a:latin typeface="39 Smooth" pitchFamily="2" charset="0"/>
              </a:rPr>
              <a:t>etc</a:t>
            </a:r>
            <a:endParaRPr lang="en-US" sz="3200" dirty="0">
              <a:solidFill>
                <a:prstClr val="black"/>
              </a:solidFill>
              <a:latin typeface="39 Smooth" pitchFamily="2" charset="0"/>
            </a:endParaRPr>
          </a:p>
          <a:p>
            <a:endParaRPr lang="en-US" sz="2400" dirty="0" smtClean="0">
              <a:latin typeface="39 Smooth" pitchFamily="2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Another gesture based existing systems 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Sixth sense technology</a:t>
            </a:r>
          </a:p>
          <a:p>
            <a:endParaRPr lang="en-US" dirty="0" smtClean="0"/>
          </a:p>
          <a:p>
            <a:r>
              <a:rPr lang="en-US" dirty="0" smtClean="0"/>
              <a:t>Vision based systems</a:t>
            </a:r>
          </a:p>
          <a:p>
            <a:endParaRPr lang="en-US" dirty="0" smtClean="0"/>
          </a:p>
          <a:p>
            <a:r>
              <a:rPr lang="en-US" dirty="0" smtClean="0"/>
              <a:t>Facial emotions based </a:t>
            </a:r>
            <a:r>
              <a:rPr lang="en-US" dirty="0" err="1" smtClean="0"/>
              <a:t>sytems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75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21336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n>
                  <a:solidFill>
                    <a:srgbClr val="00B0F0"/>
                  </a:solidFill>
                </a:ln>
                <a:solidFill>
                  <a:srgbClr val="00B050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39 Smooth" pitchFamily="2" charset="0"/>
              </a:rPr>
              <a:t>A SIMPLE WEARABLE HAND GESTURE </a:t>
            </a:r>
            <a:br>
              <a:rPr lang="en-US" sz="4400" b="1" dirty="0" smtClean="0">
                <a:ln>
                  <a:solidFill>
                    <a:srgbClr val="00B0F0"/>
                  </a:solidFill>
                </a:ln>
                <a:solidFill>
                  <a:srgbClr val="00B050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39 Smooth" pitchFamily="2" charset="0"/>
              </a:rPr>
            </a:br>
            <a:r>
              <a:rPr lang="en-US" sz="4400" b="1" dirty="0" smtClean="0">
                <a:ln>
                  <a:solidFill>
                    <a:srgbClr val="00B0F0"/>
                  </a:solidFill>
                </a:ln>
                <a:solidFill>
                  <a:srgbClr val="00B050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39 Smooth" pitchFamily="2" charset="0"/>
              </a:rPr>
              <a:t>   RECOGNITION DEVICE USING   I-MEMS</a:t>
            </a:r>
            <a:endParaRPr lang="en-US" sz="4400" b="1" dirty="0">
              <a:ln>
                <a:solidFill>
                  <a:srgbClr val="00B0F0"/>
                </a:solidFill>
              </a:ln>
              <a:solidFill>
                <a:srgbClr val="00B050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39 Smooth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709665">
            <a:off x="2568202" y="3036314"/>
            <a:ext cx="3831141" cy="27027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  <a:softEdge rad="635000"/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2895600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sz="11000" dirty="0" smtClean="0">
                <a:ln>
                  <a:solidFill>
                    <a:srgbClr val="00B0F0"/>
                  </a:solidFill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39 Smooth" pitchFamily="2" charset="0"/>
              </a:rPr>
              <a:t/>
            </a:r>
            <a:br>
              <a:rPr lang="en-US" sz="11000" dirty="0" smtClean="0">
                <a:ln>
                  <a:solidFill>
                    <a:srgbClr val="00B0F0"/>
                  </a:solidFill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39 Smooth" pitchFamily="2" charset="0"/>
              </a:rPr>
            </a:br>
            <a:r>
              <a:rPr lang="en-US" sz="11000" dirty="0" smtClean="0">
                <a:ln>
                  <a:solidFill>
                    <a:srgbClr val="00B0F0"/>
                  </a:solidFill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39 Smooth" pitchFamily="2" charset="0"/>
              </a:rPr>
              <a:t/>
            </a:r>
            <a:br>
              <a:rPr lang="en-US" sz="11000" dirty="0" smtClean="0">
                <a:ln>
                  <a:solidFill>
                    <a:srgbClr val="00B0F0"/>
                  </a:solidFill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39 Smooth" pitchFamily="2" charset="0"/>
              </a:rPr>
            </a:br>
            <a:r>
              <a:rPr lang="en-US" sz="11000" dirty="0" smtClean="0">
                <a:ln>
                  <a:solidFill>
                    <a:srgbClr val="00B0F0"/>
                  </a:solidFill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39 Smooth" pitchFamily="2" charset="0"/>
              </a:rPr>
              <a:t> Thank you</a:t>
            </a:r>
            <a:endParaRPr lang="en-US" sz="11000" dirty="0">
              <a:ln>
                <a:solidFill>
                  <a:srgbClr val="00B0F0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39 Smooth" pitchFamily="2" charset="0"/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5334000" y="1828800"/>
            <a:ext cx="2286000" cy="20574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459162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r>
              <a:rPr lang="en-US" sz="4800" dirty="0" smtClean="0">
                <a:solidFill>
                  <a:srgbClr val="FF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Why  Hand Gestures ?</a:t>
            </a:r>
            <a:endParaRPr lang="en-IN" sz="4400" dirty="0">
              <a:solidFill>
                <a:srgbClr val="FF000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>
              <a:latin typeface="39 Smooth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467600" cy="5638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800" dirty="0" smtClean="0">
              <a:latin typeface="39 Smooth" pitchFamily="2" charset="0"/>
            </a:endParaRPr>
          </a:p>
          <a:p>
            <a:endParaRPr lang="en-US" sz="2800" dirty="0" smtClean="0">
              <a:latin typeface="39 Smooth" pitchFamily="2" charset="0"/>
            </a:endParaRPr>
          </a:p>
          <a:p>
            <a:r>
              <a:rPr lang="en-US" sz="2800" dirty="0" smtClean="0">
                <a:latin typeface="39 Smooth" pitchFamily="2" charset="0"/>
              </a:rPr>
              <a:t>Natural Communication patterns / Non- verbal Interaction.</a:t>
            </a:r>
          </a:p>
          <a:p>
            <a:endParaRPr lang="en-US" sz="2800" dirty="0" smtClean="0">
              <a:latin typeface="39 Smooth" pitchFamily="2" charset="0"/>
            </a:endParaRPr>
          </a:p>
          <a:p>
            <a:r>
              <a:rPr lang="en-US" sz="2800" dirty="0" smtClean="0">
                <a:latin typeface="39 Smooth" pitchFamily="2" charset="0"/>
              </a:rPr>
              <a:t>Avoids injuries like </a:t>
            </a:r>
            <a:r>
              <a:rPr lang="en-IN" sz="2000" dirty="0" smtClean="0"/>
              <a:t>Carpal Tunnel Syndrome , Rheumatoid Arthritis  </a:t>
            </a:r>
            <a:r>
              <a:rPr lang="en-IN" sz="1800" dirty="0" smtClean="0"/>
              <a:t>due to continuous use of the keyboard and the mouse.</a:t>
            </a:r>
          </a:p>
          <a:p>
            <a:endParaRPr lang="en-IN" sz="1800" dirty="0" smtClean="0"/>
          </a:p>
          <a:p>
            <a:r>
              <a:rPr lang="en-US" sz="2800" dirty="0" smtClean="0">
                <a:latin typeface="39 Smooth" pitchFamily="2" charset="0"/>
              </a:rPr>
              <a:t>Intuitive control &amp; Complete Mobility.</a:t>
            </a:r>
          </a:p>
          <a:p>
            <a:endParaRPr lang="en-US" sz="2800" dirty="0" smtClean="0">
              <a:latin typeface="39 Smooth" pitchFamily="2" charset="0"/>
            </a:endParaRPr>
          </a:p>
          <a:p>
            <a:r>
              <a:rPr lang="en-US" sz="2800" dirty="0" smtClean="0">
                <a:latin typeface="39 Smooth" pitchFamily="2" charset="0"/>
              </a:rPr>
              <a:t>3D Graphics interaction.</a:t>
            </a:r>
          </a:p>
          <a:p>
            <a:endParaRPr lang="en-US" sz="2800" dirty="0" smtClean="0">
              <a:latin typeface="39 Smooth" pitchFamily="2" charset="0"/>
            </a:endParaRPr>
          </a:p>
          <a:p>
            <a:r>
              <a:rPr lang="en-US" sz="2800" dirty="0" smtClean="0">
                <a:latin typeface="39 Smooth" pitchFamily="2" charset="0"/>
              </a:rPr>
              <a:t>An Effective Alternative to traditional Gaming gadgets.</a:t>
            </a:r>
          </a:p>
          <a:p>
            <a:endParaRPr lang="en-US" sz="2800" dirty="0" smtClean="0">
              <a:latin typeface="39 Smooth" pitchFamily="2" charset="0"/>
            </a:endParaRPr>
          </a:p>
          <a:p>
            <a:r>
              <a:rPr lang="en-US" sz="2800" dirty="0" smtClean="0">
                <a:latin typeface="39 Smooth" pitchFamily="2" charset="0"/>
              </a:rPr>
              <a:t>Helpful for physically challenged people.</a:t>
            </a:r>
          </a:p>
          <a:p>
            <a:endParaRPr lang="en-US" sz="2800" dirty="0">
              <a:latin typeface="39 Smooth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7030A0"/>
                </a:solidFill>
                <a:effectLst>
                  <a:reflection blurRad="6350" stA="60000" endA="900" endPos="58000" dir="5400000" sy="-100000" algn="bl" rotWithShape="0"/>
                </a:effectLst>
                <a:latin typeface="39 Smooth" pitchFamily="2" charset="0"/>
              </a:rPr>
              <a:t>WHAT IS IT ?</a:t>
            </a:r>
            <a:endParaRPr lang="en-US" sz="6000" dirty="0">
              <a:solidFill>
                <a:srgbClr val="7030A0"/>
              </a:solidFill>
              <a:effectLst>
                <a:reflection blurRad="6350" stA="60000" endA="900" endPos="58000" dir="5400000" sy="-100000" algn="bl" rotWithShape="0"/>
              </a:effectLst>
              <a:latin typeface="39 Smooth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latin typeface="39 Smooth" pitchFamily="2" charset="0"/>
            </a:endParaRPr>
          </a:p>
          <a:p>
            <a:pPr>
              <a:buNone/>
            </a:pPr>
            <a:r>
              <a:rPr lang="en-US" sz="3600" dirty="0" smtClean="0">
                <a:latin typeface="39 Smooth" pitchFamily="2" charset="0"/>
              </a:rPr>
              <a:t>  This is a Simple Hand Gesture technology device , Which is a Hand glove consist of some components and it interact with systems such as Computer , Robots , Electronic Home appliances using </a:t>
            </a:r>
            <a:r>
              <a:rPr lang="en-US" sz="3600" dirty="0" err="1" smtClean="0">
                <a:latin typeface="39 Smooth" pitchFamily="2" charset="0"/>
              </a:rPr>
              <a:t>iMEMS</a:t>
            </a:r>
            <a:r>
              <a:rPr lang="en-US" sz="3600" dirty="0" smtClean="0">
                <a:latin typeface="39 Smooth" pitchFamily="2" charset="0"/>
              </a:rPr>
              <a:t> technology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39 Smooth" pitchFamily="2" charset="0"/>
              </a:rPr>
              <a:t>Some activities  by  the  device </a:t>
            </a:r>
            <a:endParaRPr lang="en-US" sz="5400" b="1" dirty="0">
              <a:solidFill>
                <a:srgbClr val="0070C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39 Smooth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>
            <a:normAutofit/>
          </a:bodyPr>
          <a:lstStyle/>
          <a:p>
            <a:r>
              <a:rPr lang="en-IN" dirty="0" smtClean="0"/>
              <a:t>Navigate through various Microsoft Windows menus</a:t>
            </a:r>
          </a:p>
          <a:p>
            <a:r>
              <a:rPr lang="en-IN" dirty="0" smtClean="0"/>
              <a:t>Drag a window to a different location on the screen</a:t>
            </a:r>
          </a:p>
          <a:p>
            <a:r>
              <a:rPr lang="en-IN" dirty="0" smtClean="0"/>
              <a:t>Move the cursor on screen</a:t>
            </a:r>
          </a:p>
          <a:p>
            <a:r>
              <a:rPr lang="en-IN" dirty="0" smtClean="0"/>
              <a:t>Interact with on-screen elements.</a:t>
            </a:r>
          </a:p>
          <a:p>
            <a:r>
              <a:rPr lang="en-IN" dirty="0" smtClean="0"/>
              <a:t>Maximize and minimize windows</a:t>
            </a:r>
          </a:p>
          <a:p>
            <a:r>
              <a:rPr lang="en-IN" dirty="0" smtClean="0"/>
              <a:t>Perform Video editing</a:t>
            </a:r>
          </a:p>
          <a:p>
            <a:r>
              <a:rPr lang="en-IN" dirty="0" smtClean="0"/>
              <a:t>Interact with 3-D objects/images on screen</a:t>
            </a:r>
          </a:p>
          <a:p>
            <a:r>
              <a:rPr lang="en-IN" dirty="0" smtClean="0"/>
              <a:t>Gaming</a:t>
            </a:r>
          </a:p>
          <a:p>
            <a:r>
              <a:rPr lang="en-IN" dirty="0" smtClean="0"/>
              <a:t>Control of external hardware such as robots </a:t>
            </a:r>
          </a:p>
          <a:p>
            <a:endParaRPr lang="en-IN" sz="2000" dirty="0" smtClean="0"/>
          </a:p>
          <a:p>
            <a:endParaRPr lang="en-US" sz="2000" dirty="0" smtClean="0">
              <a:latin typeface="39 Smooth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4400" b="1" dirty="0" smtClean="0">
                <a:solidFill>
                  <a:srgbClr val="7030A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BASE DESIGN</a:t>
            </a:r>
            <a:endParaRPr lang="en-IN" sz="4400" b="1" dirty="0">
              <a:solidFill>
                <a:srgbClr val="7030A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600200"/>
            <a:ext cx="3124200" cy="236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200400"/>
            <a:ext cx="33548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90600" y="576786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The Left Glove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943600" y="4191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Right Glove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647700" y="2781300"/>
            <a:ext cx="15240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1828800" y="3200400"/>
            <a:ext cx="1600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" y="1981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Switch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22098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3-Axis Accelerometer(MMA7260Q)</a:t>
            </a:r>
            <a:endParaRPr lang="en-IN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609600"/>
            <a:ext cx="3962400" cy="2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276600"/>
            <a:ext cx="386318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486400" y="44196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Circuit:Atmega8(L) and Peripherals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9050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Circuit:Zigbee</a:t>
            </a:r>
            <a:r>
              <a:rPr lang="en-IN" dirty="0" smtClean="0"/>
              <a:t>(</a:t>
            </a:r>
            <a:r>
              <a:rPr lang="en-IN" dirty="0" err="1" smtClean="0"/>
              <a:t>XBee</a:t>
            </a:r>
            <a:r>
              <a:rPr lang="en-IN" dirty="0" smtClean="0"/>
              <a:t>) and Peripherals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V="1">
            <a:off x="952500" y="3619500"/>
            <a:ext cx="2133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 rot="16200000" flipH="1">
            <a:off x="6058694" y="3391694"/>
            <a:ext cx="1904206" cy="1516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0" y="228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Right Glove, Main Circuit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7030A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39 Smooth" pitchFamily="2" charset="0"/>
              </a:rPr>
              <a:t>COMPONENT SECTION</a:t>
            </a:r>
            <a:endParaRPr lang="en-US" sz="4800" b="1" dirty="0">
              <a:solidFill>
                <a:srgbClr val="7030A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39 Smooth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i="1" dirty="0" smtClean="0"/>
              <a:t>The Human-End </a:t>
            </a:r>
          </a:p>
          <a:p>
            <a:endParaRPr lang="en-US" sz="2400" dirty="0" smtClean="0">
              <a:latin typeface="39 Smooth" pitchFamily="2" charset="0"/>
            </a:endParaRPr>
          </a:p>
          <a:p>
            <a:r>
              <a:rPr lang="en-IN" i="1" dirty="0" smtClean="0"/>
              <a:t>Accelerometer</a:t>
            </a:r>
          </a:p>
          <a:p>
            <a:endParaRPr lang="en-IN" i="1" dirty="0" smtClean="0"/>
          </a:p>
          <a:p>
            <a:r>
              <a:rPr lang="en-IN" i="1" dirty="0" smtClean="0"/>
              <a:t>Microcontroller</a:t>
            </a:r>
          </a:p>
          <a:p>
            <a:endParaRPr lang="en-IN" i="1" dirty="0" smtClean="0"/>
          </a:p>
          <a:p>
            <a:r>
              <a:rPr lang="en-IN" i="1" dirty="0" smtClean="0"/>
              <a:t>XBEE and UART Data Flow</a:t>
            </a:r>
          </a:p>
          <a:p>
            <a:endParaRPr lang="en-US" i="1" dirty="0" smtClean="0"/>
          </a:p>
          <a:p>
            <a:r>
              <a:rPr lang="en-US" i="1" dirty="0" smtClean="0"/>
              <a:t>Micro switches</a:t>
            </a:r>
            <a:endParaRPr lang="en-IN" i="1" dirty="0" smtClean="0"/>
          </a:p>
          <a:p>
            <a:pPr>
              <a:buNone/>
            </a:pPr>
            <a:endParaRPr lang="en-IN" i="1" dirty="0" smtClean="0"/>
          </a:p>
          <a:p>
            <a:endParaRPr lang="en-US" sz="2400" dirty="0" smtClean="0">
              <a:latin typeface="39 Smooth" pitchFamily="2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556</TotalTime>
  <Words>500</Words>
  <Application>Microsoft Office PowerPoint</Application>
  <PresentationFormat>On-screen Show (4:3)</PresentationFormat>
  <Paragraphs>132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39 Smooth</vt:lpstr>
      <vt:lpstr>Arial</vt:lpstr>
      <vt:lpstr>Century Schoolbook</vt:lpstr>
      <vt:lpstr>Comic Sans MS</vt:lpstr>
      <vt:lpstr>Wingdings</vt:lpstr>
      <vt:lpstr>Wingdings 2</vt:lpstr>
      <vt:lpstr>Oriel</vt:lpstr>
      <vt:lpstr>Master thesis review 0  I-glove</vt:lpstr>
      <vt:lpstr>A SIMPLE WEARABLE HAND GESTURE     RECOGNITION DEVICE USING   I-MEMS</vt:lpstr>
      <vt:lpstr>  Why  Hand Gestures ?</vt:lpstr>
      <vt:lpstr>PowerPoint Presentation</vt:lpstr>
      <vt:lpstr>WHAT IS IT ?</vt:lpstr>
      <vt:lpstr>Some activities  by  the  device </vt:lpstr>
      <vt:lpstr> BASE DESIGN</vt:lpstr>
      <vt:lpstr>PowerPoint Presentation</vt:lpstr>
      <vt:lpstr>COMPONENT SECTION</vt:lpstr>
      <vt:lpstr>PowerPoint Presentation</vt:lpstr>
      <vt:lpstr>PowerPoint Presentation</vt:lpstr>
      <vt:lpstr>PowerPoint Presentation</vt:lpstr>
      <vt:lpstr>Interfacing issues and solutions</vt:lpstr>
      <vt:lpstr>ALGORITHM FOR DATA INTERPRETATION AND EXECUTION.</vt:lpstr>
      <vt:lpstr>CONCLUSIONS AND APPLICATIONS</vt:lpstr>
      <vt:lpstr>PowerPoint Presentation</vt:lpstr>
      <vt:lpstr>PowerPoint Presentation</vt:lpstr>
      <vt:lpstr>FUTURE WORK.</vt:lpstr>
      <vt:lpstr>Another gesture based existing systems :</vt:lpstr>
      <vt:lpstr>   Thank you</vt:lpstr>
    </vt:vector>
  </TitlesOfParts>
  <Company>illla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</dc:title>
  <dc:creator>sebii</dc:creator>
  <cp:lastModifiedBy>renitto@hotmail.com</cp:lastModifiedBy>
  <cp:revision>63</cp:revision>
  <dcterms:created xsi:type="dcterms:W3CDTF">2011-07-30T13:25:01Z</dcterms:created>
  <dcterms:modified xsi:type="dcterms:W3CDTF">2013-10-25T04:49:02Z</dcterms:modified>
</cp:coreProperties>
</file>