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FC9CB-9BA5-40C7-BEE5-4314F40770A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5847D-91E3-4713-B318-875DC339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3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B843-FDA2-4DCE-A7B3-35A53E161167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77FC-27C0-4716-8870-6027F6106800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12EF-7571-4B52-A45F-363CB3B46018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13F5-2380-4DE5-9BC8-EB4956B8282B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148-D355-4B34-9D26-9AC2542CB1B1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3944-9E54-45F1-A4F2-4D3D5AC216BF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A6B-5769-4C05-947C-DE6FC7E71BB2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B356-6D24-442E-AFF2-FCE3F4C7967B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49F6-4C9A-4BC1-A1F7-B0A18F94FC40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05A0-9392-4D71-AF05-770CB3C62817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EB36-A695-4B69-BBC0-10B9157741C1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F836-3A9F-4944-85DF-6593AA3DB804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 With </a:t>
            </a:r>
            <a:r>
              <a:rPr lang="en-US" altLang="zh-CN" dirty="0" err="1" smtClean="0"/>
              <a:t>Slashburn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Jiakai</a:t>
            </a:r>
            <a:r>
              <a:rPr lang="en-US" altLang="zh-CN" dirty="0" smtClean="0"/>
              <a:t> Xiao</a:t>
            </a:r>
          </a:p>
          <a:p>
            <a:r>
              <a:rPr lang="en-US" altLang="zh-CN" dirty="0" smtClean="0"/>
              <a:t>waitingxjk@126.com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6A12-C91D-491D-AD08-FB16159FA029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36004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Slashburn2011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err="1" smtClean="0"/>
              <a:t>LoadAdjacentMat.m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Slashburn-1.0.zip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Slashburn2014</a:t>
            </a:r>
            <a:r>
              <a:rPr lang="en-US" altLang="zh-CN" baseline="30000" dirty="0" smtClean="0"/>
              <a:t>[2]</a:t>
            </a:r>
          </a:p>
          <a:p>
            <a:pPr lvl="1"/>
            <a:r>
              <a:rPr lang="en-US" altLang="zh-CN" dirty="0" smtClean="0"/>
              <a:t>Recode.exe</a:t>
            </a:r>
          </a:p>
          <a:p>
            <a:pPr lvl="1"/>
            <a:r>
              <a:rPr lang="en-US" altLang="zh-CN" dirty="0"/>
              <a:t>SlashBurn.exe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SlashBurn</a:t>
            </a:r>
            <a:r>
              <a:rPr lang="en-US" altLang="zh-CN" dirty="0" smtClean="0"/>
              <a:t> (source file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Input Demo</a:t>
            </a:r>
          </a:p>
          <a:p>
            <a:pPr lvl="1"/>
            <a:r>
              <a:rPr lang="en-US" altLang="zh-CN" dirty="0" smtClean="0"/>
              <a:t>Oregon1.txt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13F5-2380-4DE5-9BC8-EB4956B8282B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5445224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Kang U, </a:t>
            </a:r>
            <a:r>
              <a:rPr lang="en-US" altLang="zh-CN" sz="1200" dirty="0" err="1"/>
              <a:t>Faloutsos</a:t>
            </a:r>
            <a:r>
              <a:rPr lang="en-US" altLang="zh-CN" sz="1200" dirty="0"/>
              <a:t> C. </a:t>
            </a:r>
            <a:r>
              <a:rPr lang="en-US" altLang="zh-CN" sz="1200" dirty="0" err="1"/>
              <a:t>Beyond'caveman</a:t>
            </a:r>
            <a:r>
              <a:rPr lang="en-US" altLang="zh-CN" sz="1200" dirty="0"/>
              <a:t> communities': Hubs and spokes for graph compression and mining[C]//Data Mining (ICDM), 2011 IEEE 11th International Conference on. IEEE, 2011: 300-309</a:t>
            </a:r>
            <a:r>
              <a:rPr lang="en-US" altLang="zh-CN" sz="1200" dirty="0" smtClean="0"/>
              <a:t>.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[2] Lim</a:t>
            </a:r>
            <a:r>
              <a:rPr lang="en-US" altLang="zh-CN" sz="1200" dirty="0"/>
              <a:t>, Y. and Kang, U. and </a:t>
            </a:r>
            <a:r>
              <a:rPr lang="en-US" altLang="zh-CN" sz="1200" dirty="0" err="1"/>
              <a:t>Faloutsos</a:t>
            </a:r>
            <a:r>
              <a:rPr lang="en-US" altLang="zh-CN" sz="1200" dirty="0"/>
              <a:t>, C</a:t>
            </a:r>
            <a:r>
              <a:rPr lang="en-US" altLang="zh-CN" sz="1200" dirty="0" smtClean="0"/>
              <a:t>.,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SlashBurn</a:t>
            </a:r>
            <a:r>
              <a:rPr lang="en-US" altLang="zh-CN" sz="1200" dirty="0"/>
              <a:t>: Graph Compression and Mining beyond Caveman </a:t>
            </a:r>
            <a:r>
              <a:rPr lang="en-US" altLang="zh-CN" sz="1200" dirty="0" smtClean="0"/>
              <a:t>Communities,</a:t>
            </a:r>
            <a:r>
              <a:rPr lang="en-US" altLang="zh-CN" sz="1200" dirty="0"/>
              <a:t> Knowledge and Data Engineering, IEEE Transactions </a:t>
            </a:r>
            <a:r>
              <a:rPr lang="en-US" altLang="zh-CN" sz="1200" dirty="0" smtClean="0"/>
              <a:t>on, 2014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30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Slashburn</a:t>
            </a:r>
            <a:r>
              <a:rPr lang="en-US" altLang="zh-CN" dirty="0" smtClean="0"/>
              <a:t> 2011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it works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13F5-2380-4DE5-9BC8-EB4956B8282B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83568" y="2817990"/>
            <a:ext cx="6552728" cy="1350834"/>
            <a:chOff x="683568" y="2817990"/>
            <a:chExt cx="6552728" cy="1350834"/>
          </a:xfrm>
        </p:grpSpPr>
        <p:grpSp>
          <p:nvGrpSpPr>
            <p:cNvPr id="10" name="组合 9"/>
            <p:cNvGrpSpPr/>
            <p:nvPr/>
          </p:nvGrpSpPr>
          <p:grpSpPr>
            <a:xfrm>
              <a:off x="683568" y="2817990"/>
              <a:ext cx="1800200" cy="1212335"/>
              <a:chOff x="971600" y="3110378"/>
              <a:chExt cx="1800200" cy="1212335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2515803"/>
                  </p:ext>
                </p:extLst>
              </p:nvPr>
            </p:nvGraphicFramePr>
            <p:xfrm>
              <a:off x="1259632" y="3110378"/>
              <a:ext cx="1079500" cy="71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8" name="包装程序外壳对象" showAsIcon="1" r:id="rId3" imgW="1079640" imgH="711360" progId="Package">
                      <p:embed/>
                    </p:oleObj>
                  </mc:Choice>
                  <mc:Fallback>
                    <p:oleObj name="包装程序外壳对象" showAsIcon="1" r:id="rId3" imgW="1079640" imgH="711360" progId="Package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59632" y="3110378"/>
                            <a:ext cx="1079500" cy="711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TextBox 7"/>
              <p:cNvSpPr txBox="1"/>
              <p:nvPr/>
            </p:nvSpPr>
            <p:spPr>
              <a:xfrm>
                <a:off x="971600" y="3861048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Raw data example: </a:t>
                </a:r>
              </a:p>
              <a:p>
                <a:pPr algn="ctr"/>
                <a:r>
                  <a:rPr lang="en-US" altLang="zh-CN" sz="1200" dirty="0" smtClean="0"/>
                  <a:t>Edge list file</a:t>
                </a:r>
                <a:endParaRPr lang="zh-CN" altLang="en-US" sz="12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31840" y="3230105"/>
              <a:ext cx="165618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LoadAdjacentMat.m</a:t>
              </a:r>
              <a:endParaRPr lang="zh-CN" altLang="en-US" sz="1400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23728" y="2996952"/>
              <a:ext cx="864096" cy="479375"/>
              <a:chOff x="2411760" y="2996952"/>
              <a:chExt cx="864096" cy="479375"/>
            </a:xfrm>
          </p:grpSpPr>
          <p:sp>
            <p:nvSpPr>
              <p:cNvPr id="11" name="右箭头 10"/>
              <p:cNvSpPr/>
              <p:nvPr/>
            </p:nvSpPr>
            <p:spPr>
              <a:xfrm>
                <a:off x="2483768" y="3291661"/>
                <a:ext cx="792088" cy="18466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11760" y="2996952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Input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932040" y="2996952"/>
              <a:ext cx="864096" cy="479375"/>
              <a:chOff x="2411760" y="2996952"/>
              <a:chExt cx="864096" cy="479375"/>
            </a:xfrm>
          </p:grpSpPr>
          <p:sp>
            <p:nvSpPr>
              <p:cNvPr id="15" name="右箭头 14"/>
              <p:cNvSpPr/>
              <p:nvPr/>
            </p:nvSpPr>
            <p:spPr>
              <a:xfrm>
                <a:off x="2483768" y="3291661"/>
                <a:ext cx="792088" cy="18466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411760" y="2996952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Input</a:t>
                </a:r>
                <a:endParaRPr lang="zh-CN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084168" y="3212976"/>
              <a:ext cx="115212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Slashburn.m</a:t>
              </a:r>
              <a:endParaRPr lang="zh-CN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5876" y="367560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Step 1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56176" y="379949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Step 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0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Slashburn</a:t>
            </a:r>
            <a:r>
              <a:rPr lang="en-US" altLang="zh-CN" dirty="0" smtClean="0"/>
              <a:t> 2014(1)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How it works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Recode.exe Parameters:</a:t>
            </a:r>
          </a:p>
          <a:p>
            <a:pPr lvl="1"/>
            <a:r>
              <a:rPr lang="en-US" altLang="zh-CN" sz="2000" dirty="0" smtClean="0"/>
              <a:t>Lines to skip: E.g. skip 4 lines in oregon1.txt</a:t>
            </a:r>
          </a:p>
          <a:p>
            <a:pPr lvl="1"/>
            <a:r>
              <a:rPr lang="en-US" altLang="zh-CN" sz="2000" dirty="0" smtClean="0"/>
              <a:t>Output file: the edge list binary file</a:t>
            </a:r>
          </a:p>
          <a:p>
            <a:pPr lvl="1"/>
            <a:r>
              <a:rPr lang="en-US" altLang="zh-CN" sz="2000" dirty="0" smtClean="0"/>
              <a:t>Working temporary folder: the degree vector binary file will be created under the folder</a:t>
            </a:r>
          </a:p>
          <a:p>
            <a:pPr lvl="1"/>
            <a:r>
              <a:rPr lang="en-US" altLang="zh-CN" sz="2000" dirty="0" smtClean="0"/>
              <a:t>Vertex count per partition: Recode.exe works in a partition-merge way. It first partition the input file into partitions(in case the file is too large to fit into memory). Recode each partition and merge the partition.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13F5-2380-4DE5-9BC8-EB4956B8282B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40741" y="1811538"/>
            <a:ext cx="7603667" cy="2922898"/>
            <a:chOff x="640741" y="1811538"/>
            <a:chExt cx="7603667" cy="2922898"/>
          </a:xfrm>
        </p:grpSpPr>
        <p:grpSp>
          <p:nvGrpSpPr>
            <p:cNvPr id="7" name="组合 6"/>
            <p:cNvGrpSpPr/>
            <p:nvPr/>
          </p:nvGrpSpPr>
          <p:grpSpPr>
            <a:xfrm>
              <a:off x="640741" y="2353530"/>
              <a:ext cx="1800200" cy="1212335"/>
              <a:chOff x="971600" y="3110378"/>
              <a:chExt cx="1800200" cy="1212335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" name="对象 1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30876021"/>
                      </p:ext>
                    </p:extLst>
                  </p:nvPr>
                </p:nvGraphicFramePr>
                <p:xfrm>
                  <a:off x="1259632" y="3110378"/>
                  <a:ext cx="1079500" cy="7112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084" name="包装程序外壳对象" showAsIcon="1" r:id="rId3" imgW="1079640" imgH="711360" progId="Package">
                          <p:embed/>
                        </p:oleObj>
                      </mc:Choice>
                      <mc:Fallback>
                        <p:oleObj name="包装程序外壳对象" showAsIcon="1" r:id="rId3" imgW="1079640" imgH="711360" progId="Package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59632" y="3110378"/>
                                <a:ext cx="1079500" cy="711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8" name="对象 1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30876021"/>
                      </p:ext>
                    </p:extLst>
                  </p:nvPr>
                </p:nvGraphicFramePr>
                <p:xfrm>
                  <a:off x="1259632" y="3110378"/>
                  <a:ext cx="1079500" cy="7112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082" name="包装程序外壳对象" showAsIcon="1" r:id="rId5" imgW="1079640" imgH="711360" progId="Package">
                          <p:embed/>
                        </p:oleObj>
                      </mc:Choice>
                      <mc:Fallback>
                        <p:oleObj name="包装程序外壳对象" showAsIcon="1" r:id="rId5" imgW="1079640" imgH="711360" progId="Package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59632" y="3110378"/>
                                <a:ext cx="1079500" cy="711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9" name="TextBox 18"/>
              <p:cNvSpPr txBox="1"/>
              <p:nvPr/>
            </p:nvSpPr>
            <p:spPr>
              <a:xfrm>
                <a:off x="971600" y="3861048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Raw data example: </a:t>
                </a:r>
              </a:p>
              <a:p>
                <a:pPr algn="ctr"/>
                <a:r>
                  <a:rPr lang="en-US" altLang="zh-CN" sz="1200" dirty="0" smtClean="0"/>
                  <a:t>Edge list file</a:t>
                </a:r>
                <a:endParaRPr lang="zh-CN" altLang="en-US" sz="12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87824" y="2765645"/>
              <a:ext cx="115212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Recode.exe</a:t>
              </a:r>
              <a:endParaRPr lang="zh-CN" altLang="en-US" sz="1400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80901" y="2532492"/>
              <a:ext cx="864096" cy="479375"/>
              <a:chOff x="2411760" y="2996952"/>
              <a:chExt cx="864096" cy="479375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2483768" y="3291661"/>
                <a:ext cx="792088" cy="18466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11760" y="2996952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Input</a:t>
                </a:r>
                <a:endParaRPr lang="zh-CN" altLang="en-US" dirty="0"/>
              </a:p>
            </p:txBody>
          </p:sp>
        </p:grpSp>
        <p:sp>
          <p:nvSpPr>
            <p:cNvPr id="14" name="右箭头 13"/>
            <p:cNvSpPr/>
            <p:nvPr/>
          </p:nvSpPr>
          <p:spPr>
            <a:xfrm rot="19620927">
              <a:off x="4126384" y="2521526"/>
              <a:ext cx="792088" cy="18466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0489" y="315036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Step 1</a:t>
              </a:r>
              <a:endParaRPr lang="zh-CN" altLang="en-US" dirty="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824655" y="4124866"/>
              <a:ext cx="2419753" cy="609570"/>
              <a:chOff x="4557032" y="4134158"/>
              <a:chExt cx="1527135" cy="60957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57032" y="4134158"/>
                <a:ext cx="152713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SlashBurn.exe</a:t>
                </a:r>
                <a:endParaRPr lang="zh-CN" alt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06439" y="437439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Step 2</a:t>
                </a:r>
                <a:endParaRPr lang="zh-CN" altLang="en-US" dirty="0"/>
              </a:p>
            </p:txBody>
          </p:sp>
        </p:grpSp>
        <p:sp>
          <p:nvSpPr>
            <p:cNvPr id="20" name="右箭头 19"/>
            <p:cNvSpPr/>
            <p:nvPr/>
          </p:nvSpPr>
          <p:spPr>
            <a:xfrm rot="1621276">
              <a:off x="4138668" y="3068421"/>
              <a:ext cx="792088" cy="18466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904904" y="1811538"/>
                  <a:ext cx="3339504" cy="9541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Edge list binary file format: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sz="1400" dirty="0"/>
                              <m:t>node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id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neighbor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count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neighbor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list</m:t>
                            </m:r>
                          </m:e>
                        </m:d>
                      </m:oMath>
                    </m:oMathPara>
                  </a14:m>
                  <a:endParaRPr lang="en-US" altLang="zh-CN" sz="140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altLang="zh-CN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sz="1400" dirty="0"/>
                              <m:t>node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id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neighbor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count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neighbor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list</m:t>
                            </m:r>
                          </m:e>
                        </m:d>
                      </m:oMath>
                    </m:oMathPara>
                  </a14:m>
                  <a:endParaRPr lang="en-US" altLang="zh-CN" sz="1400" dirty="0" smtClean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904" y="1811538"/>
                  <a:ext cx="3339504" cy="95410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6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915357" y="3258088"/>
                  <a:ext cx="260897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Degree vector binary file format: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sz="1400" dirty="0"/>
                              <m:t>node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sz="1400" b="0" i="0" dirty="0" smtClean="0"/>
                              <m:t>count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dirty="0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14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sz="1400" b="0" i="0" dirty="0" smtClean="0"/>
                              <m:t>...,</m:t>
                            </m:r>
                            <m:sSub>
                              <m:sSubPr>
                                <m:ctrlPr>
                                  <a:rPr lang="en-US" altLang="zh-CN" sz="1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dirty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b="0" i="1" dirty="0" smtClean="0">
                                <a:latin typeface="Cambria Math"/>
                              </a:rPr>
                              <m:t>,…</m:t>
                            </m:r>
                          </m:e>
                        </m:d>
                      </m:oMath>
                    </m:oMathPara>
                  </a14:m>
                  <a:endParaRPr lang="en-US" altLang="zh-CN" sz="1400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357" y="3258088"/>
                  <a:ext cx="2608971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33" b="-11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下箭头 25"/>
            <p:cNvSpPr/>
            <p:nvPr/>
          </p:nvSpPr>
          <p:spPr>
            <a:xfrm>
              <a:off x="6473773" y="3859864"/>
              <a:ext cx="201766" cy="21720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7791912" y="2877368"/>
              <a:ext cx="201766" cy="119970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3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Slashburn</a:t>
            </a:r>
            <a:r>
              <a:rPr lang="en-US" altLang="zh-CN" dirty="0"/>
              <a:t> </a:t>
            </a:r>
            <a:r>
              <a:rPr lang="en-US" altLang="zh-CN" dirty="0" smtClean="0"/>
              <a:t>2014(2)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SlashBurn.exe Parameters</a:t>
                </a:r>
              </a:p>
              <a:p>
                <a:pPr lvl="1"/>
                <a:r>
                  <a:rPr lang="en-US" altLang="zh-CN" dirty="0" smtClean="0"/>
                  <a:t>K-hub: Please reference [2]</a:t>
                </a:r>
              </a:p>
              <a:p>
                <a:pPr lvl="1"/>
                <a:r>
                  <a:rPr lang="en-US" altLang="zh-CN" dirty="0" smtClean="0"/>
                  <a:t>Buffer size: Currently, the buffer size should exceeds the size of input file. Otherwise </a:t>
                </a:r>
                <a:r>
                  <a:rPr lang="en-US" altLang="zh-CN" smtClean="0"/>
                  <a:t>there will be bugs.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Block partition width: the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[2]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13F5-2380-4DE5-9BC8-EB4956B8282B}" type="datetime1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4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300</Words>
  <Application>Microsoft Office PowerPoint</Application>
  <PresentationFormat>全屏显示(4:3)</PresentationFormat>
  <Paragraphs>71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包装程序外壳对象</vt:lpstr>
      <vt:lpstr>Experiment With Slashburn</vt:lpstr>
      <vt:lpstr>Contents</vt:lpstr>
      <vt:lpstr>Slashburn 2011</vt:lpstr>
      <vt:lpstr>Slashburn 2014(1)</vt:lpstr>
      <vt:lpstr>Slashburn 2014(2)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Slashburn</dc:title>
  <dc:creator>Jiakai</dc:creator>
  <cp:lastModifiedBy>Jiakai</cp:lastModifiedBy>
  <cp:revision>25</cp:revision>
  <dcterms:created xsi:type="dcterms:W3CDTF">2015-03-17T02:02:29Z</dcterms:created>
  <dcterms:modified xsi:type="dcterms:W3CDTF">2015-03-23T03:10:40Z</dcterms:modified>
</cp:coreProperties>
</file>